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handoutMasterIdLst>
    <p:handoutMasterId r:id="rId10"/>
  </p:handoutMasterIdLst>
  <p:sldIdLst>
    <p:sldId id="266" r:id="rId2"/>
    <p:sldId id="257" r:id="rId3"/>
    <p:sldId id="259" r:id="rId4"/>
    <p:sldId id="260" r:id="rId5"/>
    <p:sldId id="261" r:id="rId6"/>
    <p:sldId id="267" r:id="rId7"/>
    <p:sldId id="264" r:id="rId8"/>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D0DF"/>
    <a:srgbClr val="000000"/>
    <a:srgbClr val="469B3B"/>
    <a:srgbClr val="6EA92D"/>
    <a:srgbClr val="3069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72654" autoAdjust="0"/>
  </p:normalViewPr>
  <p:slideViewPr>
    <p:cSldViewPr>
      <p:cViewPr>
        <p:scale>
          <a:sx n="60" d="100"/>
          <a:sy n="60" d="100"/>
        </p:scale>
        <p:origin x="-1184" y="-3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F98D56C0-DE3A-4304-9E1D-128D1DDF7C9B}" type="datetimeFigureOut">
              <a:rPr lang="en-GB" smtClean="0"/>
              <a:t>24/07/19</a:t>
            </a:fld>
            <a:endParaRPr lang="en-GB"/>
          </a:p>
        </p:txBody>
      </p:sp>
      <p:sp>
        <p:nvSpPr>
          <p:cNvPr id="4" name="Footer Placeholder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3BFF7FEB-873F-4390-B1E4-713D7C68EC3F}" type="slidenum">
              <a:rPr lang="en-GB" smtClean="0"/>
              <a:t>‹#›</a:t>
            </a:fld>
            <a:endParaRPr lang="en-GB"/>
          </a:p>
        </p:txBody>
      </p:sp>
    </p:spTree>
    <p:extLst>
      <p:ext uri="{BB962C8B-B14F-4D97-AF65-F5344CB8AC3E}">
        <p14:creationId xmlns:p14="http://schemas.microsoft.com/office/powerpoint/2010/main" val="37118851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2369735F-FA4E-4DB8-B580-37FA3485A43D}" type="datetimeFigureOut">
              <a:rPr lang="en-GB" smtClean="0"/>
              <a:t>24/07/19</a:t>
            </a:fld>
            <a:endParaRPr lang="en-GB"/>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43985A89-91C1-46F9-A0AF-806D8F4B06D1}" type="slidenum">
              <a:rPr lang="en-GB" smtClean="0"/>
              <a:t>‹#›</a:t>
            </a:fld>
            <a:endParaRPr lang="en-GB"/>
          </a:p>
        </p:txBody>
      </p:sp>
    </p:spTree>
    <p:extLst>
      <p:ext uri="{BB962C8B-B14F-4D97-AF65-F5344CB8AC3E}">
        <p14:creationId xmlns:p14="http://schemas.microsoft.com/office/powerpoint/2010/main" val="3418647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54075" y="744538"/>
            <a:ext cx="4960938" cy="3722687"/>
          </a:xfrm>
        </p:spPr>
      </p:sp>
      <p:sp>
        <p:nvSpPr>
          <p:cNvPr id="3" name="Notes Placeholder 2"/>
          <p:cNvSpPr>
            <a:spLocks noGrp="1"/>
          </p:cNvSpPr>
          <p:nvPr>
            <p:ph type="body" idx="1"/>
          </p:nvPr>
        </p:nvSpPr>
        <p:spPr/>
        <p:txBody>
          <a:bodyPr/>
          <a:lstStyle/>
          <a:p>
            <a:r>
              <a:rPr lang="en-GB" dirty="0" smtClean="0"/>
              <a:t>Welcome</a:t>
            </a:r>
            <a:r>
              <a:rPr lang="en-GB" baseline="0" dirty="0" smtClean="0"/>
              <a:t> and introduction to me</a:t>
            </a:r>
          </a:p>
          <a:p>
            <a:r>
              <a:rPr lang="en-GB" baseline="0" dirty="0" smtClean="0"/>
              <a:t>I’m here to present Vitrucare to your team and let you decide whether this is an application that would work for your team and your patients.</a:t>
            </a:r>
          </a:p>
          <a:p>
            <a:endParaRPr lang="en-GB" dirty="0"/>
          </a:p>
        </p:txBody>
      </p:sp>
      <p:sp>
        <p:nvSpPr>
          <p:cNvPr id="4" name="Slide Number Placeholder 3"/>
          <p:cNvSpPr>
            <a:spLocks noGrp="1"/>
          </p:cNvSpPr>
          <p:nvPr>
            <p:ph type="sldNum" sz="quarter" idx="10"/>
          </p:nvPr>
        </p:nvSpPr>
        <p:spPr/>
        <p:txBody>
          <a:bodyPr/>
          <a:lstStyle/>
          <a:p>
            <a:fld id="{716DE0C6-2C09-43C2-8DDC-C1C4F73E7046}" type="slidenum">
              <a:rPr lang="en-GB" smtClean="0"/>
              <a:t>1</a:t>
            </a:fld>
            <a:endParaRPr lang="en-GB"/>
          </a:p>
        </p:txBody>
      </p:sp>
    </p:spTree>
    <p:extLst>
      <p:ext uri="{BB962C8B-B14F-4D97-AF65-F5344CB8AC3E}">
        <p14:creationId xmlns:p14="http://schemas.microsoft.com/office/powerpoint/2010/main" val="2812609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What is Vitrucare?</a:t>
            </a:r>
          </a:p>
          <a:p>
            <a:r>
              <a:rPr lang="en-GB" dirty="0" smtClean="0"/>
              <a:t>Vitrucare is an online</a:t>
            </a:r>
            <a:r>
              <a:rPr lang="en-GB" baseline="0" dirty="0" smtClean="0"/>
              <a:t> platform for patients and care providers designed to help manage long term conditions, putting the patient back in control with their care.</a:t>
            </a:r>
          </a:p>
          <a:p>
            <a:endParaRPr lang="en-GB" dirty="0"/>
          </a:p>
        </p:txBody>
      </p:sp>
      <p:sp>
        <p:nvSpPr>
          <p:cNvPr id="4" name="Slide Number Placeholder 3"/>
          <p:cNvSpPr>
            <a:spLocks noGrp="1"/>
          </p:cNvSpPr>
          <p:nvPr>
            <p:ph type="sldNum" sz="quarter" idx="10"/>
          </p:nvPr>
        </p:nvSpPr>
        <p:spPr/>
        <p:txBody>
          <a:bodyPr/>
          <a:lstStyle/>
          <a:p>
            <a:fld id="{43985A89-91C1-46F9-A0AF-806D8F4B06D1}" type="slidenum">
              <a:rPr lang="en-GB" smtClean="0"/>
              <a:t>2</a:t>
            </a:fld>
            <a:endParaRPr lang="en-GB"/>
          </a:p>
        </p:txBody>
      </p:sp>
    </p:spTree>
    <p:extLst>
      <p:ext uri="{BB962C8B-B14F-4D97-AF65-F5344CB8AC3E}">
        <p14:creationId xmlns:p14="http://schemas.microsoft.com/office/powerpoint/2010/main" val="3850397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What</a:t>
            </a:r>
            <a:r>
              <a:rPr lang="en-GB" baseline="0" dirty="0" smtClean="0"/>
              <a:t> is Vitrucare used for?</a:t>
            </a:r>
          </a:p>
          <a:p>
            <a:r>
              <a:rPr lang="en-GB" baseline="0" dirty="0" smtClean="0"/>
              <a:t>The Vitrucare platform can be used at any stage of life, to help with managing long term conditions, preparing for surgery, during chemotherapy treatments and rehabilitation following an injury. </a:t>
            </a:r>
          </a:p>
          <a:p>
            <a:r>
              <a:rPr lang="en-GB" baseline="0" dirty="0" smtClean="0"/>
              <a:t>But that is not an exhaustive list, …..</a:t>
            </a:r>
          </a:p>
        </p:txBody>
      </p:sp>
      <p:sp>
        <p:nvSpPr>
          <p:cNvPr id="4" name="Slide Number Placeholder 3"/>
          <p:cNvSpPr>
            <a:spLocks noGrp="1"/>
          </p:cNvSpPr>
          <p:nvPr>
            <p:ph type="sldNum" sz="quarter" idx="10"/>
          </p:nvPr>
        </p:nvSpPr>
        <p:spPr/>
        <p:txBody>
          <a:bodyPr/>
          <a:lstStyle/>
          <a:p>
            <a:fld id="{43985A89-91C1-46F9-A0AF-806D8F4B06D1}" type="slidenum">
              <a:rPr lang="en-GB" smtClean="0"/>
              <a:t>3</a:t>
            </a:fld>
            <a:endParaRPr lang="en-GB"/>
          </a:p>
        </p:txBody>
      </p:sp>
    </p:spTree>
    <p:extLst>
      <p:ext uri="{BB962C8B-B14F-4D97-AF65-F5344CB8AC3E}">
        <p14:creationId xmlns:p14="http://schemas.microsoft.com/office/powerpoint/2010/main" val="2110707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But that is not an exhaustive list, Vitrucare is a personalised application and can be tailored to the individual to suit their needs. </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It has already been used for cancer patients in Shropshire and went live last week in London for diabetes patients.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The benefits of Vitrucare are vast, putting the patient back in control of their care, helping them to manage and prevent long term conditions, but also enabling them to track their progress through their own journey. </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Not to mention…</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It is also free, there is no cost to the user to download the app and there is no cost to the clinician to use. It can sit as an iframe in System One to be accessed by the clinician when needed, in consultations, or check ups. </a:t>
            </a:r>
          </a:p>
          <a:p>
            <a:endParaRPr lang="en-GB" dirty="0"/>
          </a:p>
        </p:txBody>
      </p:sp>
      <p:sp>
        <p:nvSpPr>
          <p:cNvPr id="4" name="Slide Number Placeholder 3"/>
          <p:cNvSpPr>
            <a:spLocks noGrp="1"/>
          </p:cNvSpPr>
          <p:nvPr>
            <p:ph type="sldNum" sz="quarter" idx="10"/>
          </p:nvPr>
        </p:nvSpPr>
        <p:spPr/>
        <p:txBody>
          <a:bodyPr/>
          <a:lstStyle/>
          <a:p>
            <a:fld id="{43985A89-91C1-46F9-A0AF-806D8F4B06D1}" type="slidenum">
              <a:rPr lang="en-GB" smtClean="0"/>
              <a:t>4</a:t>
            </a:fld>
            <a:endParaRPr lang="en-GB"/>
          </a:p>
        </p:txBody>
      </p:sp>
    </p:spTree>
    <p:extLst>
      <p:ext uri="{BB962C8B-B14F-4D97-AF65-F5344CB8AC3E}">
        <p14:creationId xmlns:p14="http://schemas.microsoft.com/office/powerpoint/2010/main" val="32821998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short</a:t>
            </a:r>
            <a:r>
              <a:rPr lang="en-GB" baseline="0" dirty="0" smtClean="0"/>
              <a:t> video should help you understand Vitrucare a little better…</a:t>
            </a:r>
            <a:endParaRPr lang="en-GB" dirty="0"/>
          </a:p>
        </p:txBody>
      </p:sp>
      <p:sp>
        <p:nvSpPr>
          <p:cNvPr id="4" name="Slide Number Placeholder 3"/>
          <p:cNvSpPr>
            <a:spLocks noGrp="1"/>
          </p:cNvSpPr>
          <p:nvPr>
            <p:ph type="sldNum" sz="quarter" idx="10"/>
          </p:nvPr>
        </p:nvSpPr>
        <p:spPr/>
        <p:txBody>
          <a:bodyPr/>
          <a:lstStyle/>
          <a:p>
            <a:fld id="{43985A89-91C1-46F9-A0AF-806D8F4B06D1}" type="slidenum">
              <a:rPr lang="en-GB" smtClean="0"/>
              <a:t>5</a:t>
            </a:fld>
            <a:endParaRPr lang="en-GB"/>
          </a:p>
        </p:txBody>
      </p:sp>
    </p:spTree>
    <p:extLst>
      <p:ext uri="{BB962C8B-B14F-4D97-AF65-F5344CB8AC3E}">
        <p14:creationId xmlns:p14="http://schemas.microsoft.com/office/powerpoint/2010/main" val="22785242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Now</a:t>
            </a:r>
            <a:r>
              <a:rPr lang="en-GB" baseline="0" dirty="0" smtClean="0"/>
              <a:t> lets log on and have a look at the app itself. </a:t>
            </a:r>
          </a:p>
          <a:p>
            <a:r>
              <a:rPr lang="en-GB" baseline="0" dirty="0" smtClean="0"/>
              <a:t>The app is split up into tiles as you can see on the screen, these are all prescribed by the healthcare provider so depending on the patient the view will be different for each person. </a:t>
            </a:r>
          </a:p>
          <a:p>
            <a:r>
              <a:rPr lang="en-GB" dirty="0" smtClean="0"/>
              <a:t>This has been set up for</a:t>
            </a:r>
            <a:r>
              <a:rPr lang="en-GB" baseline="0" dirty="0" smtClean="0"/>
              <a:t> a diabetic patient, so when we first log on you can see we have a start here tile amongst some tiles about Diabetes. </a:t>
            </a:r>
          </a:p>
          <a:p>
            <a:r>
              <a:rPr lang="en-GB" baseline="0" dirty="0" smtClean="0"/>
              <a:t>All these tiles link directly to Diabetes UK website, </a:t>
            </a:r>
            <a:r>
              <a:rPr lang="en-GB" baseline="0" dirty="0" err="1" smtClean="0"/>
              <a:t>striaght</a:t>
            </a:r>
            <a:r>
              <a:rPr lang="en-GB" baseline="0" dirty="0" smtClean="0"/>
              <a:t> into their self help videos, this could be British Heart Foundation for cardiac rehab patients for example instead. </a:t>
            </a:r>
          </a:p>
          <a:p>
            <a:r>
              <a:rPr lang="en-GB" baseline="0" dirty="0" smtClean="0"/>
              <a:t>Next we have Self Care – this area provides the patient with the ability to set lifestyle goals – on this example we have Bake with my kids, Concerts rock and Hull visit, but could be any goal the patient is trying to reach – what matters to them. </a:t>
            </a:r>
            <a:endParaRPr lang="en-GB" dirty="0"/>
          </a:p>
        </p:txBody>
      </p:sp>
      <p:sp>
        <p:nvSpPr>
          <p:cNvPr id="4" name="Slide Number Placeholder 3"/>
          <p:cNvSpPr>
            <a:spLocks noGrp="1"/>
          </p:cNvSpPr>
          <p:nvPr>
            <p:ph type="sldNum" sz="quarter" idx="10"/>
          </p:nvPr>
        </p:nvSpPr>
        <p:spPr/>
        <p:txBody>
          <a:bodyPr/>
          <a:lstStyle/>
          <a:p>
            <a:fld id="{43985A89-91C1-46F9-A0AF-806D8F4B06D1}" type="slidenum">
              <a:rPr lang="en-GB" smtClean="0"/>
              <a:t>6</a:t>
            </a:fld>
            <a:endParaRPr lang="en-GB"/>
          </a:p>
        </p:txBody>
      </p:sp>
    </p:spTree>
    <p:extLst>
      <p:ext uri="{BB962C8B-B14F-4D97-AF65-F5344CB8AC3E}">
        <p14:creationId xmlns:p14="http://schemas.microsoft.com/office/powerpoint/2010/main" val="2314503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3985A89-91C1-46F9-A0AF-806D8F4B06D1}" type="slidenum">
              <a:rPr lang="en-GB" smtClean="0"/>
              <a:t>7</a:t>
            </a:fld>
            <a:endParaRPr lang="en-GB"/>
          </a:p>
        </p:txBody>
      </p:sp>
    </p:spTree>
    <p:extLst>
      <p:ext uri="{BB962C8B-B14F-4D97-AF65-F5344CB8AC3E}">
        <p14:creationId xmlns:p14="http://schemas.microsoft.com/office/powerpoint/2010/main" val="1969617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6841625-8F2F-465F-9EF5-3C92430E098D}" type="datetimeFigureOut">
              <a:rPr lang="en-GB" smtClean="0"/>
              <a:t>24/07/19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C487EA-6A55-4EAA-95A1-0FF47445ADBC}" type="slidenum">
              <a:rPr lang="en-GB" smtClean="0"/>
              <a:t>‹#›</a:t>
            </a:fld>
            <a:endParaRPr lang="en-GB"/>
          </a:p>
        </p:txBody>
      </p:sp>
    </p:spTree>
    <p:extLst>
      <p:ext uri="{BB962C8B-B14F-4D97-AF65-F5344CB8AC3E}">
        <p14:creationId xmlns:p14="http://schemas.microsoft.com/office/powerpoint/2010/main" val="38749682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841625-8F2F-465F-9EF5-3C92430E098D}" type="datetimeFigureOut">
              <a:rPr lang="en-GB" smtClean="0"/>
              <a:t>24/07/19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C487EA-6A55-4EAA-95A1-0FF47445ADBC}" type="slidenum">
              <a:rPr lang="en-GB" smtClean="0"/>
              <a:t>‹#›</a:t>
            </a:fld>
            <a:endParaRPr lang="en-GB"/>
          </a:p>
        </p:txBody>
      </p:sp>
    </p:spTree>
    <p:extLst>
      <p:ext uri="{BB962C8B-B14F-4D97-AF65-F5344CB8AC3E}">
        <p14:creationId xmlns:p14="http://schemas.microsoft.com/office/powerpoint/2010/main" val="8836904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841625-8F2F-465F-9EF5-3C92430E098D}" type="datetimeFigureOut">
              <a:rPr lang="en-GB" smtClean="0"/>
              <a:t>24/07/19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C487EA-6A55-4EAA-95A1-0FF47445ADBC}" type="slidenum">
              <a:rPr lang="en-GB" smtClean="0"/>
              <a:t>‹#›</a:t>
            </a:fld>
            <a:endParaRPr lang="en-GB"/>
          </a:p>
        </p:txBody>
      </p:sp>
    </p:spTree>
    <p:extLst>
      <p:ext uri="{BB962C8B-B14F-4D97-AF65-F5344CB8AC3E}">
        <p14:creationId xmlns:p14="http://schemas.microsoft.com/office/powerpoint/2010/main" val="8638434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841625-8F2F-465F-9EF5-3C92430E098D}" type="datetimeFigureOut">
              <a:rPr lang="en-GB" smtClean="0"/>
              <a:t>24/07/19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C487EA-6A55-4EAA-95A1-0FF47445ADBC}" type="slidenum">
              <a:rPr lang="en-GB" smtClean="0"/>
              <a:t>‹#›</a:t>
            </a:fld>
            <a:endParaRPr lang="en-GB"/>
          </a:p>
        </p:txBody>
      </p:sp>
    </p:spTree>
    <p:extLst>
      <p:ext uri="{BB962C8B-B14F-4D97-AF65-F5344CB8AC3E}">
        <p14:creationId xmlns:p14="http://schemas.microsoft.com/office/powerpoint/2010/main" val="5723870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841625-8F2F-465F-9EF5-3C92430E098D}" type="datetimeFigureOut">
              <a:rPr lang="en-GB" smtClean="0"/>
              <a:t>24/07/19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C487EA-6A55-4EAA-95A1-0FF47445ADBC}" type="slidenum">
              <a:rPr lang="en-GB" smtClean="0"/>
              <a:t>‹#›</a:t>
            </a:fld>
            <a:endParaRPr lang="en-GB"/>
          </a:p>
        </p:txBody>
      </p:sp>
    </p:spTree>
    <p:extLst>
      <p:ext uri="{BB962C8B-B14F-4D97-AF65-F5344CB8AC3E}">
        <p14:creationId xmlns:p14="http://schemas.microsoft.com/office/powerpoint/2010/main" val="38271161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6841625-8F2F-465F-9EF5-3C92430E098D}" type="datetimeFigureOut">
              <a:rPr lang="en-GB" smtClean="0"/>
              <a:t>24/07/19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C487EA-6A55-4EAA-95A1-0FF47445ADBC}" type="slidenum">
              <a:rPr lang="en-GB" smtClean="0"/>
              <a:t>‹#›</a:t>
            </a:fld>
            <a:endParaRPr lang="en-GB"/>
          </a:p>
        </p:txBody>
      </p:sp>
    </p:spTree>
    <p:extLst>
      <p:ext uri="{BB962C8B-B14F-4D97-AF65-F5344CB8AC3E}">
        <p14:creationId xmlns:p14="http://schemas.microsoft.com/office/powerpoint/2010/main" val="41016134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6841625-8F2F-465F-9EF5-3C92430E098D}" type="datetimeFigureOut">
              <a:rPr lang="en-GB" smtClean="0"/>
              <a:t>24/07/19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FC487EA-6A55-4EAA-95A1-0FF47445ADBC}" type="slidenum">
              <a:rPr lang="en-GB" smtClean="0"/>
              <a:t>‹#›</a:t>
            </a:fld>
            <a:endParaRPr lang="en-GB"/>
          </a:p>
        </p:txBody>
      </p:sp>
    </p:spTree>
    <p:extLst>
      <p:ext uri="{BB962C8B-B14F-4D97-AF65-F5344CB8AC3E}">
        <p14:creationId xmlns:p14="http://schemas.microsoft.com/office/powerpoint/2010/main" val="11463068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6841625-8F2F-465F-9EF5-3C92430E098D}" type="datetimeFigureOut">
              <a:rPr lang="en-GB" smtClean="0"/>
              <a:t>24/07/19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FC487EA-6A55-4EAA-95A1-0FF47445ADBC}" type="slidenum">
              <a:rPr lang="en-GB" smtClean="0"/>
              <a:t>‹#›</a:t>
            </a:fld>
            <a:endParaRPr lang="en-GB"/>
          </a:p>
        </p:txBody>
      </p:sp>
    </p:spTree>
    <p:extLst>
      <p:ext uri="{BB962C8B-B14F-4D97-AF65-F5344CB8AC3E}">
        <p14:creationId xmlns:p14="http://schemas.microsoft.com/office/powerpoint/2010/main" val="32568453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841625-8F2F-465F-9EF5-3C92430E098D}" type="datetimeFigureOut">
              <a:rPr lang="en-GB" smtClean="0"/>
              <a:t>24/07/19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FC487EA-6A55-4EAA-95A1-0FF47445ADBC}" type="slidenum">
              <a:rPr lang="en-GB" smtClean="0"/>
              <a:t>‹#›</a:t>
            </a:fld>
            <a:endParaRPr lang="en-GB"/>
          </a:p>
        </p:txBody>
      </p:sp>
    </p:spTree>
    <p:extLst>
      <p:ext uri="{BB962C8B-B14F-4D97-AF65-F5344CB8AC3E}">
        <p14:creationId xmlns:p14="http://schemas.microsoft.com/office/powerpoint/2010/main" val="21333072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841625-8F2F-465F-9EF5-3C92430E098D}" type="datetimeFigureOut">
              <a:rPr lang="en-GB" smtClean="0"/>
              <a:t>24/07/19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C487EA-6A55-4EAA-95A1-0FF47445ADBC}" type="slidenum">
              <a:rPr lang="en-GB" smtClean="0"/>
              <a:t>‹#›</a:t>
            </a:fld>
            <a:endParaRPr lang="en-GB"/>
          </a:p>
        </p:txBody>
      </p:sp>
    </p:spTree>
    <p:extLst>
      <p:ext uri="{BB962C8B-B14F-4D97-AF65-F5344CB8AC3E}">
        <p14:creationId xmlns:p14="http://schemas.microsoft.com/office/powerpoint/2010/main" val="17387484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841625-8F2F-465F-9EF5-3C92430E098D}" type="datetimeFigureOut">
              <a:rPr lang="en-GB" smtClean="0"/>
              <a:t>24/07/19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C487EA-6A55-4EAA-95A1-0FF47445ADBC}" type="slidenum">
              <a:rPr lang="en-GB" smtClean="0"/>
              <a:t>‹#›</a:t>
            </a:fld>
            <a:endParaRPr lang="en-GB"/>
          </a:p>
        </p:txBody>
      </p:sp>
    </p:spTree>
    <p:extLst>
      <p:ext uri="{BB962C8B-B14F-4D97-AF65-F5344CB8AC3E}">
        <p14:creationId xmlns:p14="http://schemas.microsoft.com/office/powerpoint/2010/main" val="21072133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
              <a:srgbClr val="469B3B"/>
            </a:gs>
            <a:gs pos="70000">
              <a:srgbClr val="92D050"/>
            </a:gs>
            <a:gs pos="100000">
              <a:schemeClr val="accent3">
                <a:lumMod val="40000"/>
                <a:lumOff val="60000"/>
              </a:schemeClr>
            </a:gs>
          </a:gsLst>
          <a:lin ang="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841625-8F2F-465F-9EF5-3C92430E098D}" type="datetimeFigureOut">
              <a:rPr lang="en-GB" smtClean="0"/>
              <a:t>24/07/19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C487EA-6A55-4EAA-95A1-0FF47445ADBC}" type="slidenum">
              <a:rPr lang="en-GB" smtClean="0"/>
              <a:t>‹#›</a:t>
            </a:fld>
            <a:endParaRPr lang="en-GB"/>
          </a:p>
        </p:txBody>
      </p:sp>
    </p:spTree>
    <p:extLst>
      <p:ext uri="{BB962C8B-B14F-4D97-AF65-F5344CB8AC3E}">
        <p14:creationId xmlns:p14="http://schemas.microsoft.com/office/powerpoint/2010/main" val="41091725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hyperlink" Target="https://vimeo.com/348988471" TargetMode="External"/><Relationship Id="rId6"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hyperlink" Target="https://vc.vitrucare.com/" TargetMode="External"/><Relationship Id="rId6"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1"/>
          <p:cNvPicPr>
            <a:picLocks noChangeAspect="1"/>
          </p:cNvPicPr>
          <p:nvPr/>
        </p:nvPicPr>
        <p:blipFill>
          <a:blip r:embed="rId3" cstate="print"/>
          <a:stretch>
            <a:fillRect/>
          </a:stretch>
        </p:blipFill>
        <p:spPr>
          <a:xfrm>
            <a:off x="-540568" y="0"/>
            <a:ext cx="9937104" cy="6858000"/>
          </a:xfrm>
          <a:prstGeom prst="rect">
            <a:avLst/>
          </a:prstGeom>
        </p:spPr>
      </p:pic>
    </p:spTree>
    <p:extLst>
      <p:ext uri="{BB962C8B-B14F-4D97-AF65-F5344CB8AC3E}">
        <p14:creationId xmlns:p14="http://schemas.microsoft.com/office/powerpoint/2010/main" val="36836268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7383" y="2492896"/>
            <a:ext cx="8229600" cy="1872208"/>
          </a:xfrm>
        </p:spPr>
        <p:txBody>
          <a:bodyPr>
            <a:normAutofit fontScale="55000" lnSpcReduction="20000"/>
          </a:bodyPr>
          <a:lstStyle/>
          <a:p>
            <a:pPr marL="0" indent="0" algn="ctr">
              <a:buNone/>
            </a:pPr>
            <a:r>
              <a:rPr lang="en-GB" sz="4400" b="1" dirty="0">
                <a:solidFill>
                  <a:schemeClr val="tx1">
                    <a:lumMod val="75000"/>
                    <a:lumOff val="25000"/>
                  </a:schemeClr>
                </a:solidFill>
              </a:rPr>
              <a:t>VitruCare is an online service for </a:t>
            </a:r>
            <a:r>
              <a:rPr lang="en-GB" sz="4400" b="1" dirty="0">
                <a:solidFill>
                  <a:schemeClr val="bg1"/>
                </a:solidFill>
              </a:rPr>
              <a:t>you</a:t>
            </a:r>
            <a:r>
              <a:rPr lang="en-GB" sz="4400" b="1" dirty="0">
                <a:solidFill>
                  <a:schemeClr val="tx1">
                    <a:lumMod val="75000"/>
                    <a:lumOff val="25000"/>
                  </a:schemeClr>
                </a:solidFill>
              </a:rPr>
              <a:t> and </a:t>
            </a:r>
            <a:r>
              <a:rPr lang="en-GB" sz="4400" b="1" dirty="0">
                <a:solidFill>
                  <a:schemeClr val="bg1"/>
                </a:solidFill>
              </a:rPr>
              <a:t>your</a:t>
            </a:r>
            <a:r>
              <a:rPr lang="en-GB" sz="4400" b="1" dirty="0">
                <a:solidFill>
                  <a:schemeClr val="tx1">
                    <a:lumMod val="75000"/>
                    <a:lumOff val="25000"/>
                  </a:schemeClr>
                </a:solidFill>
              </a:rPr>
              <a:t> care team. </a:t>
            </a:r>
            <a:endParaRPr lang="en-GB" sz="4400" b="1" dirty="0" smtClean="0">
              <a:solidFill>
                <a:schemeClr val="tx1">
                  <a:lumMod val="75000"/>
                  <a:lumOff val="25000"/>
                </a:schemeClr>
              </a:solidFill>
            </a:endParaRPr>
          </a:p>
          <a:p>
            <a:pPr marL="0" indent="0" algn="ctr">
              <a:buNone/>
            </a:pPr>
            <a:endParaRPr lang="en-GB" sz="4400" b="1" dirty="0">
              <a:solidFill>
                <a:schemeClr val="tx1">
                  <a:lumMod val="75000"/>
                  <a:lumOff val="25000"/>
                </a:schemeClr>
              </a:solidFill>
            </a:endParaRPr>
          </a:p>
          <a:p>
            <a:pPr marL="0" indent="0" algn="ctr">
              <a:buNone/>
            </a:pPr>
            <a:r>
              <a:rPr lang="en-GB" sz="4400" b="1" dirty="0" smtClean="0">
                <a:solidFill>
                  <a:schemeClr val="tx1">
                    <a:lumMod val="75000"/>
                    <a:lumOff val="25000"/>
                  </a:schemeClr>
                </a:solidFill>
              </a:rPr>
              <a:t>It </a:t>
            </a:r>
            <a:r>
              <a:rPr lang="en-GB" sz="4400" b="1" dirty="0">
                <a:solidFill>
                  <a:schemeClr val="tx1">
                    <a:lumMod val="75000"/>
                    <a:lumOff val="25000"/>
                  </a:schemeClr>
                </a:solidFill>
              </a:rPr>
              <a:t>puts </a:t>
            </a:r>
            <a:r>
              <a:rPr lang="en-GB" sz="4400" b="1" dirty="0">
                <a:solidFill>
                  <a:schemeClr val="bg1"/>
                </a:solidFill>
              </a:rPr>
              <a:t>you</a:t>
            </a:r>
            <a:r>
              <a:rPr lang="en-GB" sz="4400" b="1" dirty="0">
                <a:solidFill>
                  <a:schemeClr val="tx1">
                    <a:lumMod val="75000"/>
                    <a:lumOff val="25000"/>
                  </a:schemeClr>
                </a:solidFill>
              </a:rPr>
              <a:t> in control of your health in a new and exciting way. </a:t>
            </a:r>
            <a:r>
              <a:rPr lang="en-GB" dirty="0"/>
              <a:t/>
            </a:r>
            <a:br>
              <a:rPr lang="en-GB" dirty="0"/>
            </a:br>
            <a:endParaRPr lang="en-GB" dirty="0"/>
          </a:p>
          <a:p>
            <a:endParaRPr lang="en-GB" dirty="0"/>
          </a:p>
        </p:txBody>
      </p:sp>
      <p:grpSp>
        <p:nvGrpSpPr>
          <p:cNvPr id="18" name="Group 17"/>
          <p:cNvGrpSpPr/>
          <p:nvPr/>
        </p:nvGrpSpPr>
        <p:grpSpPr>
          <a:xfrm>
            <a:off x="0" y="0"/>
            <a:ext cx="9144000" cy="548680"/>
            <a:chOff x="0" y="0"/>
            <a:chExt cx="9144000" cy="548680"/>
          </a:xfrm>
        </p:grpSpPr>
        <p:sp>
          <p:nvSpPr>
            <p:cNvPr id="4" name="Rectangle 3"/>
            <p:cNvSpPr/>
            <p:nvPr/>
          </p:nvSpPr>
          <p:spPr>
            <a:xfrm>
              <a:off x="0" y="0"/>
              <a:ext cx="9144000" cy="548680"/>
            </a:xfrm>
            <a:prstGeom prst="rect">
              <a:avLst/>
            </a:prstGeom>
            <a:solidFill>
              <a:schemeClr val="tx2">
                <a:lumMod val="20000"/>
                <a:lumOff val="80000"/>
                <a:alpha val="78824"/>
              </a:schemeClr>
            </a:solid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36004"/>
              <a:ext cx="482593" cy="476672"/>
            </a:xfrm>
            <a:prstGeom prst="rect">
              <a:avLst/>
            </a:prstGeom>
          </p:spPr>
        </p:pic>
        <p:sp>
          <p:nvSpPr>
            <p:cNvPr id="6" name="TextBox 5"/>
            <p:cNvSpPr txBox="1"/>
            <p:nvPr/>
          </p:nvSpPr>
          <p:spPr>
            <a:xfrm>
              <a:off x="607918" y="105063"/>
              <a:ext cx="1011754" cy="338554"/>
            </a:xfrm>
            <a:prstGeom prst="rect">
              <a:avLst/>
            </a:prstGeom>
            <a:noFill/>
          </p:spPr>
          <p:txBody>
            <a:bodyPr wrap="square" rtlCol="0">
              <a:spAutoFit/>
            </a:bodyPr>
            <a:lstStyle/>
            <a:p>
              <a:r>
                <a:rPr lang="en-GB" sz="1600" dirty="0" smtClean="0"/>
                <a:t>VitruCare</a:t>
              </a:r>
              <a:endParaRPr lang="en-GB" sz="1600" dirty="0"/>
            </a:p>
          </p:txBody>
        </p:sp>
        <p:pic>
          <p:nvPicPr>
            <p:cNvPr id="1029" name="Picture 5" descr="C:\Users\SaffronG\AppData\Local\Microsoft\Windows\Temporary Internet Files\Content.IE5\D6B30GNZ\Trademark-symbol[1].png"/>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69715" y="119155"/>
              <a:ext cx="103579" cy="103579"/>
            </a:xfrm>
            <a:prstGeom prst="rect">
              <a:avLst/>
            </a:prstGeom>
            <a:noFill/>
            <a:extLst>
              <a:ext uri="{909E8E84-426E-40dd-AFC4-6F175D3DCCD1}">
                <a14:hiddenFill xmlns:a14="http://schemas.microsoft.com/office/drawing/2010/main">
                  <a:solidFill>
                    <a:srgbClr val="FFFFFF"/>
                  </a:solidFill>
                </a14:hiddenFill>
              </a:ext>
            </a:extLst>
          </p:spPr>
        </p:pic>
        <p:grpSp>
          <p:nvGrpSpPr>
            <p:cNvPr id="17" name="Group 16"/>
            <p:cNvGrpSpPr/>
            <p:nvPr/>
          </p:nvGrpSpPr>
          <p:grpSpPr>
            <a:xfrm>
              <a:off x="7164288" y="119155"/>
              <a:ext cx="1008112" cy="338554"/>
              <a:chOff x="7164288" y="119155"/>
              <a:chExt cx="1008112" cy="338554"/>
            </a:xfrm>
          </p:grpSpPr>
          <p:sp>
            <p:nvSpPr>
              <p:cNvPr id="10" name="TextBox 9"/>
              <p:cNvSpPr txBox="1"/>
              <p:nvPr/>
            </p:nvSpPr>
            <p:spPr>
              <a:xfrm>
                <a:off x="7164288" y="119155"/>
                <a:ext cx="1008112" cy="338554"/>
              </a:xfrm>
              <a:prstGeom prst="rect">
                <a:avLst/>
              </a:prstGeom>
              <a:solidFill>
                <a:schemeClr val="accent1">
                  <a:lumMod val="20000"/>
                  <a:lumOff val="80000"/>
                </a:schemeClr>
              </a:solidFill>
            </p:spPr>
            <p:txBody>
              <a:bodyPr wrap="square" rtlCol="0">
                <a:spAutoFit/>
              </a:bodyPr>
              <a:lstStyle/>
              <a:p>
                <a:pPr algn="r"/>
                <a:r>
                  <a:rPr lang="en-GB" sz="1600" dirty="0" smtClean="0">
                    <a:solidFill>
                      <a:schemeClr val="tx1">
                        <a:lumMod val="65000"/>
                        <a:lumOff val="35000"/>
                      </a:schemeClr>
                    </a:solidFill>
                  </a:rPr>
                  <a:t>    Online</a:t>
                </a:r>
                <a:endParaRPr lang="en-GB" sz="1600" dirty="0">
                  <a:solidFill>
                    <a:schemeClr val="tx1">
                      <a:lumMod val="65000"/>
                      <a:lumOff val="35000"/>
                    </a:schemeClr>
                  </a:solidFill>
                </a:endParaRPr>
              </a:p>
            </p:txBody>
          </p:sp>
          <p:sp>
            <p:nvSpPr>
              <p:cNvPr id="11" name="Oval 10"/>
              <p:cNvSpPr/>
              <p:nvPr/>
            </p:nvSpPr>
            <p:spPr>
              <a:xfrm>
                <a:off x="7280750" y="230744"/>
                <a:ext cx="144016" cy="117488"/>
              </a:xfrm>
              <a:prstGeom prst="ellipse">
                <a:avLst/>
              </a:prstGeom>
              <a:solidFill>
                <a:srgbClr val="92D050"/>
              </a:solidFill>
              <a:ln>
                <a:solidFill>
                  <a:srgbClr val="92D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6" name="Group 15"/>
            <p:cNvGrpSpPr/>
            <p:nvPr/>
          </p:nvGrpSpPr>
          <p:grpSpPr>
            <a:xfrm>
              <a:off x="8532440" y="119155"/>
              <a:ext cx="360040" cy="324462"/>
              <a:chOff x="8532440" y="119155"/>
              <a:chExt cx="360040" cy="324462"/>
            </a:xfrm>
          </p:grpSpPr>
          <p:sp>
            <p:nvSpPr>
              <p:cNvPr id="12" name="Oval 11"/>
              <p:cNvSpPr/>
              <p:nvPr/>
            </p:nvSpPr>
            <p:spPr>
              <a:xfrm>
                <a:off x="8532440" y="119155"/>
                <a:ext cx="360040" cy="324462"/>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p:cNvCxnSpPr/>
              <p:nvPr/>
            </p:nvCxnSpPr>
            <p:spPr>
              <a:xfrm>
                <a:off x="8636983" y="230744"/>
                <a:ext cx="150954" cy="868"/>
              </a:xfrm>
              <a:prstGeom prst="line">
                <a:avLst/>
              </a:prstGeom>
              <a:ln w="19050">
                <a:solidFill>
                  <a:srgbClr val="99D0DF"/>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8638429" y="279501"/>
                <a:ext cx="150954" cy="868"/>
              </a:xfrm>
              <a:prstGeom prst="line">
                <a:avLst/>
              </a:prstGeom>
              <a:ln w="19050">
                <a:solidFill>
                  <a:srgbClr val="99D0DF"/>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8638429" y="324867"/>
                <a:ext cx="150954" cy="868"/>
              </a:xfrm>
              <a:prstGeom prst="line">
                <a:avLst/>
              </a:prstGeom>
              <a:ln w="19050">
                <a:solidFill>
                  <a:srgbClr val="99D0DF"/>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6498298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4929411"/>
          </a:xfrm>
        </p:spPr>
        <p:txBody>
          <a:bodyPr>
            <a:normAutofit fontScale="92500"/>
          </a:bodyPr>
          <a:lstStyle/>
          <a:p>
            <a:pPr marL="0" indent="0">
              <a:buNone/>
            </a:pPr>
            <a:r>
              <a:rPr lang="en-GB" b="1" dirty="0" smtClean="0">
                <a:solidFill>
                  <a:schemeClr val="tx1">
                    <a:lumMod val="75000"/>
                    <a:lumOff val="25000"/>
                  </a:schemeClr>
                </a:solidFill>
              </a:rPr>
              <a:t>It is useful at </a:t>
            </a:r>
            <a:r>
              <a:rPr lang="en-GB" b="1" dirty="0" smtClean="0">
                <a:solidFill>
                  <a:schemeClr val="bg1"/>
                </a:solidFill>
              </a:rPr>
              <a:t>any</a:t>
            </a:r>
            <a:r>
              <a:rPr lang="en-GB" b="1" dirty="0" smtClean="0">
                <a:solidFill>
                  <a:schemeClr val="tx1">
                    <a:lumMod val="75000"/>
                    <a:lumOff val="25000"/>
                  </a:schemeClr>
                </a:solidFill>
              </a:rPr>
              <a:t> stage of life:</a:t>
            </a:r>
            <a:endParaRPr lang="en-GB" b="1" dirty="0">
              <a:solidFill>
                <a:schemeClr val="tx1">
                  <a:lumMod val="75000"/>
                  <a:lumOff val="25000"/>
                </a:schemeClr>
              </a:solidFill>
            </a:endParaRPr>
          </a:p>
          <a:p>
            <a:r>
              <a:rPr lang="en-GB" dirty="0" smtClean="0">
                <a:solidFill>
                  <a:schemeClr val="tx1">
                    <a:lumMod val="75000"/>
                    <a:lumOff val="25000"/>
                  </a:schemeClr>
                </a:solidFill>
              </a:rPr>
              <a:t>Manage long term conditions</a:t>
            </a:r>
          </a:p>
          <a:p>
            <a:r>
              <a:rPr lang="en-GB" dirty="0" smtClean="0">
                <a:solidFill>
                  <a:schemeClr val="tx1">
                    <a:lumMod val="75000"/>
                    <a:lumOff val="25000"/>
                  </a:schemeClr>
                </a:solidFill>
              </a:rPr>
              <a:t>Help to prevent the onset of long term conditions</a:t>
            </a:r>
          </a:p>
          <a:p>
            <a:r>
              <a:rPr lang="en-GB" dirty="0">
                <a:solidFill>
                  <a:schemeClr val="tx1">
                    <a:lumMod val="75000"/>
                    <a:lumOff val="25000"/>
                  </a:schemeClr>
                </a:solidFill>
              </a:rPr>
              <a:t>P</a:t>
            </a:r>
            <a:r>
              <a:rPr lang="en-GB" dirty="0" smtClean="0">
                <a:solidFill>
                  <a:schemeClr val="tx1">
                    <a:lumMod val="75000"/>
                    <a:lumOff val="25000"/>
                  </a:schemeClr>
                </a:solidFill>
              </a:rPr>
              <a:t>repare for surgery and recovery</a:t>
            </a:r>
          </a:p>
          <a:p>
            <a:r>
              <a:rPr lang="en-GB" dirty="0">
                <a:solidFill>
                  <a:schemeClr val="tx1">
                    <a:lumMod val="75000"/>
                    <a:lumOff val="25000"/>
                  </a:schemeClr>
                </a:solidFill>
              </a:rPr>
              <a:t>D</a:t>
            </a:r>
            <a:r>
              <a:rPr lang="en-GB" dirty="0" smtClean="0">
                <a:solidFill>
                  <a:schemeClr val="tx1">
                    <a:lumMod val="75000"/>
                    <a:lumOff val="25000"/>
                  </a:schemeClr>
                </a:solidFill>
              </a:rPr>
              <a:t>uring chemotherapy and 'living beyond cancer'</a:t>
            </a:r>
          </a:p>
          <a:p>
            <a:r>
              <a:rPr lang="en-GB" dirty="0" smtClean="0">
                <a:solidFill>
                  <a:schemeClr val="tx1">
                    <a:lumMod val="75000"/>
                    <a:lumOff val="25000"/>
                  </a:schemeClr>
                </a:solidFill>
              </a:rPr>
              <a:t>Coordinated care for frailty and complex conditions</a:t>
            </a:r>
          </a:p>
          <a:p>
            <a:r>
              <a:rPr lang="en-GB" dirty="0">
                <a:solidFill>
                  <a:schemeClr val="tx1">
                    <a:lumMod val="75000"/>
                    <a:lumOff val="25000"/>
                  </a:schemeClr>
                </a:solidFill>
              </a:rPr>
              <a:t>R</a:t>
            </a:r>
            <a:r>
              <a:rPr lang="en-GB" dirty="0" smtClean="0">
                <a:solidFill>
                  <a:schemeClr val="tx1">
                    <a:lumMod val="75000"/>
                    <a:lumOff val="25000"/>
                  </a:schemeClr>
                </a:solidFill>
              </a:rPr>
              <a:t>ehabilitation after injury</a:t>
            </a:r>
            <a:endParaRPr lang="en-GB" dirty="0">
              <a:solidFill>
                <a:schemeClr val="tx1">
                  <a:lumMod val="75000"/>
                  <a:lumOff val="25000"/>
                </a:schemeClr>
              </a:solidFill>
            </a:endParaRPr>
          </a:p>
        </p:txBody>
      </p:sp>
      <p:grpSp>
        <p:nvGrpSpPr>
          <p:cNvPr id="18" name="Group 17"/>
          <p:cNvGrpSpPr/>
          <p:nvPr/>
        </p:nvGrpSpPr>
        <p:grpSpPr>
          <a:xfrm>
            <a:off x="0" y="0"/>
            <a:ext cx="9144000" cy="548680"/>
            <a:chOff x="0" y="0"/>
            <a:chExt cx="9144000" cy="548680"/>
          </a:xfrm>
        </p:grpSpPr>
        <p:sp>
          <p:nvSpPr>
            <p:cNvPr id="4" name="Rectangle 3"/>
            <p:cNvSpPr/>
            <p:nvPr/>
          </p:nvSpPr>
          <p:spPr>
            <a:xfrm>
              <a:off x="0" y="0"/>
              <a:ext cx="9144000" cy="548680"/>
            </a:xfrm>
            <a:prstGeom prst="rect">
              <a:avLst/>
            </a:prstGeom>
            <a:solidFill>
              <a:schemeClr val="tx2">
                <a:lumMod val="20000"/>
                <a:lumOff val="80000"/>
                <a:alpha val="78824"/>
              </a:schemeClr>
            </a:solid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36004"/>
              <a:ext cx="482593" cy="476672"/>
            </a:xfrm>
            <a:prstGeom prst="rect">
              <a:avLst/>
            </a:prstGeom>
          </p:spPr>
        </p:pic>
        <p:sp>
          <p:nvSpPr>
            <p:cNvPr id="6" name="TextBox 5"/>
            <p:cNvSpPr txBox="1"/>
            <p:nvPr/>
          </p:nvSpPr>
          <p:spPr>
            <a:xfrm>
              <a:off x="607918" y="105063"/>
              <a:ext cx="1011754" cy="338554"/>
            </a:xfrm>
            <a:prstGeom prst="rect">
              <a:avLst/>
            </a:prstGeom>
            <a:noFill/>
          </p:spPr>
          <p:txBody>
            <a:bodyPr wrap="square" rtlCol="0">
              <a:spAutoFit/>
            </a:bodyPr>
            <a:lstStyle/>
            <a:p>
              <a:r>
                <a:rPr lang="en-GB" sz="1600" dirty="0" smtClean="0"/>
                <a:t>VitruCare</a:t>
              </a:r>
              <a:endParaRPr lang="en-GB" sz="1600" dirty="0"/>
            </a:p>
          </p:txBody>
        </p:sp>
        <p:pic>
          <p:nvPicPr>
            <p:cNvPr id="1029" name="Picture 5" descr="C:\Users\SaffronG\AppData\Local\Microsoft\Windows\Temporary Internet Files\Content.IE5\D6B30GNZ\Trademark-symbol[1].png"/>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69715" y="119155"/>
              <a:ext cx="103579" cy="103579"/>
            </a:xfrm>
            <a:prstGeom prst="rect">
              <a:avLst/>
            </a:prstGeom>
            <a:noFill/>
            <a:extLst>
              <a:ext uri="{909E8E84-426E-40dd-AFC4-6F175D3DCCD1}">
                <a14:hiddenFill xmlns:a14="http://schemas.microsoft.com/office/drawing/2010/main">
                  <a:solidFill>
                    <a:srgbClr val="FFFFFF"/>
                  </a:solidFill>
                </a14:hiddenFill>
              </a:ext>
            </a:extLst>
          </p:spPr>
        </p:pic>
        <p:grpSp>
          <p:nvGrpSpPr>
            <p:cNvPr id="17" name="Group 16"/>
            <p:cNvGrpSpPr/>
            <p:nvPr/>
          </p:nvGrpSpPr>
          <p:grpSpPr>
            <a:xfrm>
              <a:off x="7164288" y="119155"/>
              <a:ext cx="1008112" cy="338554"/>
              <a:chOff x="7164288" y="119155"/>
              <a:chExt cx="1008112" cy="338554"/>
            </a:xfrm>
          </p:grpSpPr>
          <p:sp>
            <p:nvSpPr>
              <p:cNvPr id="10" name="TextBox 9"/>
              <p:cNvSpPr txBox="1"/>
              <p:nvPr/>
            </p:nvSpPr>
            <p:spPr>
              <a:xfrm>
                <a:off x="7164288" y="119155"/>
                <a:ext cx="1008112" cy="338554"/>
              </a:xfrm>
              <a:prstGeom prst="rect">
                <a:avLst/>
              </a:prstGeom>
              <a:solidFill>
                <a:schemeClr val="accent1">
                  <a:lumMod val="20000"/>
                  <a:lumOff val="80000"/>
                </a:schemeClr>
              </a:solidFill>
            </p:spPr>
            <p:txBody>
              <a:bodyPr wrap="square" rtlCol="0">
                <a:spAutoFit/>
              </a:bodyPr>
              <a:lstStyle/>
              <a:p>
                <a:pPr algn="r"/>
                <a:r>
                  <a:rPr lang="en-GB" sz="1600" dirty="0" smtClean="0">
                    <a:solidFill>
                      <a:schemeClr val="tx1">
                        <a:lumMod val="65000"/>
                        <a:lumOff val="35000"/>
                      </a:schemeClr>
                    </a:solidFill>
                  </a:rPr>
                  <a:t>    Online</a:t>
                </a:r>
                <a:endParaRPr lang="en-GB" sz="1600" dirty="0">
                  <a:solidFill>
                    <a:schemeClr val="tx1">
                      <a:lumMod val="65000"/>
                      <a:lumOff val="35000"/>
                    </a:schemeClr>
                  </a:solidFill>
                </a:endParaRPr>
              </a:p>
            </p:txBody>
          </p:sp>
          <p:sp>
            <p:nvSpPr>
              <p:cNvPr id="11" name="Oval 10"/>
              <p:cNvSpPr/>
              <p:nvPr/>
            </p:nvSpPr>
            <p:spPr>
              <a:xfrm>
                <a:off x="7280750" y="230744"/>
                <a:ext cx="144016" cy="117488"/>
              </a:xfrm>
              <a:prstGeom prst="ellipse">
                <a:avLst/>
              </a:prstGeom>
              <a:solidFill>
                <a:srgbClr val="92D050"/>
              </a:solidFill>
              <a:ln>
                <a:solidFill>
                  <a:srgbClr val="92D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6" name="Group 15"/>
            <p:cNvGrpSpPr/>
            <p:nvPr/>
          </p:nvGrpSpPr>
          <p:grpSpPr>
            <a:xfrm>
              <a:off x="8532440" y="119155"/>
              <a:ext cx="360040" cy="324462"/>
              <a:chOff x="8532440" y="119155"/>
              <a:chExt cx="360040" cy="324462"/>
            </a:xfrm>
          </p:grpSpPr>
          <p:sp>
            <p:nvSpPr>
              <p:cNvPr id="12" name="Oval 11"/>
              <p:cNvSpPr/>
              <p:nvPr/>
            </p:nvSpPr>
            <p:spPr>
              <a:xfrm>
                <a:off x="8532440" y="119155"/>
                <a:ext cx="360040" cy="324462"/>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p:cNvCxnSpPr/>
              <p:nvPr/>
            </p:nvCxnSpPr>
            <p:spPr>
              <a:xfrm>
                <a:off x="8636983" y="230744"/>
                <a:ext cx="150954" cy="868"/>
              </a:xfrm>
              <a:prstGeom prst="line">
                <a:avLst/>
              </a:prstGeom>
              <a:ln w="19050">
                <a:solidFill>
                  <a:srgbClr val="99D0DF"/>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8638429" y="279501"/>
                <a:ext cx="150954" cy="868"/>
              </a:xfrm>
              <a:prstGeom prst="line">
                <a:avLst/>
              </a:prstGeom>
              <a:ln w="19050">
                <a:solidFill>
                  <a:srgbClr val="99D0DF"/>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8638429" y="324867"/>
                <a:ext cx="150954" cy="868"/>
              </a:xfrm>
              <a:prstGeom prst="line">
                <a:avLst/>
              </a:prstGeom>
              <a:ln w="19050">
                <a:solidFill>
                  <a:srgbClr val="99D0DF"/>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3755258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50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750"/>
                                        <p:tgtEl>
                                          <p:spTgt spid="3">
                                            <p:txEl>
                                              <p:pRg st="1" end="1"/>
                                            </p:txEl>
                                          </p:spTgt>
                                        </p:tgtEl>
                                      </p:cBhvr>
                                    </p:animEffect>
                                  </p:childTnLst>
                                </p:cTn>
                              </p:par>
                              <p:par>
                                <p:cTn id="11" presetID="10" presetClass="entr" presetSubtype="0" fill="hold" grpId="0" nodeType="withEffect">
                                  <p:stCondLst>
                                    <p:cond delay="50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750"/>
                                        <p:tgtEl>
                                          <p:spTgt spid="3">
                                            <p:txEl>
                                              <p:pRg st="2" end="2"/>
                                            </p:txEl>
                                          </p:spTgt>
                                        </p:tgtEl>
                                      </p:cBhvr>
                                    </p:animEffect>
                                  </p:childTnLst>
                                </p:cTn>
                              </p:par>
                              <p:par>
                                <p:cTn id="14" presetID="10" presetClass="entr" presetSubtype="0" fill="hold" grpId="0" nodeType="withEffect">
                                  <p:stCondLst>
                                    <p:cond delay="50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750"/>
                                        <p:tgtEl>
                                          <p:spTgt spid="3">
                                            <p:txEl>
                                              <p:pRg st="3" end="3"/>
                                            </p:txEl>
                                          </p:spTgt>
                                        </p:tgtEl>
                                      </p:cBhvr>
                                    </p:animEffect>
                                  </p:childTnLst>
                                </p:cTn>
                              </p:par>
                              <p:par>
                                <p:cTn id="17" presetID="10" presetClass="entr" presetSubtype="0" fill="hold" grpId="0" nodeType="withEffect">
                                  <p:stCondLst>
                                    <p:cond delay="50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750"/>
                                        <p:tgtEl>
                                          <p:spTgt spid="3">
                                            <p:txEl>
                                              <p:pRg st="4" end="4"/>
                                            </p:txEl>
                                          </p:spTgt>
                                        </p:tgtEl>
                                      </p:cBhvr>
                                    </p:animEffect>
                                  </p:childTnLst>
                                </p:cTn>
                              </p:par>
                              <p:par>
                                <p:cTn id="20" presetID="10" presetClass="entr" presetSubtype="0" fill="hold" grpId="0" nodeType="withEffect">
                                  <p:stCondLst>
                                    <p:cond delay="50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750"/>
                                        <p:tgtEl>
                                          <p:spTgt spid="3">
                                            <p:txEl>
                                              <p:pRg st="5" end="5"/>
                                            </p:txEl>
                                          </p:spTgt>
                                        </p:tgtEl>
                                      </p:cBhvr>
                                    </p:animEffect>
                                  </p:childTnLst>
                                </p:cTn>
                              </p:par>
                              <p:par>
                                <p:cTn id="23" presetID="10" presetClass="entr" presetSubtype="0" fill="hold" grpId="0" nodeType="withEffect">
                                  <p:stCondLst>
                                    <p:cond delay="50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75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019"/>
            <a:ext cx="8229600" cy="4525963"/>
          </a:xfrm>
        </p:spPr>
        <p:txBody>
          <a:bodyPr>
            <a:normAutofit fontScale="92500" lnSpcReduction="10000"/>
          </a:bodyPr>
          <a:lstStyle/>
          <a:p>
            <a:pPr marL="0" indent="0">
              <a:buNone/>
            </a:pPr>
            <a:r>
              <a:rPr lang="en-GB" b="1" dirty="0" smtClean="0">
                <a:solidFill>
                  <a:schemeClr val="tx1">
                    <a:lumMod val="75000"/>
                    <a:lumOff val="25000"/>
                  </a:schemeClr>
                </a:solidFill>
              </a:rPr>
              <a:t>Digital Health Services selected to match your needs</a:t>
            </a:r>
          </a:p>
          <a:p>
            <a:r>
              <a:rPr lang="en-GB" dirty="0" smtClean="0">
                <a:solidFill>
                  <a:schemeClr val="tx1">
                    <a:lumMod val="75000"/>
                    <a:lumOff val="25000"/>
                  </a:schemeClr>
                </a:solidFill>
              </a:rPr>
              <a:t>Personalised to the service </a:t>
            </a:r>
          </a:p>
          <a:p>
            <a:r>
              <a:rPr lang="en-GB" dirty="0" smtClean="0">
                <a:solidFill>
                  <a:schemeClr val="tx1">
                    <a:lumMod val="75000"/>
                    <a:lumOff val="25000"/>
                  </a:schemeClr>
                </a:solidFill>
              </a:rPr>
              <a:t>Secure </a:t>
            </a:r>
          </a:p>
          <a:p>
            <a:r>
              <a:rPr lang="en-GB" dirty="0" smtClean="0">
                <a:solidFill>
                  <a:schemeClr val="tx1">
                    <a:lumMod val="75000"/>
                    <a:lumOff val="25000"/>
                  </a:schemeClr>
                </a:solidFill>
              </a:rPr>
              <a:t>Coordinated care</a:t>
            </a:r>
          </a:p>
          <a:p>
            <a:r>
              <a:rPr lang="en-GB" dirty="0" smtClean="0">
                <a:solidFill>
                  <a:schemeClr val="tx1">
                    <a:lumMod val="75000"/>
                    <a:lumOff val="25000"/>
                  </a:schemeClr>
                </a:solidFill>
              </a:rPr>
              <a:t>Connect with your care team</a:t>
            </a:r>
          </a:p>
          <a:p>
            <a:r>
              <a:rPr lang="en-GB" dirty="0" smtClean="0">
                <a:solidFill>
                  <a:schemeClr val="tx1">
                    <a:lumMod val="75000"/>
                    <a:lumOff val="25000"/>
                  </a:schemeClr>
                </a:solidFill>
              </a:rPr>
              <a:t>Range of helpful digital services</a:t>
            </a:r>
          </a:p>
          <a:p>
            <a:r>
              <a:rPr lang="en-GB" dirty="0" smtClean="0">
                <a:solidFill>
                  <a:schemeClr val="tx1">
                    <a:lumMod val="75000"/>
                    <a:lumOff val="25000"/>
                  </a:schemeClr>
                </a:solidFill>
              </a:rPr>
              <a:t>Your care, your way</a:t>
            </a:r>
          </a:p>
          <a:p>
            <a:r>
              <a:rPr lang="en-GB" b="1" dirty="0" smtClean="0">
                <a:solidFill>
                  <a:schemeClr val="tx1">
                    <a:lumMod val="75000"/>
                    <a:lumOff val="25000"/>
                  </a:schemeClr>
                </a:solidFill>
              </a:rPr>
              <a:t>Free</a:t>
            </a:r>
            <a:endParaRPr lang="en-GB" b="1" dirty="0">
              <a:solidFill>
                <a:schemeClr val="tx1">
                  <a:lumMod val="75000"/>
                  <a:lumOff val="25000"/>
                </a:schemeClr>
              </a:solidFill>
            </a:endParaRPr>
          </a:p>
        </p:txBody>
      </p:sp>
      <p:grpSp>
        <p:nvGrpSpPr>
          <p:cNvPr id="18" name="Group 17"/>
          <p:cNvGrpSpPr/>
          <p:nvPr/>
        </p:nvGrpSpPr>
        <p:grpSpPr>
          <a:xfrm>
            <a:off x="0" y="0"/>
            <a:ext cx="9144000" cy="548680"/>
            <a:chOff x="0" y="0"/>
            <a:chExt cx="9144000" cy="548680"/>
          </a:xfrm>
        </p:grpSpPr>
        <p:sp>
          <p:nvSpPr>
            <p:cNvPr id="4" name="Rectangle 3"/>
            <p:cNvSpPr/>
            <p:nvPr/>
          </p:nvSpPr>
          <p:spPr>
            <a:xfrm>
              <a:off x="0" y="0"/>
              <a:ext cx="9144000" cy="548680"/>
            </a:xfrm>
            <a:prstGeom prst="rect">
              <a:avLst/>
            </a:prstGeom>
            <a:solidFill>
              <a:schemeClr val="tx2">
                <a:lumMod val="20000"/>
                <a:lumOff val="80000"/>
                <a:alpha val="78824"/>
              </a:schemeClr>
            </a:solid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36004"/>
              <a:ext cx="482593" cy="476672"/>
            </a:xfrm>
            <a:prstGeom prst="rect">
              <a:avLst/>
            </a:prstGeom>
          </p:spPr>
        </p:pic>
        <p:sp>
          <p:nvSpPr>
            <p:cNvPr id="6" name="TextBox 5"/>
            <p:cNvSpPr txBox="1"/>
            <p:nvPr/>
          </p:nvSpPr>
          <p:spPr>
            <a:xfrm>
              <a:off x="607918" y="105063"/>
              <a:ext cx="1011754" cy="338554"/>
            </a:xfrm>
            <a:prstGeom prst="rect">
              <a:avLst/>
            </a:prstGeom>
            <a:noFill/>
          </p:spPr>
          <p:txBody>
            <a:bodyPr wrap="square" rtlCol="0">
              <a:spAutoFit/>
            </a:bodyPr>
            <a:lstStyle/>
            <a:p>
              <a:r>
                <a:rPr lang="en-GB" sz="1600" dirty="0" smtClean="0"/>
                <a:t>VitruCare</a:t>
              </a:r>
              <a:endParaRPr lang="en-GB" sz="1600" dirty="0"/>
            </a:p>
          </p:txBody>
        </p:sp>
        <p:pic>
          <p:nvPicPr>
            <p:cNvPr id="1029" name="Picture 5" descr="C:\Users\SaffronG\AppData\Local\Microsoft\Windows\Temporary Internet Files\Content.IE5\D6B30GNZ\Trademark-symbol[1].png"/>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69715" y="119155"/>
              <a:ext cx="103579" cy="103579"/>
            </a:xfrm>
            <a:prstGeom prst="rect">
              <a:avLst/>
            </a:prstGeom>
            <a:noFill/>
            <a:extLst>
              <a:ext uri="{909E8E84-426E-40dd-AFC4-6F175D3DCCD1}">
                <a14:hiddenFill xmlns:a14="http://schemas.microsoft.com/office/drawing/2010/main">
                  <a:solidFill>
                    <a:srgbClr val="FFFFFF"/>
                  </a:solidFill>
                </a14:hiddenFill>
              </a:ext>
            </a:extLst>
          </p:spPr>
        </p:pic>
        <p:grpSp>
          <p:nvGrpSpPr>
            <p:cNvPr id="17" name="Group 16"/>
            <p:cNvGrpSpPr/>
            <p:nvPr/>
          </p:nvGrpSpPr>
          <p:grpSpPr>
            <a:xfrm>
              <a:off x="7164288" y="119155"/>
              <a:ext cx="1008112" cy="338554"/>
              <a:chOff x="7164288" y="119155"/>
              <a:chExt cx="1008112" cy="338554"/>
            </a:xfrm>
          </p:grpSpPr>
          <p:sp>
            <p:nvSpPr>
              <p:cNvPr id="10" name="TextBox 9"/>
              <p:cNvSpPr txBox="1"/>
              <p:nvPr/>
            </p:nvSpPr>
            <p:spPr>
              <a:xfrm>
                <a:off x="7164288" y="119155"/>
                <a:ext cx="1008112" cy="338554"/>
              </a:xfrm>
              <a:prstGeom prst="rect">
                <a:avLst/>
              </a:prstGeom>
              <a:solidFill>
                <a:schemeClr val="accent1">
                  <a:lumMod val="20000"/>
                  <a:lumOff val="80000"/>
                </a:schemeClr>
              </a:solidFill>
            </p:spPr>
            <p:txBody>
              <a:bodyPr wrap="square" rtlCol="0">
                <a:spAutoFit/>
              </a:bodyPr>
              <a:lstStyle/>
              <a:p>
                <a:pPr algn="r"/>
                <a:r>
                  <a:rPr lang="en-GB" sz="1600" dirty="0" smtClean="0">
                    <a:solidFill>
                      <a:schemeClr val="tx1">
                        <a:lumMod val="65000"/>
                        <a:lumOff val="35000"/>
                      </a:schemeClr>
                    </a:solidFill>
                  </a:rPr>
                  <a:t>    Online</a:t>
                </a:r>
                <a:endParaRPr lang="en-GB" sz="1600" dirty="0">
                  <a:solidFill>
                    <a:schemeClr val="tx1">
                      <a:lumMod val="65000"/>
                      <a:lumOff val="35000"/>
                    </a:schemeClr>
                  </a:solidFill>
                </a:endParaRPr>
              </a:p>
            </p:txBody>
          </p:sp>
          <p:sp>
            <p:nvSpPr>
              <p:cNvPr id="11" name="Oval 10"/>
              <p:cNvSpPr/>
              <p:nvPr/>
            </p:nvSpPr>
            <p:spPr>
              <a:xfrm>
                <a:off x="7280750" y="230744"/>
                <a:ext cx="144016" cy="117488"/>
              </a:xfrm>
              <a:prstGeom prst="ellipse">
                <a:avLst/>
              </a:prstGeom>
              <a:solidFill>
                <a:srgbClr val="92D050"/>
              </a:solidFill>
              <a:ln>
                <a:solidFill>
                  <a:srgbClr val="92D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6" name="Group 15"/>
            <p:cNvGrpSpPr/>
            <p:nvPr/>
          </p:nvGrpSpPr>
          <p:grpSpPr>
            <a:xfrm>
              <a:off x="8532440" y="119155"/>
              <a:ext cx="360040" cy="324462"/>
              <a:chOff x="8532440" y="119155"/>
              <a:chExt cx="360040" cy="324462"/>
            </a:xfrm>
          </p:grpSpPr>
          <p:sp>
            <p:nvSpPr>
              <p:cNvPr id="12" name="Oval 11"/>
              <p:cNvSpPr/>
              <p:nvPr/>
            </p:nvSpPr>
            <p:spPr>
              <a:xfrm>
                <a:off x="8532440" y="119155"/>
                <a:ext cx="360040" cy="324462"/>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p:cNvCxnSpPr/>
              <p:nvPr/>
            </p:nvCxnSpPr>
            <p:spPr>
              <a:xfrm>
                <a:off x="8636983" y="230744"/>
                <a:ext cx="150954" cy="868"/>
              </a:xfrm>
              <a:prstGeom prst="line">
                <a:avLst/>
              </a:prstGeom>
              <a:ln w="19050">
                <a:solidFill>
                  <a:srgbClr val="99D0DF"/>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8638429" y="279501"/>
                <a:ext cx="150954" cy="868"/>
              </a:xfrm>
              <a:prstGeom prst="line">
                <a:avLst/>
              </a:prstGeom>
              <a:ln w="19050">
                <a:solidFill>
                  <a:srgbClr val="99D0DF"/>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8638429" y="324867"/>
                <a:ext cx="150954" cy="868"/>
              </a:xfrm>
              <a:prstGeom prst="line">
                <a:avLst/>
              </a:prstGeom>
              <a:ln w="19050">
                <a:solidFill>
                  <a:srgbClr val="99D0DF"/>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1271200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26" presetClass="emph" presetSubtype="0" repeatCount="indefinite" fill="hold" grpId="0" nodeType="withEffect">
                                  <p:stCondLst>
                                    <p:cond delay="0"/>
                                  </p:stCondLst>
                                  <p:iterate type="lt">
                                    <p:tmPct val="10000"/>
                                  </p:iterate>
                                  <p:childTnLst>
                                    <p:animEffect transition="out" filter="fade">
                                      <p:cBhvr>
                                        <p:cTn id="27" dur="500" tmFilter="0, 0; .2, .5; .8, .5; 1, 0"/>
                                        <p:tgtEl>
                                          <p:spTgt spid="3">
                                            <p:txEl>
                                              <p:pRg st="7" end="7"/>
                                            </p:txEl>
                                          </p:spTgt>
                                        </p:tgtEl>
                                      </p:cBhvr>
                                    </p:animEffect>
                                    <p:animScale>
                                      <p:cBhvr>
                                        <p:cTn id="28" dur="250" autoRev="1" fill="hold"/>
                                        <p:tgtEl>
                                          <p:spTgt spid="3">
                                            <p:txEl>
                                              <p:pRg st="7" end="7"/>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GB" b="1" dirty="0" smtClean="0">
                <a:solidFill>
                  <a:schemeClr val="tx1">
                    <a:lumMod val="75000"/>
                    <a:lumOff val="25000"/>
                  </a:schemeClr>
                </a:solidFill>
              </a:rPr>
              <a:t>Short video to help you understand</a:t>
            </a:r>
            <a:endParaRPr lang="en-GB" b="1" dirty="0">
              <a:solidFill>
                <a:schemeClr val="tx1">
                  <a:lumMod val="75000"/>
                  <a:lumOff val="25000"/>
                </a:schemeClr>
              </a:solidFill>
            </a:endParaRPr>
          </a:p>
        </p:txBody>
      </p:sp>
      <p:grpSp>
        <p:nvGrpSpPr>
          <p:cNvPr id="18" name="Group 17"/>
          <p:cNvGrpSpPr/>
          <p:nvPr/>
        </p:nvGrpSpPr>
        <p:grpSpPr>
          <a:xfrm>
            <a:off x="0" y="0"/>
            <a:ext cx="9144000" cy="548680"/>
            <a:chOff x="0" y="0"/>
            <a:chExt cx="9144000" cy="548680"/>
          </a:xfrm>
        </p:grpSpPr>
        <p:sp>
          <p:nvSpPr>
            <p:cNvPr id="4" name="Rectangle 3"/>
            <p:cNvSpPr/>
            <p:nvPr/>
          </p:nvSpPr>
          <p:spPr>
            <a:xfrm>
              <a:off x="0" y="0"/>
              <a:ext cx="9144000" cy="548680"/>
            </a:xfrm>
            <a:prstGeom prst="rect">
              <a:avLst/>
            </a:prstGeom>
            <a:solidFill>
              <a:schemeClr val="tx2">
                <a:lumMod val="20000"/>
                <a:lumOff val="80000"/>
                <a:alpha val="78824"/>
              </a:schemeClr>
            </a:solid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36004"/>
              <a:ext cx="482593" cy="476672"/>
            </a:xfrm>
            <a:prstGeom prst="rect">
              <a:avLst/>
            </a:prstGeom>
          </p:spPr>
        </p:pic>
        <p:sp>
          <p:nvSpPr>
            <p:cNvPr id="6" name="TextBox 5"/>
            <p:cNvSpPr txBox="1"/>
            <p:nvPr/>
          </p:nvSpPr>
          <p:spPr>
            <a:xfrm>
              <a:off x="607918" y="105063"/>
              <a:ext cx="1011754" cy="338554"/>
            </a:xfrm>
            <a:prstGeom prst="rect">
              <a:avLst/>
            </a:prstGeom>
            <a:noFill/>
          </p:spPr>
          <p:txBody>
            <a:bodyPr wrap="square" rtlCol="0">
              <a:spAutoFit/>
            </a:bodyPr>
            <a:lstStyle/>
            <a:p>
              <a:r>
                <a:rPr lang="en-GB" sz="1600" dirty="0" smtClean="0"/>
                <a:t>VitruCare</a:t>
              </a:r>
              <a:endParaRPr lang="en-GB" sz="1600" dirty="0"/>
            </a:p>
          </p:txBody>
        </p:sp>
        <p:pic>
          <p:nvPicPr>
            <p:cNvPr id="1029" name="Picture 5" descr="C:\Users\SaffronG\AppData\Local\Microsoft\Windows\Temporary Internet Files\Content.IE5\D6B30GNZ\Trademark-symbol[1].png"/>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69715" y="119155"/>
              <a:ext cx="103579" cy="103579"/>
            </a:xfrm>
            <a:prstGeom prst="rect">
              <a:avLst/>
            </a:prstGeom>
            <a:noFill/>
            <a:extLst>
              <a:ext uri="{909E8E84-426E-40dd-AFC4-6F175D3DCCD1}">
                <a14:hiddenFill xmlns:a14="http://schemas.microsoft.com/office/drawing/2010/main">
                  <a:solidFill>
                    <a:srgbClr val="FFFFFF"/>
                  </a:solidFill>
                </a14:hiddenFill>
              </a:ext>
            </a:extLst>
          </p:spPr>
        </p:pic>
        <p:grpSp>
          <p:nvGrpSpPr>
            <p:cNvPr id="17" name="Group 16"/>
            <p:cNvGrpSpPr/>
            <p:nvPr/>
          </p:nvGrpSpPr>
          <p:grpSpPr>
            <a:xfrm>
              <a:off x="7164288" y="119155"/>
              <a:ext cx="1008112" cy="338554"/>
              <a:chOff x="7164288" y="119155"/>
              <a:chExt cx="1008112" cy="338554"/>
            </a:xfrm>
          </p:grpSpPr>
          <p:sp>
            <p:nvSpPr>
              <p:cNvPr id="10" name="TextBox 9"/>
              <p:cNvSpPr txBox="1"/>
              <p:nvPr/>
            </p:nvSpPr>
            <p:spPr>
              <a:xfrm>
                <a:off x="7164288" y="119155"/>
                <a:ext cx="1008112" cy="338554"/>
              </a:xfrm>
              <a:prstGeom prst="rect">
                <a:avLst/>
              </a:prstGeom>
              <a:solidFill>
                <a:schemeClr val="accent1">
                  <a:lumMod val="20000"/>
                  <a:lumOff val="80000"/>
                </a:schemeClr>
              </a:solidFill>
            </p:spPr>
            <p:txBody>
              <a:bodyPr wrap="square" rtlCol="0">
                <a:spAutoFit/>
              </a:bodyPr>
              <a:lstStyle/>
              <a:p>
                <a:pPr algn="r"/>
                <a:r>
                  <a:rPr lang="en-GB" sz="1600" dirty="0" smtClean="0">
                    <a:solidFill>
                      <a:schemeClr val="tx1">
                        <a:lumMod val="65000"/>
                        <a:lumOff val="35000"/>
                      </a:schemeClr>
                    </a:solidFill>
                  </a:rPr>
                  <a:t>    Online</a:t>
                </a:r>
                <a:endParaRPr lang="en-GB" sz="1600" dirty="0">
                  <a:solidFill>
                    <a:schemeClr val="tx1">
                      <a:lumMod val="65000"/>
                      <a:lumOff val="35000"/>
                    </a:schemeClr>
                  </a:solidFill>
                </a:endParaRPr>
              </a:p>
            </p:txBody>
          </p:sp>
          <p:sp>
            <p:nvSpPr>
              <p:cNvPr id="11" name="Oval 10"/>
              <p:cNvSpPr/>
              <p:nvPr/>
            </p:nvSpPr>
            <p:spPr>
              <a:xfrm>
                <a:off x="7280750" y="230744"/>
                <a:ext cx="144016" cy="117488"/>
              </a:xfrm>
              <a:prstGeom prst="ellipse">
                <a:avLst/>
              </a:prstGeom>
              <a:solidFill>
                <a:srgbClr val="92D050"/>
              </a:solidFill>
              <a:ln>
                <a:solidFill>
                  <a:srgbClr val="92D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6" name="Group 15"/>
            <p:cNvGrpSpPr/>
            <p:nvPr/>
          </p:nvGrpSpPr>
          <p:grpSpPr>
            <a:xfrm>
              <a:off x="8532440" y="119155"/>
              <a:ext cx="360040" cy="324462"/>
              <a:chOff x="8532440" y="119155"/>
              <a:chExt cx="360040" cy="324462"/>
            </a:xfrm>
          </p:grpSpPr>
          <p:sp>
            <p:nvSpPr>
              <p:cNvPr id="12" name="Oval 11"/>
              <p:cNvSpPr/>
              <p:nvPr/>
            </p:nvSpPr>
            <p:spPr>
              <a:xfrm>
                <a:off x="8532440" y="119155"/>
                <a:ext cx="360040" cy="324462"/>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p:cNvCxnSpPr/>
              <p:nvPr/>
            </p:nvCxnSpPr>
            <p:spPr>
              <a:xfrm>
                <a:off x="8636983" y="230744"/>
                <a:ext cx="150954" cy="868"/>
              </a:xfrm>
              <a:prstGeom prst="line">
                <a:avLst/>
              </a:prstGeom>
              <a:ln w="19050">
                <a:solidFill>
                  <a:srgbClr val="99D0DF"/>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8638429" y="279501"/>
                <a:ext cx="150954" cy="868"/>
              </a:xfrm>
              <a:prstGeom prst="line">
                <a:avLst/>
              </a:prstGeom>
              <a:ln w="19050">
                <a:solidFill>
                  <a:srgbClr val="99D0DF"/>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8638429" y="324867"/>
                <a:ext cx="150954" cy="868"/>
              </a:xfrm>
              <a:prstGeom prst="line">
                <a:avLst/>
              </a:prstGeom>
              <a:ln w="19050">
                <a:solidFill>
                  <a:srgbClr val="99D0DF"/>
                </a:solidFill>
              </a:ln>
            </p:spPr>
            <p:style>
              <a:lnRef idx="1">
                <a:schemeClr val="accent1"/>
              </a:lnRef>
              <a:fillRef idx="0">
                <a:schemeClr val="accent1"/>
              </a:fillRef>
              <a:effectRef idx="0">
                <a:schemeClr val="accent1"/>
              </a:effectRef>
              <a:fontRef idx="minor">
                <a:schemeClr val="tx1"/>
              </a:fontRef>
            </p:style>
          </p:cxnSp>
        </p:grpSp>
      </p:grpSp>
      <p:pic>
        <p:nvPicPr>
          <p:cNvPr id="4098" name="Picture 2">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41575" y="2700338"/>
            <a:ext cx="4260850" cy="145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47028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wd">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3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GB" b="1" dirty="0" smtClean="0">
                <a:solidFill>
                  <a:schemeClr val="tx1">
                    <a:lumMod val="75000"/>
                    <a:lumOff val="25000"/>
                  </a:schemeClr>
                </a:solidFill>
              </a:rPr>
              <a:t>Lets log on and take a look at Vitrucare…</a:t>
            </a:r>
            <a:endParaRPr lang="en-GB" b="1" dirty="0">
              <a:solidFill>
                <a:schemeClr val="tx1">
                  <a:lumMod val="75000"/>
                  <a:lumOff val="25000"/>
                </a:schemeClr>
              </a:solidFill>
            </a:endParaRPr>
          </a:p>
        </p:txBody>
      </p:sp>
      <p:grpSp>
        <p:nvGrpSpPr>
          <p:cNvPr id="18" name="Group 17"/>
          <p:cNvGrpSpPr/>
          <p:nvPr/>
        </p:nvGrpSpPr>
        <p:grpSpPr>
          <a:xfrm>
            <a:off x="0" y="0"/>
            <a:ext cx="9144000" cy="548680"/>
            <a:chOff x="0" y="0"/>
            <a:chExt cx="9144000" cy="548680"/>
          </a:xfrm>
        </p:grpSpPr>
        <p:sp>
          <p:nvSpPr>
            <p:cNvPr id="4" name="Rectangle 3"/>
            <p:cNvSpPr/>
            <p:nvPr/>
          </p:nvSpPr>
          <p:spPr>
            <a:xfrm>
              <a:off x="0" y="0"/>
              <a:ext cx="9144000" cy="548680"/>
            </a:xfrm>
            <a:prstGeom prst="rect">
              <a:avLst/>
            </a:prstGeom>
            <a:solidFill>
              <a:schemeClr val="tx2">
                <a:lumMod val="20000"/>
                <a:lumOff val="80000"/>
                <a:alpha val="78824"/>
              </a:schemeClr>
            </a:solid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36004"/>
              <a:ext cx="482593" cy="476672"/>
            </a:xfrm>
            <a:prstGeom prst="rect">
              <a:avLst/>
            </a:prstGeom>
          </p:spPr>
        </p:pic>
        <p:sp>
          <p:nvSpPr>
            <p:cNvPr id="6" name="TextBox 5"/>
            <p:cNvSpPr txBox="1"/>
            <p:nvPr/>
          </p:nvSpPr>
          <p:spPr>
            <a:xfrm>
              <a:off x="607918" y="105063"/>
              <a:ext cx="1011754" cy="338554"/>
            </a:xfrm>
            <a:prstGeom prst="rect">
              <a:avLst/>
            </a:prstGeom>
            <a:noFill/>
          </p:spPr>
          <p:txBody>
            <a:bodyPr wrap="square" rtlCol="0">
              <a:spAutoFit/>
            </a:bodyPr>
            <a:lstStyle/>
            <a:p>
              <a:r>
                <a:rPr lang="en-GB" sz="1600" dirty="0" smtClean="0"/>
                <a:t>VitruCare</a:t>
              </a:r>
              <a:endParaRPr lang="en-GB" sz="1600" dirty="0"/>
            </a:p>
          </p:txBody>
        </p:sp>
        <p:pic>
          <p:nvPicPr>
            <p:cNvPr id="1029" name="Picture 5" descr="C:\Users\SaffronG\AppData\Local\Microsoft\Windows\Temporary Internet Files\Content.IE5\D6B30GNZ\Trademark-symbol[1].png"/>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69715" y="119155"/>
              <a:ext cx="103579" cy="103579"/>
            </a:xfrm>
            <a:prstGeom prst="rect">
              <a:avLst/>
            </a:prstGeom>
            <a:noFill/>
            <a:extLst>
              <a:ext uri="{909E8E84-426E-40dd-AFC4-6F175D3DCCD1}">
                <a14:hiddenFill xmlns:a14="http://schemas.microsoft.com/office/drawing/2010/main">
                  <a:solidFill>
                    <a:srgbClr val="FFFFFF"/>
                  </a:solidFill>
                </a14:hiddenFill>
              </a:ext>
            </a:extLst>
          </p:spPr>
        </p:pic>
        <p:grpSp>
          <p:nvGrpSpPr>
            <p:cNvPr id="17" name="Group 16"/>
            <p:cNvGrpSpPr/>
            <p:nvPr/>
          </p:nvGrpSpPr>
          <p:grpSpPr>
            <a:xfrm>
              <a:off x="7164288" y="119155"/>
              <a:ext cx="1008112" cy="338554"/>
              <a:chOff x="7164288" y="119155"/>
              <a:chExt cx="1008112" cy="338554"/>
            </a:xfrm>
          </p:grpSpPr>
          <p:sp>
            <p:nvSpPr>
              <p:cNvPr id="10" name="TextBox 9"/>
              <p:cNvSpPr txBox="1"/>
              <p:nvPr/>
            </p:nvSpPr>
            <p:spPr>
              <a:xfrm>
                <a:off x="7164288" y="119155"/>
                <a:ext cx="1008112" cy="338554"/>
              </a:xfrm>
              <a:prstGeom prst="rect">
                <a:avLst/>
              </a:prstGeom>
              <a:solidFill>
                <a:schemeClr val="accent1">
                  <a:lumMod val="20000"/>
                  <a:lumOff val="80000"/>
                </a:schemeClr>
              </a:solidFill>
            </p:spPr>
            <p:txBody>
              <a:bodyPr wrap="square" rtlCol="0">
                <a:spAutoFit/>
              </a:bodyPr>
              <a:lstStyle/>
              <a:p>
                <a:pPr algn="r"/>
                <a:r>
                  <a:rPr lang="en-GB" sz="1600" dirty="0" smtClean="0">
                    <a:solidFill>
                      <a:schemeClr val="tx1">
                        <a:lumMod val="65000"/>
                        <a:lumOff val="35000"/>
                      </a:schemeClr>
                    </a:solidFill>
                  </a:rPr>
                  <a:t>    Online</a:t>
                </a:r>
                <a:endParaRPr lang="en-GB" sz="1600" dirty="0">
                  <a:solidFill>
                    <a:schemeClr val="tx1">
                      <a:lumMod val="65000"/>
                      <a:lumOff val="35000"/>
                    </a:schemeClr>
                  </a:solidFill>
                </a:endParaRPr>
              </a:p>
            </p:txBody>
          </p:sp>
          <p:sp>
            <p:nvSpPr>
              <p:cNvPr id="11" name="Oval 10"/>
              <p:cNvSpPr/>
              <p:nvPr/>
            </p:nvSpPr>
            <p:spPr>
              <a:xfrm>
                <a:off x="7280750" y="230744"/>
                <a:ext cx="144016" cy="117488"/>
              </a:xfrm>
              <a:prstGeom prst="ellipse">
                <a:avLst/>
              </a:prstGeom>
              <a:solidFill>
                <a:srgbClr val="92D050"/>
              </a:solidFill>
              <a:ln>
                <a:solidFill>
                  <a:srgbClr val="92D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6" name="Group 15"/>
            <p:cNvGrpSpPr/>
            <p:nvPr/>
          </p:nvGrpSpPr>
          <p:grpSpPr>
            <a:xfrm>
              <a:off x="8532440" y="119155"/>
              <a:ext cx="360040" cy="324462"/>
              <a:chOff x="8532440" y="119155"/>
              <a:chExt cx="360040" cy="324462"/>
            </a:xfrm>
          </p:grpSpPr>
          <p:sp>
            <p:nvSpPr>
              <p:cNvPr id="12" name="Oval 11"/>
              <p:cNvSpPr/>
              <p:nvPr/>
            </p:nvSpPr>
            <p:spPr>
              <a:xfrm>
                <a:off x="8532440" y="119155"/>
                <a:ext cx="360040" cy="324462"/>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p:cNvCxnSpPr/>
              <p:nvPr/>
            </p:nvCxnSpPr>
            <p:spPr>
              <a:xfrm>
                <a:off x="8636983" y="230744"/>
                <a:ext cx="150954" cy="868"/>
              </a:xfrm>
              <a:prstGeom prst="line">
                <a:avLst/>
              </a:prstGeom>
              <a:ln w="19050">
                <a:solidFill>
                  <a:srgbClr val="99D0DF"/>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8638429" y="279501"/>
                <a:ext cx="150954" cy="868"/>
              </a:xfrm>
              <a:prstGeom prst="line">
                <a:avLst/>
              </a:prstGeom>
              <a:ln w="19050">
                <a:solidFill>
                  <a:srgbClr val="99D0DF"/>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8638429" y="324867"/>
                <a:ext cx="150954" cy="868"/>
              </a:xfrm>
              <a:prstGeom prst="line">
                <a:avLst/>
              </a:prstGeom>
              <a:ln w="19050">
                <a:solidFill>
                  <a:srgbClr val="99D0DF"/>
                </a:solidFill>
              </a:ln>
            </p:spPr>
            <p:style>
              <a:lnRef idx="1">
                <a:schemeClr val="accent1"/>
              </a:lnRef>
              <a:fillRef idx="0">
                <a:schemeClr val="accent1"/>
              </a:fillRef>
              <a:effectRef idx="0">
                <a:schemeClr val="accent1"/>
              </a:effectRef>
              <a:fontRef idx="minor">
                <a:schemeClr val="tx1"/>
              </a:fontRef>
            </p:style>
          </p:cxnSp>
        </p:grpSp>
      </p:grpSp>
      <p:pic>
        <p:nvPicPr>
          <p:cNvPr id="4098" name="Picture 2">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41575" y="2700338"/>
            <a:ext cx="4260850" cy="145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61560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wd">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3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6372200" y="2805778"/>
            <a:ext cx="2592288" cy="400110"/>
          </a:xfrm>
          <a:prstGeom prst="rect">
            <a:avLst/>
          </a:prstGeom>
          <a:noFill/>
        </p:spPr>
        <p:txBody>
          <a:bodyPr wrap="square" rtlCol="0">
            <a:spAutoFit/>
          </a:bodyPr>
          <a:lstStyle/>
          <a:p>
            <a:endParaRPr lang="en-GB" sz="2000" dirty="0" smtClean="0">
              <a:solidFill>
                <a:schemeClr val="tx1">
                  <a:lumMod val="65000"/>
                  <a:lumOff val="35000"/>
                </a:schemeClr>
              </a:solidFill>
            </a:endParaRPr>
          </a:p>
        </p:txBody>
      </p:sp>
      <p:sp>
        <p:nvSpPr>
          <p:cNvPr id="7" name="TextBox 6"/>
          <p:cNvSpPr txBox="1"/>
          <p:nvPr/>
        </p:nvSpPr>
        <p:spPr>
          <a:xfrm>
            <a:off x="971600" y="1124744"/>
            <a:ext cx="2304256" cy="646331"/>
          </a:xfrm>
          <a:prstGeom prst="rect">
            <a:avLst/>
          </a:prstGeom>
          <a:noFill/>
        </p:spPr>
        <p:txBody>
          <a:bodyPr wrap="square" rtlCol="0">
            <a:spAutoFit/>
          </a:bodyPr>
          <a:lstStyle/>
          <a:p>
            <a:r>
              <a:rPr lang="en-GB" sz="3600" b="1" dirty="0" smtClean="0">
                <a:solidFill>
                  <a:schemeClr val="tx1">
                    <a:lumMod val="65000"/>
                    <a:lumOff val="35000"/>
                  </a:schemeClr>
                </a:solidFill>
              </a:rPr>
              <a:t>Next Steps</a:t>
            </a:r>
            <a:endParaRPr lang="en-GB" sz="3600" b="1" dirty="0">
              <a:solidFill>
                <a:schemeClr val="tx1">
                  <a:lumMod val="65000"/>
                  <a:lumOff val="35000"/>
                </a:schemeClr>
              </a:solidFill>
            </a:endParaRPr>
          </a:p>
        </p:txBody>
      </p:sp>
      <p:pic>
        <p:nvPicPr>
          <p:cNvPr id="3074" name="Picture 2" descr="C:\Users\SaffronG\AppData\Local\Microsoft\Windows\Temporary Internet Files\Content.IE5\D6B30GNZ\footprint[1].png"/>
          <p:cNvPicPr>
            <a:picLocks noChangeAspect="1" noChangeArrowheads="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82988" y="2697580"/>
            <a:ext cx="890306" cy="751272"/>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descr="C:\Users\SaffronG\AppData\Local\Microsoft\Windows\Temporary Internet Files\Content.IE5\D6B30GNZ\footprint[1].png"/>
          <p:cNvPicPr>
            <a:picLocks noChangeAspect="1" noChangeArrowheads="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6391216" flipH="1">
            <a:off x="1686970" y="2778799"/>
            <a:ext cx="890306" cy="751272"/>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2" descr="C:\Users\SaffronG\AppData\Local\Microsoft\Windows\Temporary Internet Files\Content.IE5\D6B30GNZ\footprint[1].png"/>
          <p:cNvPicPr>
            <a:picLocks noChangeAspect="1" noChangeArrowheads="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6391216" flipH="1">
            <a:off x="3029382" y="2072007"/>
            <a:ext cx="890306" cy="751272"/>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C:\Users\SaffronG\AppData\Local\Microsoft\Windows\Temporary Internet Files\Content.IE5\D6B30GNZ\footprint[1].png"/>
          <p:cNvPicPr>
            <a:picLocks noChangeAspect="1" noChangeArrowheads="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417101">
            <a:off x="2113552" y="1818456"/>
            <a:ext cx="890306" cy="751272"/>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2" descr="C:\Users\SaffronG\AppData\Local\Microsoft\Windows\Temporary Internet Files\Content.IE5\D6B30GNZ\footprint[1].png"/>
          <p:cNvPicPr>
            <a:picLocks noChangeAspect="1" noChangeArrowheads="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275856" y="1124330"/>
            <a:ext cx="890306" cy="751272"/>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2" descr="C:\Users\SaffronG\AppData\Local\Microsoft\Windows\Temporary Internet Files\Content.IE5\D6B30GNZ\footprint[1].png"/>
          <p:cNvPicPr>
            <a:picLocks noChangeAspect="1" noChangeArrowheads="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417101">
            <a:off x="4706420" y="245206"/>
            <a:ext cx="890306" cy="751272"/>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2" descr="C:\Users\SaffronG\AppData\Local\Microsoft\Windows\Temporary Internet Files\Content.IE5\D6B30GNZ\footprint[1].png"/>
          <p:cNvPicPr>
            <a:picLocks noChangeAspect="1" noChangeArrowheads="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6391216" flipH="1">
            <a:off x="4338065" y="1187269"/>
            <a:ext cx="890306" cy="751272"/>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2" descr="C:\Users\SaffronG\AppData\Local\Microsoft\Windows\Temporary Internet Files\Content.IE5\D6B30GNZ\footprint[1].png"/>
          <p:cNvPicPr>
            <a:picLocks noChangeAspect="1" noChangeArrowheads="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6391216" flipH="1">
            <a:off x="5680477" y="480477"/>
            <a:ext cx="890306" cy="751272"/>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2" descr="C:\Users\SaffronG\AppData\Local\Microsoft\Windows\Temporary Internet Files\Content.IE5\D6B30GNZ\footprint[1].png"/>
          <p:cNvPicPr>
            <a:picLocks noChangeAspect="1" noChangeArrowheads="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6391216" flipH="1">
            <a:off x="526447" y="3658962"/>
            <a:ext cx="890306" cy="751272"/>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2" descr="C:\Users\SaffronG\AppData\Local\Microsoft\Windows\Temporary Internet Files\Content.IE5\D6B30GNZ\footprint[1].png"/>
          <p:cNvPicPr>
            <a:picLocks noChangeAspect="1" noChangeArrowheads="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05417" y="3658962"/>
            <a:ext cx="890306" cy="751272"/>
          </a:xfrm>
          <a:prstGeom prst="rect">
            <a:avLst/>
          </a:prstGeom>
          <a:noFill/>
          <a:extLst>
            <a:ext uri="{909E8E84-426E-40dd-AFC4-6F175D3DCCD1}">
              <a14:hiddenFill xmlns:a14="http://schemas.microsoft.com/office/drawing/2010/main">
                <a:solidFill>
                  <a:srgbClr val="FFFFFF"/>
                </a:solidFill>
              </a14:hiddenFill>
            </a:ext>
          </a:extLst>
        </p:spPr>
      </p:pic>
      <p:grpSp>
        <p:nvGrpSpPr>
          <p:cNvPr id="18" name="Group 17"/>
          <p:cNvGrpSpPr/>
          <p:nvPr/>
        </p:nvGrpSpPr>
        <p:grpSpPr>
          <a:xfrm>
            <a:off x="0" y="0"/>
            <a:ext cx="9144000" cy="548680"/>
            <a:chOff x="0" y="0"/>
            <a:chExt cx="9144000" cy="548680"/>
          </a:xfrm>
        </p:grpSpPr>
        <p:sp>
          <p:nvSpPr>
            <p:cNvPr id="4" name="Rectangle 3"/>
            <p:cNvSpPr/>
            <p:nvPr/>
          </p:nvSpPr>
          <p:spPr>
            <a:xfrm>
              <a:off x="0" y="0"/>
              <a:ext cx="9144000" cy="548680"/>
            </a:xfrm>
            <a:prstGeom prst="rect">
              <a:avLst/>
            </a:prstGeom>
            <a:solidFill>
              <a:schemeClr val="tx2">
                <a:lumMod val="20000"/>
                <a:lumOff val="80000"/>
                <a:alpha val="78824"/>
              </a:schemeClr>
            </a:solid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 y="36004"/>
              <a:ext cx="482593" cy="476672"/>
            </a:xfrm>
            <a:prstGeom prst="rect">
              <a:avLst/>
            </a:prstGeom>
          </p:spPr>
        </p:pic>
        <p:sp>
          <p:nvSpPr>
            <p:cNvPr id="6" name="TextBox 5"/>
            <p:cNvSpPr txBox="1"/>
            <p:nvPr/>
          </p:nvSpPr>
          <p:spPr>
            <a:xfrm>
              <a:off x="607918" y="105063"/>
              <a:ext cx="1011754" cy="338554"/>
            </a:xfrm>
            <a:prstGeom prst="rect">
              <a:avLst/>
            </a:prstGeom>
            <a:noFill/>
          </p:spPr>
          <p:txBody>
            <a:bodyPr wrap="square" rtlCol="0">
              <a:spAutoFit/>
            </a:bodyPr>
            <a:lstStyle/>
            <a:p>
              <a:r>
                <a:rPr lang="en-GB" sz="1600" dirty="0" smtClean="0"/>
                <a:t>VitruCare</a:t>
              </a:r>
              <a:endParaRPr lang="en-GB" sz="1600" dirty="0"/>
            </a:p>
          </p:txBody>
        </p:sp>
        <p:pic>
          <p:nvPicPr>
            <p:cNvPr id="1029" name="Picture 5" descr="C:\Users\SaffronG\AppData\Local\Microsoft\Windows\Temporary Internet Files\Content.IE5\D6B30GNZ\Trademark-symbol[1].png"/>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69715" y="119155"/>
              <a:ext cx="103579" cy="103579"/>
            </a:xfrm>
            <a:prstGeom prst="rect">
              <a:avLst/>
            </a:prstGeom>
            <a:noFill/>
            <a:extLst>
              <a:ext uri="{909E8E84-426E-40dd-AFC4-6F175D3DCCD1}">
                <a14:hiddenFill xmlns:a14="http://schemas.microsoft.com/office/drawing/2010/main">
                  <a:solidFill>
                    <a:srgbClr val="FFFFFF"/>
                  </a:solidFill>
                </a14:hiddenFill>
              </a:ext>
            </a:extLst>
          </p:spPr>
        </p:pic>
        <p:grpSp>
          <p:nvGrpSpPr>
            <p:cNvPr id="17" name="Group 16"/>
            <p:cNvGrpSpPr/>
            <p:nvPr/>
          </p:nvGrpSpPr>
          <p:grpSpPr>
            <a:xfrm>
              <a:off x="7164288" y="119155"/>
              <a:ext cx="1008112" cy="338554"/>
              <a:chOff x="7164288" y="119155"/>
              <a:chExt cx="1008112" cy="338554"/>
            </a:xfrm>
          </p:grpSpPr>
          <p:sp>
            <p:nvSpPr>
              <p:cNvPr id="10" name="TextBox 9"/>
              <p:cNvSpPr txBox="1"/>
              <p:nvPr/>
            </p:nvSpPr>
            <p:spPr>
              <a:xfrm>
                <a:off x="7164288" y="119155"/>
                <a:ext cx="1008112" cy="338554"/>
              </a:xfrm>
              <a:prstGeom prst="rect">
                <a:avLst/>
              </a:prstGeom>
              <a:solidFill>
                <a:schemeClr val="accent1">
                  <a:lumMod val="20000"/>
                  <a:lumOff val="80000"/>
                </a:schemeClr>
              </a:solidFill>
            </p:spPr>
            <p:txBody>
              <a:bodyPr wrap="square" rtlCol="0">
                <a:spAutoFit/>
              </a:bodyPr>
              <a:lstStyle/>
              <a:p>
                <a:pPr algn="r"/>
                <a:r>
                  <a:rPr lang="en-GB" sz="1600" dirty="0" smtClean="0">
                    <a:solidFill>
                      <a:schemeClr val="tx1">
                        <a:lumMod val="65000"/>
                        <a:lumOff val="35000"/>
                      </a:schemeClr>
                    </a:solidFill>
                  </a:rPr>
                  <a:t>    Online</a:t>
                </a:r>
                <a:endParaRPr lang="en-GB" sz="1600" dirty="0">
                  <a:solidFill>
                    <a:schemeClr val="tx1">
                      <a:lumMod val="65000"/>
                      <a:lumOff val="35000"/>
                    </a:schemeClr>
                  </a:solidFill>
                </a:endParaRPr>
              </a:p>
            </p:txBody>
          </p:sp>
          <p:sp>
            <p:nvSpPr>
              <p:cNvPr id="11" name="Oval 10"/>
              <p:cNvSpPr/>
              <p:nvPr/>
            </p:nvSpPr>
            <p:spPr>
              <a:xfrm>
                <a:off x="7280750" y="230744"/>
                <a:ext cx="144016" cy="117488"/>
              </a:xfrm>
              <a:prstGeom prst="ellipse">
                <a:avLst/>
              </a:prstGeom>
              <a:solidFill>
                <a:srgbClr val="92D050"/>
              </a:solidFill>
              <a:ln>
                <a:solidFill>
                  <a:srgbClr val="92D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6" name="Group 15"/>
            <p:cNvGrpSpPr/>
            <p:nvPr/>
          </p:nvGrpSpPr>
          <p:grpSpPr>
            <a:xfrm>
              <a:off x="8532440" y="119155"/>
              <a:ext cx="360040" cy="324462"/>
              <a:chOff x="8532440" y="119155"/>
              <a:chExt cx="360040" cy="324462"/>
            </a:xfrm>
          </p:grpSpPr>
          <p:sp>
            <p:nvSpPr>
              <p:cNvPr id="12" name="Oval 11"/>
              <p:cNvSpPr/>
              <p:nvPr/>
            </p:nvSpPr>
            <p:spPr>
              <a:xfrm>
                <a:off x="8532440" y="119155"/>
                <a:ext cx="360040" cy="324462"/>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p:cNvCxnSpPr/>
              <p:nvPr/>
            </p:nvCxnSpPr>
            <p:spPr>
              <a:xfrm>
                <a:off x="8636983" y="230744"/>
                <a:ext cx="150954" cy="868"/>
              </a:xfrm>
              <a:prstGeom prst="line">
                <a:avLst/>
              </a:prstGeom>
              <a:ln w="19050">
                <a:solidFill>
                  <a:srgbClr val="99D0DF"/>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8638429" y="279501"/>
                <a:ext cx="150954" cy="868"/>
              </a:xfrm>
              <a:prstGeom prst="line">
                <a:avLst/>
              </a:prstGeom>
              <a:ln w="19050">
                <a:solidFill>
                  <a:srgbClr val="99D0DF"/>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8638429" y="324867"/>
                <a:ext cx="150954" cy="868"/>
              </a:xfrm>
              <a:prstGeom prst="line">
                <a:avLst/>
              </a:prstGeom>
              <a:ln w="19050">
                <a:solidFill>
                  <a:srgbClr val="99D0DF"/>
                </a:solidFill>
              </a:ln>
            </p:spPr>
            <p:style>
              <a:lnRef idx="1">
                <a:schemeClr val="accent1"/>
              </a:lnRef>
              <a:fillRef idx="0">
                <a:schemeClr val="accent1"/>
              </a:fillRef>
              <a:effectRef idx="0">
                <a:schemeClr val="accent1"/>
              </a:effectRef>
              <a:fontRef idx="minor">
                <a:schemeClr val="tx1"/>
              </a:fontRef>
            </p:style>
          </p:cxnSp>
        </p:grpSp>
      </p:grpSp>
      <p:sp>
        <p:nvSpPr>
          <p:cNvPr id="19" name="TextBox 18"/>
          <p:cNvSpPr txBox="1"/>
          <p:nvPr/>
        </p:nvSpPr>
        <p:spPr>
          <a:xfrm>
            <a:off x="2351661" y="3005833"/>
            <a:ext cx="6604782" cy="3416320"/>
          </a:xfrm>
          <a:prstGeom prst="rect">
            <a:avLst/>
          </a:prstGeom>
          <a:noFill/>
          <a:ln>
            <a:noFill/>
          </a:ln>
        </p:spPr>
        <p:txBody>
          <a:bodyPr wrap="square" rtlCol="0">
            <a:spAutoFit/>
          </a:bodyPr>
          <a:lstStyle/>
          <a:p>
            <a:pPr marL="457200" indent="-457200">
              <a:lnSpc>
                <a:spcPct val="150000"/>
              </a:lnSpc>
              <a:buFont typeface="Arial" panose="020B0604020202020204" pitchFamily="34" charset="0"/>
              <a:buChar char="•"/>
            </a:pPr>
            <a:r>
              <a:rPr lang="en-GB" sz="2400" b="1" dirty="0" smtClean="0">
                <a:solidFill>
                  <a:schemeClr val="tx1">
                    <a:lumMod val="75000"/>
                    <a:lumOff val="25000"/>
                  </a:schemeClr>
                </a:solidFill>
              </a:rPr>
              <a:t>How can this be used in your service?</a:t>
            </a:r>
          </a:p>
          <a:p>
            <a:pPr marL="457200" indent="-457200">
              <a:lnSpc>
                <a:spcPct val="150000"/>
              </a:lnSpc>
              <a:buFont typeface="Arial" panose="020B0604020202020204" pitchFamily="34" charset="0"/>
              <a:buChar char="•"/>
            </a:pPr>
            <a:r>
              <a:rPr lang="en-GB" sz="2400" b="1" dirty="0" smtClean="0">
                <a:solidFill>
                  <a:schemeClr val="tx1">
                    <a:lumMod val="75000"/>
                    <a:lumOff val="25000"/>
                  </a:schemeClr>
                </a:solidFill>
              </a:rPr>
              <a:t>How will this benefit your team and your patients?</a:t>
            </a:r>
          </a:p>
          <a:p>
            <a:pPr marL="457200" indent="-457200">
              <a:lnSpc>
                <a:spcPct val="150000"/>
              </a:lnSpc>
              <a:buFont typeface="Arial" panose="020B0604020202020204" pitchFamily="34" charset="0"/>
              <a:buChar char="•"/>
            </a:pPr>
            <a:r>
              <a:rPr lang="en-GB" sz="2400" b="1" dirty="0" smtClean="0">
                <a:solidFill>
                  <a:schemeClr val="tx1">
                    <a:lumMod val="75000"/>
                    <a:lumOff val="25000"/>
                  </a:schemeClr>
                </a:solidFill>
              </a:rPr>
              <a:t>How much time can be saved for both the professional and the patient?</a:t>
            </a:r>
          </a:p>
          <a:p>
            <a:pPr marL="457200" indent="-457200">
              <a:lnSpc>
                <a:spcPct val="150000"/>
              </a:lnSpc>
              <a:buFont typeface="Arial" panose="020B0604020202020204" pitchFamily="34" charset="0"/>
              <a:buChar char="•"/>
            </a:pPr>
            <a:r>
              <a:rPr lang="en-GB" sz="2400" b="1" dirty="0" smtClean="0">
                <a:solidFill>
                  <a:schemeClr val="tx1">
                    <a:lumMod val="75000"/>
                    <a:lumOff val="25000"/>
                  </a:schemeClr>
                </a:solidFill>
              </a:rPr>
              <a:t>How do </a:t>
            </a:r>
            <a:r>
              <a:rPr lang="en-GB" sz="2400" b="1" dirty="0" smtClean="0">
                <a:solidFill>
                  <a:schemeClr val="bg1"/>
                </a:solidFill>
              </a:rPr>
              <a:t>you</a:t>
            </a:r>
            <a:r>
              <a:rPr lang="en-GB" sz="2400" b="1" dirty="0" smtClean="0">
                <a:solidFill>
                  <a:schemeClr val="tx1">
                    <a:lumMod val="75000"/>
                    <a:lumOff val="25000"/>
                  </a:schemeClr>
                </a:solidFill>
              </a:rPr>
              <a:t> want it to work?</a:t>
            </a:r>
            <a:endParaRPr lang="en-GB" sz="2800" b="1" dirty="0" smtClean="0">
              <a:solidFill>
                <a:schemeClr val="tx1">
                  <a:lumMod val="65000"/>
                  <a:lumOff val="35000"/>
                </a:schemeClr>
              </a:solidFill>
            </a:endParaRPr>
          </a:p>
        </p:txBody>
      </p:sp>
    </p:spTree>
    <p:extLst>
      <p:ext uri="{BB962C8B-B14F-4D97-AF65-F5344CB8AC3E}">
        <p14:creationId xmlns:p14="http://schemas.microsoft.com/office/powerpoint/2010/main" val="31249338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8"/>
                                        </p:tgtEl>
                                        <p:attrNameLst>
                                          <p:attrName>style.visibility</p:attrName>
                                        </p:attrNameLst>
                                      </p:cBhvr>
                                      <p:to>
                                        <p:strVal val="visible"/>
                                      </p:to>
                                    </p:set>
                                  </p:childTnLst>
                                </p:cTn>
                              </p:par>
                              <p:par>
                                <p:cTn id="7" presetID="1" presetClass="entr" presetSubtype="0" fill="hold" nodeType="withEffect">
                                  <p:stCondLst>
                                    <p:cond delay="250"/>
                                  </p:stCondLst>
                                  <p:childTnLst>
                                    <p:set>
                                      <p:cBhvr>
                                        <p:cTn id="8" dur="1" fill="hold">
                                          <p:stCondLst>
                                            <p:cond delay="0"/>
                                          </p:stCondLst>
                                        </p:cTn>
                                        <p:tgtEl>
                                          <p:spTgt spid="37"/>
                                        </p:tgtEl>
                                        <p:attrNameLst>
                                          <p:attrName>style.visibility</p:attrName>
                                        </p:attrNameLst>
                                      </p:cBhvr>
                                      <p:to>
                                        <p:strVal val="visible"/>
                                      </p:to>
                                    </p:set>
                                  </p:childTnLst>
                                </p:cTn>
                              </p:par>
                              <p:par>
                                <p:cTn id="9" presetID="1" presetClass="entr" presetSubtype="0" fill="hold" nodeType="withEffect">
                                  <p:stCondLst>
                                    <p:cond delay="500"/>
                                  </p:stCondLst>
                                  <p:childTnLst>
                                    <p:set>
                                      <p:cBhvr>
                                        <p:cTn id="10" dur="1" fill="hold">
                                          <p:stCondLst>
                                            <p:cond delay="0"/>
                                          </p:stCondLst>
                                        </p:cTn>
                                        <p:tgtEl>
                                          <p:spTgt spid="3074"/>
                                        </p:tgtEl>
                                        <p:attrNameLst>
                                          <p:attrName>style.visibility</p:attrName>
                                        </p:attrNameLst>
                                      </p:cBhvr>
                                      <p:to>
                                        <p:strVal val="visible"/>
                                      </p:to>
                                    </p:set>
                                  </p:childTnLst>
                                </p:cTn>
                              </p:par>
                              <p:par>
                                <p:cTn id="11" presetID="1" presetClass="entr" presetSubtype="0" fill="hold" nodeType="withEffect">
                                  <p:stCondLst>
                                    <p:cond delay="750"/>
                                  </p:stCondLst>
                                  <p:childTnLst>
                                    <p:set>
                                      <p:cBhvr>
                                        <p:cTn id="12" dur="1" fill="hold">
                                          <p:stCondLst>
                                            <p:cond delay="0"/>
                                          </p:stCondLst>
                                        </p:cTn>
                                        <p:tgtEl>
                                          <p:spTgt spid="29"/>
                                        </p:tgtEl>
                                        <p:attrNameLst>
                                          <p:attrName>style.visibility</p:attrName>
                                        </p:attrNameLst>
                                      </p:cBhvr>
                                      <p:to>
                                        <p:strVal val="visible"/>
                                      </p:to>
                                    </p:set>
                                  </p:childTnLst>
                                </p:cTn>
                              </p:par>
                              <p:par>
                                <p:cTn id="13" presetID="1" presetClass="entr" presetSubtype="0" fill="hold" nodeType="withEffect">
                                  <p:stCondLst>
                                    <p:cond delay="1000"/>
                                  </p:stCondLst>
                                  <p:childTnLst>
                                    <p:set>
                                      <p:cBhvr>
                                        <p:cTn id="14" dur="1" fill="hold">
                                          <p:stCondLst>
                                            <p:cond delay="0"/>
                                          </p:stCondLst>
                                        </p:cTn>
                                        <p:tgtEl>
                                          <p:spTgt spid="31"/>
                                        </p:tgtEl>
                                        <p:attrNameLst>
                                          <p:attrName>style.visibility</p:attrName>
                                        </p:attrNameLst>
                                      </p:cBhvr>
                                      <p:to>
                                        <p:strVal val="visible"/>
                                      </p:to>
                                    </p:set>
                                  </p:childTnLst>
                                </p:cTn>
                              </p:par>
                              <p:par>
                                <p:cTn id="15" presetID="1" presetClass="entr" presetSubtype="0" fill="hold" nodeType="withEffect">
                                  <p:stCondLst>
                                    <p:cond delay="1250"/>
                                  </p:stCondLst>
                                  <p:childTnLst>
                                    <p:set>
                                      <p:cBhvr>
                                        <p:cTn id="16" dur="1" fill="hold">
                                          <p:stCondLst>
                                            <p:cond delay="0"/>
                                          </p:stCondLst>
                                        </p:cTn>
                                        <p:tgtEl>
                                          <p:spTgt spid="30"/>
                                        </p:tgtEl>
                                        <p:attrNameLst>
                                          <p:attrName>style.visibility</p:attrName>
                                        </p:attrNameLst>
                                      </p:cBhvr>
                                      <p:to>
                                        <p:strVal val="visible"/>
                                      </p:to>
                                    </p:set>
                                  </p:childTnLst>
                                </p:cTn>
                              </p:par>
                              <p:par>
                                <p:cTn id="17" presetID="1" presetClass="entr" presetSubtype="0" fill="hold" nodeType="withEffect">
                                  <p:stCondLst>
                                    <p:cond delay="1500"/>
                                  </p:stCondLst>
                                  <p:childTnLst>
                                    <p:set>
                                      <p:cBhvr>
                                        <p:cTn id="18" dur="1" fill="hold">
                                          <p:stCondLst>
                                            <p:cond delay="0"/>
                                          </p:stCondLst>
                                        </p:cTn>
                                        <p:tgtEl>
                                          <p:spTgt spid="32"/>
                                        </p:tgtEl>
                                        <p:attrNameLst>
                                          <p:attrName>style.visibility</p:attrName>
                                        </p:attrNameLst>
                                      </p:cBhvr>
                                      <p:to>
                                        <p:strVal val="visible"/>
                                      </p:to>
                                    </p:set>
                                  </p:childTnLst>
                                </p:cTn>
                              </p:par>
                              <p:par>
                                <p:cTn id="19" presetID="1" presetClass="entr" presetSubtype="0" fill="hold" nodeType="withEffect">
                                  <p:stCondLst>
                                    <p:cond delay="1750"/>
                                  </p:stCondLst>
                                  <p:childTnLst>
                                    <p:set>
                                      <p:cBhvr>
                                        <p:cTn id="20" dur="1" fill="hold">
                                          <p:stCondLst>
                                            <p:cond delay="0"/>
                                          </p:stCondLst>
                                        </p:cTn>
                                        <p:tgtEl>
                                          <p:spTgt spid="34"/>
                                        </p:tgtEl>
                                        <p:attrNameLst>
                                          <p:attrName>style.visibility</p:attrName>
                                        </p:attrNameLst>
                                      </p:cBhvr>
                                      <p:to>
                                        <p:strVal val="visible"/>
                                      </p:to>
                                    </p:set>
                                  </p:childTnLst>
                                </p:cTn>
                              </p:par>
                              <p:par>
                                <p:cTn id="21" presetID="1" presetClass="entr" presetSubtype="0" fill="hold" nodeType="withEffect">
                                  <p:stCondLst>
                                    <p:cond delay="2000"/>
                                  </p:stCondLst>
                                  <p:childTnLst>
                                    <p:set>
                                      <p:cBhvr>
                                        <p:cTn id="22" dur="1" fill="hold">
                                          <p:stCondLst>
                                            <p:cond delay="0"/>
                                          </p:stCondLst>
                                        </p:cTn>
                                        <p:tgtEl>
                                          <p:spTgt spid="33"/>
                                        </p:tgtEl>
                                        <p:attrNameLst>
                                          <p:attrName>style.visibility</p:attrName>
                                        </p:attrNameLst>
                                      </p:cBhvr>
                                      <p:to>
                                        <p:strVal val="visible"/>
                                      </p:to>
                                    </p:set>
                                  </p:childTnLst>
                                </p:cTn>
                              </p:par>
                              <p:par>
                                <p:cTn id="23" presetID="1" presetClass="entr" presetSubtype="0" fill="hold" nodeType="withEffect">
                                  <p:stCondLst>
                                    <p:cond delay="2250"/>
                                  </p:stCondLst>
                                  <p:childTnLst>
                                    <p:set>
                                      <p:cBhvr>
                                        <p:cTn id="24" dur="1" fill="hold">
                                          <p:stCondLst>
                                            <p:cond delay="0"/>
                                          </p:stCondLst>
                                        </p:cTn>
                                        <p:tgtEl>
                                          <p:spTgt spid="35"/>
                                        </p:tgtEl>
                                        <p:attrNameLst>
                                          <p:attrName>style.visibility</p:attrName>
                                        </p:attrNameLst>
                                      </p:cBhvr>
                                      <p:to>
                                        <p:strVal val="visible"/>
                                      </p:to>
                                    </p:set>
                                  </p:childTnLst>
                                </p:cTn>
                              </p:par>
                            </p:childTnLst>
                          </p:cTn>
                        </p:par>
                        <p:par>
                          <p:cTn id="25" fill="hold">
                            <p:stCondLst>
                              <p:cond delay="2250"/>
                            </p:stCondLst>
                            <p:childTnLst>
                              <p:par>
                                <p:cTn id="26" presetID="10" presetClass="entr" presetSubtype="0" fill="hold" nodeType="afterEffect">
                                  <p:stCondLst>
                                    <p:cond delay="0"/>
                                  </p:stCondLst>
                                  <p:childTnLst>
                                    <p:set>
                                      <p:cBhvr>
                                        <p:cTn id="27" dur="1" fill="hold">
                                          <p:stCondLst>
                                            <p:cond delay="0"/>
                                          </p:stCondLst>
                                        </p:cTn>
                                        <p:tgtEl>
                                          <p:spTgt spid="19">
                                            <p:txEl>
                                              <p:pRg st="0" end="0"/>
                                            </p:txEl>
                                          </p:spTgt>
                                        </p:tgtEl>
                                        <p:attrNameLst>
                                          <p:attrName>style.visibility</p:attrName>
                                        </p:attrNameLst>
                                      </p:cBhvr>
                                      <p:to>
                                        <p:strVal val="visible"/>
                                      </p:to>
                                    </p:set>
                                    <p:animEffect transition="in" filter="fade">
                                      <p:cBhvr>
                                        <p:cTn id="28" dur="500"/>
                                        <p:tgtEl>
                                          <p:spTgt spid="19">
                                            <p:txEl>
                                              <p:pRg st="0" end="0"/>
                                            </p:txEl>
                                          </p:spTgt>
                                        </p:tgtEl>
                                      </p:cBhvr>
                                    </p:animEffect>
                                  </p:childTnLst>
                                </p:cTn>
                              </p:par>
                            </p:childTnLst>
                          </p:cTn>
                        </p:par>
                        <p:par>
                          <p:cTn id="29" fill="hold">
                            <p:stCondLst>
                              <p:cond delay="2750"/>
                            </p:stCondLst>
                            <p:childTnLst>
                              <p:par>
                                <p:cTn id="30" presetID="10" presetClass="entr" presetSubtype="0" fill="hold" nodeType="afterEffect">
                                  <p:stCondLst>
                                    <p:cond delay="0"/>
                                  </p:stCondLst>
                                  <p:childTnLst>
                                    <p:set>
                                      <p:cBhvr>
                                        <p:cTn id="31" dur="1" fill="hold">
                                          <p:stCondLst>
                                            <p:cond delay="0"/>
                                          </p:stCondLst>
                                        </p:cTn>
                                        <p:tgtEl>
                                          <p:spTgt spid="19">
                                            <p:txEl>
                                              <p:pRg st="1" end="1"/>
                                            </p:txEl>
                                          </p:spTgt>
                                        </p:tgtEl>
                                        <p:attrNameLst>
                                          <p:attrName>style.visibility</p:attrName>
                                        </p:attrNameLst>
                                      </p:cBhvr>
                                      <p:to>
                                        <p:strVal val="visible"/>
                                      </p:to>
                                    </p:set>
                                    <p:animEffect transition="in" filter="fade">
                                      <p:cBhvr>
                                        <p:cTn id="32" dur="500"/>
                                        <p:tgtEl>
                                          <p:spTgt spid="19">
                                            <p:txEl>
                                              <p:pRg st="1" end="1"/>
                                            </p:txEl>
                                          </p:spTgt>
                                        </p:tgtEl>
                                      </p:cBhvr>
                                    </p:animEffect>
                                  </p:childTnLst>
                                </p:cTn>
                              </p:par>
                            </p:childTnLst>
                          </p:cTn>
                        </p:par>
                        <p:par>
                          <p:cTn id="33" fill="hold">
                            <p:stCondLst>
                              <p:cond delay="3250"/>
                            </p:stCondLst>
                            <p:childTnLst>
                              <p:par>
                                <p:cTn id="34" presetID="10" presetClass="entr" presetSubtype="0" fill="hold" nodeType="afterEffect">
                                  <p:stCondLst>
                                    <p:cond delay="0"/>
                                  </p:stCondLst>
                                  <p:childTnLst>
                                    <p:set>
                                      <p:cBhvr>
                                        <p:cTn id="35" dur="1" fill="hold">
                                          <p:stCondLst>
                                            <p:cond delay="0"/>
                                          </p:stCondLst>
                                        </p:cTn>
                                        <p:tgtEl>
                                          <p:spTgt spid="19">
                                            <p:txEl>
                                              <p:pRg st="2" end="2"/>
                                            </p:txEl>
                                          </p:spTgt>
                                        </p:tgtEl>
                                        <p:attrNameLst>
                                          <p:attrName>style.visibility</p:attrName>
                                        </p:attrNameLst>
                                      </p:cBhvr>
                                      <p:to>
                                        <p:strVal val="visible"/>
                                      </p:to>
                                    </p:set>
                                    <p:animEffect transition="in" filter="fade">
                                      <p:cBhvr>
                                        <p:cTn id="36" dur="500"/>
                                        <p:tgtEl>
                                          <p:spTgt spid="19">
                                            <p:txEl>
                                              <p:pRg st="2" end="2"/>
                                            </p:txEl>
                                          </p:spTgt>
                                        </p:tgtEl>
                                      </p:cBhvr>
                                    </p:animEffect>
                                  </p:childTnLst>
                                </p:cTn>
                              </p:par>
                            </p:childTnLst>
                          </p:cTn>
                        </p:par>
                        <p:par>
                          <p:cTn id="37" fill="hold">
                            <p:stCondLst>
                              <p:cond delay="3750"/>
                            </p:stCondLst>
                            <p:childTnLst>
                              <p:par>
                                <p:cTn id="38" presetID="10" presetClass="entr" presetSubtype="0" fill="hold" nodeType="afterEffect">
                                  <p:stCondLst>
                                    <p:cond delay="0"/>
                                  </p:stCondLst>
                                  <p:childTnLst>
                                    <p:set>
                                      <p:cBhvr>
                                        <p:cTn id="39" dur="1" fill="hold">
                                          <p:stCondLst>
                                            <p:cond delay="0"/>
                                          </p:stCondLst>
                                        </p:cTn>
                                        <p:tgtEl>
                                          <p:spTgt spid="19">
                                            <p:txEl>
                                              <p:pRg st="3" end="3"/>
                                            </p:txEl>
                                          </p:spTgt>
                                        </p:tgtEl>
                                        <p:attrNameLst>
                                          <p:attrName>style.visibility</p:attrName>
                                        </p:attrNameLst>
                                      </p:cBhvr>
                                      <p:to>
                                        <p:strVal val="visible"/>
                                      </p:to>
                                    </p:set>
                                    <p:animEffect transition="in" filter="fade">
                                      <p:cBhvr>
                                        <p:cTn id="40" dur="500"/>
                                        <p:tgtEl>
                                          <p:spTgt spid="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444</TotalTime>
  <Words>619</Words>
  <Application>Microsoft Macintosh PowerPoint</Application>
  <PresentationFormat>On-screen Show (4:3)</PresentationFormat>
  <Paragraphs>64</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Lincolnshire NHS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Saffron Gee (LCHS)</dc:creator>
  <cp:lastModifiedBy>Ivan Annibal</cp:lastModifiedBy>
  <cp:revision>44</cp:revision>
  <cp:lastPrinted>2019-07-23T10:13:24Z</cp:lastPrinted>
  <dcterms:created xsi:type="dcterms:W3CDTF">2019-07-16T09:03:09Z</dcterms:created>
  <dcterms:modified xsi:type="dcterms:W3CDTF">2019-07-24T06:59:57Z</dcterms:modified>
</cp:coreProperties>
</file>