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  <p:sldMasterId id="2147483660" r:id="rId7"/>
    <p:sldMasterId id="2147483672" r:id="rId8"/>
    <p:sldMasterId id="2147483684" r:id="rId9"/>
    <p:sldMasterId id="2147483696" r:id="rId10"/>
    <p:sldMasterId id="2147483708" r:id="rId11"/>
    <p:sldMasterId id="2147483720" r:id="rId12"/>
    <p:sldMasterId id="2147483732" r:id="rId13"/>
  </p:sldMasterIdLst>
  <p:notesMasterIdLst>
    <p:notesMasterId r:id="rId30"/>
  </p:notesMasterIdLst>
  <p:sldIdLst>
    <p:sldId id="281" r:id="rId14"/>
    <p:sldId id="282" r:id="rId15"/>
    <p:sldId id="421" r:id="rId16"/>
    <p:sldId id="466" r:id="rId17"/>
    <p:sldId id="475" r:id="rId18"/>
    <p:sldId id="467" r:id="rId19"/>
    <p:sldId id="468" r:id="rId20"/>
    <p:sldId id="469" r:id="rId21"/>
    <p:sldId id="470" r:id="rId22"/>
    <p:sldId id="471" r:id="rId23"/>
    <p:sldId id="472" r:id="rId24"/>
    <p:sldId id="477" r:id="rId25"/>
    <p:sldId id="478" r:id="rId26"/>
    <p:sldId id="474" r:id="rId27"/>
    <p:sldId id="473" r:id="rId28"/>
    <p:sldId id="46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yslop, Jake" initials="H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D812"/>
    <a:srgbClr val="A5F695"/>
    <a:srgbClr val="99D7E8"/>
    <a:srgbClr val="CC9B00"/>
    <a:srgbClr val="E6057F"/>
    <a:srgbClr val="00AE93"/>
    <a:srgbClr val="E31C60"/>
    <a:srgbClr val="339966"/>
    <a:srgbClr val="50BBD8"/>
    <a:srgbClr val="66F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74595" autoAdjust="0"/>
  </p:normalViewPr>
  <p:slideViewPr>
    <p:cSldViewPr>
      <p:cViewPr>
        <p:scale>
          <a:sx n="69" d="100"/>
          <a:sy n="69" d="100"/>
        </p:scale>
        <p:origin x="-1128" y="-41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customXml" Target="../customXml/item5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Master" Target="slideMasters/slideMaster4.xml"/><Relationship Id="rId6" Type="http://schemas.openxmlformats.org/officeDocument/2006/relationships/slideMaster" Target="slideMasters/slideMaster1.xml"/><Relationship Id="rId7" Type="http://schemas.openxmlformats.org/officeDocument/2006/relationships/slideMaster" Target="slideMasters/slideMaster2.xml"/><Relationship Id="rId8" Type="http://schemas.openxmlformats.org/officeDocument/2006/relationships/slideMaster" Target="slideMasters/slideMaster3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5.xml"/><Relationship Id="rId11" Type="http://schemas.openxmlformats.org/officeDocument/2006/relationships/slideMaster" Target="slideMasters/slideMaster6.xml"/><Relationship Id="rId12" Type="http://schemas.openxmlformats.org/officeDocument/2006/relationships/slideMaster" Target="slideMasters/slideMaster7.xml"/><Relationship Id="rId13" Type="http://schemas.openxmlformats.org/officeDocument/2006/relationships/slideMaster" Target="slideMasters/slideMaster8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AppData\Local\Microsoft\Windows\Temporary%20Internet%20Files\Content.Outlook\YZBP5XMZ\Kingscler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ivan\AppData\Local\Microsoft\Windows\Temporary%20Internet%20Files\Content.Outlook\YZBP5XMZ\Copy%20of%20Staffordpop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16 Villages E </a:t>
            </a:r>
            <a:r>
              <a:rPr lang="en-US" dirty="0" err="1" smtClean="0"/>
              <a:t>Leics</a:t>
            </a:r>
            <a:r>
              <a:rPr lang="en-US" dirty="0" smtClean="0"/>
              <a:t> 2039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Sheet4!$N$2</c:f>
              <c:strCache>
                <c:ptCount val="1"/>
                <c:pt idx="0">
                  <c:v>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Sheet4!$N$3:$N$11</c:f>
            </c:numRef>
          </c:val>
        </c:ser>
        <c:ser>
          <c:idx val="1"/>
          <c:order val="1"/>
          <c:tx>
            <c:strRef>
              <c:f>Sheet4!$O$2</c:f>
              <c:strCache>
                <c:ptCount val="1"/>
                <c:pt idx="0">
                  <c:v>Female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Sheet4!$O$3:$O$11</c:f>
            </c:numRef>
          </c:val>
        </c:ser>
        <c:ser>
          <c:idx val="2"/>
          <c:order val="2"/>
          <c:tx>
            <c:strRef>
              <c:f>Sheet4!$P$2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Sheet4!$P$3:$P$11</c:f>
            </c:numRef>
          </c:val>
        </c:ser>
        <c:ser>
          <c:idx val="3"/>
          <c:order val="3"/>
          <c:tx>
            <c:strRef>
              <c:f>Sheet4!$Q$2</c:f>
              <c:strCache>
                <c:ptCount val="1"/>
                <c:pt idx="0">
                  <c:v>% 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Sheet4!$Q$3:$Q$11</c:f>
              <c:numCache>
                <c:formatCode>General</c:formatCode>
                <c:ptCount val="9"/>
                <c:pt idx="0">
                  <c:v>-7.387988560533833</c:v>
                </c:pt>
                <c:pt idx="1">
                  <c:v>-12.29742612011439</c:v>
                </c:pt>
                <c:pt idx="2">
                  <c:v>-6.625357483317445</c:v>
                </c:pt>
                <c:pt idx="3">
                  <c:v>-6.053384175405148</c:v>
                </c:pt>
                <c:pt idx="4">
                  <c:v>-12.34509056244042</c:v>
                </c:pt>
                <c:pt idx="5">
                  <c:v>-13.6320305052431</c:v>
                </c:pt>
                <c:pt idx="6">
                  <c:v>-14.82364156339371</c:v>
                </c:pt>
                <c:pt idx="7">
                  <c:v>-15.30028598665396</c:v>
                </c:pt>
                <c:pt idx="8">
                  <c:v>-11.48713060057197</c:v>
                </c:pt>
              </c:numCache>
            </c:numRef>
          </c:val>
        </c:ser>
        <c:ser>
          <c:idx val="4"/>
          <c:order val="4"/>
          <c:tx>
            <c:strRef>
              <c:f>Sheet4!$R$2</c:f>
              <c:strCache>
                <c:ptCount val="1"/>
                <c:pt idx="0">
                  <c:v>% Female</c:v>
                </c:pt>
              </c:strCache>
            </c:strRef>
          </c:tx>
          <c:invertIfNegative val="0"/>
          <c:cat>
            <c:strRef>
              <c:f>Sheet4!$M$3:$M$11</c:f>
              <c:strCache>
                <c:ptCount val="9"/>
                <c:pt idx="0">
                  <c:v>1to10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71-80</c:v>
                </c:pt>
                <c:pt idx="8">
                  <c:v>80+</c:v>
                </c:pt>
              </c:strCache>
            </c:strRef>
          </c:cat>
          <c:val>
            <c:numRef>
              <c:f>Sheet4!$R$3:$R$11</c:f>
              <c:numCache>
                <c:formatCode>General</c:formatCode>
                <c:ptCount val="9"/>
                <c:pt idx="0">
                  <c:v>8.06533945890761</c:v>
                </c:pt>
                <c:pt idx="1">
                  <c:v>10.97498723838694</c:v>
                </c:pt>
                <c:pt idx="2">
                  <c:v>5.768249106687085</c:v>
                </c:pt>
                <c:pt idx="3">
                  <c:v>7.4527820316488</c:v>
                </c:pt>
                <c:pt idx="4">
                  <c:v>15.72230729964267</c:v>
                </c:pt>
                <c:pt idx="5">
                  <c:v>14.24196018376723</c:v>
                </c:pt>
                <c:pt idx="6">
                  <c:v>13.88463501786627</c:v>
                </c:pt>
                <c:pt idx="7">
                  <c:v>13.9867279224094</c:v>
                </c:pt>
                <c:pt idx="8">
                  <c:v>10.00510464522716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027411448"/>
        <c:axId val="-2027411096"/>
      </c:barChart>
      <c:catAx>
        <c:axId val="-2027411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27411096"/>
        <c:crosses val="autoZero"/>
        <c:auto val="1"/>
        <c:lblAlgn val="ctr"/>
        <c:lblOffset val="100"/>
        <c:noMultiLvlLbl val="0"/>
      </c:catAx>
      <c:valAx>
        <c:axId val="-2027411096"/>
        <c:scaling>
          <c:orientation val="minMax"/>
          <c:max val="20.0"/>
          <c:min val="-20.0"/>
        </c:scaling>
        <c:delete val="0"/>
        <c:axPos val="b"/>
        <c:majorGridlines/>
        <c:numFmt formatCode="0;0" sourceLinked="0"/>
        <c:majorTickMark val="out"/>
        <c:minorTickMark val="none"/>
        <c:tickLblPos val="nextTo"/>
        <c:crossAx val="-2027411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England 2039 </a:t>
            </a:r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'[Copy of Staffordpop (2).xlsx]Data'!$J$32</c:f>
              <c:strCache>
                <c:ptCount val="1"/>
                <c:pt idx="0">
                  <c:v>%Male</c:v>
                </c:pt>
              </c:strCache>
            </c:strRef>
          </c:tx>
          <c:invertIfNegative val="0"/>
          <c:cat>
            <c:strRef>
              <c:f>'[Copy of Staffordpop (2).xlsx]Data'!$A$36:$A$60</c:f>
              <c:strCache>
                <c:ptCount val="9"/>
                <c:pt idx="0">
                  <c:v>0to10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71to80</c:v>
                </c:pt>
                <c:pt idx="8">
                  <c:v>80+</c:v>
                </c:pt>
              </c:strCache>
            </c:strRef>
          </c:cat>
          <c:val>
            <c:numRef>
              <c:f>'[Copy of Staffordpop (2).xlsx]Data'!$J$33:$J$60</c:f>
              <c:numCache>
                <c:formatCode>General</c:formatCode>
                <c:ptCount val="9"/>
                <c:pt idx="0">
                  <c:v>-11.45402424852265</c:v>
                </c:pt>
                <c:pt idx="1">
                  <c:v>-11.79245360730675</c:v>
                </c:pt>
                <c:pt idx="2">
                  <c:v>-12.8936361251535</c:v>
                </c:pt>
                <c:pt idx="3">
                  <c:v>-12.28737236702535</c:v>
                </c:pt>
                <c:pt idx="4">
                  <c:v>-12.5192788047838</c:v>
                </c:pt>
                <c:pt idx="5">
                  <c:v>-11.57786482722262</c:v>
                </c:pt>
                <c:pt idx="6">
                  <c:v>-10.31037133164106</c:v>
                </c:pt>
                <c:pt idx="7">
                  <c:v>-9.755841937245827</c:v>
                </c:pt>
                <c:pt idx="8">
                  <c:v>-7.409156751098433</c:v>
                </c:pt>
              </c:numCache>
            </c:numRef>
          </c:val>
        </c:ser>
        <c:ser>
          <c:idx val="1"/>
          <c:order val="1"/>
          <c:tx>
            <c:strRef>
              <c:f>'[Copy of Staffordpop (2).xlsx]Data'!$K$32</c:f>
              <c:strCache>
                <c:ptCount val="1"/>
                <c:pt idx="0">
                  <c:v>%Female</c:v>
                </c:pt>
              </c:strCache>
            </c:strRef>
          </c:tx>
          <c:invertIfNegative val="0"/>
          <c:cat>
            <c:strRef>
              <c:f>'[Copy of Staffordpop (2).xlsx]Data'!$A$36:$A$60</c:f>
              <c:strCache>
                <c:ptCount val="9"/>
                <c:pt idx="0">
                  <c:v>0to10</c:v>
                </c:pt>
                <c:pt idx="1">
                  <c:v>11to20</c:v>
                </c:pt>
                <c:pt idx="2">
                  <c:v>21to30</c:v>
                </c:pt>
                <c:pt idx="3">
                  <c:v>31to40</c:v>
                </c:pt>
                <c:pt idx="4">
                  <c:v>41to50</c:v>
                </c:pt>
                <c:pt idx="5">
                  <c:v>51to60</c:v>
                </c:pt>
                <c:pt idx="6">
                  <c:v>61to70</c:v>
                </c:pt>
                <c:pt idx="7">
                  <c:v>71to80</c:v>
                </c:pt>
                <c:pt idx="8">
                  <c:v>80+</c:v>
                </c:pt>
              </c:strCache>
            </c:strRef>
          </c:cat>
          <c:val>
            <c:numRef>
              <c:f>'[Copy of Staffordpop (2).xlsx]Data'!$K$33:$K$60</c:f>
              <c:numCache>
                <c:formatCode>General</c:formatCode>
                <c:ptCount val="9"/>
                <c:pt idx="0">
                  <c:v>10.82781920365815</c:v>
                </c:pt>
                <c:pt idx="1">
                  <c:v>11.10632979387997</c:v>
                </c:pt>
                <c:pt idx="2">
                  <c:v>12.01911649727951</c:v>
                </c:pt>
                <c:pt idx="3">
                  <c:v>11.47640879196698</c:v>
                </c:pt>
                <c:pt idx="4">
                  <c:v>11.94181742607586</c:v>
                </c:pt>
                <c:pt idx="5">
                  <c:v>11.85498759819352</c:v>
                </c:pt>
                <c:pt idx="6">
                  <c:v>10.81208383925741</c:v>
                </c:pt>
                <c:pt idx="7">
                  <c:v>10.67517576490312</c:v>
                </c:pt>
                <c:pt idx="8">
                  <c:v>9.286261084785464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-2027537000"/>
        <c:axId val="-2027607464"/>
      </c:barChart>
      <c:catAx>
        <c:axId val="-20275370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low"/>
        <c:crossAx val="-2027607464"/>
        <c:crosses val="autoZero"/>
        <c:auto val="1"/>
        <c:lblAlgn val="ctr"/>
        <c:lblOffset val="100"/>
        <c:noMultiLvlLbl val="0"/>
      </c:catAx>
      <c:valAx>
        <c:axId val="-2027607464"/>
        <c:scaling>
          <c:orientation val="minMax"/>
          <c:max val="20.0"/>
          <c:min val="-20.0"/>
        </c:scaling>
        <c:delete val="0"/>
        <c:axPos val="b"/>
        <c:majorGridlines/>
        <c:numFmt formatCode="0;0" sourceLinked="0"/>
        <c:majorTickMark val="out"/>
        <c:minorTickMark val="none"/>
        <c:tickLblPos val="nextTo"/>
        <c:crossAx val="-20275370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ASC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 Yorks</c:v>
                </c:pt>
                <c:pt idx="1">
                  <c:v>Hants</c:v>
                </c:pt>
                <c:pt idx="2">
                  <c:v>W Sussex</c:v>
                </c:pt>
                <c:pt idx="3">
                  <c:v>Shropshire</c:v>
                </c:pt>
                <c:pt idx="4">
                  <c:v>Rutland</c:v>
                </c:pt>
                <c:pt idx="5">
                  <c:v>Lincs</c:v>
                </c:pt>
                <c:pt idx="6">
                  <c:v>Somerset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43.0</c:v>
                </c:pt>
                <c:pt idx="1">
                  <c:v>68.0</c:v>
                </c:pt>
                <c:pt idx="2">
                  <c:v>36.5</c:v>
                </c:pt>
                <c:pt idx="3">
                  <c:v>45.0</c:v>
                </c:pt>
                <c:pt idx="4">
                  <c:v>25.0</c:v>
                </c:pt>
                <c:pt idx="5">
                  <c:v>42.0</c:v>
                </c:pt>
                <c:pt idx="6">
                  <c:v>47.0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All Other Services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N Yorks</c:v>
                </c:pt>
                <c:pt idx="1">
                  <c:v>Hants</c:v>
                </c:pt>
                <c:pt idx="2">
                  <c:v>W Sussex</c:v>
                </c:pt>
                <c:pt idx="3">
                  <c:v>Shropshire</c:v>
                </c:pt>
                <c:pt idx="4">
                  <c:v>Rutland</c:v>
                </c:pt>
                <c:pt idx="5">
                  <c:v>Lincs</c:v>
                </c:pt>
                <c:pt idx="6">
                  <c:v>Somerset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57.0</c:v>
                </c:pt>
                <c:pt idx="1">
                  <c:v>32.0</c:v>
                </c:pt>
                <c:pt idx="2">
                  <c:v>63.5</c:v>
                </c:pt>
                <c:pt idx="3">
                  <c:v>55.0</c:v>
                </c:pt>
                <c:pt idx="4">
                  <c:v>75.0</c:v>
                </c:pt>
                <c:pt idx="5">
                  <c:v>58.0</c:v>
                </c:pt>
                <c:pt idx="6">
                  <c:v>53.0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12616584"/>
        <c:axId val="-2012613608"/>
      </c:barChart>
      <c:catAx>
        <c:axId val="-201261658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12613608"/>
        <c:crosses val="autoZero"/>
        <c:auto val="1"/>
        <c:lblAlgn val="ctr"/>
        <c:lblOffset val="100"/>
        <c:noMultiLvlLbl val="0"/>
      </c:catAx>
      <c:valAx>
        <c:axId val="-2012613608"/>
        <c:scaling>
          <c:orientation val="minMax"/>
          <c:max val="100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126165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b="1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0.08542</cdr:x>
      <cdr:y>0.63542</cdr:y>
    </cdr:from>
    <cdr:to>
      <cdr:x>0.7</cdr:x>
      <cdr:y>0.64236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390525" y="1743075"/>
          <a:ext cx="2809875" cy="1905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CE9F-DC5C-478A-9D49-FF92560EDD05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C7BC1-2FF0-4054-87EE-EAB25C2E4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025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5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fld id="{BB48494D-4745-462F-BB6F-ABBE6BD5159F}" type="slidenum">
              <a:rPr lang="en-GB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 eaLnBrk="1" hangingPunct="1"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7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defRPr/>
            </a:pPr>
            <a:fld id="{BB48494D-4745-462F-BB6F-ABBE6BD5159F}" type="slidenum">
              <a:rPr lang="en-GB" sz="120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l" eaLnBrk="1" hangingPunct="1">
                <a:defRPr/>
              </a:pPr>
              <a:t>‹#›</a:t>
            </a:fld>
            <a:endParaRPr lang="en-GB" sz="11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57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42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87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816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6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46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722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5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9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713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848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39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51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496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084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78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74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11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7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809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907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3684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098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994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080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067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4801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8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3194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9500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0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646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809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518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6347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190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9882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3918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6694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1812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8711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579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616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48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99086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80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655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830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83258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95835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742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1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053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7074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41400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31901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0092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828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3239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6038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1438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8314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2839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5963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0402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3124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2602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76855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1205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77880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463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459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6471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151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07415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806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9059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271269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6316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60144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95394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1283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7245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Text Box 15"/>
          <p:cNvSpPr txBox="1">
            <a:spLocks noChangeArrowheads="1"/>
          </p:cNvSpPr>
          <p:nvPr userDrawn="1"/>
        </p:nvSpPr>
        <p:spPr bwMode="auto">
          <a:xfrm>
            <a:off x="1" y="6597352"/>
            <a:ext cx="844608" cy="259200"/>
          </a:xfrm>
          <a:prstGeom prst="rect">
            <a:avLst/>
          </a:prstGeom>
          <a:solidFill>
            <a:srgbClr val="00B496"/>
          </a:solidFill>
          <a:ln>
            <a:solidFill>
              <a:srgbClr val="00B496"/>
            </a:solidFill>
          </a:ln>
          <a:effectLst/>
          <a:extLst/>
        </p:spPr>
        <p:txBody>
          <a:bodyPr lIns="180000" tIns="0" rIns="0" bIns="0" anchor="ctr"/>
          <a:lstStyle>
            <a:lvl1pPr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eaLnBrk="0" fontAlgn="base" hangingPunct="0">
              <a:spcBef>
                <a:spcPct val="5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BB48494D-4745-462F-BB6F-ABBE6BD5159F}" type="slidenum">
              <a:rPr lang="en-GB" smtClean="0">
                <a:solidFill>
                  <a:prstClr val="white"/>
                </a:solidFill>
                <a:latin typeface="Calibri" pitchFamily="34" charset="0"/>
                <a:cs typeface="Calibri" pitchFamily="34" charset="0"/>
              </a:rPr>
              <a:pPr eaLnBrk="1" hangingPunct="1">
                <a:defRPr/>
              </a:pPr>
              <a:t>‹#›</a:t>
            </a:fld>
            <a:endParaRPr lang="en-GB" sz="1100" dirty="0">
              <a:solidFill>
                <a:prstClr val="white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78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66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/>
              <a:t>13/08/19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983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3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29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7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7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160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194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67974-E070-4022-8A49-9F26C4438B3D}" type="datetimeFigureOut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13/08/19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E774-F36E-45BC-B429-7C04F32666F5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72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Relationship Id="rId2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C329C2ED-4C9E-43FE-AE20-7723D9A5D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5560" y="1844824"/>
            <a:ext cx="6048669" cy="4032448"/>
          </a:xfrm>
        </p:spPr>
        <p:txBody>
          <a:bodyPr anchor="ctr">
            <a:normAutofit/>
          </a:bodyPr>
          <a:lstStyle/>
          <a:p>
            <a:pPr algn="l"/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7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 School</a:t>
            </a:r>
            <a:r>
              <a:rPr lang="en-GB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36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4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September 2019 </a:t>
            </a:r>
            <a:endParaRPr lang="en-GB" sz="20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8DAE1D5D-CC63-49D6-BF1A-0B1319EC9185}"/>
              </a:ext>
            </a:extLst>
          </p:cNvPr>
          <p:cNvCxnSpPr>
            <a:cxnSpLocks/>
          </p:cNvCxnSpPr>
          <p:nvPr/>
        </p:nvCxnSpPr>
        <p:spPr>
          <a:xfrm>
            <a:off x="1991543" y="1484784"/>
            <a:ext cx="0" cy="3384376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Books">
            <a:extLst>
              <a:ext uri="{FF2B5EF4-FFF2-40B4-BE49-F238E27FC236}">
                <a16:creationId xmlns="" xmlns:a16="http://schemas.microsoft.com/office/drawing/2014/main" id="{BF503404-F421-4B39-886B-24FCF43A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9577" y="1484785"/>
            <a:ext cx="1656175" cy="1656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29A591-E8C6-4B87-9F6C-A514B9D0F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8448" y="5301208"/>
            <a:ext cx="1925199" cy="13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9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Unavoidably Small due to Remoteness</a:t>
            </a:r>
          </a:p>
          <a:p>
            <a:pPr algn="ctr"/>
            <a:endParaRPr lang="en-GB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St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Mary’s Hospital (Isle of Wight)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Cumberland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Infirmary and West Cumberland Hospital (Cumbria)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Furness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Hospital (Cumbria) 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Pilgrim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Hospital Boston (Lincolnshire)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Hereford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County Hospital (Herefordshire)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Scarborough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General Hospital (North Yorkshire)</a:t>
            </a:r>
          </a:p>
          <a:p>
            <a:pPr algn="ctr"/>
            <a:r>
              <a:rPr lang="en-GB" sz="1600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North </a:t>
            </a:r>
            <a:r>
              <a:rPr lang="en-GB" sz="1600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Devon Hospital (Devon) </a:t>
            </a:r>
            <a:endParaRPr lang="en-GB" sz="1600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GB" sz="1600" b="1" i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3% of trusts 23% total deficit</a:t>
            </a:r>
          </a:p>
          <a:p>
            <a:pPr algn="ctr"/>
            <a:endParaRPr lang="en-GB" sz="1600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 smtClean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en-GB" sz="16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400" i="1" dirty="0" smtClean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Nuffield Trust 2018</a:t>
            </a:r>
            <a:endParaRPr lang="en-GB" sz="1400" i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Delivery is a challenge</a:t>
            </a:r>
          </a:p>
        </p:txBody>
      </p:sp>
      <p:pic>
        <p:nvPicPr>
          <p:cNvPr id="3074" name="Picture 2" descr="C:\Users\ivan\AppData\Local\Microsoft\Windows\Temporary Internet Files\Content.Outlook\YZBP5XMZ\Screen Shot 2019-08-12 at 09.46.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96" y="2947555"/>
            <a:ext cx="6345895" cy="3654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9923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127448" y="2027895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20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19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Important to remember Adult Social Care</a:t>
            </a:r>
          </a:p>
          <a:p>
            <a:pPr algn="l"/>
            <a:endParaRPr lang="en-GB" sz="192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9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Despite extensive savings plans amounting to £43.079m, the use of reserves and one-off government funding the February 2018 financial strategy states the cumulative funding gap as at the end of each financial year is as follows: </a:t>
            </a:r>
            <a:r>
              <a:rPr lang="en-GB" sz="96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2020/2021 </a:t>
            </a:r>
            <a:r>
              <a:rPr lang="en-GB" sz="96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 £187,984; 2021/2022 = £22,193,799, 2022/2023 = £</a:t>
            </a:r>
            <a:r>
              <a:rPr lang="en-GB" sz="96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25,848,518 </a:t>
            </a:r>
            <a:r>
              <a:rPr lang="en-GB" sz="9600" i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County Council Survey Respondent</a:t>
            </a:r>
            <a:endParaRPr lang="en-GB" sz="96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15902612"/>
              </p:ext>
            </p:extLst>
          </p:nvPr>
        </p:nvGraphicFramePr>
        <p:xfrm>
          <a:off x="8112223" y="1589745"/>
          <a:ext cx="3888433" cy="4287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472264" y="404664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smtClean="0"/>
              <a:t>Adult Social Care as a % of all budgets – NCRHC survey 2018 red line is % UK Pop over 65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718548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Growing recognition of additional costs</a:t>
            </a:r>
          </a:p>
        </p:txBody>
      </p:sp>
      <p:sp>
        <p:nvSpPr>
          <p:cNvPr id="2" name="Rectangle 1"/>
          <p:cNvSpPr/>
          <p:nvPr/>
        </p:nvSpPr>
        <p:spPr>
          <a:xfrm>
            <a:off x="551384" y="2708920"/>
            <a:ext cx="65280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Calibri"/>
              </a:rPr>
              <a:t>“As 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part of [their] forward work </a:t>
            </a:r>
            <a:r>
              <a:rPr lang="en-US" sz="2400" dirty="0" err="1">
                <a:solidFill>
                  <a:prstClr val="white"/>
                </a:solidFill>
                <a:latin typeface="Calibri"/>
              </a:rPr>
              <a:t>programme</a:t>
            </a:r>
            <a:r>
              <a:rPr lang="en-US" sz="2400" dirty="0">
                <a:solidFill>
                  <a:prstClr val="white"/>
                </a:solidFill>
                <a:latin typeface="Calibri"/>
              </a:rPr>
              <a:t> [they] remain open to considering whether further adjustments are needed for services in rural, remote or sparse areas. In particular, [they] will consider if an additional adjustment for the travelling time of staff providing home services in sparsely populated areas is material.”</a:t>
            </a:r>
          </a:p>
        </p:txBody>
      </p:sp>
      <p:sp>
        <p:nvSpPr>
          <p:cNvPr id="3" name="Rectangle 2"/>
          <p:cNvSpPr/>
          <p:nvPr/>
        </p:nvSpPr>
        <p:spPr>
          <a:xfrm>
            <a:off x="551384" y="58052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alibri"/>
              </a:rPr>
              <a:t>Note on Clinical Commissioning Group (CCG) Allocations 2019/20-2023/</a:t>
            </a:r>
            <a:r>
              <a:rPr lang="en-US" dirty="0" smtClean="0">
                <a:solidFill>
                  <a:srgbClr val="FFFFFF"/>
                </a:solidFill>
                <a:latin typeface="Calibri"/>
              </a:rPr>
              <a:t>24 (ACRA)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7" name="Picture 6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582520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2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-459432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rural factors</a:t>
            </a:r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9376" y="1484784"/>
            <a:ext cx="7272808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80% of rural residents live within 4km of a GP surgery, compared with 98% of the urban population.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Only 55%of rural households compared to 97% of urban households are within 8km of a hospital. 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Rural </a:t>
            </a:r>
            <a:r>
              <a:rPr lang="en-US" sz="2400" dirty="0">
                <a:solidFill>
                  <a:srgbClr val="FFFFFF"/>
                </a:solidFill>
              </a:rPr>
              <a:t>house prices are 26% higher than in urban areas and are on average less affordable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Around 50% homes in the most rural areas and villages are classified as ‘non-decent’ compared to around 30% in small towns and urban areas.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Around 50% houses in the most rural areas and 25% in village </a:t>
            </a:r>
            <a:r>
              <a:rPr lang="en-US" sz="2400" dirty="0" err="1">
                <a:solidFill>
                  <a:srgbClr val="FFFFFF"/>
                </a:solidFill>
              </a:rPr>
              <a:t>centres</a:t>
            </a:r>
            <a:r>
              <a:rPr lang="en-US" sz="2400" dirty="0">
                <a:solidFill>
                  <a:srgbClr val="FFFFFF"/>
                </a:solidFill>
              </a:rPr>
              <a:t> are ‘energy inefficient’ compared with 7% in urban areas.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2 in 5 homes in rural areas are off the gas grid and have to rely on expensive fuel options </a:t>
            </a:r>
          </a:p>
          <a:p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4" name="Picture 3" descr="Screen Shot 2019-08-13 at 20.16.2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208" y="1700808"/>
            <a:ext cx="4223792" cy="4824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32304" y="54868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Slower Broadband inhibits Technical Solutions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0920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-243408"/>
            <a:ext cx="5688632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1344" y="1964353"/>
            <a:ext cx="69600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Urban bias in the stats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Heavily loaded with older people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Higher service delivery costs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Sparsity</a:t>
            </a:r>
            <a:r>
              <a:rPr lang="en-US" sz="2400" dirty="0" smtClean="0">
                <a:solidFill>
                  <a:schemeClr val="bg1"/>
                </a:solidFill>
              </a:rPr>
              <a:t> driving significant proportion of overall debt within the system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Significantly fewer staff per head of population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Adult Social Care funding model unsustainable over time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NHS “place blind” with limited understanding of rural as a concept and limited appetite for risk and innovation in rural areas – matched in part at least by public attitudes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582520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147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GB" sz="1600" b="1" dirty="0" smtClean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263352" y="2027895"/>
            <a:ext cx="6552728" cy="2802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20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192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do we want?</a:t>
            </a:r>
          </a:p>
          <a:p>
            <a:pPr algn="l"/>
            <a:endParaRPr lang="en-GB" sz="192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rural lens within the NHS in relation to policy and funding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appetite for risk and innovation in relation to service delivery strategies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serious recognition of the role of communities in addressing the issues in the context of prevention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more engaged approach to the application of technology – taking account of connectivity challenges</a:t>
            </a:r>
          </a:p>
          <a:p>
            <a:pPr marL="1143000" indent="-1143000" algn="l">
              <a:buFont typeface="Arial"/>
              <a:buChar char="•"/>
            </a:pPr>
            <a:r>
              <a:rPr lang="en-GB" sz="104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More accessible data to interpret the impact of rurality on health and care</a:t>
            </a:r>
          </a:p>
          <a:p>
            <a:pPr algn="l"/>
            <a:endParaRPr lang="en-GB" sz="10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GB" sz="10400" b="1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“asks” will deliver better outcomes and lower costs</a:t>
            </a:r>
          </a:p>
          <a:p>
            <a:pPr algn="l"/>
            <a:endParaRPr lang="en-GB" sz="10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" name="Picture 6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582520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5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="" xmlns:a16="http://schemas.microsoft.com/office/drawing/2014/main" id="{7DFC290E-9795-4773-941B-035563A28785}"/>
              </a:ext>
            </a:extLst>
          </p:cNvPr>
          <p:cNvSpPr txBox="1">
            <a:spLocks/>
          </p:cNvSpPr>
          <p:nvPr/>
        </p:nvSpPr>
        <p:spPr>
          <a:xfrm>
            <a:off x="2251841" y="1484785"/>
            <a:ext cx="4986080" cy="364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  <a:b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6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8" name="Graphic 7" descr="Questions">
            <a:extLst>
              <a:ext uri="{FF2B5EF4-FFF2-40B4-BE49-F238E27FC236}">
                <a16:creationId xmlns="" xmlns:a16="http://schemas.microsoft.com/office/drawing/2014/main" id="{8E4344C2-0FE4-4D43-B8BF-CD47DBCCE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2184" y="2276872"/>
            <a:ext cx="208823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487488" y="1605087"/>
            <a:ext cx="4986080" cy="3647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Centre for Rural Health and Care</a:t>
            </a:r>
            <a:endParaRPr lang="en-GB" sz="6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FA1313B1-0873-49E7-BC80-7EAFAAFDB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4272" y="2255960"/>
            <a:ext cx="2733075" cy="2996952"/>
          </a:xfrm>
        </p:spPr>
        <p:txBody>
          <a:bodyPr anchor="ctr">
            <a:normAutofit/>
          </a:bodyPr>
          <a:lstStyle/>
          <a:p>
            <a:pPr algn="l"/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GB" sz="32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Policy School</a:t>
            </a: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September 2019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0D746AAF-1670-4D65-A86C-7D783A22FE78}"/>
              </a:ext>
            </a:extLst>
          </p:cNvPr>
          <p:cNvCxnSpPr>
            <a:cxnSpLocks/>
          </p:cNvCxnSpPr>
          <p:nvPr/>
        </p:nvCxnSpPr>
        <p:spPr>
          <a:xfrm>
            <a:off x="8543425" y="2661117"/>
            <a:ext cx="0" cy="16561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phic 11" descr="Books">
            <a:extLst>
              <a:ext uri="{FF2B5EF4-FFF2-40B4-BE49-F238E27FC236}">
                <a16:creationId xmlns="" xmlns:a16="http://schemas.microsoft.com/office/drawing/2014/main" id="{71E574A5-CDF4-4BFC-9480-C96A968B7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4059" y="2684607"/>
            <a:ext cx="739664" cy="7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91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1232756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by:</a:t>
            </a:r>
            <a:br>
              <a:rPr lang="en-GB" sz="1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Jan Sobieraj &amp; Ivan Annibal</a:t>
            </a:r>
            <a:endParaRPr lang="en-GB" sz="48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Deputy Chair and Director of Operations</a:t>
            </a: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Ivan.Annibal@roseregeneration.co.uk</a:t>
            </a:r>
            <a:endParaRPr lang="en-GB" sz="2400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21831" y="1467265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3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1232756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Established in 2017</a:t>
            </a:r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CIC structure, 9 Directors, 4 Support Staff, Core membership &gt;60 supporters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Mission building a movement to address inequalities in the provision of rural health and care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395257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96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983432" y="1232756"/>
            <a:ext cx="5976664" cy="5076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Us</a:t>
            </a: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Our Connections</a:t>
            </a:r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Board: PHE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smtClean="0">
                <a:solidFill>
                  <a:srgbClr val="FFFFFF"/>
                </a:solidFill>
              </a:rPr>
              <a:t>AHSNs</a:t>
            </a:r>
            <a:r>
              <a:rPr lang="en-US" sz="2800" dirty="0">
                <a:solidFill>
                  <a:srgbClr val="FFFFFF"/>
                </a:solidFill>
              </a:rPr>
              <a:t>, </a:t>
            </a:r>
            <a:r>
              <a:rPr lang="en-US" sz="2800" dirty="0" smtClean="0">
                <a:solidFill>
                  <a:srgbClr val="FFFFFF"/>
                </a:solidFill>
              </a:rPr>
              <a:t>RSN, University of Lincoln, </a:t>
            </a:r>
            <a:r>
              <a:rPr lang="en-US" sz="2800" dirty="0" err="1" smtClean="0">
                <a:solidFill>
                  <a:srgbClr val="FFFFFF"/>
                </a:solidFill>
              </a:rPr>
              <a:t>Northumbria</a:t>
            </a:r>
            <a:r>
              <a:rPr lang="en-US" sz="2800" dirty="0" smtClean="0">
                <a:solidFill>
                  <a:srgbClr val="FFFFFF"/>
                </a:solidFill>
              </a:rPr>
              <a:t> NHS Healthcare Trust,  WONCA, NHS Midlands</a:t>
            </a:r>
          </a:p>
          <a:p>
            <a:pPr algn="l"/>
            <a:endParaRPr lang="en-US" sz="2800" dirty="0" smtClean="0">
              <a:solidFill>
                <a:srgbClr val="FFFFFF"/>
              </a:solidFill>
            </a:endParaRPr>
          </a:p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Members </a:t>
            </a:r>
            <a:r>
              <a:rPr lang="en-US" sz="2800" dirty="0" err="1" smtClean="0">
                <a:solidFill>
                  <a:srgbClr val="FFFFFF"/>
                </a:solidFill>
              </a:rPr>
              <a:t>inc</a:t>
            </a:r>
            <a:r>
              <a:rPr lang="en-US" sz="2800" dirty="0" smtClean="0">
                <a:solidFill>
                  <a:srgbClr val="FFFFFF"/>
                </a:solidFill>
              </a:rPr>
              <a:t>: 8 Universities, Royal College of GPS, Royal </a:t>
            </a:r>
            <a:r>
              <a:rPr lang="en-US" sz="2800" dirty="0" err="1" smtClean="0">
                <a:solidFill>
                  <a:srgbClr val="FFFFFF"/>
                </a:solidFill>
              </a:rPr>
              <a:t>Soc</a:t>
            </a:r>
            <a:r>
              <a:rPr lang="en-US" sz="2800" dirty="0" smtClean="0">
                <a:solidFill>
                  <a:srgbClr val="FFFFFF"/>
                </a:solidFill>
              </a:rPr>
              <a:t> Public Health, </a:t>
            </a:r>
            <a:r>
              <a:rPr lang="en-US" sz="2800" dirty="0" err="1" smtClean="0">
                <a:solidFill>
                  <a:srgbClr val="FFFFFF"/>
                </a:solidFill>
              </a:rPr>
              <a:t>Parkinsons</a:t>
            </a:r>
            <a:r>
              <a:rPr lang="en-US" sz="2800" dirty="0" smtClean="0">
                <a:solidFill>
                  <a:srgbClr val="FFFFFF"/>
                </a:solidFill>
              </a:rPr>
              <a:t>, Dispensing Doctors Association, Airedale NHS Foundation Trust, NHS </a:t>
            </a:r>
            <a:r>
              <a:rPr lang="en-US" sz="2800" dirty="0" err="1" smtClean="0">
                <a:solidFill>
                  <a:srgbClr val="FFFFFF"/>
                </a:solidFill>
              </a:rPr>
              <a:t>Confed</a:t>
            </a:r>
            <a:r>
              <a:rPr lang="en-US" sz="2800" dirty="0" smtClean="0">
                <a:solidFill>
                  <a:srgbClr val="FFFFFF"/>
                </a:solidFill>
              </a:rPr>
              <a:t> plus approaching 50 other trusts, CCGs and Councils</a:t>
            </a:r>
          </a:p>
          <a:p>
            <a:pPr algn="l"/>
            <a:endParaRPr lang="en-US" sz="2800" dirty="0">
              <a:solidFill>
                <a:srgbClr val="FFFF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395257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865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911424" y="1232756"/>
            <a:ext cx="6048672" cy="5004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Themes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Workforce, Research, Insight, Technology</a:t>
            </a:r>
          </a:p>
          <a:p>
            <a:pPr algn="l"/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Actions: Parliamentary Inquiry, Workforce – </a:t>
            </a:r>
            <a:r>
              <a:rPr lang="en-GB" sz="2800" dirty="0" err="1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UoB</a:t>
            </a: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study, Cost Base – Nuffield, Technology – Innovation Exchange, Insight – PHE agenda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 Research: community pharmacy, GP accreditation, dispensing surgeries</a:t>
            </a:r>
          </a:p>
          <a:p>
            <a:pPr algn="l"/>
            <a:endParaRPr lang="en-GB" sz="2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Rural Proofing: Just beginning new toolkit development with Rural England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NCRHC Logo CMYK[1].jpg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49823" y="1395257"/>
            <a:ext cx="2512850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03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271464" y="1232756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Urban approach to analysis masks need</a:t>
            </a:r>
          </a:p>
          <a:p>
            <a:pPr algn="l"/>
            <a:endParaRPr lang="en-GB" sz="4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Norfolk example when dependence on Adult Social Care and enhanced distance from services are added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Mandy Burke and Andy Jones UEA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931" y="188640"/>
            <a:ext cx="4174332" cy="2955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77" y="3429000"/>
            <a:ext cx="4055886" cy="287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518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Age is deceptive</a:t>
            </a:r>
          </a:p>
          <a:p>
            <a:pPr algn="l"/>
            <a:endParaRPr lang="en-GB" sz="4800" dirty="0" smtClean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Average </a:t>
            </a: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life expectancy is highest in mainly rural areas (in 2013-15 it was 79.4 years for men and 83.1 years for women in England.)</a:t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2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GB" sz="2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costs more to live in rural settings and to provide health care to them</a:t>
            </a:r>
            <a:endParaRPr lang="en-GB" sz="24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86699236"/>
              </p:ext>
            </p:extLst>
          </p:nvPr>
        </p:nvGraphicFramePr>
        <p:xfrm>
          <a:off x="8544272" y="188641"/>
          <a:ext cx="293883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678916181"/>
              </p:ext>
            </p:extLst>
          </p:nvPr>
        </p:nvGraphicFramePr>
        <p:xfrm>
          <a:off x="8415239" y="3416602"/>
          <a:ext cx="3185715" cy="3428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291" y="4581128"/>
            <a:ext cx="4170993" cy="21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927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098CEB5-F955-4669-AD54-FD3AA2741A8E}"/>
              </a:ext>
            </a:extLst>
          </p:cNvPr>
          <p:cNvSpPr/>
          <p:nvPr/>
        </p:nvSpPr>
        <p:spPr>
          <a:xfrm>
            <a:off x="7824193" y="0"/>
            <a:ext cx="43678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D0B9E3F-EE2B-4FF0-9EAC-CE93427AF58E}"/>
              </a:ext>
            </a:extLst>
          </p:cNvPr>
          <p:cNvSpPr txBox="1">
            <a:spLocks/>
          </p:cNvSpPr>
          <p:nvPr/>
        </p:nvSpPr>
        <p:spPr>
          <a:xfrm>
            <a:off x="1343472" y="188640"/>
            <a:ext cx="5688632" cy="33843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en-GB" sz="1800" dirty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GB" sz="1800" dirty="0">
              <a:solidFill>
                <a:prstClr val="white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en-GB" sz="4800" dirty="0" smtClean="0">
                <a:solidFill>
                  <a:prstClr val="whit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Recruitment is a challenge</a:t>
            </a:r>
          </a:p>
        </p:txBody>
      </p:sp>
      <p:sp>
        <p:nvSpPr>
          <p:cNvPr id="2" name="Rectangle 1"/>
          <p:cNvSpPr/>
          <p:nvPr/>
        </p:nvSpPr>
        <p:spPr>
          <a:xfrm>
            <a:off x="1991544" y="3140967"/>
            <a:ext cx="4032448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STP Area by Rural Population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1</a:t>
            </a:r>
            <a:r>
              <a:rPr lang="en-GB" sz="1600" dirty="0">
                <a:solidFill>
                  <a:schemeClr val="bg1"/>
                </a:solidFill>
              </a:rPr>
              <a:t>. Cornwall and Isles of Scilly (62%)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2. West, North and East Cumbria (54%)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3. Norfolk and Waveney (50%)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4. Lincolnshire (48%)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5. Somerset (48%)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6. Cambridgeshire and Peterborough (39%)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7. Shropshire, Telford and Wrekin (39%)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8. Suffolk and North East Essex (38%)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9. Durham, Darlington, Tees, Hambleton, </a:t>
            </a:r>
            <a:r>
              <a:rPr lang="en-GB" sz="1600" dirty="0" err="1">
                <a:solidFill>
                  <a:schemeClr val="bg1"/>
                </a:solidFill>
              </a:rPr>
              <a:t>Richmondshire</a:t>
            </a:r>
            <a:r>
              <a:rPr lang="en-GB" sz="1600" dirty="0">
                <a:solidFill>
                  <a:schemeClr val="bg1"/>
                </a:solidFill>
              </a:rPr>
              <a:t> and Whitby (35%)</a:t>
            </a:r>
          </a:p>
          <a:p>
            <a:r>
              <a:rPr lang="en-GB" sz="1600" dirty="0">
                <a:solidFill>
                  <a:schemeClr val="bg1"/>
                </a:solidFill>
              </a:rPr>
              <a:t>10. Devon (34</a:t>
            </a:r>
            <a:r>
              <a:rPr lang="en-GB" sz="1600" dirty="0" smtClean="0">
                <a:solidFill>
                  <a:schemeClr val="bg1"/>
                </a:solidFill>
              </a:rPr>
              <a:t>%)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91873" y="689788"/>
            <a:ext cx="403244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b="1" dirty="0"/>
              <a:t>Professional </a:t>
            </a:r>
            <a:r>
              <a:rPr lang="en-GB" sz="1400" b="1" dirty="0" smtClean="0"/>
              <a:t>Group NHS staff per head ratio rural/urban</a:t>
            </a:r>
          </a:p>
          <a:p>
            <a:endParaRPr lang="en-GB" sz="1400" dirty="0"/>
          </a:p>
          <a:p>
            <a:pPr algn="ctr"/>
            <a:r>
              <a:rPr lang="en-GB" sz="1400" dirty="0" smtClean="0"/>
              <a:t>Overall </a:t>
            </a:r>
            <a:r>
              <a:rPr lang="en-GB" sz="1400" b="1" dirty="0" smtClean="0"/>
              <a:t>1.45</a:t>
            </a:r>
          </a:p>
          <a:p>
            <a:pPr algn="ctr"/>
            <a:endParaRPr lang="en-GB" sz="1400" b="1" dirty="0"/>
          </a:p>
          <a:p>
            <a:r>
              <a:rPr lang="en-GB" sz="1400" dirty="0"/>
              <a:t>Professionally qualified clinical staff </a:t>
            </a:r>
            <a:r>
              <a:rPr lang="en-GB" sz="1400" b="1" dirty="0"/>
              <a:t>1.48</a:t>
            </a:r>
          </a:p>
          <a:p>
            <a:r>
              <a:rPr lang="en-GB" sz="1400" dirty="0"/>
              <a:t>HCHS Doctors </a:t>
            </a:r>
            <a:r>
              <a:rPr lang="en-GB" sz="1400" b="1" dirty="0"/>
              <a:t>1.57</a:t>
            </a:r>
          </a:p>
          <a:p>
            <a:r>
              <a:rPr lang="en-GB" sz="1400" dirty="0"/>
              <a:t>Consultant (including Directors of Public Health) </a:t>
            </a:r>
            <a:r>
              <a:rPr lang="en-GB" sz="1400" b="1" dirty="0"/>
              <a:t>1.52</a:t>
            </a:r>
          </a:p>
          <a:p>
            <a:r>
              <a:rPr lang="en-GB" sz="1400" dirty="0"/>
              <a:t>Associate Specialist </a:t>
            </a:r>
            <a:r>
              <a:rPr lang="en-GB" sz="1400" b="1" dirty="0"/>
              <a:t>1.31</a:t>
            </a:r>
          </a:p>
          <a:p>
            <a:r>
              <a:rPr lang="en-GB" sz="1400" dirty="0"/>
              <a:t>Specialty Doctor </a:t>
            </a:r>
            <a:r>
              <a:rPr lang="en-GB" sz="1400" b="1" dirty="0"/>
              <a:t>1.42</a:t>
            </a:r>
          </a:p>
          <a:p>
            <a:r>
              <a:rPr lang="en-GB" sz="1400" dirty="0"/>
              <a:t>Staff Grade </a:t>
            </a:r>
            <a:r>
              <a:rPr lang="en-GB" sz="1400" b="1" dirty="0"/>
              <a:t>1.72</a:t>
            </a:r>
          </a:p>
          <a:p>
            <a:r>
              <a:rPr lang="en-GB" sz="1400" dirty="0"/>
              <a:t>Specialty Registrar </a:t>
            </a:r>
            <a:r>
              <a:rPr lang="en-GB" sz="1400" b="1" dirty="0"/>
              <a:t>1.87</a:t>
            </a:r>
          </a:p>
          <a:p>
            <a:r>
              <a:rPr lang="en-GB" sz="1400" dirty="0"/>
              <a:t>Core Training </a:t>
            </a:r>
            <a:r>
              <a:rPr lang="en-GB" sz="1400" b="1" dirty="0"/>
              <a:t>1.53</a:t>
            </a:r>
          </a:p>
          <a:p>
            <a:r>
              <a:rPr lang="en-GB" sz="1400" dirty="0"/>
              <a:t>Foundation Doctor Year 2 </a:t>
            </a:r>
            <a:r>
              <a:rPr lang="en-GB" sz="1400" b="1" dirty="0"/>
              <a:t>1.45</a:t>
            </a:r>
          </a:p>
          <a:p>
            <a:r>
              <a:rPr lang="en-GB" sz="1400" dirty="0"/>
              <a:t>Foundation Doctor Year 1 </a:t>
            </a:r>
            <a:r>
              <a:rPr lang="en-GB" sz="1400" b="1" dirty="0"/>
              <a:t>1.51</a:t>
            </a:r>
          </a:p>
          <a:p>
            <a:r>
              <a:rPr lang="en-GB" sz="1400" dirty="0"/>
              <a:t>Hospital Practitioner / Clinical Assistant </a:t>
            </a:r>
            <a:r>
              <a:rPr lang="en-GB" sz="1400" b="1" dirty="0"/>
              <a:t>0.87</a:t>
            </a:r>
          </a:p>
          <a:p>
            <a:r>
              <a:rPr lang="en-GB" sz="1400" dirty="0"/>
              <a:t>Other and Local HCHS Doctor Grades </a:t>
            </a:r>
            <a:r>
              <a:rPr lang="en-GB" sz="1400" b="1" dirty="0"/>
              <a:t>1.18</a:t>
            </a:r>
          </a:p>
          <a:p>
            <a:r>
              <a:rPr lang="en-GB" sz="1400" dirty="0"/>
              <a:t>Nurses &amp; health visitors </a:t>
            </a:r>
            <a:r>
              <a:rPr lang="en-GB" sz="1400" b="1" dirty="0"/>
              <a:t>1.45</a:t>
            </a:r>
          </a:p>
          <a:p>
            <a:r>
              <a:rPr lang="en-GB" sz="1400" dirty="0"/>
              <a:t>Midwives </a:t>
            </a:r>
            <a:r>
              <a:rPr lang="en-GB" sz="1400" b="1" dirty="0"/>
              <a:t>1.60</a:t>
            </a:r>
          </a:p>
          <a:p>
            <a:r>
              <a:rPr lang="en-GB" sz="1400" dirty="0"/>
              <a:t>Scientific, therapeutic &amp; technical staff </a:t>
            </a:r>
            <a:r>
              <a:rPr lang="en-GB" sz="1400" b="1" dirty="0"/>
              <a:t>1.48</a:t>
            </a:r>
          </a:p>
          <a:p>
            <a:r>
              <a:rPr lang="en-GB" sz="1400" dirty="0"/>
              <a:t>Support to clinical staff </a:t>
            </a:r>
            <a:r>
              <a:rPr lang="en-GB" sz="1400" b="1" dirty="0"/>
              <a:t>1.39</a:t>
            </a:r>
          </a:p>
          <a:p>
            <a:r>
              <a:rPr lang="en-GB" sz="1400" dirty="0"/>
              <a:t>Support to doctors, nurses &amp; midwives </a:t>
            </a:r>
            <a:r>
              <a:rPr lang="en-GB" sz="1400" b="1" dirty="0"/>
              <a:t>1.41</a:t>
            </a:r>
          </a:p>
          <a:p>
            <a:r>
              <a:rPr lang="en-GB" sz="1400" dirty="0"/>
              <a:t>Support to ST&amp;T staff </a:t>
            </a:r>
            <a:r>
              <a:rPr lang="en-GB" sz="1400" b="1" dirty="0"/>
              <a:t>1.34</a:t>
            </a:r>
          </a:p>
          <a:p>
            <a:r>
              <a:rPr lang="en-GB" sz="1400" dirty="0"/>
              <a:t>NHS infrastructure support </a:t>
            </a:r>
            <a:r>
              <a:rPr lang="en-GB" sz="1400" b="1" dirty="0"/>
              <a:t>1.42</a:t>
            </a:r>
          </a:p>
          <a:p>
            <a:r>
              <a:rPr lang="en-GB" sz="1400" dirty="0"/>
              <a:t>Central functions </a:t>
            </a:r>
            <a:r>
              <a:rPr lang="en-GB" sz="1400" b="1" dirty="0"/>
              <a:t>1.34</a:t>
            </a:r>
          </a:p>
          <a:p>
            <a:r>
              <a:rPr lang="en-GB" sz="1400" dirty="0"/>
              <a:t>Hotel, property &amp; estates </a:t>
            </a:r>
            <a:r>
              <a:rPr lang="en-GB" sz="1400" b="1" dirty="0" smtClean="0"/>
              <a:t>1.52</a:t>
            </a:r>
          </a:p>
          <a:p>
            <a:endParaRPr lang="en-GB" sz="1400" b="1" dirty="0"/>
          </a:p>
          <a:p>
            <a:r>
              <a:rPr lang="en-GB" sz="1400" i="1" dirty="0" smtClean="0"/>
              <a:t>NHS Digital 2018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1446608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H Document" ma:contentTypeID="0x010100B9957A1BF2FBE8478EF96F1BD89AD4CA00292D195071E4D54D8349A42CB9265E74" ma:contentTypeVersion="65" ma:contentTypeDescription="" ma:contentTypeScope="" ma:versionID="049b773e3c09cf556a7996ce2fcfaa48">
  <xsd:schema xmlns:xsd="http://www.w3.org/2001/XMLSchema" xmlns:xs="http://www.w3.org/2001/XMLSchema" xmlns:p="http://schemas.microsoft.com/office/2006/metadata/properties" xmlns:ns1="http://schemas.microsoft.com/sharepoint/v3" xmlns:ns2="1eee4ddb-a1f9-40b8-9282-d53ea582adeb" xmlns:ns5="http://schemas.microsoft.com/sharepoint/v4" targetNamespace="http://schemas.microsoft.com/office/2006/metadata/properties" ma:root="true" ma:fieldsID="ae5750e1632e9c277a628bf736d10769" ns1:_="" ns2:_="" ns5:_="">
    <xsd:import namespace="http://schemas.microsoft.com/sharepoint/v3"/>
    <xsd:import namespace="1eee4ddb-a1f9-40b8-9282-d53ea582ade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lternative_x0020_or_x0020_sub_x0020_tiltle" minOccurs="0"/>
                <xsd:element ref="ns2:DocumentAuthor" minOccurs="0"/>
                <xsd:element ref="ns2:Document_x0020_Status" minOccurs="0"/>
                <xsd:element ref="ns2:Document_x0020_Description" minOccurs="0"/>
                <xsd:element ref="ns2:Reviewer" minOccurs="0"/>
                <xsd:element ref="ns2:Approver" minOccurs="0"/>
                <xsd:element ref="ns2:Related_x0020_Document_x0020_Link" minOccurs="0"/>
                <xsd:element ref="ns2:Related_x0020_Document" minOccurs="0"/>
                <xsd:element ref="ns2:External_x0020_File_x0020_Reference" minOccurs="0"/>
                <xsd:element ref="ns2:Retention_x0020_Trigger_x0020_Date" minOccurs="0"/>
                <xsd:element ref="ns2:TaxKeywordTaxHTField" minOccurs="0"/>
                <xsd:element ref="ns2:_dlc_DocId" minOccurs="0"/>
                <xsd:element ref="ns2:_dlc_DocIdUrl" minOccurs="0"/>
                <xsd:element ref="ns2:_dlc_DocIdPersistId" minOccurs="0"/>
                <xsd:element ref="ns2:e993c7ebdb0844bda77b49081e8191e4" minOccurs="0"/>
                <xsd:element ref="ns2:TaxCatchAll" minOccurs="0"/>
                <xsd:element ref="ns2:p5ac729c83584e2f99a2fbaff852a3d5" minOccurs="0"/>
                <xsd:element ref="ns2:a729509b32a34273afbf773e0c72336c" minOccurs="0"/>
                <xsd:element ref="ns2:i06e5c8e6a124e91a91eaec9d03479dc" minOccurs="0"/>
                <xsd:element ref="ns2:TaxCatchAllLabel" minOccurs="0"/>
                <xsd:element ref="ns2:kcf4eeeda3c84b5b986ab6be7add1d2a" minOccurs="0"/>
                <xsd:element ref="ns1:_dlc_ExpireDateSaved" minOccurs="0"/>
                <xsd:element ref="ns1:_dlc_ExpireDate" minOccurs="0"/>
                <xsd:element ref="ns1:_dlc_Exempt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pireDateSaved" ma:index="34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35" nillable="true" ma:displayName="Expiration Date" ma:description="" ma:hidden="true" ma:indexed="true" ma:internalName="_dlc_ExpireDate" ma:readOnly="true">
      <xsd:simpleType>
        <xsd:restriction base="dms:DateTime"/>
      </xsd:simpleType>
    </xsd:element>
    <xsd:element name="_dlc_Exempt" ma:index="36" nillable="true" ma:displayName="Exempt from Policy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e4ddb-a1f9-40b8-9282-d53ea582adeb" elementFormDefault="qualified">
    <xsd:import namespace="http://schemas.microsoft.com/office/2006/documentManagement/types"/>
    <xsd:import namespace="http://schemas.microsoft.com/office/infopath/2007/PartnerControls"/>
    <xsd:element name="Alternative_x0020_or_x0020_sub_x0020_tiltle" ma:index="1" nillable="true" ma:displayName="Alternative or sub title" ma:internalName="Alternative_x0020_or_x0020_sub_x0020_tiltle">
      <xsd:simpleType>
        <xsd:restriction base="dms:Text">
          <xsd:maxLength value="255"/>
        </xsd:restriction>
      </xsd:simpleType>
    </xsd:element>
    <xsd:element name="DocumentAuthor" ma:index="4" nillable="true" ma:displayName="Additional Authors" ma:list="UserInfo" ma:SharePointGroup="0" ma:internalName="DocumentAuthor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cument_x0020_Status" ma:index="6" nillable="true" ma:displayName="Document Status" ma:default="Shared" ma:format="Dropdown" ma:internalName="Document_x0020_Status" ma:readOnly="false">
      <xsd:simpleType>
        <xsd:restriction base="dms:Choice">
          <xsd:enumeration value="Shared"/>
          <xsd:enumeration value="In Review"/>
          <xsd:enumeration value="Awaiting Approval"/>
          <xsd:enumeration value="Approved"/>
          <xsd:enumeration value="Rejected"/>
        </xsd:restriction>
      </xsd:simpleType>
    </xsd:element>
    <xsd:element name="Document_x0020_Description" ma:index="9" nillable="true" ma:displayName="Document Description" ma:internalName="Document_x0020_Description">
      <xsd:simpleType>
        <xsd:restriction base="dms:Text">
          <xsd:maxLength value="255"/>
        </xsd:restriction>
      </xsd:simpleType>
    </xsd:element>
    <xsd:element name="Reviewer" ma:index="10" nillable="true" ma:displayName="Reviewers" ma:list="UserInfo" ma:SharePointGroup="0" ma:internalName="Review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" ma:index="11" nillable="true" ma:displayName="Approvers" ma:list="UserInfo" ma:SharePointGroup="0" ma:internalName="Approv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elated_x0020_Document_x0020_Link" ma:index="12" nillable="true" ma:displayName="Related Document Link" ma:format="Hyperlink" ma:internalName="Related_x0020_Document_x0020_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elated_x0020_Document" ma:index="13" nillable="true" ma:displayName="Related Document" ma:internalName="Related_x0020_Document">
      <xsd:simpleType>
        <xsd:restriction base="dms:Text">
          <xsd:maxLength value="255"/>
        </xsd:restriction>
      </xsd:simpleType>
    </xsd:element>
    <xsd:element name="External_x0020_File_x0020_Reference" ma:index="15" nillable="true" ma:displayName="Registered Number" ma:internalName="External_x0020_File_x0020_Reference">
      <xsd:simpleType>
        <xsd:restriction base="dms:Text">
          <xsd:maxLength value="255"/>
        </xsd:restriction>
      </xsd:simpleType>
    </xsd:element>
    <xsd:element name="Retention_x0020_Trigger_x0020_Date" ma:index="16" nillable="true" ma:displayName="Retention Trigger Date" ma:format="DateOnly" ma:internalName="Retention_x0020_Trigger_x0020_Date">
      <xsd:simpleType>
        <xsd:restriction base="dms:DateTime"/>
      </xsd:simpleType>
    </xsd:element>
    <xsd:element name="TaxKeywordTaxHTField" ma:index="1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e993c7ebdb0844bda77b49081e8191e4" ma:index="24" nillable="true" ma:taxonomy="true" ma:internalName="e993c7ebdb0844bda77b49081e8191e4" ma:taxonomyFieldName="_cx_SecurityMarkings" ma:displayName="Classification" ma:default="" ma:fieldId="{e993c7eb-db08-44bd-a77b-49081e8191e4}" ma:sspId="92743a9e-59ef-4080-9313-9c8ffbdd1a8b" ma:termSetId="a9da5f56-ebc6-4d64-8a44-41072e1701b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description="" ma:hidden="true" ma:list="{ea5496a5-a8eb-4322-b0a5-395596748c3f}" ma:internalName="TaxCatchAll" ma:showField="CatchAllData" ma:web="1eee4ddb-a1f9-40b8-9282-d53ea582a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5ac729c83584e2f99a2fbaff852a3d5" ma:index="28" nillable="true" ma:taxonomy="true" ma:internalName="p5ac729c83584e2f99a2fbaff852a3d5" ma:taxonomyFieldName="Trigger_x0020_Date_x0020_Description" ma:displayName="Trigger Date Description" ma:default="" ma:fieldId="{95ac729c-8358-4e2f-99a2-fbaff852a3d5}" ma:sspId="92743a9e-59ef-4080-9313-9c8ffbdd1a8b" ma:termSetId="67a11b7d-ab7d-4b4c-b26b-fa9cca66061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729509b32a34273afbf773e0c72336c" ma:index="29" nillable="true" ma:taxonomy="true" ma:internalName="a729509b32a34273afbf773e0c72336c" ma:taxonomyFieldName="Document_x0020_Type" ma:displayName="Document Type" ma:default="" ma:fieldId="{a729509b-32a3-4273-afbf-773e0c72336c}" ma:sspId="92743a9e-59ef-4080-9313-9c8ffbdd1a8b" ma:termSetId="b5534880-eda4-4ff7-954f-b315aee8a3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06e5c8e6a124e91a91eaec9d03479dc" ma:index="30" nillable="true" ma:taxonomy="true" ma:internalName="i06e5c8e6a124e91a91eaec9d03479dc" ma:taxonomyFieldName="Record_x0020_Class" ma:displayName="Record Class" ma:default="" ma:fieldId="{206e5c8e-6a12-4e91-a91e-aec9d03479dc}" ma:sspId="92743a9e-59ef-4080-9313-9c8ffbdd1a8b" ma:termSetId="97570a61-5300-4cbe-92e6-1d764864d8f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1" nillable="true" ma:displayName="Taxonomy Catch All Column1" ma:description="" ma:hidden="true" ma:list="{ea5496a5-a8eb-4322-b0a5-395596748c3f}" ma:internalName="TaxCatchAllLabel" ma:readOnly="true" ma:showField="CatchAllDataLabel" ma:web="1eee4ddb-a1f9-40b8-9282-d53ea582ad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cf4eeeda3c84b5b986ab6be7add1d2a" ma:index="32" nillable="true" ma:taxonomy="true" ma:internalName="kcf4eeeda3c84b5b986ab6be7add1d2a" ma:taxonomyFieldName="Document_x0020_Subject" ma:displayName="Document Subject" ma:default="" ma:fieldId="{4cf4eeed-a3c8-4b5b-986a-b6be7add1d2a}" ma:sspId="92743a9e-59ef-4080-9313-9c8ffbdd1a8b" ma:termSetId="4ef993e0-8a5b-4aa8-8f46-c709cbc36fc3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3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3" ma:displayName="Author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inOccurs="0" maxOccurs="1" ma:index="3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5ac729c83584e2f99a2fbaff852a3d5 xmlns="1eee4ddb-a1f9-40b8-9282-d53ea582adeb">
      <Terms xmlns="http://schemas.microsoft.com/office/infopath/2007/PartnerControls"/>
    </p5ac729c83584e2f99a2fbaff852a3d5>
    <Alternative_x0020_or_x0020_sub_x0020_tiltle xmlns="1eee4ddb-a1f9-40b8-9282-d53ea582adeb" xsi:nil="true"/>
    <DocumentAuthor xmlns="1eee4ddb-a1f9-40b8-9282-d53ea582adeb">
      <UserInfo>
        <DisplayName/>
        <AccountId xsi:nil="true"/>
        <AccountType/>
      </UserInfo>
    </DocumentAuthor>
    <i06e5c8e6a124e91a91eaec9d03479dc xmlns="1eee4ddb-a1f9-40b8-9282-d53ea582ad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Policy: Health and Social Care</TermName>
          <TermId xmlns="http://schemas.microsoft.com/office/infopath/2007/PartnerControls">0b72e8bb-e374-4ac3-96d8-f30c2f0d6c19</TermId>
        </TermInfo>
      </Terms>
    </i06e5c8e6a124e91a91eaec9d03479dc>
    <External_x0020_File_x0020_Reference xmlns="1eee4ddb-a1f9-40b8-9282-d53ea582adeb" xsi:nil="true"/>
    <kcf4eeeda3c84b5b986ab6be7add1d2a xmlns="1eee4ddb-a1f9-40b8-9282-d53ea582adeb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Policy development</TermName>
          <TermId xmlns="http://schemas.microsoft.com/office/infopath/2007/PartnerControls">a4b75a6d-aef9-4188-b7e7-e24ba77b944e</TermId>
        </TermInfo>
      </Terms>
    </kcf4eeeda3c84b5b986ab6be7add1d2a>
    <Approver xmlns="1eee4ddb-a1f9-40b8-9282-d53ea582adeb">
      <UserInfo>
        <DisplayName/>
        <AccountId xsi:nil="true"/>
        <AccountType/>
      </UserInfo>
    </Approver>
    <TaxCatchAll xmlns="1eee4ddb-a1f9-40b8-9282-d53ea582adeb"/>
    <IconOverlay xmlns="http://schemas.microsoft.com/sharepoint/v4" xsi:nil="true"/>
    <Reviewer xmlns="1eee4ddb-a1f9-40b8-9282-d53ea582adeb">
      <UserInfo>
        <DisplayName/>
        <AccountId xsi:nil="true"/>
        <AccountType/>
      </UserInfo>
    </Reviewer>
    <Related_x0020_Document_x0020_Link xmlns="1eee4ddb-a1f9-40b8-9282-d53ea582adeb">
      <Url xsi:nil="true"/>
      <Description xsi:nil="true"/>
    </Related_x0020_Document_x0020_Link>
    <Retention_x0020_Trigger_x0020_Date xmlns="1eee4ddb-a1f9-40b8-9282-d53ea582adeb" xsi:nil="true"/>
    <e993c7ebdb0844bda77b49081e8191e4 xmlns="1eee4ddb-a1f9-40b8-9282-d53ea582adeb">
      <Terms xmlns="http://schemas.microsoft.com/office/infopath/2007/PartnerControls"/>
    </e993c7ebdb0844bda77b49081e8191e4>
    <Related_x0020_Document xmlns="1eee4ddb-a1f9-40b8-9282-d53ea582adeb" xsi:nil="true"/>
    <Document_x0020_Status xmlns="1eee4ddb-a1f9-40b8-9282-d53ea582adeb">Shared</Document_x0020_Status>
    <TaxKeywordTaxHTField xmlns="1eee4ddb-a1f9-40b8-9282-d53ea582adeb">
      <Terms xmlns="http://schemas.microsoft.com/office/infopath/2007/PartnerControls"/>
    </TaxKeywordTaxHTField>
    <a729509b32a34273afbf773e0c72336c xmlns="1eee4ddb-a1f9-40b8-9282-d53ea582adeb">
      <Terms xmlns="http://schemas.microsoft.com/office/infopath/2007/PartnerControls"/>
    </a729509b32a34273afbf773e0c72336c>
    <Document_x0020_Description xmlns="1eee4ddb-a1f9-40b8-9282-d53ea582adeb" xsi:nil="true"/>
    <_dlc_DocId xmlns="1eee4ddb-a1f9-40b8-9282-d53ea582adeb">AAFXSQ5MW4ZD-75-1651811</_dlc_DocId>
    <_dlc_DocIdUrl xmlns="1eee4ddb-a1f9-40b8-9282-d53ea582adeb">
      <Url>http://iws.ims.gov.uk/sr/plande/_layouts/DocIdRedir.aspx?ID=AAFXSQ5MW4ZD-75-1651811</Url>
      <Description>AAFXSQ5MW4ZD-75-1651811</Description>
    </_dlc_DocIdUrl>
  </documentManagement>
</p:properties>
</file>

<file path=customXml/item4.xml><?xml version="1.0" encoding="utf-8"?>
<?mso-contentType ?>
<customXsn xmlns="http://schemas.microsoft.com/office/2006/metadata/customXsn">
  <xsnLocation/>
  <cached>True</cached>
  <openByDefault>False</openByDefault>
  <xsnScope/>
</customXsn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D46C89-315B-4BB3-844D-96A8264041F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367DDA-9B21-4C1F-B326-F98ABEC4D8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eee4ddb-a1f9-40b8-9282-d53ea582adeb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3FCF67-4B3E-452F-9BAB-31E30EB6960E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purl.org/dc/dcmitype/"/>
    <ds:schemaRef ds:uri="http://schemas.microsoft.com/sharepoint/v3"/>
    <ds:schemaRef ds:uri="http://schemas.openxmlformats.org/package/2006/metadata/core-properties"/>
    <ds:schemaRef ds:uri="http://schemas.microsoft.com/sharepoint/v4"/>
    <ds:schemaRef ds:uri="1eee4ddb-a1f9-40b8-9282-d53ea582adeb"/>
    <ds:schemaRef ds:uri="http://purl.org/dc/terms/"/>
  </ds:schemaRefs>
</ds:datastoreItem>
</file>

<file path=customXml/itemProps4.xml><?xml version="1.0" encoding="utf-8"?>
<ds:datastoreItem xmlns:ds="http://schemas.openxmlformats.org/officeDocument/2006/customXml" ds:itemID="{163C6400-9960-46E2-AF25-4A3BAFDF291A}">
  <ds:schemaRefs>
    <ds:schemaRef ds:uri="http://schemas.microsoft.com/office/2006/metadata/customXsn"/>
  </ds:schemaRefs>
</ds:datastoreItem>
</file>

<file path=customXml/itemProps5.xml><?xml version="1.0" encoding="utf-8"?>
<ds:datastoreItem xmlns:ds="http://schemas.openxmlformats.org/officeDocument/2006/customXml" ds:itemID="{25F80DA8-F53F-4C0D-A485-FE391FCC2F5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719</Words>
  <Application>Microsoft Macintosh PowerPoint</Application>
  <PresentationFormat>Custom</PresentationFormat>
  <Paragraphs>164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 Policy School  September 2019 </vt:lpstr>
      <vt:lpstr> Policy School  September 2019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IMS3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policy?</dc:title>
  <dc:creator>Slade, Alexander</dc:creator>
  <cp:lastModifiedBy>Ivan Annibal</cp:lastModifiedBy>
  <cp:revision>131</cp:revision>
  <dcterms:created xsi:type="dcterms:W3CDTF">2014-09-03T13:04:52Z</dcterms:created>
  <dcterms:modified xsi:type="dcterms:W3CDTF">2019-08-13T19:21:06Z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0x010100B9957A1BF2FBE8478EF96F1BD89AD4CA00292D195071E4D54D8349A42CB9265E74</vt:lpwstr>
  </property>
  <property fmtid="{D5CDD505-2E9C-101B-9397-08002B2CF9AE}" pid="3" name="_dlc_DocIdItemGuid">
    <vt:lpwstr>3d3f95e0-5a78-42ba-8a6f-749839b13aaa</vt:lpwstr>
  </property>
  <property fmtid="{D5CDD505-2E9C-101B-9397-08002B2CF9AE}" pid="4" name="TaxKeyword">
    <vt:lpwstr>;#</vt:lpwstr>
  </property>
  <property fmtid="{D5CDD505-2E9C-101B-9397-08002B2CF9AE}" pid="5" name="Record Class">
    <vt:lpwstr>26</vt:lpwstr>
  </property>
  <property fmtid="{D5CDD505-2E9C-101B-9397-08002B2CF9AE}" pid="6" name="Document Subject">
    <vt:lpwstr>207</vt:lpwstr>
  </property>
</Properties>
</file>