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268" r:id="rId4"/>
    <p:sldId id="315" r:id="rId5"/>
    <p:sldId id="267" r:id="rId6"/>
    <p:sldId id="286" r:id="rId7"/>
    <p:sldId id="284" r:id="rId8"/>
    <p:sldId id="288" r:id="rId9"/>
    <p:sldId id="274" r:id="rId10"/>
    <p:sldId id="316" r:id="rId11"/>
    <p:sldId id="289" r:id="rId12"/>
    <p:sldId id="290" r:id="rId13"/>
    <p:sldId id="317" r:id="rId14"/>
    <p:sldId id="293" r:id="rId15"/>
    <p:sldId id="271" r:id="rId16"/>
    <p:sldId id="294" r:id="rId17"/>
    <p:sldId id="292" r:id="rId18"/>
    <p:sldId id="296" r:id="rId19"/>
    <p:sldId id="281" r:id="rId20"/>
    <p:sldId id="303" r:id="rId21"/>
    <p:sldId id="270" r:id="rId22"/>
    <p:sldId id="318" r:id="rId23"/>
    <p:sldId id="298" r:id="rId24"/>
    <p:sldId id="299" r:id="rId25"/>
    <p:sldId id="304" r:id="rId26"/>
    <p:sldId id="300" r:id="rId27"/>
    <p:sldId id="301" r:id="rId28"/>
    <p:sldId id="259" r:id="rId29"/>
    <p:sldId id="302" r:id="rId30"/>
    <p:sldId id="306" r:id="rId31"/>
    <p:sldId id="295" r:id="rId32"/>
    <p:sldId id="308" r:id="rId33"/>
    <p:sldId id="305" r:id="rId34"/>
    <p:sldId id="312" r:id="rId35"/>
    <p:sldId id="309" r:id="rId36"/>
    <p:sldId id="313" r:id="rId37"/>
    <p:sldId id="310" r:id="rId38"/>
    <p:sldId id="319" r:id="rId39"/>
    <p:sldId id="31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9D887-5ED0-4AE7-A6CC-1E7A17A85FDA}" v="2" dt="2019-09-04T09:18:21.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sorterViewPr>
    <p:cViewPr>
      <p:scale>
        <a:sx n="100" d="100"/>
        <a:sy n="100" d="100"/>
      </p:scale>
      <p:origin x="0" y="-69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Parish" userId="3ebc2152aac69879" providerId="LiveId" clId="{95F9D887-5ED0-4AE7-A6CC-1E7A17A85FDA}"/>
    <pc:docChg chg="modSld">
      <pc:chgData name="Richard Parish" userId="3ebc2152aac69879" providerId="LiveId" clId="{95F9D887-5ED0-4AE7-A6CC-1E7A17A85FDA}" dt="2019-09-04T09:18:21.222" v="58" actId="207"/>
      <pc:docMkLst>
        <pc:docMk/>
      </pc:docMkLst>
      <pc:sldChg chg="addSp modSp">
        <pc:chgData name="Richard Parish" userId="3ebc2152aac69879" providerId="LiveId" clId="{95F9D887-5ED0-4AE7-A6CC-1E7A17A85FDA}" dt="2019-09-04T09:18:21.222" v="58" actId="207"/>
        <pc:sldMkLst>
          <pc:docMk/>
          <pc:sldMk cId="1122112145" sldId="270"/>
        </pc:sldMkLst>
        <pc:spChg chg="add mod">
          <ac:chgData name="Richard Parish" userId="3ebc2152aac69879" providerId="LiveId" clId="{95F9D887-5ED0-4AE7-A6CC-1E7A17A85FDA}" dt="2019-09-04T09:18:21.222" v="58" actId="207"/>
          <ac:spMkLst>
            <pc:docMk/>
            <pc:sldMk cId="1122112145" sldId="270"/>
            <ac:spMk id="3" creationId="{BCA3FC7C-AC70-4E31-AB67-EA87BC3123E9}"/>
          </ac:spMkLst>
        </pc:spChg>
        <pc:picChg chg="mod">
          <ac:chgData name="Richard Parish" userId="3ebc2152aac69879" providerId="LiveId" clId="{95F9D887-5ED0-4AE7-A6CC-1E7A17A85FDA}" dt="2019-09-04T09:16:50.191" v="0" actId="14100"/>
          <ac:picMkLst>
            <pc:docMk/>
            <pc:sldMk cId="1122112145" sldId="270"/>
            <ac:picMk id="2" creationId="{094ACDD1-72C5-4D55-AEE5-E423EAD865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A6DD0-EBEE-4292-B7E7-5B363F6DC095}" type="datetimeFigureOut">
              <a:rPr lang="en-GB" smtClean="0"/>
              <a:t>04/09/2019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7AEAA-9590-4685-978A-368C28D2C485}" type="slidenum">
              <a:rPr lang="en-GB" smtClean="0"/>
              <a:t>‹#›</a:t>
            </a:fld>
            <a:endParaRPr lang="en-GB"/>
          </a:p>
        </p:txBody>
      </p:sp>
    </p:spTree>
    <p:extLst>
      <p:ext uri="{BB962C8B-B14F-4D97-AF65-F5344CB8AC3E}">
        <p14:creationId xmlns:p14="http://schemas.microsoft.com/office/powerpoint/2010/main" val="52028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2E548-183D-4641-A983-DE6EBFF485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85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2E548-183D-4641-A983-DE6EBFF485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15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2E548-183D-4641-A983-DE6EBFF485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1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2E548-183D-4641-A983-DE6EBFF485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47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2E548-183D-4641-A983-DE6EBFF485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11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E665-E778-45D6-9473-5EA148D9CC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52192E-1272-43D6-A2C8-97631A3F0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D4C1EA-69FB-43D2-816D-958F03BF22DE}"/>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5" name="Footer Placeholder 4">
            <a:extLst>
              <a:ext uri="{FF2B5EF4-FFF2-40B4-BE49-F238E27FC236}">
                <a16:creationId xmlns:a16="http://schemas.microsoft.com/office/drawing/2014/main" id="{AC3B4C01-0346-4918-8DD6-56B1D6A508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D7FFAB-ACB4-4D8C-8765-9B17D5794C26}"/>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219867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D2E1-D7F3-4345-83A7-F130DF7585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96C4C0-C5E4-4066-B903-18FCCFF2D3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5C27B7-8739-44A9-BDB2-3BCE2F55B55E}"/>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5" name="Footer Placeholder 4">
            <a:extLst>
              <a:ext uri="{FF2B5EF4-FFF2-40B4-BE49-F238E27FC236}">
                <a16:creationId xmlns:a16="http://schemas.microsoft.com/office/drawing/2014/main" id="{90F09EEF-4E0A-4E9B-B389-F9B826982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4DC0C0-261C-4995-AEF7-FC0763D9FBF7}"/>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286428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3193C-6D5D-4AC6-AF9E-60730D1BA5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F18240-91F7-4EFB-BC8A-5E64979BDC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8B17A-6C45-43E6-8D6B-62C4191D8C7A}"/>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5" name="Footer Placeholder 4">
            <a:extLst>
              <a:ext uri="{FF2B5EF4-FFF2-40B4-BE49-F238E27FC236}">
                <a16:creationId xmlns:a16="http://schemas.microsoft.com/office/drawing/2014/main" id="{F6C4583E-F93A-48B7-955C-D9D6C7FD23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0A8B5B-203A-4CB5-A909-2A3052E4DAAD}"/>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3794555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5735-D51F-4FFE-8190-E1E365869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45F16A-A27C-4871-B9E7-7C04D15C5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F479E7-3E20-4687-9A04-A03601F09494}"/>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5" name="Footer Placeholder 4">
            <a:extLst>
              <a:ext uri="{FF2B5EF4-FFF2-40B4-BE49-F238E27FC236}">
                <a16:creationId xmlns:a16="http://schemas.microsoft.com/office/drawing/2014/main" id="{B24A8AF6-4BE3-4EF7-9D8E-6EAB77DB4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E97F91-8271-4103-9620-4965EDEC8BED}"/>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1426261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2AA5-E8A5-41A0-9CEE-45FD6931A6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61D855-1E04-4CF7-A631-DA51FD9FD3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CD3D2-630C-49F8-8E7E-5651BCDDE703}"/>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5" name="Footer Placeholder 4">
            <a:extLst>
              <a:ext uri="{FF2B5EF4-FFF2-40B4-BE49-F238E27FC236}">
                <a16:creationId xmlns:a16="http://schemas.microsoft.com/office/drawing/2014/main" id="{9437F958-6A69-4C2B-A736-D59B206BF8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E5E25-83AC-451D-9D3D-DEF230E36EF8}"/>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1415022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0314-F71E-4B43-AB2B-DC741D37BF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5477FF-5D5A-4B6E-BEEC-2ABCEE4BA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630662-E9BD-4235-BD27-B8924D5DA585}"/>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5" name="Footer Placeholder 4">
            <a:extLst>
              <a:ext uri="{FF2B5EF4-FFF2-40B4-BE49-F238E27FC236}">
                <a16:creationId xmlns:a16="http://schemas.microsoft.com/office/drawing/2014/main" id="{778E0DA7-C053-42F9-BEFC-BF638B7FAF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0BEC3-8A60-4EC4-A973-2326C4FA67E2}"/>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1446204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2123-DE71-4B00-832B-CFEDF2AD1D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AD5ADF-5424-49E3-AFCF-820B34CD25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EA3302-D59B-4DED-BD6C-541501081B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86F6C1-A90E-4C3B-A9B1-B918A6D7F5BE}"/>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6" name="Footer Placeholder 5">
            <a:extLst>
              <a:ext uri="{FF2B5EF4-FFF2-40B4-BE49-F238E27FC236}">
                <a16:creationId xmlns:a16="http://schemas.microsoft.com/office/drawing/2014/main" id="{CEE29025-D0B1-42A1-9C5F-1C54DCED7A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BC4C4D-AE65-46DD-9A23-3054A1233297}"/>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1217526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A403-1CE8-42B6-A457-C63F922C85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B066CE-4E03-4A68-9495-8E41A35BF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C81108-335D-4AA3-85E7-E7E18E3E8A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E4D88A-79E4-481C-AA9B-003BFCACA4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9EA638-DFE8-402D-B808-2422AB172E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E475FC-E1AA-4EEA-AF3F-CCE0A1179675}"/>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8" name="Footer Placeholder 7">
            <a:extLst>
              <a:ext uri="{FF2B5EF4-FFF2-40B4-BE49-F238E27FC236}">
                <a16:creationId xmlns:a16="http://schemas.microsoft.com/office/drawing/2014/main" id="{831A9896-A434-4D6B-92C9-DB2DE55471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A39A41-1240-411C-A5C8-36E771636B02}"/>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266592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470A4-6A84-4AD5-BCE7-EA364C1B8C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6ECD90-9688-4085-B17F-158184010C34}"/>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4" name="Footer Placeholder 3">
            <a:extLst>
              <a:ext uri="{FF2B5EF4-FFF2-40B4-BE49-F238E27FC236}">
                <a16:creationId xmlns:a16="http://schemas.microsoft.com/office/drawing/2014/main" id="{FFE94CF4-55F1-484C-AAD5-09F84EBA60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607F9E-3500-4EFF-93D1-C6E6BB7E9643}"/>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842014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287BC-96CD-4527-8168-25812991707B}"/>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3" name="Footer Placeholder 2">
            <a:extLst>
              <a:ext uri="{FF2B5EF4-FFF2-40B4-BE49-F238E27FC236}">
                <a16:creationId xmlns:a16="http://schemas.microsoft.com/office/drawing/2014/main" id="{1EB49D9E-3235-403F-B4EB-7F6FD28C9E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A2875B-959E-41E5-8765-446A09DD467A}"/>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3875138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34E4-0413-4CD9-A7F4-DE0E406B6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B5C354-1EAA-449C-B038-BE119EE7A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C72BFC-60C5-441C-8B17-8B0AB5313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F05D5B-CC0E-4DF3-929A-F4417F6D1968}"/>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6" name="Footer Placeholder 5">
            <a:extLst>
              <a:ext uri="{FF2B5EF4-FFF2-40B4-BE49-F238E27FC236}">
                <a16:creationId xmlns:a16="http://schemas.microsoft.com/office/drawing/2014/main" id="{3D73C118-07D1-4DD7-A2CC-471CF609C4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22607B-1642-4D5E-8381-292038DFB922}"/>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385754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1128-137D-4661-B6E3-FBA92C7566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08FCE-8823-4B3F-9DAA-7EE0139057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A1E301-FC1E-4ADA-A526-F09E8028334F}"/>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5" name="Footer Placeholder 4">
            <a:extLst>
              <a:ext uri="{FF2B5EF4-FFF2-40B4-BE49-F238E27FC236}">
                <a16:creationId xmlns:a16="http://schemas.microsoft.com/office/drawing/2014/main" id="{2653C98F-BBF8-4312-A28E-E2F296FCD3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F2F8FE-2344-42BF-B135-EE16695C48AB}"/>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3442719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1074-CF76-491E-A284-4318B2648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C96205-299D-4919-8DD3-06B52F206D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D04466-3025-4F5B-884B-6057AF9AA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C9F7E0-1A40-4521-ADB9-C01A5F13016F}"/>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6" name="Footer Placeholder 5">
            <a:extLst>
              <a:ext uri="{FF2B5EF4-FFF2-40B4-BE49-F238E27FC236}">
                <a16:creationId xmlns:a16="http://schemas.microsoft.com/office/drawing/2014/main" id="{A3AB0E14-125F-44A5-B5B0-F2D0CB5695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947E0D-D0A6-462F-8DA1-BBA7CA470101}"/>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4107310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A9F1-B67F-4C79-8FE8-6FA01DD819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5D0C0-ADDA-4EBA-8700-E3BFD07679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E8BA0A-AAC5-44CD-86BB-F9FFE27F830D}"/>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5" name="Footer Placeholder 4">
            <a:extLst>
              <a:ext uri="{FF2B5EF4-FFF2-40B4-BE49-F238E27FC236}">
                <a16:creationId xmlns:a16="http://schemas.microsoft.com/office/drawing/2014/main" id="{A673FE9E-BFFC-41DE-B61E-E5DB71CF81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D3C1C-094E-4EBB-AD61-48F6BF2F3E66}"/>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3552925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91DD71-CC5E-4A66-BDF2-55D87FBA88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6F1087-95CF-4667-B216-2C8A2CE7A0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061809-6435-487E-BB80-DB48DAB909B2}"/>
              </a:ext>
            </a:extLst>
          </p:cNvPr>
          <p:cNvSpPr>
            <a:spLocks noGrp="1"/>
          </p:cNvSpPr>
          <p:nvPr>
            <p:ph type="dt" sz="half" idx="10"/>
          </p:nvPr>
        </p:nvSpPr>
        <p:spPr/>
        <p:txBody>
          <a:bodyPr/>
          <a:lstStyle/>
          <a:p>
            <a:fld id="{02A697A9-B192-4186-9EFE-D07BCE11C869}" type="datetimeFigureOut">
              <a:rPr lang="en-GB" smtClean="0"/>
              <a:t>04/09/2019</a:t>
            </a:fld>
            <a:endParaRPr lang="en-GB"/>
          </a:p>
        </p:txBody>
      </p:sp>
      <p:sp>
        <p:nvSpPr>
          <p:cNvPr id="5" name="Footer Placeholder 4">
            <a:extLst>
              <a:ext uri="{FF2B5EF4-FFF2-40B4-BE49-F238E27FC236}">
                <a16:creationId xmlns:a16="http://schemas.microsoft.com/office/drawing/2014/main" id="{76FCAAC8-1955-4D1D-894F-394E8B9C99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86E3A0-8814-4E31-BF7F-28F135043291}"/>
              </a:ext>
            </a:extLst>
          </p:cNvPr>
          <p:cNvSpPr>
            <a:spLocks noGrp="1"/>
          </p:cNvSpPr>
          <p:nvPr>
            <p:ph type="sldNum" sz="quarter" idx="12"/>
          </p:nvPr>
        </p:nvSpPr>
        <p:spPr/>
        <p:txBody>
          <a:bodyPr/>
          <a:lstStyle/>
          <a:p>
            <a:fld id="{04629A08-52D4-4E5F-8E68-4DDBF578923C}" type="slidenum">
              <a:rPr lang="en-GB" smtClean="0"/>
              <a:t>‹#›</a:t>
            </a:fld>
            <a:endParaRPr lang="en-GB"/>
          </a:p>
        </p:txBody>
      </p:sp>
    </p:spTree>
    <p:extLst>
      <p:ext uri="{BB962C8B-B14F-4D97-AF65-F5344CB8AC3E}">
        <p14:creationId xmlns:p14="http://schemas.microsoft.com/office/powerpoint/2010/main" val="200653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20F2-B605-4844-905D-0F9540DA6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19CEB9-6855-40BD-A6F7-05E925129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03644-0F32-48EE-BAC0-45B7047A533D}"/>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5" name="Footer Placeholder 4">
            <a:extLst>
              <a:ext uri="{FF2B5EF4-FFF2-40B4-BE49-F238E27FC236}">
                <a16:creationId xmlns:a16="http://schemas.microsoft.com/office/drawing/2014/main" id="{878AF93E-1815-4457-B505-DD87768CEC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5752F-7152-46F0-97EE-D9421B2A164D}"/>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96340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B928-3E93-436B-9232-6A92C6BDCB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E56185-CC7B-40DB-B59A-06EFF53E0D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3E5C62-ACF6-49FE-803D-8429250C38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72AB8B-12E7-4645-AB07-CA95BA91DE69}"/>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6" name="Footer Placeholder 5">
            <a:extLst>
              <a:ext uri="{FF2B5EF4-FFF2-40B4-BE49-F238E27FC236}">
                <a16:creationId xmlns:a16="http://schemas.microsoft.com/office/drawing/2014/main" id="{79947A32-23DB-496B-B575-6F5DA1563E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FCC679-C7F7-4364-8C10-8C3ED136D8E5}"/>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46935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5943-261D-418D-8243-06C96F2FD6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181E06-0B1F-476D-B88E-90A41EA18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62E60-F6C4-493E-8DC7-C3B9DA7AC4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FC5C88-69B2-4A5A-875F-8D309C2BF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0DD08-51C0-42B0-968A-7540BB06A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06EE9F-6E90-4B54-9082-8B60D6320679}"/>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8" name="Footer Placeholder 7">
            <a:extLst>
              <a:ext uri="{FF2B5EF4-FFF2-40B4-BE49-F238E27FC236}">
                <a16:creationId xmlns:a16="http://schemas.microsoft.com/office/drawing/2014/main" id="{0BA5E3A0-85D4-43EB-AFD1-4587A0B74E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BB8CC7-2855-4FC8-A8F6-9754D7FA15D6}"/>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66312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1840-0087-435E-9772-546745B2A2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C5B957-A21F-414B-B270-5B346855DC91}"/>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4" name="Footer Placeholder 3">
            <a:extLst>
              <a:ext uri="{FF2B5EF4-FFF2-40B4-BE49-F238E27FC236}">
                <a16:creationId xmlns:a16="http://schemas.microsoft.com/office/drawing/2014/main" id="{0014A7B3-A573-4EE6-9AA0-74B4F088FA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6FFA43-C829-4B05-AB90-54BD69EAEB8E}"/>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357924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532E8-E127-454A-A7DA-4980D98D96B3}"/>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3" name="Footer Placeholder 2">
            <a:extLst>
              <a:ext uri="{FF2B5EF4-FFF2-40B4-BE49-F238E27FC236}">
                <a16:creationId xmlns:a16="http://schemas.microsoft.com/office/drawing/2014/main" id="{019FC523-1F3D-49B5-BBAF-8FEA05AAF3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F24006-57E3-4B21-86C1-1B29F9EB0ED6}"/>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96426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EFA0-FB1A-4783-B7A3-C6434C844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39C85C-2B88-4221-9EE2-B25840B24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181286-D438-41FB-93BA-02ABE0F70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D0672-78BC-4A73-9033-219250964409}"/>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6" name="Footer Placeholder 5">
            <a:extLst>
              <a:ext uri="{FF2B5EF4-FFF2-40B4-BE49-F238E27FC236}">
                <a16:creationId xmlns:a16="http://schemas.microsoft.com/office/drawing/2014/main" id="{335A0834-F37A-477A-8715-6E3E44282C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9C67CA-1981-4443-B7C2-201F31BF1C08}"/>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207984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9E59-28E5-4A49-AE0C-CE925CB89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81BE91-69AE-471B-9D4E-A54409752D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B3A8C6-0CB2-4CF1-8EC0-7ECD0B9B7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94564-3EAE-4AA3-AF94-2B8A31324C77}"/>
              </a:ext>
            </a:extLst>
          </p:cNvPr>
          <p:cNvSpPr>
            <a:spLocks noGrp="1"/>
          </p:cNvSpPr>
          <p:nvPr>
            <p:ph type="dt" sz="half" idx="10"/>
          </p:nvPr>
        </p:nvSpPr>
        <p:spPr/>
        <p:txBody>
          <a:bodyPr/>
          <a:lstStyle/>
          <a:p>
            <a:fld id="{3B77AD2A-5810-4AF6-ADAD-03CC4275150E}" type="datetimeFigureOut">
              <a:rPr lang="en-GB" smtClean="0"/>
              <a:t>04/09/2019</a:t>
            </a:fld>
            <a:endParaRPr lang="en-GB"/>
          </a:p>
        </p:txBody>
      </p:sp>
      <p:sp>
        <p:nvSpPr>
          <p:cNvPr id="6" name="Footer Placeholder 5">
            <a:extLst>
              <a:ext uri="{FF2B5EF4-FFF2-40B4-BE49-F238E27FC236}">
                <a16:creationId xmlns:a16="http://schemas.microsoft.com/office/drawing/2014/main" id="{248FF29E-B70F-45C9-B950-DC7D83FE19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365076-444A-4BDF-BFD8-D6F6C6C29F04}"/>
              </a:ext>
            </a:extLst>
          </p:cNvPr>
          <p:cNvSpPr>
            <a:spLocks noGrp="1"/>
          </p:cNvSpPr>
          <p:nvPr>
            <p:ph type="sldNum" sz="quarter" idx="12"/>
          </p:nvPr>
        </p:nvSpPr>
        <p:spPr/>
        <p:txBody>
          <a:bodyPr/>
          <a:lstStyle/>
          <a:p>
            <a:fld id="{8D107AAE-718E-4847-87D5-3F64E1E340B1}" type="slidenum">
              <a:rPr lang="en-GB" smtClean="0"/>
              <a:t>‹#›</a:t>
            </a:fld>
            <a:endParaRPr lang="en-GB"/>
          </a:p>
        </p:txBody>
      </p:sp>
    </p:spTree>
    <p:extLst>
      <p:ext uri="{BB962C8B-B14F-4D97-AF65-F5344CB8AC3E}">
        <p14:creationId xmlns:p14="http://schemas.microsoft.com/office/powerpoint/2010/main" val="275625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B9A87-AA5F-4E7E-8D1F-FC416CC54F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3E8AD1-3774-4F52-BCF5-2A8FD861B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B883B1-02EF-44A3-86F8-26C13D5301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7AD2A-5810-4AF6-ADAD-03CC4275150E}" type="datetimeFigureOut">
              <a:rPr lang="en-GB" smtClean="0"/>
              <a:t>04/09/2019</a:t>
            </a:fld>
            <a:endParaRPr lang="en-GB"/>
          </a:p>
        </p:txBody>
      </p:sp>
      <p:sp>
        <p:nvSpPr>
          <p:cNvPr id="5" name="Footer Placeholder 4">
            <a:extLst>
              <a:ext uri="{FF2B5EF4-FFF2-40B4-BE49-F238E27FC236}">
                <a16:creationId xmlns:a16="http://schemas.microsoft.com/office/drawing/2014/main" id="{F7C095EF-E689-45ED-9426-3BE1289B6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609C9F-F33E-4215-AAF8-A81DE88745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07AAE-718E-4847-87D5-3F64E1E340B1}" type="slidenum">
              <a:rPr lang="en-GB" smtClean="0"/>
              <a:t>‹#›</a:t>
            </a:fld>
            <a:endParaRPr lang="en-GB"/>
          </a:p>
        </p:txBody>
      </p:sp>
    </p:spTree>
    <p:extLst>
      <p:ext uri="{BB962C8B-B14F-4D97-AF65-F5344CB8AC3E}">
        <p14:creationId xmlns:p14="http://schemas.microsoft.com/office/powerpoint/2010/main" val="3088278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5D0B8-AB8A-42F7-A711-95BEB32290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751417-8CFE-45B2-AEFF-10BE8E9A4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50FEAB-2ADA-4E25-9762-C3AB06230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697A9-B192-4186-9EFE-D07BCE11C869}" type="datetimeFigureOut">
              <a:rPr lang="en-GB" smtClean="0"/>
              <a:t>04/09/2019</a:t>
            </a:fld>
            <a:endParaRPr lang="en-GB"/>
          </a:p>
        </p:txBody>
      </p:sp>
      <p:sp>
        <p:nvSpPr>
          <p:cNvPr id="5" name="Footer Placeholder 4">
            <a:extLst>
              <a:ext uri="{FF2B5EF4-FFF2-40B4-BE49-F238E27FC236}">
                <a16:creationId xmlns:a16="http://schemas.microsoft.com/office/drawing/2014/main" id="{B1FB7FA1-1572-43DE-9764-C5128C3FC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DE573C-D7C7-4873-9148-908C9A0A3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29A08-52D4-4E5F-8E68-4DDBF578923C}" type="slidenum">
              <a:rPr lang="en-GB" smtClean="0"/>
              <a:t>‹#›</a:t>
            </a:fld>
            <a:endParaRPr lang="en-GB"/>
          </a:p>
        </p:txBody>
      </p:sp>
    </p:spTree>
    <p:extLst>
      <p:ext uri="{BB962C8B-B14F-4D97-AF65-F5344CB8AC3E}">
        <p14:creationId xmlns:p14="http://schemas.microsoft.com/office/powerpoint/2010/main" val="151499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uk/imgres?imgurl=https://www.virginexperiencedays.co.uk/content/img/product/large/PHELCI_01.jpg&amp;imgrefurl=https://www.virginexperiencedays.co.uk/introductory-helicopter-lesson&amp;docid=PJ3I35uAGNV2FM&amp;tbnid=VMW1DyuYs5d4xM:&amp;vet=1&amp;w=1200&amp;h=800&amp;bih=686&amp;biw=1536&amp;ved=0ahUKEwjusbrFrKfdAhWrCcAKHUtGA-sQMwjZASgAMAA&amp;iact=c&amp;ictx=1"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3979-B297-410F-ADC7-97387EBF0C8C}"/>
              </a:ext>
            </a:extLst>
          </p:cNvPr>
          <p:cNvSpPr>
            <a:spLocks noGrp="1"/>
          </p:cNvSpPr>
          <p:nvPr>
            <p:ph type="ctrTitle"/>
          </p:nvPr>
        </p:nvSpPr>
        <p:spPr>
          <a:xfrm>
            <a:off x="1524000" y="571500"/>
            <a:ext cx="9144000" cy="2409825"/>
          </a:xfrm>
          <a:solidFill>
            <a:schemeClr val="accent4">
              <a:lumMod val="20000"/>
              <a:lumOff val="80000"/>
            </a:schemeClr>
          </a:solidFill>
          <a:ln>
            <a:solidFill>
              <a:schemeClr val="tx1"/>
            </a:solidFill>
          </a:ln>
        </p:spPr>
        <p:txBody>
          <a:bodyPr>
            <a:normAutofit fontScale="90000"/>
          </a:bodyPr>
          <a:lstStyle/>
          <a:p>
            <a:r>
              <a:rPr lang="en-GB" b="1" dirty="0">
                <a:solidFill>
                  <a:schemeClr val="accent6">
                    <a:lumMod val="50000"/>
                  </a:schemeClr>
                </a:solidFill>
              </a:rPr>
              <a:t>Rural Services Conference</a:t>
            </a:r>
            <a:br>
              <a:rPr lang="en-GB" b="1" dirty="0">
                <a:solidFill>
                  <a:schemeClr val="accent6">
                    <a:lumMod val="50000"/>
                  </a:schemeClr>
                </a:solidFill>
              </a:rPr>
            </a:br>
            <a:br>
              <a:rPr lang="en-GB" b="1" dirty="0">
                <a:solidFill>
                  <a:schemeClr val="accent6">
                    <a:lumMod val="50000"/>
                  </a:schemeClr>
                </a:solidFill>
              </a:rPr>
            </a:br>
            <a:r>
              <a:rPr lang="en-GB" b="1" dirty="0">
                <a:solidFill>
                  <a:schemeClr val="accent1">
                    <a:lumMod val="75000"/>
                  </a:schemeClr>
                </a:solidFill>
              </a:rPr>
              <a:t>Rural Health Challenges</a:t>
            </a:r>
          </a:p>
        </p:txBody>
      </p:sp>
      <p:sp>
        <p:nvSpPr>
          <p:cNvPr id="3" name="Subtitle 2">
            <a:extLst>
              <a:ext uri="{FF2B5EF4-FFF2-40B4-BE49-F238E27FC236}">
                <a16:creationId xmlns:a16="http://schemas.microsoft.com/office/drawing/2014/main" id="{0DE921D8-6428-488D-B86E-E748A1FF79AC}"/>
              </a:ext>
            </a:extLst>
          </p:cNvPr>
          <p:cNvSpPr>
            <a:spLocks noGrp="1"/>
          </p:cNvSpPr>
          <p:nvPr>
            <p:ph type="subTitle" idx="1"/>
          </p:nvPr>
        </p:nvSpPr>
        <p:spPr>
          <a:xfrm>
            <a:off x="2571750" y="4162426"/>
            <a:ext cx="7077075" cy="1827212"/>
          </a:xfrm>
          <a:solidFill>
            <a:schemeClr val="accent1">
              <a:lumMod val="20000"/>
              <a:lumOff val="80000"/>
            </a:schemeClr>
          </a:solidFill>
        </p:spPr>
        <p:txBody>
          <a:bodyPr>
            <a:normAutofit fontScale="92500"/>
          </a:bodyPr>
          <a:lstStyle/>
          <a:p>
            <a:r>
              <a:rPr lang="en-GB" sz="3200" dirty="0">
                <a:solidFill>
                  <a:srgbClr val="C00000"/>
                </a:solidFill>
              </a:rPr>
              <a:t>Professor Richard Parish</a:t>
            </a:r>
          </a:p>
          <a:p>
            <a:r>
              <a:rPr lang="en-GB" sz="3200" b="1" dirty="0">
                <a:solidFill>
                  <a:srgbClr val="C00000"/>
                </a:solidFill>
              </a:rPr>
              <a:t>National Centre for Rural Health and Care</a:t>
            </a:r>
          </a:p>
          <a:p>
            <a:r>
              <a:rPr lang="en-GB" sz="3200" dirty="0">
                <a:solidFill>
                  <a:schemeClr val="accent2">
                    <a:lumMod val="75000"/>
                  </a:schemeClr>
                </a:solidFill>
              </a:rPr>
              <a:t>September 2019</a:t>
            </a:r>
          </a:p>
        </p:txBody>
      </p:sp>
    </p:spTree>
    <p:extLst>
      <p:ext uri="{BB962C8B-B14F-4D97-AF65-F5344CB8AC3E}">
        <p14:creationId xmlns:p14="http://schemas.microsoft.com/office/powerpoint/2010/main" val="228607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3FB0FFDA-03A6-4C49-8FDB-3BA5C7D4BFE4}"/>
              </a:ext>
            </a:extLst>
          </p:cNvPr>
          <p:cNvSpPr>
            <a:spLocks noGrp="1"/>
          </p:cNvSpPr>
          <p:nvPr>
            <p:ph type="title"/>
          </p:nvPr>
        </p:nvSpPr>
        <p:spPr>
          <a:xfrm>
            <a:off x="839789" y="457201"/>
            <a:ext cx="2582142" cy="701040"/>
          </a:xfrm>
          <a:ln>
            <a:solidFill>
              <a:srgbClr val="FF0000"/>
            </a:solidFill>
          </a:ln>
        </p:spPr>
        <p:txBody>
          <a:bodyPr>
            <a:normAutofit/>
          </a:bodyPr>
          <a:lstStyle/>
          <a:p>
            <a:r>
              <a:rPr lang="en-GB" sz="4000" b="1" dirty="0">
                <a:solidFill>
                  <a:srgbClr val="C00000"/>
                </a:solidFill>
              </a:rPr>
              <a:t>Job Centres</a:t>
            </a:r>
          </a:p>
        </p:txBody>
      </p:sp>
      <p:sp>
        <p:nvSpPr>
          <p:cNvPr id="22" name="Text Placeholder 21">
            <a:extLst>
              <a:ext uri="{FF2B5EF4-FFF2-40B4-BE49-F238E27FC236}">
                <a16:creationId xmlns:a16="http://schemas.microsoft.com/office/drawing/2014/main" id="{40E22A69-0962-4073-800D-930F4D39A439}"/>
              </a:ext>
            </a:extLst>
          </p:cNvPr>
          <p:cNvSpPr>
            <a:spLocks noGrp="1"/>
          </p:cNvSpPr>
          <p:nvPr>
            <p:ph type="body" sz="half" idx="2"/>
          </p:nvPr>
        </p:nvSpPr>
        <p:spPr>
          <a:xfrm>
            <a:off x="659876" y="2057400"/>
            <a:ext cx="4317477" cy="3811588"/>
          </a:xfrm>
          <a:ln>
            <a:solidFill>
              <a:srgbClr val="C00000"/>
            </a:solidFill>
          </a:ln>
        </p:spPr>
        <p:txBody>
          <a:bodyPr/>
          <a:lstStyle/>
          <a:p>
            <a:endParaRPr lang="en-GB" dirty="0"/>
          </a:p>
          <a:p>
            <a:r>
              <a:rPr lang="en-GB" sz="3200" dirty="0"/>
              <a:t>40% of rural households are within 5 miles of a Job Centre compared to 95% of urban households</a:t>
            </a:r>
          </a:p>
          <a:p>
            <a:endParaRPr lang="en-GB" sz="3200" dirty="0"/>
          </a:p>
          <a:p>
            <a:endParaRPr lang="en-GB" sz="3200" dirty="0"/>
          </a:p>
        </p:txBody>
      </p:sp>
      <p:pic>
        <p:nvPicPr>
          <p:cNvPr id="26" name="Content Placeholder 25" descr="A person standing in front of a store&#10;&#10;Description generated with very high confidence">
            <a:extLst>
              <a:ext uri="{FF2B5EF4-FFF2-40B4-BE49-F238E27FC236}">
                <a16:creationId xmlns:a16="http://schemas.microsoft.com/office/drawing/2014/main" id="{8561371F-6010-49EA-80E1-DF8FD6E13A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1711" y="1158240"/>
            <a:ext cx="6502129" cy="4756558"/>
          </a:xfrm>
        </p:spPr>
      </p:pic>
    </p:spTree>
    <p:extLst>
      <p:ext uri="{BB962C8B-B14F-4D97-AF65-F5344CB8AC3E}">
        <p14:creationId xmlns:p14="http://schemas.microsoft.com/office/powerpoint/2010/main" val="125997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C8D8-0BC7-4E25-957E-485E0180E472}"/>
              </a:ext>
            </a:extLst>
          </p:cNvPr>
          <p:cNvSpPr>
            <a:spLocks noGrp="1"/>
          </p:cNvSpPr>
          <p:nvPr>
            <p:ph type="title"/>
          </p:nvPr>
        </p:nvSpPr>
        <p:spPr>
          <a:xfrm>
            <a:off x="335280" y="457200"/>
            <a:ext cx="4436746" cy="1182757"/>
          </a:xfrm>
          <a:ln>
            <a:solidFill>
              <a:srgbClr val="FF0000"/>
            </a:solidFill>
          </a:ln>
        </p:spPr>
        <p:txBody>
          <a:bodyPr/>
          <a:lstStyle/>
          <a:p>
            <a:r>
              <a:rPr lang="en-GB" b="1" dirty="0">
                <a:solidFill>
                  <a:srgbClr val="C00000"/>
                </a:solidFill>
              </a:rPr>
              <a:t>Access to Further Education</a:t>
            </a:r>
          </a:p>
        </p:txBody>
      </p:sp>
      <p:pic>
        <p:nvPicPr>
          <p:cNvPr id="6" name="Content Placeholder 5" descr="A picture containing indoor, person, wall, kitchen&#10;&#10;Description generated with very high confidence">
            <a:extLst>
              <a:ext uri="{FF2B5EF4-FFF2-40B4-BE49-F238E27FC236}">
                <a16:creationId xmlns:a16="http://schemas.microsoft.com/office/drawing/2014/main" id="{D25BDB70-91EB-41ED-A767-4FABAC0D5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7636" y="1687752"/>
            <a:ext cx="4939085" cy="4181236"/>
          </a:xfrm>
        </p:spPr>
      </p:pic>
      <p:sp>
        <p:nvSpPr>
          <p:cNvPr id="4" name="Text Placeholder 3">
            <a:extLst>
              <a:ext uri="{FF2B5EF4-FFF2-40B4-BE49-F238E27FC236}">
                <a16:creationId xmlns:a16="http://schemas.microsoft.com/office/drawing/2014/main" id="{494251BA-78ED-4F62-B8F1-4A70072C044F}"/>
              </a:ext>
            </a:extLst>
          </p:cNvPr>
          <p:cNvSpPr>
            <a:spLocks noGrp="1"/>
          </p:cNvSpPr>
          <p:nvPr>
            <p:ph type="body" sz="half" idx="2"/>
          </p:nvPr>
        </p:nvSpPr>
        <p:spPr>
          <a:xfrm>
            <a:off x="335279" y="1918252"/>
            <a:ext cx="6323938" cy="4075044"/>
          </a:xfrm>
          <a:ln>
            <a:solidFill>
              <a:srgbClr val="FF0000"/>
            </a:solidFill>
          </a:ln>
        </p:spPr>
        <p:txBody>
          <a:bodyPr>
            <a:normAutofit lnSpcReduction="10000"/>
          </a:bodyPr>
          <a:lstStyle/>
          <a:p>
            <a:pPr marL="342900" indent="-342900">
              <a:buFont typeface="Arial" panose="020B0604020202020204" pitchFamily="34" charset="0"/>
              <a:buChar char="•"/>
            </a:pPr>
            <a:r>
              <a:rPr lang="en-GB" sz="2400" dirty="0"/>
              <a:t>49% rural have ‘reasonable access’ compared to 69% urban</a:t>
            </a:r>
          </a:p>
          <a:p>
            <a:pPr marL="342900" indent="-342900">
              <a:buFont typeface="Arial" panose="020B0604020202020204" pitchFamily="34" charset="0"/>
              <a:buChar char="•"/>
            </a:pPr>
            <a:r>
              <a:rPr lang="en-GB" sz="2400" dirty="0"/>
              <a:t>Choice of 2 intuitions  compared to 4</a:t>
            </a:r>
          </a:p>
          <a:p>
            <a:pPr marL="342900" indent="-342900">
              <a:buFont typeface="Arial" panose="020B0604020202020204" pitchFamily="34" charset="0"/>
              <a:buChar char="•"/>
            </a:pPr>
            <a:r>
              <a:rPr lang="en-GB" sz="2400" dirty="0"/>
              <a:t>£18 pw on travel compared to £15 (20% premium for rural learners)</a:t>
            </a:r>
          </a:p>
          <a:p>
            <a:pPr marL="342900" indent="-342900">
              <a:buFont typeface="Arial" panose="020B0604020202020204" pitchFamily="34" charset="0"/>
              <a:buChar char="•"/>
            </a:pPr>
            <a:r>
              <a:rPr lang="en-GB" sz="2400" dirty="0"/>
              <a:t>90 minutes a day travel compared to 40 minutes</a:t>
            </a:r>
          </a:p>
          <a:p>
            <a:pPr marL="342900" indent="-342900">
              <a:buFont typeface="Arial" panose="020B0604020202020204" pitchFamily="34" charset="0"/>
              <a:buChar char="•"/>
            </a:pPr>
            <a:r>
              <a:rPr lang="en-GB" sz="2400" dirty="0"/>
              <a:t>Apprenticeships – fewer large employers</a:t>
            </a:r>
          </a:p>
          <a:p>
            <a:pPr marL="342900" indent="-342900">
              <a:buFont typeface="Arial" panose="020B0604020202020204" pitchFamily="34" charset="0"/>
              <a:buChar char="•"/>
            </a:pPr>
            <a:r>
              <a:rPr lang="en-GB" sz="2400" u="sng" dirty="0"/>
              <a:t>ALL</a:t>
            </a:r>
            <a:r>
              <a:rPr lang="en-GB" sz="2400" dirty="0"/>
              <a:t> young people are supposed to be in education, training or apprenticeship until age 18</a:t>
            </a:r>
          </a:p>
          <a:p>
            <a:pPr marL="342900" indent="-342900">
              <a:buFont typeface="Arial" panose="020B0604020202020204" pitchFamily="34" charset="0"/>
              <a:buChar char="•"/>
            </a:pPr>
            <a:endParaRPr lang="en-GB" sz="2000" dirty="0"/>
          </a:p>
          <a:p>
            <a:endParaRPr lang="en-GB" sz="3600" dirty="0"/>
          </a:p>
        </p:txBody>
      </p:sp>
    </p:spTree>
    <p:extLst>
      <p:ext uri="{BB962C8B-B14F-4D97-AF65-F5344CB8AC3E}">
        <p14:creationId xmlns:p14="http://schemas.microsoft.com/office/powerpoint/2010/main" val="404924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C76F28-0D0D-4EB8-8906-EBCCD9C8C1B7}"/>
              </a:ext>
            </a:extLst>
          </p:cNvPr>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b="15730"/>
          <a:stretch/>
        </p:blipFill>
        <p:spPr>
          <a:xfrm>
            <a:off x="0" y="0"/>
            <a:ext cx="12192000" cy="6858000"/>
          </a:xfrm>
          <a:prstGeom prst="rect">
            <a:avLst/>
          </a:prstGeom>
          <a:ln>
            <a:solidFill>
              <a:schemeClr val="accent2">
                <a:lumMod val="75000"/>
              </a:schemeClr>
            </a:solidFill>
          </a:ln>
        </p:spPr>
      </p:pic>
      <p:sp>
        <p:nvSpPr>
          <p:cNvPr id="2" name="Rectangle 1">
            <a:extLst>
              <a:ext uri="{FF2B5EF4-FFF2-40B4-BE49-F238E27FC236}">
                <a16:creationId xmlns:a16="http://schemas.microsoft.com/office/drawing/2014/main" id="{8D9AF0A7-5200-4C36-912C-0952B5573E6F}"/>
              </a:ext>
            </a:extLst>
          </p:cNvPr>
          <p:cNvSpPr/>
          <p:nvPr/>
        </p:nvSpPr>
        <p:spPr>
          <a:xfrm>
            <a:off x="328171" y="746194"/>
            <a:ext cx="6096000" cy="5632311"/>
          </a:xfrm>
          <a:prstGeom prst="rect">
            <a:avLst/>
          </a:prstGeom>
          <a:solidFill>
            <a:schemeClr val="accent6">
              <a:lumMod val="20000"/>
              <a:lumOff val="80000"/>
            </a:schemeClr>
          </a:solidFill>
          <a:ln>
            <a:solidFill>
              <a:schemeClr val="tx1"/>
            </a:solidFill>
          </a:ln>
        </p:spPr>
        <p:txBody>
          <a:bodyPr>
            <a:spAutoFit/>
          </a:bodyPr>
          <a:lstStyle/>
          <a:p>
            <a:pPr marL="342900" indent="-342900" algn="just">
              <a:buFont typeface="Arial" panose="020B0604020202020204" pitchFamily="34" charset="0"/>
              <a:buChar char="•"/>
            </a:pPr>
            <a:r>
              <a:rPr lang="en-GB" sz="2400" dirty="0"/>
              <a:t>The population aged 65 years and over is projected to grow by around 50% in both urban and rural areas between 2016 and 2039.</a:t>
            </a:r>
          </a:p>
          <a:p>
            <a:pPr marL="342900" indent="-342900" algn="just">
              <a:buFont typeface="Arial" panose="020B0604020202020204" pitchFamily="34" charset="0"/>
              <a:buChar char="•"/>
            </a:pPr>
            <a:endParaRPr lang="en-GB" sz="2400" dirty="0"/>
          </a:p>
          <a:p>
            <a:pPr marL="342900" indent="-342900" algn="just">
              <a:buFont typeface="Arial" panose="020B0604020202020204" pitchFamily="34" charset="0"/>
              <a:buChar char="•"/>
            </a:pPr>
            <a:r>
              <a:rPr lang="en-GB" sz="2400" dirty="0"/>
              <a:t>In comparison, the younger population (aged under 65 years) is only projected to grow by 8% in urban areas, with virtually no increase in the younger population in rural areas.</a:t>
            </a:r>
          </a:p>
          <a:p>
            <a:pPr marL="342900" indent="-342900" algn="just">
              <a:buFont typeface="Arial" panose="020B0604020202020204" pitchFamily="34" charset="0"/>
              <a:buChar char="•"/>
            </a:pPr>
            <a:endParaRPr lang="en-GB" sz="2400" dirty="0"/>
          </a:p>
          <a:p>
            <a:pPr marL="342900" indent="-342900" algn="just">
              <a:buFont typeface="Arial" panose="020B0604020202020204" pitchFamily="34" charset="0"/>
              <a:buChar char="•"/>
            </a:pPr>
            <a:r>
              <a:rPr lang="en-GB" sz="2400" dirty="0"/>
              <a:t>“This will result in an increase in the ratio of older to younger people, particularly in rural areas.” said the 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6B49E12-2C54-4E00-BE1A-8F1D422992D5}"/>
              </a:ext>
            </a:extLst>
          </p:cNvPr>
          <p:cNvPicPr/>
          <p:nvPr/>
        </p:nvPicPr>
        <p:blipFill rotWithShape="1">
          <a:blip r:embed="rId3"/>
          <a:srcRect r="1351" b="1789"/>
          <a:stretch/>
        </p:blipFill>
        <p:spPr bwMode="auto">
          <a:xfrm>
            <a:off x="7066345" y="2526329"/>
            <a:ext cx="4959730" cy="3261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919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EBA94-5685-41D3-93D3-E3F53381FF7D}"/>
              </a:ext>
            </a:extLst>
          </p:cNvPr>
          <p:cNvSpPr>
            <a:spLocks noGrp="1"/>
          </p:cNvSpPr>
          <p:nvPr>
            <p:ph type="title"/>
          </p:nvPr>
        </p:nvSpPr>
        <p:spPr>
          <a:xfrm>
            <a:off x="315686" y="174173"/>
            <a:ext cx="6085114" cy="903514"/>
          </a:xfrm>
          <a:ln>
            <a:solidFill>
              <a:srgbClr val="C00000"/>
            </a:solidFill>
          </a:ln>
        </p:spPr>
        <p:txBody>
          <a:bodyPr>
            <a:normAutofit/>
          </a:bodyPr>
          <a:lstStyle/>
          <a:p>
            <a:r>
              <a:rPr lang="en-GB" sz="4000" b="1" dirty="0">
                <a:solidFill>
                  <a:srgbClr val="FF0000"/>
                </a:solidFill>
              </a:rPr>
              <a:t>Access and Service Provision</a:t>
            </a:r>
          </a:p>
        </p:txBody>
      </p:sp>
      <p:sp>
        <p:nvSpPr>
          <p:cNvPr id="6" name="Text Placeholder 5">
            <a:extLst>
              <a:ext uri="{FF2B5EF4-FFF2-40B4-BE49-F238E27FC236}">
                <a16:creationId xmlns:a16="http://schemas.microsoft.com/office/drawing/2014/main" id="{17B34589-DFC9-4F3D-B863-51BC52193F53}"/>
              </a:ext>
            </a:extLst>
          </p:cNvPr>
          <p:cNvSpPr>
            <a:spLocks noGrp="1"/>
          </p:cNvSpPr>
          <p:nvPr>
            <p:ph type="body" sz="half" idx="2"/>
          </p:nvPr>
        </p:nvSpPr>
        <p:spPr>
          <a:xfrm>
            <a:off x="315686" y="1306286"/>
            <a:ext cx="6085114" cy="5181600"/>
          </a:xfrm>
          <a:ln>
            <a:solidFill>
              <a:srgbClr val="C00000"/>
            </a:solidFill>
          </a:ln>
        </p:spPr>
        <p:txBody>
          <a:bodyPr>
            <a:normAutofit/>
          </a:bodyPr>
          <a:lstStyle/>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r>
              <a:rPr lang="en-GB" sz="4000" dirty="0"/>
              <a:t>Distance, time and cost to the individual</a:t>
            </a:r>
          </a:p>
          <a:p>
            <a:pPr marL="342900" indent="-342900">
              <a:buFont typeface="Arial" panose="020B0604020202020204" pitchFamily="34" charset="0"/>
              <a:buChar char="•"/>
            </a:pPr>
            <a:r>
              <a:rPr lang="en-GB" sz="4000" dirty="0"/>
              <a:t>Cost to the service provider</a:t>
            </a:r>
          </a:p>
          <a:p>
            <a:pPr marL="342900" indent="-342900">
              <a:buFont typeface="Arial" panose="020B0604020202020204" pitchFamily="34" charset="0"/>
              <a:buChar char="•"/>
            </a:pPr>
            <a:r>
              <a:rPr lang="en-GB" sz="4000" dirty="0"/>
              <a:t>Infrastructure</a:t>
            </a:r>
          </a:p>
        </p:txBody>
      </p:sp>
      <p:pic>
        <p:nvPicPr>
          <p:cNvPr id="10" name="Picture Placeholder 9" descr="A truck driving down a dirt road&#10;&#10;Description generated with very high confidence">
            <a:extLst>
              <a:ext uri="{FF2B5EF4-FFF2-40B4-BE49-F238E27FC236}">
                <a16:creationId xmlns:a16="http://schemas.microsoft.com/office/drawing/2014/main" id="{70204C45-EF9B-4E0B-9043-199E49EE0AF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4539" r="14539"/>
          <a:stretch>
            <a:fillRect/>
          </a:stretch>
        </p:blipFill>
        <p:spPr bwMode="auto">
          <a:xfrm>
            <a:off x="6792686" y="3058886"/>
            <a:ext cx="4562702" cy="28021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snow covered field&#10;&#10;Description generated with very high confidence">
            <a:extLst>
              <a:ext uri="{FF2B5EF4-FFF2-40B4-BE49-F238E27FC236}">
                <a16:creationId xmlns:a16="http://schemas.microsoft.com/office/drawing/2014/main" id="{A031B049-E826-4800-A41F-B4DD4CAA4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686" y="457200"/>
            <a:ext cx="4559525" cy="2481943"/>
          </a:xfrm>
          <a:prstGeom prst="rect">
            <a:avLst/>
          </a:prstGeom>
        </p:spPr>
      </p:pic>
    </p:spTree>
    <p:extLst>
      <p:ext uri="{BB962C8B-B14F-4D97-AF65-F5344CB8AC3E}">
        <p14:creationId xmlns:p14="http://schemas.microsoft.com/office/powerpoint/2010/main" val="62675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478B69-ADC4-4F99-8C56-9582E0EBF224}"/>
              </a:ext>
            </a:extLst>
          </p:cNvPr>
          <p:cNvSpPr>
            <a:spLocks noGrp="1"/>
          </p:cNvSpPr>
          <p:nvPr>
            <p:ph type="title"/>
          </p:nvPr>
        </p:nvSpPr>
        <p:spPr>
          <a:xfrm>
            <a:off x="315686" y="457200"/>
            <a:ext cx="4456340" cy="762000"/>
          </a:xfrm>
          <a:ln>
            <a:solidFill>
              <a:srgbClr val="C00000"/>
            </a:solidFill>
          </a:ln>
        </p:spPr>
        <p:txBody>
          <a:bodyPr>
            <a:normAutofit/>
          </a:bodyPr>
          <a:lstStyle/>
          <a:p>
            <a:r>
              <a:rPr lang="en-GB" sz="4000" b="1" dirty="0">
                <a:solidFill>
                  <a:srgbClr val="FF0000"/>
                </a:solidFill>
              </a:rPr>
              <a:t>Travel and Access</a:t>
            </a:r>
          </a:p>
        </p:txBody>
      </p:sp>
      <p:sp>
        <p:nvSpPr>
          <p:cNvPr id="5" name="Text Placeholder 4">
            <a:extLst>
              <a:ext uri="{FF2B5EF4-FFF2-40B4-BE49-F238E27FC236}">
                <a16:creationId xmlns:a16="http://schemas.microsoft.com/office/drawing/2014/main" id="{EE8A71DE-57A0-440F-8B50-E2007F58ED7B}"/>
              </a:ext>
            </a:extLst>
          </p:cNvPr>
          <p:cNvSpPr>
            <a:spLocks noGrp="1"/>
          </p:cNvSpPr>
          <p:nvPr>
            <p:ph type="body" sz="half" idx="2"/>
          </p:nvPr>
        </p:nvSpPr>
        <p:spPr>
          <a:xfrm>
            <a:off x="315685" y="1807029"/>
            <a:ext cx="6193972" cy="3526972"/>
          </a:xfrm>
          <a:ln>
            <a:solidFill>
              <a:srgbClr val="C00000"/>
            </a:solidFill>
          </a:ln>
        </p:spPr>
        <p:txBody>
          <a:bodyPr>
            <a:norm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Total distances are between 31 – 55% longer depending on area and type of service</a:t>
            </a:r>
          </a:p>
          <a:p>
            <a:endParaRPr lang="en-GB" sz="2400" dirty="0"/>
          </a:p>
          <a:p>
            <a:pPr marL="342900" indent="-342900">
              <a:buFont typeface="Arial" panose="020B0604020202020204" pitchFamily="34" charset="0"/>
              <a:buChar char="•"/>
            </a:pPr>
            <a:r>
              <a:rPr lang="en-GB" sz="2400" dirty="0"/>
              <a:t>Primary schools and convenience food stores are most accessible</a:t>
            </a:r>
          </a:p>
          <a:p>
            <a:endParaRPr lang="en-GB" sz="2400" dirty="0"/>
          </a:p>
          <a:p>
            <a:pPr marL="342900" indent="-342900">
              <a:buFont typeface="Arial" panose="020B0604020202020204" pitchFamily="34" charset="0"/>
              <a:buChar char="•"/>
            </a:pPr>
            <a:r>
              <a:rPr lang="en-GB" sz="2400" dirty="0"/>
              <a:t>Hospitals and Job Centres are least accessible</a:t>
            </a:r>
          </a:p>
          <a:p>
            <a:pPr marL="342900" indent="-342900">
              <a:buFont typeface="Arial" panose="020B0604020202020204" pitchFamily="34" charset="0"/>
              <a:buChar char="•"/>
            </a:pPr>
            <a:endParaRPr lang="en-GB" sz="2400" dirty="0"/>
          </a:p>
        </p:txBody>
      </p:sp>
      <p:pic>
        <p:nvPicPr>
          <p:cNvPr id="6" name="Content Placeholder 5" descr="Image result for UK rural  cartoons">
            <a:extLst>
              <a:ext uri="{FF2B5EF4-FFF2-40B4-BE49-F238E27FC236}">
                <a16:creationId xmlns:a16="http://schemas.microsoft.com/office/drawing/2014/main" id="{FB610965-1592-4BC6-AC20-C46BB220E09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3774"/>
          <a:stretch/>
        </p:blipFill>
        <p:spPr bwMode="auto">
          <a:xfrm>
            <a:off x="6923315" y="1132114"/>
            <a:ext cx="4953000" cy="48332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464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C0D8-020D-48AA-9687-27243767F2B9}"/>
              </a:ext>
            </a:extLst>
          </p:cNvPr>
          <p:cNvSpPr>
            <a:spLocks noGrp="1"/>
          </p:cNvSpPr>
          <p:nvPr>
            <p:ph type="title"/>
          </p:nvPr>
        </p:nvSpPr>
        <p:spPr>
          <a:xfrm>
            <a:off x="839788" y="457200"/>
            <a:ext cx="5113751" cy="765313"/>
          </a:xfrm>
          <a:ln>
            <a:solidFill>
              <a:srgbClr val="FF0000"/>
            </a:solidFill>
          </a:ln>
        </p:spPr>
        <p:txBody>
          <a:bodyPr>
            <a:normAutofit/>
          </a:bodyPr>
          <a:lstStyle/>
          <a:p>
            <a:r>
              <a:rPr lang="en-GB" sz="3600" b="1" dirty="0">
                <a:solidFill>
                  <a:srgbClr val="FF0000"/>
                </a:solidFill>
              </a:rPr>
              <a:t>Services for Older People</a:t>
            </a:r>
          </a:p>
        </p:txBody>
      </p:sp>
      <p:sp>
        <p:nvSpPr>
          <p:cNvPr id="4" name="Text Placeholder 3">
            <a:extLst>
              <a:ext uri="{FF2B5EF4-FFF2-40B4-BE49-F238E27FC236}">
                <a16:creationId xmlns:a16="http://schemas.microsoft.com/office/drawing/2014/main" id="{EC3FE471-50D5-4281-BB1F-D71E655F2DD0}"/>
              </a:ext>
            </a:extLst>
          </p:cNvPr>
          <p:cNvSpPr>
            <a:spLocks noGrp="1"/>
          </p:cNvSpPr>
          <p:nvPr>
            <p:ph type="body" sz="half" idx="2"/>
          </p:nvPr>
        </p:nvSpPr>
        <p:spPr>
          <a:xfrm>
            <a:off x="839788" y="1450451"/>
            <a:ext cx="6067908" cy="4602480"/>
          </a:xfrm>
          <a:ln>
            <a:solidFill>
              <a:srgbClr val="C00000"/>
            </a:solidFill>
          </a:ln>
        </p:spPr>
        <p:txBody>
          <a:bodyPr>
            <a:normAutofit fontScale="92500" lnSpcReduction="10000"/>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Day Centres are urban focused</a:t>
            </a:r>
          </a:p>
          <a:p>
            <a:pPr marL="285750" indent="-285750">
              <a:buFont typeface="Arial" panose="020B0604020202020204" pitchFamily="34" charset="0"/>
              <a:buChar char="•"/>
            </a:pPr>
            <a:r>
              <a:rPr lang="en-GB" sz="2800" dirty="0"/>
              <a:t>Fewer centres per head of population in rural areas for dementia</a:t>
            </a:r>
          </a:p>
          <a:p>
            <a:pPr marL="285750" indent="-285750">
              <a:buFont typeface="Arial" panose="020B0604020202020204" pitchFamily="34" charset="0"/>
              <a:buChar char="•"/>
            </a:pPr>
            <a:r>
              <a:rPr lang="en-GB" sz="2800" dirty="0"/>
              <a:t>Access is limited because of poor public transport</a:t>
            </a:r>
          </a:p>
          <a:p>
            <a:pPr marL="285750" indent="-285750">
              <a:buFont typeface="Arial" panose="020B0604020202020204" pitchFamily="34" charset="0"/>
              <a:buChar char="•"/>
            </a:pPr>
            <a:r>
              <a:rPr lang="en-GB" sz="2800" dirty="0"/>
              <a:t>Under-representation of sheltered housing in rural areas</a:t>
            </a:r>
          </a:p>
          <a:p>
            <a:pPr marL="285750" indent="-285750">
              <a:buFont typeface="Arial" panose="020B0604020202020204" pitchFamily="34" charset="0"/>
              <a:buChar char="•"/>
            </a:pPr>
            <a:r>
              <a:rPr lang="en-GB" sz="2800" dirty="0"/>
              <a:t>Number aged 85+ in rural localities more than double 2012 - 2037</a:t>
            </a:r>
          </a:p>
          <a:p>
            <a:pPr algn="r"/>
            <a:endParaRPr lang="en-GB" dirty="0"/>
          </a:p>
          <a:p>
            <a:pPr algn="r"/>
            <a:r>
              <a:rPr lang="en-GB" dirty="0"/>
              <a:t>Rural Services Network 2016</a:t>
            </a:r>
          </a:p>
        </p:txBody>
      </p:sp>
      <p:pic>
        <p:nvPicPr>
          <p:cNvPr id="9" name="Content Placeholder 8" descr="A picture containing tree, man, person, outdoor&#10;&#10;Description generated with very high confidence">
            <a:extLst>
              <a:ext uri="{FF2B5EF4-FFF2-40B4-BE49-F238E27FC236}">
                <a16:creationId xmlns:a16="http://schemas.microsoft.com/office/drawing/2014/main" id="{1E30BFD4-2760-4306-8FA9-58D4DA1375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324635" y="1450450"/>
            <a:ext cx="4673600" cy="460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203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CFF07-B148-4E99-95A3-A56C80F98F31}"/>
              </a:ext>
            </a:extLst>
          </p:cNvPr>
          <p:cNvSpPr>
            <a:spLocks noGrp="1"/>
          </p:cNvSpPr>
          <p:nvPr>
            <p:ph type="title"/>
          </p:nvPr>
        </p:nvSpPr>
        <p:spPr>
          <a:xfrm>
            <a:off x="402772" y="283030"/>
            <a:ext cx="2960914" cy="587827"/>
          </a:xfrm>
          <a:ln>
            <a:solidFill>
              <a:srgbClr val="FF0000"/>
            </a:solidFill>
          </a:ln>
        </p:spPr>
        <p:txBody>
          <a:bodyPr>
            <a:normAutofit fontScale="90000"/>
          </a:bodyPr>
          <a:lstStyle/>
          <a:p>
            <a:r>
              <a:rPr lang="en-GB" sz="4000" b="1" dirty="0">
                <a:solidFill>
                  <a:srgbClr val="FF0000"/>
                </a:solidFill>
              </a:rPr>
              <a:t>Public Health</a:t>
            </a:r>
          </a:p>
        </p:txBody>
      </p:sp>
      <p:pic>
        <p:nvPicPr>
          <p:cNvPr id="6" name="Content Placeholder 5" descr="A screenshot of a cell phone&#10;&#10;Description generated with high confidence">
            <a:extLst>
              <a:ext uri="{FF2B5EF4-FFF2-40B4-BE49-F238E27FC236}">
                <a16:creationId xmlns:a16="http://schemas.microsoft.com/office/drawing/2014/main" id="{981407E2-1D7F-48C8-8832-5A5FCF60BB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85960" y="995364"/>
            <a:ext cx="6072640" cy="5307465"/>
          </a:xfrm>
        </p:spPr>
      </p:pic>
      <p:sp>
        <p:nvSpPr>
          <p:cNvPr id="4" name="Text Placeholder 3">
            <a:extLst>
              <a:ext uri="{FF2B5EF4-FFF2-40B4-BE49-F238E27FC236}">
                <a16:creationId xmlns:a16="http://schemas.microsoft.com/office/drawing/2014/main" id="{58E1E939-4620-49AF-A30B-1AE63ED4D328}"/>
              </a:ext>
            </a:extLst>
          </p:cNvPr>
          <p:cNvSpPr>
            <a:spLocks noGrp="1"/>
          </p:cNvSpPr>
          <p:nvPr>
            <p:ph type="body" sz="half" idx="2"/>
          </p:nvPr>
        </p:nvSpPr>
        <p:spPr>
          <a:xfrm>
            <a:off x="402772" y="995364"/>
            <a:ext cx="4909457" cy="5579606"/>
          </a:xfrm>
          <a:ln>
            <a:solidFill>
              <a:srgbClr val="C00000"/>
            </a:solidFill>
          </a:ln>
        </p:spPr>
        <p:txBody>
          <a:bodyPr>
            <a:normAutofit/>
          </a:bodyPr>
          <a:lstStyle/>
          <a:p>
            <a:pPr marL="342900" indent="-342900">
              <a:buFont typeface="Arial" panose="020B0604020202020204" pitchFamily="34" charset="0"/>
              <a:buChar char="•"/>
            </a:pPr>
            <a:r>
              <a:rPr lang="en-GB" sz="2400" dirty="0">
                <a:solidFill>
                  <a:schemeClr val="accent6">
                    <a:lumMod val="75000"/>
                  </a:schemeClr>
                </a:solidFill>
              </a:rPr>
              <a:t>Life expectancy </a:t>
            </a:r>
            <a:r>
              <a:rPr lang="en-GB" sz="2400" dirty="0"/>
              <a:t>higher</a:t>
            </a:r>
          </a:p>
          <a:p>
            <a:pPr marL="342900" indent="-342900">
              <a:buFont typeface="Arial" panose="020B0604020202020204" pitchFamily="34" charset="0"/>
              <a:buChar char="•"/>
            </a:pPr>
            <a:r>
              <a:rPr lang="en-GB" sz="2400" dirty="0">
                <a:solidFill>
                  <a:schemeClr val="accent6">
                    <a:lumMod val="75000"/>
                  </a:schemeClr>
                </a:solidFill>
              </a:rPr>
              <a:t>Infant mortality </a:t>
            </a:r>
            <a:r>
              <a:rPr lang="en-GB" sz="2400" dirty="0"/>
              <a:t>lower, </a:t>
            </a:r>
            <a:r>
              <a:rPr lang="en-GB" sz="2400" dirty="0">
                <a:solidFill>
                  <a:srgbClr val="FF0000"/>
                </a:solidFill>
              </a:rPr>
              <a:t>BUT</a:t>
            </a:r>
            <a:endParaRPr lang="en-GB" sz="2400" dirty="0"/>
          </a:p>
          <a:p>
            <a:pPr marL="342900" indent="-342900">
              <a:buFont typeface="Arial" panose="020B0604020202020204" pitchFamily="34" charset="0"/>
              <a:buChar char="•"/>
            </a:pPr>
            <a:r>
              <a:rPr lang="en-GB" sz="2400" dirty="0"/>
              <a:t>PH indicators (5 Shire Counties):</a:t>
            </a:r>
          </a:p>
          <a:p>
            <a:r>
              <a:rPr lang="en-GB" sz="2400" dirty="0"/>
              <a:t>	</a:t>
            </a:r>
            <a:r>
              <a:rPr lang="en-GB" sz="1800" dirty="0">
                <a:solidFill>
                  <a:srgbClr val="FF0000"/>
                </a:solidFill>
              </a:rPr>
              <a:t>&gt; school readiness</a:t>
            </a:r>
          </a:p>
          <a:p>
            <a:r>
              <a:rPr lang="en-GB" sz="1800" dirty="0">
                <a:solidFill>
                  <a:srgbClr val="FF0000"/>
                </a:solidFill>
              </a:rPr>
              <a:t>	&gt; fuel poverty</a:t>
            </a:r>
          </a:p>
          <a:p>
            <a:r>
              <a:rPr lang="en-GB" sz="1800" dirty="0">
                <a:solidFill>
                  <a:srgbClr val="FF0000"/>
                </a:solidFill>
              </a:rPr>
              <a:t>	&gt; social isolation</a:t>
            </a:r>
          </a:p>
          <a:p>
            <a:r>
              <a:rPr lang="en-GB" sz="1800" dirty="0">
                <a:solidFill>
                  <a:srgbClr val="FF0000"/>
                </a:solidFill>
              </a:rPr>
              <a:t>	&gt; smoking prevalence</a:t>
            </a:r>
          </a:p>
          <a:p>
            <a:r>
              <a:rPr lang="en-GB" sz="1800" dirty="0">
                <a:solidFill>
                  <a:srgbClr val="FF0000"/>
                </a:solidFill>
              </a:rPr>
              <a:t>	&gt; obesity</a:t>
            </a:r>
          </a:p>
          <a:p>
            <a:r>
              <a:rPr lang="en-GB" sz="1800" dirty="0">
                <a:solidFill>
                  <a:srgbClr val="FF0000"/>
                </a:solidFill>
              </a:rPr>
              <a:t>	&gt; YP self-harming</a:t>
            </a:r>
          </a:p>
          <a:p>
            <a:r>
              <a:rPr lang="en-GB" sz="1800" dirty="0">
                <a:solidFill>
                  <a:srgbClr val="FF0000"/>
                </a:solidFill>
              </a:rPr>
              <a:t>	&gt; sexual health</a:t>
            </a:r>
          </a:p>
          <a:p>
            <a:r>
              <a:rPr lang="en-GB" sz="1800" dirty="0">
                <a:solidFill>
                  <a:srgbClr val="FF0000"/>
                </a:solidFill>
              </a:rPr>
              <a:t>	&gt; provision of health checks</a:t>
            </a:r>
          </a:p>
          <a:p>
            <a:r>
              <a:rPr lang="en-GB" sz="1800" dirty="0">
                <a:solidFill>
                  <a:srgbClr val="FF0000"/>
                </a:solidFill>
              </a:rPr>
              <a:t>	&gt; avoidable sight loss</a:t>
            </a:r>
          </a:p>
          <a:p>
            <a:pPr marL="342900" indent="-342900">
              <a:buFont typeface="Arial" panose="020B0604020202020204" pitchFamily="34" charset="0"/>
              <a:buChar char="•"/>
            </a:pPr>
            <a:r>
              <a:rPr lang="en-GB" sz="2400" dirty="0"/>
              <a:t>PH budgets substantially lower</a:t>
            </a:r>
            <a:endParaRPr lang="en-GB" sz="1400" dirty="0"/>
          </a:p>
          <a:p>
            <a:pPr algn="r"/>
            <a:r>
              <a:rPr lang="en-GB" sz="1400" dirty="0"/>
              <a:t>RSN 2016</a:t>
            </a:r>
            <a:endParaRPr lang="en-GB" sz="2400" dirty="0"/>
          </a:p>
          <a:p>
            <a:endParaRPr lang="en-GB" sz="2400" dirty="0"/>
          </a:p>
          <a:p>
            <a:endParaRPr lang="en-GB" sz="2400" dirty="0">
              <a:solidFill>
                <a:srgbClr val="FF0000"/>
              </a:solidFill>
            </a:endParaRPr>
          </a:p>
        </p:txBody>
      </p:sp>
    </p:spTree>
    <p:extLst>
      <p:ext uri="{BB962C8B-B14F-4D97-AF65-F5344CB8AC3E}">
        <p14:creationId xmlns:p14="http://schemas.microsoft.com/office/powerpoint/2010/main" val="97486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UK rural Business cartoon">
            <a:extLst>
              <a:ext uri="{FF2B5EF4-FFF2-40B4-BE49-F238E27FC236}">
                <a16:creationId xmlns:a16="http://schemas.microsoft.com/office/drawing/2014/main" id="{07BDE5D2-5018-4C54-85AA-EB55D6F9AE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 y="355600"/>
            <a:ext cx="12009120" cy="6228080"/>
          </a:xfrm>
          <a:prstGeom prst="rect">
            <a:avLst/>
          </a:prstGeom>
          <a:noFill/>
          <a:ln>
            <a:noFill/>
          </a:ln>
        </p:spPr>
      </p:pic>
    </p:spTree>
    <p:extLst>
      <p:ext uri="{BB962C8B-B14F-4D97-AF65-F5344CB8AC3E}">
        <p14:creationId xmlns:p14="http://schemas.microsoft.com/office/powerpoint/2010/main" val="245671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E38774-2A3B-4C98-BA2E-78888ED245E4}"/>
              </a:ext>
            </a:extLst>
          </p:cNvPr>
          <p:cNvSpPr/>
          <p:nvPr/>
        </p:nvSpPr>
        <p:spPr>
          <a:xfrm>
            <a:off x="381000" y="1540429"/>
            <a:ext cx="5282572" cy="3862660"/>
          </a:xfrm>
          <a:prstGeom prst="rect">
            <a:avLst/>
          </a:prstGeom>
          <a:ln>
            <a:solidFill>
              <a:srgbClr val="C00000"/>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average </a:t>
            </a:r>
            <a:r>
              <a:rPr kumimoji="0" lang="en-GB" sz="2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broadband speeds in the majority of rural area types are lower</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than speeds in urban areas.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2014 the average broadband speed in rural hamlets &amp; isolated dwellings in a sparse setting was 5 Mbit/s compared with 27 Mbit/s in major urban conurbations. </a:t>
            </a:r>
          </a:p>
        </p:txBody>
      </p:sp>
      <p:pic>
        <p:nvPicPr>
          <p:cNvPr id="3" name="Picture 2" descr="Image result for UK rural broadband cartoon">
            <a:extLst>
              <a:ext uri="{FF2B5EF4-FFF2-40B4-BE49-F238E27FC236}">
                <a16:creationId xmlns:a16="http://schemas.microsoft.com/office/drawing/2014/main" id="{80BD9029-C987-4B7C-8C37-AAF14A6F52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61988" y="1540429"/>
            <a:ext cx="5715000" cy="4682116"/>
          </a:xfrm>
          <a:prstGeom prst="rect">
            <a:avLst/>
          </a:prstGeom>
          <a:noFill/>
          <a:ln>
            <a:noFill/>
          </a:ln>
        </p:spPr>
      </p:pic>
      <p:sp>
        <p:nvSpPr>
          <p:cNvPr id="4" name="TextBox 3">
            <a:extLst>
              <a:ext uri="{FF2B5EF4-FFF2-40B4-BE49-F238E27FC236}">
                <a16:creationId xmlns:a16="http://schemas.microsoft.com/office/drawing/2014/main" id="{F0043839-CEB2-4B5A-87F5-BCEF31D42B17}"/>
              </a:ext>
            </a:extLst>
          </p:cNvPr>
          <p:cNvSpPr txBox="1"/>
          <p:nvPr/>
        </p:nvSpPr>
        <p:spPr>
          <a:xfrm>
            <a:off x="381000" y="343067"/>
            <a:ext cx="24941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srgbClr val="C00000"/>
                </a:solidFill>
                <a:effectLst/>
                <a:uLnTx/>
                <a:uFillTx/>
                <a:latin typeface="Calibri" panose="020F0502020204030204"/>
                <a:ea typeface="+mn-ea"/>
                <a:cs typeface="+mn-cs"/>
              </a:rPr>
              <a:t>BROADBAND</a:t>
            </a:r>
          </a:p>
        </p:txBody>
      </p:sp>
    </p:spTree>
    <p:extLst>
      <p:ext uri="{BB962C8B-B14F-4D97-AF65-F5344CB8AC3E}">
        <p14:creationId xmlns:p14="http://schemas.microsoft.com/office/powerpoint/2010/main" val="121273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DF3C-15C8-4C5B-BDF1-D8640663AB34}"/>
              </a:ext>
            </a:extLst>
          </p:cNvPr>
          <p:cNvSpPr>
            <a:spLocks noGrp="1"/>
          </p:cNvSpPr>
          <p:nvPr>
            <p:ph type="title" idx="4294967295"/>
          </p:nvPr>
        </p:nvSpPr>
        <p:spPr>
          <a:xfrm>
            <a:off x="0" y="409575"/>
            <a:ext cx="10515600" cy="1057275"/>
          </a:xfrm>
        </p:spPr>
        <p:txBody>
          <a:bodyPr>
            <a:normAutofit fontScale="90000"/>
          </a:bodyPr>
          <a:lstStyle/>
          <a:p>
            <a:pPr algn="ctr"/>
            <a:br>
              <a:rPr lang="en-GB" dirty="0"/>
            </a:br>
            <a:endParaRPr lang="en-GB" sz="3600" dirty="0"/>
          </a:p>
        </p:txBody>
      </p:sp>
      <p:pic>
        <p:nvPicPr>
          <p:cNvPr id="4" name="Picture 3">
            <a:extLst>
              <a:ext uri="{FF2B5EF4-FFF2-40B4-BE49-F238E27FC236}">
                <a16:creationId xmlns:a16="http://schemas.microsoft.com/office/drawing/2014/main" id="{B5C99599-8097-43FA-8116-4261B61DFEDF}"/>
              </a:ext>
            </a:extLst>
          </p:cNvPr>
          <p:cNvPicPr/>
          <p:nvPr/>
        </p:nvPicPr>
        <p:blipFill>
          <a:blip r:embed="rId2"/>
          <a:stretch>
            <a:fillRect/>
          </a:stretch>
        </p:blipFill>
        <p:spPr>
          <a:xfrm>
            <a:off x="2286000" y="236220"/>
            <a:ext cx="9591675" cy="6621780"/>
          </a:xfrm>
          <a:prstGeom prst="rect">
            <a:avLst/>
          </a:prstGeom>
        </p:spPr>
      </p:pic>
    </p:spTree>
    <p:extLst>
      <p:ext uri="{BB962C8B-B14F-4D97-AF65-F5344CB8AC3E}">
        <p14:creationId xmlns:p14="http://schemas.microsoft.com/office/powerpoint/2010/main" val="90811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lated image">
            <a:hlinkClick r:id="rId3"/>
            <a:extLst>
              <a:ext uri="{FF2B5EF4-FFF2-40B4-BE49-F238E27FC236}">
                <a16:creationId xmlns:a16="http://schemas.microsoft.com/office/drawing/2014/main" id="{36344CD5-DCA6-498B-94A4-49B512BBD3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4" descr="Related image">
            <a:hlinkClick r:id="rId3"/>
            <a:extLst>
              <a:ext uri="{FF2B5EF4-FFF2-40B4-BE49-F238E27FC236}">
                <a16:creationId xmlns:a16="http://schemas.microsoft.com/office/drawing/2014/main" id="{3CC19242-340E-49F8-ABFA-848C2FB8C99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helicopter flying over a field&#10;&#10;Description generated with very high confidence">
            <a:extLst>
              <a:ext uri="{FF2B5EF4-FFF2-40B4-BE49-F238E27FC236}">
                <a16:creationId xmlns:a16="http://schemas.microsoft.com/office/drawing/2014/main" id="{F5C35B66-9767-44D1-90AD-BC4F7F098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9196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ACDD1-72C5-4D55-AEE5-E423EAD8659B}"/>
              </a:ext>
            </a:extLst>
          </p:cNvPr>
          <p:cNvPicPr/>
          <p:nvPr/>
        </p:nvPicPr>
        <p:blipFill>
          <a:blip r:embed="rId2"/>
          <a:stretch>
            <a:fillRect/>
          </a:stretch>
        </p:blipFill>
        <p:spPr>
          <a:xfrm>
            <a:off x="0" y="1009650"/>
            <a:ext cx="12192000" cy="5848350"/>
          </a:xfrm>
          <a:prstGeom prst="rect">
            <a:avLst/>
          </a:prstGeom>
        </p:spPr>
      </p:pic>
      <p:sp>
        <p:nvSpPr>
          <p:cNvPr id="3" name="TextBox 2">
            <a:extLst>
              <a:ext uri="{FF2B5EF4-FFF2-40B4-BE49-F238E27FC236}">
                <a16:creationId xmlns:a16="http://schemas.microsoft.com/office/drawing/2014/main" id="{BCA3FC7C-AC70-4E31-AB67-EA87BC3123E9}"/>
              </a:ext>
            </a:extLst>
          </p:cNvPr>
          <p:cNvSpPr txBox="1"/>
          <p:nvPr/>
        </p:nvSpPr>
        <p:spPr>
          <a:xfrm>
            <a:off x="190500" y="171450"/>
            <a:ext cx="6768263" cy="707886"/>
          </a:xfrm>
          <a:prstGeom prst="rect">
            <a:avLst/>
          </a:prstGeom>
          <a:solidFill>
            <a:schemeClr val="accent4">
              <a:lumMod val="20000"/>
              <a:lumOff val="80000"/>
            </a:schemeClr>
          </a:solidFill>
          <a:ln>
            <a:solidFill>
              <a:schemeClr val="tx1"/>
            </a:solidFill>
          </a:ln>
        </p:spPr>
        <p:txBody>
          <a:bodyPr wrap="none" rtlCol="0">
            <a:spAutoFit/>
          </a:bodyPr>
          <a:lstStyle/>
          <a:p>
            <a:r>
              <a:rPr lang="en-GB" sz="4000" dirty="0"/>
              <a:t>The potential to use technology</a:t>
            </a:r>
          </a:p>
        </p:txBody>
      </p:sp>
    </p:spTree>
    <p:extLst>
      <p:ext uri="{BB962C8B-B14F-4D97-AF65-F5344CB8AC3E}">
        <p14:creationId xmlns:p14="http://schemas.microsoft.com/office/powerpoint/2010/main" val="1122112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C70AF2-5A7B-4D18-9D3F-53D8036FF261}"/>
              </a:ext>
            </a:extLst>
          </p:cNvPr>
          <p:cNvSpPr>
            <a:spLocks noGrp="1"/>
          </p:cNvSpPr>
          <p:nvPr>
            <p:ph type="title"/>
          </p:nvPr>
        </p:nvSpPr>
        <p:spPr>
          <a:xfrm>
            <a:off x="838200" y="365125"/>
            <a:ext cx="10515600" cy="777875"/>
          </a:xfrm>
          <a:solidFill>
            <a:schemeClr val="accent4">
              <a:lumMod val="20000"/>
              <a:lumOff val="80000"/>
            </a:schemeClr>
          </a:solidFill>
          <a:ln>
            <a:solidFill>
              <a:schemeClr val="tx1"/>
            </a:solidFill>
          </a:ln>
        </p:spPr>
        <p:txBody>
          <a:bodyPr>
            <a:normAutofit/>
          </a:bodyPr>
          <a:lstStyle/>
          <a:p>
            <a:pPr algn="ctr"/>
            <a:r>
              <a:rPr lang="en-GB" sz="3600" dirty="0"/>
              <a:t>What impacts health in rural areas?</a:t>
            </a:r>
          </a:p>
        </p:txBody>
      </p:sp>
      <p:sp>
        <p:nvSpPr>
          <p:cNvPr id="5" name="Content Placeholder 4">
            <a:extLst>
              <a:ext uri="{FF2B5EF4-FFF2-40B4-BE49-F238E27FC236}">
                <a16:creationId xmlns:a16="http://schemas.microsoft.com/office/drawing/2014/main" id="{8F1B08EC-D4DD-4E4A-BC40-A4966A5927B3}"/>
              </a:ext>
            </a:extLst>
          </p:cNvPr>
          <p:cNvSpPr>
            <a:spLocks noGrp="1"/>
          </p:cNvSpPr>
          <p:nvPr>
            <p:ph idx="1"/>
          </p:nvPr>
        </p:nvSpPr>
        <p:spPr>
          <a:xfrm>
            <a:off x="838200" y="1466851"/>
            <a:ext cx="10515600" cy="4724400"/>
          </a:xfrm>
          <a:solidFill>
            <a:schemeClr val="accent6">
              <a:lumMod val="20000"/>
              <a:lumOff val="80000"/>
            </a:schemeClr>
          </a:solidFill>
        </p:spPr>
        <p:txBody>
          <a:bodyPr>
            <a:normAutofit/>
          </a:bodyPr>
          <a:lstStyle/>
          <a:p>
            <a:pPr marL="0" indent="0">
              <a:buNone/>
            </a:pPr>
            <a:r>
              <a:rPr lang="en-GB" sz="2000" b="1" u="sng" dirty="0">
                <a:solidFill>
                  <a:srgbClr val="002060"/>
                </a:solidFill>
              </a:rPr>
              <a:t>Health risks in rural areas</a:t>
            </a:r>
          </a:p>
          <a:p>
            <a:r>
              <a:rPr lang="en-GB" sz="2000" b="1" dirty="0">
                <a:solidFill>
                  <a:srgbClr val="FF0000"/>
                </a:solidFill>
              </a:rPr>
              <a:t>Access to health and social care services</a:t>
            </a:r>
          </a:p>
          <a:p>
            <a:r>
              <a:rPr lang="en-GB" sz="2000" b="1" dirty="0">
                <a:solidFill>
                  <a:srgbClr val="FF0000"/>
                </a:solidFill>
              </a:rPr>
              <a:t>Digital exclusion</a:t>
            </a:r>
          </a:p>
          <a:p>
            <a:r>
              <a:rPr lang="en-GB" sz="2000" b="1" dirty="0">
                <a:solidFill>
                  <a:srgbClr val="FF0000"/>
                </a:solidFill>
              </a:rPr>
              <a:t>Infrastructure</a:t>
            </a:r>
          </a:p>
          <a:p>
            <a:r>
              <a:rPr lang="en-GB" sz="2000" b="1" dirty="0">
                <a:solidFill>
                  <a:srgbClr val="FF0000"/>
                </a:solidFill>
              </a:rPr>
              <a:t>Population changes – migration, seasonal, </a:t>
            </a:r>
          </a:p>
          <a:p>
            <a:r>
              <a:rPr lang="en-GB" sz="2000" b="1" dirty="0">
                <a:solidFill>
                  <a:srgbClr val="FF0000"/>
                </a:solidFill>
              </a:rPr>
              <a:t>Housing and fuel poverty</a:t>
            </a:r>
          </a:p>
          <a:p>
            <a:r>
              <a:rPr lang="en-GB" sz="2000" b="1" dirty="0">
                <a:solidFill>
                  <a:srgbClr val="FF0000"/>
                </a:solidFill>
              </a:rPr>
              <a:t>Air quality</a:t>
            </a:r>
          </a:p>
          <a:p>
            <a:r>
              <a:rPr lang="en-GB" sz="2000" b="1" dirty="0">
                <a:solidFill>
                  <a:srgbClr val="FF0000"/>
                </a:solidFill>
              </a:rPr>
              <a:t>Social exclusion and isolation</a:t>
            </a:r>
          </a:p>
          <a:p>
            <a:r>
              <a:rPr lang="en-GB" sz="2000" b="1" dirty="0">
                <a:solidFill>
                  <a:srgbClr val="FF0000"/>
                </a:solidFill>
              </a:rPr>
              <a:t>Seasonal peaks and troughs in population</a:t>
            </a:r>
          </a:p>
          <a:p>
            <a:r>
              <a:rPr lang="en-GB" sz="2000" b="1" dirty="0">
                <a:solidFill>
                  <a:srgbClr val="FF0000"/>
                </a:solidFill>
              </a:rPr>
              <a:t>Employment and low pay</a:t>
            </a:r>
          </a:p>
          <a:p>
            <a:r>
              <a:rPr lang="en-GB" sz="2000" b="1" dirty="0">
                <a:solidFill>
                  <a:srgbClr val="FF0000"/>
                </a:solidFill>
              </a:rPr>
              <a:t>Disposal income – asset rich and income poor </a:t>
            </a:r>
          </a:p>
          <a:p>
            <a:endParaRPr lang="en-GB" sz="2000" dirty="0"/>
          </a:p>
        </p:txBody>
      </p:sp>
    </p:spTree>
    <p:extLst>
      <p:ext uri="{BB962C8B-B14F-4D97-AF65-F5344CB8AC3E}">
        <p14:creationId xmlns:p14="http://schemas.microsoft.com/office/powerpoint/2010/main" val="66154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C082-CEB9-404C-9AA9-FAED3695413B}"/>
              </a:ext>
            </a:extLst>
          </p:cNvPr>
          <p:cNvSpPr>
            <a:spLocks noGrp="1"/>
          </p:cNvSpPr>
          <p:nvPr>
            <p:ph type="title"/>
          </p:nvPr>
        </p:nvSpPr>
        <p:spPr>
          <a:xfrm>
            <a:off x="838200" y="365126"/>
            <a:ext cx="10515600" cy="825500"/>
          </a:xfrm>
          <a:solidFill>
            <a:schemeClr val="accent4">
              <a:lumMod val="20000"/>
              <a:lumOff val="80000"/>
            </a:schemeClr>
          </a:solidFill>
          <a:ln>
            <a:solidFill>
              <a:schemeClr val="tx1"/>
            </a:solidFill>
          </a:ln>
        </p:spPr>
        <p:txBody>
          <a:bodyPr/>
          <a:lstStyle/>
          <a:p>
            <a:pPr algn="ctr"/>
            <a:r>
              <a:rPr lang="en-GB" b="1" dirty="0">
                <a:solidFill>
                  <a:schemeClr val="accent6">
                    <a:lumMod val="50000"/>
                  </a:schemeClr>
                </a:solidFill>
              </a:rPr>
              <a:t>Select Committee on the Rural Economy</a:t>
            </a:r>
          </a:p>
        </p:txBody>
      </p:sp>
      <p:sp>
        <p:nvSpPr>
          <p:cNvPr id="3" name="Content Placeholder 2">
            <a:extLst>
              <a:ext uri="{FF2B5EF4-FFF2-40B4-BE49-F238E27FC236}">
                <a16:creationId xmlns:a16="http://schemas.microsoft.com/office/drawing/2014/main" id="{E83B4D6C-BBDF-4754-A60D-4724E77D3798}"/>
              </a:ext>
            </a:extLst>
          </p:cNvPr>
          <p:cNvSpPr>
            <a:spLocks noGrp="1"/>
          </p:cNvSpPr>
          <p:nvPr>
            <p:ph idx="1"/>
          </p:nvPr>
        </p:nvSpPr>
        <p:spPr>
          <a:xfrm>
            <a:off x="204787" y="1695450"/>
            <a:ext cx="11782425" cy="4914899"/>
          </a:xfrm>
          <a:solidFill>
            <a:schemeClr val="accent6">
              <a:lumMod val="20000"/>
              <a:lumOff val="80000"/>
            </a:schemeClr>
          </a:solidFill>
          <a:ln>
            <a:solidFill>
              <a:schemeClr val="tx1"/>
            </a:solidFill>
          </a:ln>
        </p:spPr>
        <p:txBody>
          <a:bodyPr>
            <a:normAutofit lnSpcReduction="10000"/>
          </a:bodyPr>
          <a:lstStyle/>
          <a:p>
            <a:pPr marL="514350" indent="-514350">
              <a:buAutoNum type="arabicPeriod"/>
            </a:pPr>
            <a:r>
              <a:rPr lang="en-GB" sz="2400" dirty="0"/>
              <a:t>What challenges do rural areas pose for the delivery of health and social care services, and how does health and wellbeing impact the rural economy?</a:t>
            </a:r>
          </a:p>
          <a:p>
            <a:pPr marL="514350" indent="-514350">
              <a:buAutoNum type="arabicPeriod"/>
            </a:pPr>
            <a:r>
              <a:rPr lang="en-GB" sz="2400" dirty="0"/>
              <a:t>What are the main challenges when it comes to recruiting and retaining staff to work in health and social care? How can rural areas attract the staff they need?</a:t>
            </a:r>
          </a:p>
          <a:p>
            <a:pPr marL="514350" indent="-514350">
              <a:buAutoNum type="arabicPeriod"/>
            </a:pPr>
            <a:r>
              <a:rPr lang="en-GB" sz="2400" dirty="0"/>
              <a:t>Are there sufficient education and training opportunities for people already living in rural areas or for people who would be interested in working in rural areas as health and care professionals?</a:t>
            </a:r>
          </a:p>
          <a:p>
            <a:pPr marL="514350" indent="-514350">
              <a:buAutoNum type="arabicPeriod"/>
            </a:pPr>
            <a:r>
              <a:rPr lang="en-GB" sz="2400" dirty="0"/>
              <a:t>What are the opportunities arising from new technology for delivering health and social in rural areas?</a:t>
            </a:r>
          </a:p>
          <a:p>
            <a:pPr marL="514350" indent="-514350">
              <a:buAutoNum type="arabicPeriod"/>
            </a:pPr>
            <a:r>
              <a:rPr lang="en-GB" sz="2400" dirty="0"/>
              <a:t>What are the main barriers to overcoming lonliness and social isolation?</a:t>
            </a:r>
          </a:p>
          <a:p>
            <a:pPr marL="514350" indent="-514350">
              <a:buAutoNum type="arabicPeriod"/>
            </a:pPr>
            <a:r>
              <a:rPr lang="en-GB" sz="2400" dirty="0"/>
              <a:t>Are preventative public health activities being adequately resourced?</a:t>
            </a:r>
          </a:p>
          <a:p>
            <a:pPr marL="514350" indent="-514350">
              <a:buAutoNum type="arabicPeriod"/>
            </a:pPr>
            <a:r>
              <a:rPr lang="en-GB" sz="2400" dirty="0"/>
              <a:t>What is the mental health situation and what can be done?</a:t>
            </a:r>
          </a:p>
          <a:p>
            <a:pPr marL="514350" indent="-514350">
              <a:buAutoNum type="arabicPeriod"/>
            </a:pPr>
            <a:r>
              <a:rPr lang="en-GB" sz="2400" dirty="0"/>
              <a:t>What role does the voluntary and charity sector play in delivering health and social care?</a:t>
            </a:r>
          </a:p>
        </p:txBody>
      </p:sp>
    </p:spTree>
    <p:extLst>
      <p:ext uri="{BB962C8B-B14F-4D97-AF65-F5344CB8AC3E}">
        <p14:creationId xmlns:p14="http://schemas.microsoft.com/office/powerpoint/2010/main" val="3302621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804C-1C7E-4FA3-A265-B2571F89D36B}"/>
              </a:ext>
            </a:extLst>
          </p:cNvPr>
          <p:cNvSpPr>
            <a:spLocks noGrp="1"/>
          </p:cNvSpPr>
          <p:nvPr>
            <p:ph type="title"/>
          </p:nvPr>
        </p:nvSpPr>
        <p:spPr>
          <a:xfrm>
            <a:off x="838200" y="285750"/>
            <a:ext cx="10515600" cy="1266825"/>
          </a:xfrm>
          <a:solidFill>
            <a:schemeClr val="accent4">
              <a:lumMod val="20000"/>
              <a:lumOff val="80000"/>
            </a:schemeClr>
          </a:solidFill>
          <a:ln>
            <a:solidFill>
              <a:schemeClr val="tx1"/>
            </a:solidFill>
          </a:ln>
        </p:spPr>
        <p:txBody>
          <a:bodyPr>
            <a:normAutofit/>
          </a:bodyPr>
          <a:lstStyle/>
          <a:p>
            <a:pPr marL="514350" lvl="0" indent="-514350" algn="ctr">
              <a:spcBef>
                <a:spcPts val="1000"/>
              </a:spcBef>
            </a:pPr>
            <a:r>
              <a:rPr lang="en-GB" sz="2400" b="1" dirty="0">
                <a:solidFill>
                  <a:prstClr val="black"/>
                </a:solidFill>
                <a:latin typeface="Calibri" panose="020F0502020204030204"/>
                <a:ea typeface="+mn-ea"/>
                <a:cs typeface="+mn-cs"/>
              </a:rPr>
              <a:t>What challenges do rural areas pose for the delivery of health and social care services, and how does health and wellbeing impact the rural economy?</a:t>
            </a:r>
            <a:br>
              <a:rPr lang="en-GB" sz="2400" dirty="0">
                <a:solidFill>
                  <a:prstClr val="black"/>
                </a:solidFill>
                <a:latin typeface="Calibri" panose="020F0502020204030204"/>
                <a:ea typeface="+mn-ea"/>
                <a:cs typeface="+mn-cs"/>
              </a:rPr>
            </a:br>
            <a:endParaRPr lang="en-GB" sz="3200" dirty="0"/>
          </a:p>
        </p:txBody>
      </p:sp>
      <p:sp>
        <p:nvSpPr>
          <p:cNvPr id="3" name="Content Placeholder 2">
            <a:extLst>
              <a:ext uri="{FF2B5EF4-FFF2-40B4-BE49-F238E27FC236}">
                <a16:creationId xmlns:a16="http://schemas.microsoft.com/office/drawing/2014/main" id="{57F5667E-A3D9-47E9-90F1-CCF490077E79}"/>
              </a:ext>
            </a:extLst>
          </p:cNvPr>
          <p:cNvSpPr>
            <a:spLocks noGrp="1"/>
          </p:cNvSpPr>
          <p:nvPr>
            <p:ph idx="1"/>
          </p:nvPr>
        </p:nvSpPr>
        <p:spPr>
          <a:xfrm>
            <a:off x="838200" y="1685925"/>
            <a:ext cx="10515600" cy="4886325"/>
          </a:xfrm>
          <a:solidFill>
            <a:schemeClr val="accent6">
              <a:lumMod val="20000"/>
              <a:lumOff val="80000"/>
            </a:schemeClr>
          </a:solidFill>
          <a:ln>
            <a:solidFill>
              <a:schemeClr val="tx1"/>
            </a:solidFill>
          </a:ln>
        </p:spPr>
        <p:txBody>
          <a:bodyPr>
            <a:normAutofit lnSpcReduction="10000"/>
          </a:bodyPr>
          <a:lstStyle/>
          <a:p>
            <a:r>
              <a:rPr lang="en-GB" sz="2400" dirty="0"/>
              <a:t>Health disadvantage and inequalities often hidden</a:t>
            </a:r>
          </a:p>
          <a:p>
            <a:r>
              <a:rPr lang="en-GB" sz="2400" dirty="0"/>
              <a:t>Health data are biased towards an urban model</a:t>
            </a:r>
          </a:p>
          <a:p>
            <a:r>
              <a:rPr lang="en-GB" sz="2400" dirty="0"/>
              <a:t>Seasonal or casual employment can mask the work situation</a:t>
            </a:r>
          </a:p>
          <a:p>
            <a:r>
              <a:rPr lang="en-GB" sz="2400" dirty="0"/>
              <a:t>23.5 % over 65s compared to 16.3% (2017)</a:t>
            </a:r>
          </a:p>
          <a:p>
            <a:r>
              <a:rPr lang="en-GB" sz="2400" dirty="0"/>
              <a:t>Highest proportions in Lincolnshire, Cumbria, Devon, Dorset, Somerset</a:t>
            </a:r>
          </a:p>
          <a:p>
            <a:r>
              <a:rPr lang="en-GB" sz="2400" dirty="0"/>
              <a:t>Outward migration of younger people</a:t>
            </a:r>
          </a:p>
          <a:p>
            <a:r>
              <a:rPr lang="en-GB" sz="2400" dirty="0"/>
              <a:t>Proportion of under 45s decreases with rurality</a:t>
            </a:r>
          </a:p>
          <a:p>
            <a:r>
              <a:rPr lang="en-GB" sz="2400" dirty="0"/>
              <a:t>Financial poverty in rural areas concentrated in elderly – ¼ of population over 65</a:t>
            </a:r>
          </a:p>
          <a:p>
            <a:r>
              <a:rPr lang="en-GB" sz="2400" dirty="0"/>
              <a:t>Recruitment and retention of health and care professionals</a:t>
            </a:r>
          </a:p>
          <a:p>
            <a:r>
              <a:rPr lang="en-GB" sz="2400" dirty="0"/>
              <a:t>On average health appears better, but there are more older people</a:t>
            </a:r>
          </a:p>
          <a:p>
            <a:r>
              <a:rPr lang="en-GB" sz="2400" dirty="0"/>
              <a:t>An urban model of healthcare delivery</a:t>
            </a:r>
          </a:p>
          <a:p>
            <a:pPr marL="0" indent="0">
              <a:buNone/>
            </a:pPr>
            <a:endParaRPr lang="en-GB" dirty="0"/>
          </a:p>
        </p:txBody>
      </p:sp>
    </p:spTree>
    <p:extLst>
      <p:ext uri="{BB962C8B-B14F-4D97-AF65-F5344CB8AC3E}">
        <p14:creationId xmlns:p14="http://schemas.microsoft.com/office/powerpoint/2010/main" val="51389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BC30-D169-43CE-8D9E-447DD614A59D}"/>
              </a:ext>
            </a:extLst>
          </p:cNvPr>
          <p:cNvSpPr>
            <a:spLocks noGrp="1"/>
          </p:cNvSpPr>
          <p:nvPr>
            <p:ph type="title"/>
          </p:nvPr>
        </p:nvSpPr>
        <p:spPr>
          <a:solidFill>
            <a:schemeClr val="accent4">
              <a:lumMod val="20000"/>
              <a:lumOff val="80000"/>
            </a:schemeClr>
          </a:solidFill>
          <a:ln>
            <a:solidFill>
              <a:schemeClr val="tx1"/>
            </a:solidFill>
          </a:ln>
        </p:spPr>
        <p:txBody>
          <a:bodyPr>
            <a:normAutofit fontScale="90000"/>
          </a:bodyPr>
          <a:lstStyle/>
          <a:p>
            <a:r>
              <a:rPr lang="en-GB" sz="2800" b="1" dirty="0">
                <a:solidFill>
                  <a:schemeClr val="accent6">
                    <a:lumMod val="50000"/>
                  </a:schemeClr>
                </a:solidFill>
              </a:rPr>
              <a:t>What are the main challenges when it comes to recruiting and retaining staff to work in health and social care? How can rural areas attract the staff they need?</a:t>
            </a:r>
            <a:br>
              <a:rPr lang="en-GB" sz="2800" dirty="0"/>
            </a:br>
            <a:endParaRPr lang="en-GB" sz="2800" dirty="0"/>
          </a:p>
        </p:txBody>
      </p:sp>
      <p:sp>
        <p:nvSpPr>
          <p:cNvPr id="3" name="Content Placeholder 2">
            <a:extLst>
              <a:ext uri="{FF2B5EF4-FFF2-40B4-BE49-F238E27FC236}">
                <a16:creationId xmlns:a16="http://schemas.microsoft.com/office/drawing/2014/main" id="{93E7EA80-F902-4FA2-8B6E-FC522C78BDAD}"/>
              </a:ext>
            </a:extLst>
          </p:cNvPr>
          <p:cNvSpPr>
            <a:spLocks noGrp="1"/>
          </p:cNvSpPr>
          <p:nvPr>
            <p:ph idx="1"/>
          </p:nvPr>
        </p:nvSpPr>
        <p:spPr>
          <a:solidFill>
            <a:schemeClr val="accent6">
              <a:lumMod val="20000"/>
              <a:lumOff val="80000"/>
            </a:schemeClr>
          </a:solidFill>
          <a:ln>
            <a:solidFill>
              <a:schemeClr val="tx1"/>
            </a:solidFill>
          </a:ln>
        </p:spPr>
        <p:txBody>
          <a:bodyPr/>
          <a:lstStyle/>
          <a:p>
            <a:r>
              <a:rPr lang="en-GB" dirty="0"/>
              <a:t>Centres of Excellence are in urban areas</a:t>
            </a:r>
          </a:p>
          <a:p>
            <a:r>
              <a:rPr lang="en-GB" dirty="0"/>
              <a:t>Universities mainly city orientated</a:t>
            </a:r>
          </a:p>
          <a:p>
            <a:r>
              <a:rPr lang="en-GB" dirty="0"/>
              <a:t>Career development – fewer opportunities in rural areas</a:t>
            </a:r>
          </a:p>
          <a:p>
            <a:r>
              <a:rPr lang="en-GB" dirty="0"/>
              <a:t>Continuing education and development</a:t>
            </a:r>
          </a:p>
          <a:p>
            <a:r>
              <a:rPr lang="en-GB" dirty="0"/>
              <a:t>Professional support, supervision and consultation - isolation</a:t>
            </a:r>
          </a:p>
          <a:p>
            <a:r>
              <a:rPr lang="en-GB" dirty="0"/>
              <a:t>Housing costs</a:t>
            </a:r>
          </a:p>
          <a:p>
            <a:r>
              <a:rPr lang="en-GB" dirty="0"/>
              <a:t>Transport to work</a:t>
            </a:r>
          </a:p>
          <a:p>
            <a:r>
              <a:rPr lang="en-GB" dirty="0"/>
              <a:t>Family support</a:t>
            </a:r>
          </a:p>
        </p:txBody>
      </p:sp>
    </p:spTree>
    <p:extLst>
      <p:ext uri="{BB962C8B-B14F-4D97-AF65-F5344CB8AC3E}">
        <p14:creationId xmlns:p14="http://schemas.microsoft.com/office/powerpoint/2010/main" val="1267033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7716-D030-478C-8C79-6EA011CB533C}"/>
              </a:ext>
            </a:extLst>
          </p:cNvPr>
          <p:cNvSpPr>
            <a:spLocks noGrp="1"/>
          </p:cNvSpPr>
          <p:nvPr>
            <p:ph type="title"/>
          </p:nvPr>
        </p:nvSpPr>
        <p:spPr>
          <a:xfrm>
            <a:off x="838200" y="238125"/>
            <a:ext cx="10515600" cy="1724026"/>
          </a:xfrm>
          <a:solidFill>
            <a:schemeClr val="accent4">
              <a:lumMod val="20000"/>
              <a:lumOff val="80000"/>
            </a:schemeClr>
          </a:solidFill>
          <a:ln>
            <a:solidFill>
              <a:schemeClr val="tx1"/>
            </a:solidFill>
          </a:ln>
        </p:spPr>
        <p:txBody>
          <a:bodyPr>
            <a:normAutofit fontScale="90000"/>
          </a:bodyPr>
          <a:lstStyle/>
          <a:p>
            <a:pPr algn="ctr"/>
            <a:r>
              <a:rPr lang="en-GB" sz="3100" b="1" dirty="0">
                <a:solidFill>
                  <a:schemeClr val="accent6">
                    <a:lumMod val="50000"/>
                  </a:schemeClr>
                </a:solidFill>
              </a:rPr>
              <a:t>Are there sufficient education and training opportunities for people already living in rural areas or for people who would be interested in working in rural areas as health and care professionals?</a:t>
            </a:r>
            <a:br>
              <a:rPr lang="en-GB" sz="3200" dirty="0"/>
            </a:br>
            <a:endParaRPr lang="en-GB" sz="3200" dirty="0"/>
          </a:p>
        </p:txBody>
      </p:sp>
      <p:sp>
        <p:nvSpPr>
          <p:cNvPr id="3" name="Content Placeholder 2">
            <a:extLst>
              <a:ext uri="{FF2B5EF4-FFF2-40B4-BE49-F238E27FC236}">
                <a16:creationId xmlns:a16="http://schemas.microsoft.com/office/drawing/2014/main" id="{79AB4F30-0631-4D57-B64C-09D52D00D2AE}"/>
              </a:ext>
            </a:extLst>
          </p:cNvPr>
          <p:cNvSpPr>
            <a:spLocks noGrp="1"/>
          </p:cNvSpPr>
          <p:nvPr>
            <p:ph idx="1"/>
          </p:nvPr>
        </p:nvSpPr>
        <p:spPr>
          <a:xfrm>
            <a:off x="838200" y="2286001"/>
            <a:ext cx="10515600" cy="3890962"/>
          </a:xfrm>
          <a:solidFill>
            <a:schemeClr val="accent6">
              <a:lumMod val="20000"/>
              <a:lumOff val="80000"/>
            </a:schemeClr>
          </a:solidFill>
          <a:ln>
            <a:solidFill>
              <a:schemeClr val="tx1"/>
            </a:solidFill>
          </a:ln>
        </p:spPr>
        <p:txBody>
          <a:bodyPr/>
          <a:lstStyle/>
          <a:p>
            <a:r>
              <a:rPr lang="en-GB" dirty="0"/>
              <a:t>Dispersed further education opportunities</a:t>
            </a:r>
          </a:p>
          <a:p>
            <a:r>
              <a:rPr lang="en-GB" dirty="0"/>
              <a:t>FE training premium in rural areas</a:t>
            </a:r>
          </a:p>
          <a:p>
            <a:r>
              <a:rPr lang="en-GB" dirty="0"/>
              <a:t>Higher costs in delivering vocational training</a:t>
            </a:r>
          </a:p>
          <a:p>
            <a:r>
              <a:rPr lang="en-GB" dirty="0"/>
              <a:t>Too few rural facing medical schools</a:t>
            </a:r>
          </a:p>
          <a:p>
            <a:r>
              <a:rPr lang="en-GB" dirty="0"/>
              <a:t>Joint clinical/academic positions less readily available</a:t>
            </a:r>
          </a:p>
        </p:txBody>
      </p:sp>
    </p:spTree>
    <p:extLst>
      <p:ext uri="{BB962C8B-B14F-4D97-AF65-F5344CB8AC3E}">
        <p14:creationId xmlns:p14="http://schemas.microsoft.com/office/powerpoint/2010/main" val="419268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A542-141B-4717-ACCE-72D1CED2DAAC}"/>
              </a:ext>
            </a:extLst>
          </p:cNvPr>
          <p:cNvSpPr>
            <a:spLocks noGrp="1"/>
          </p:cNvSpPr>
          <p:nvPr>
            <p:ph type="title"/>
          </p:nvPr>
        </p:nvSpPr>
        <p:spPr>
          <a:xfrm>
            <a:off x="838200" y="365126"/>
            <a:ext cx="10515600" cy="1244600"/>
          </a:xfrm>
          <a:solidFill>
            <a:schemeClr val="accent4">
              <a:lumMod val="20000"/>
              <a:lumOff val="80000"/>
            </a:schemeClr>
          </a:solidFill>
          <a:ln>
            <a:solidFill>
              <a:schemeClr val="tx1"/>
            </a:solidFill>
          </a:ln>
        </p:spPr>
        <p:txBody>
          <a:bodyPr>
            <a:normAutofit fontScale="90000"/>
          </a:bodyPr>
          <a:lstStyle/>
          <a:p>
            <a:pPr algn="ctr"/>
            <a:r>
              <a:rPr lang="en-GB" sz="3200" b="1" dirty="0"/>
              <a:t>What are the opportunities arising from new technology for delivering health and social in rural areas?</a:t>
            </a:r>
            <a:br>
              <a:rPr lang="en-GB" sz="3200" dirty="0"/>
            </a:br>
            <a:endParaRPr lang="en-GB" sz="3200" dirty="0"/>
          </a:p>
        </p:txBody>
      </p:sp>
      <p:sp>
        <p:nvSpPr>
          <p:cNvPr id="3" name="Content Placeholder 2">
            <a:extLst>
              <a:ext uri="{FF2B5EF4-FFF2-40B4-BE49-F238E27FC236}">
                <a16:creationId xmlns:a16="http://schemas.microsoft.com/office/drawing/2014/main" id="{E5BBEE59-836F-405F-8C98-5DF807FEA6A6}"/>
              </a:ext>
            </a:extLst>
          </p:cNvPr>
          <p:cNvSpPr>
            <a:spLocks noGrp="1"/>
          </p:cNvSpPr>
          <p:nvPr>
            <p:ph idx="1"/>
          </p:nvPr>
        </p:nvSpPr>
        <p:spPr>
          <a:solidFill>
            <a:schemeClr val="accent6">
              <a:lumMod val="20000"/>
              <a:lumOff val="80000"/>
            </a:schemeClr>
          </a:solidFill>
          <a:ln>
            <a:solidFill>
              <a:schemeClr val="tx1"/>
            </a:solidFill>
          </a:ln>
        </p:spPr>
        <p:txBody>
          <a:bodyPr/>
          <a:lstStyle/>
          <a:p>
            <a:r>
              <a:rPr lang="en-GB" dirty="0"/>
              <a:t>Telemedicine</a:t>
            </a:r>
          </a:p>
          <a:p>
            <a:r>
              <a:rPr lang="en-GB" dirty="0"/>
              <a:t>Online and other web based consultations</a:t>
            </a:r>
          </a:p>
          <a:p>
            <a:r>
              <a:rPr lang="en-GB" dirty="0"/>
              <a:t>More accessible support for people in their own homes</a:t>
            </a:r>
          </a:p>
          <a:p>
            <a:r>
              <a:rPr lang="en-GB" dirty="0"/>
              <a:t>Home monitoring for vulnerable individuals – visual, biomedical</a:t>
            </a:r>
          </a:p>
          <a:p>
            <a:r>
              <a:rPr lang="en-GB" dirty="0"/>
              <a:t>Combatting loneliness;  providing companionship</a:t>
            </a:r>
          </a:p>
          <a:p>
            <a:r>
              <a:rPr lang="en-GB" dirty="0"/>
              <a:t>Volunteer and family support</a:t>
            </a:r>
          </a:p>
          <a:p>
            <a:r>
              <a:rPr lang="en-GB" dirty="0"/>
              <a:t>Professional access to postgraduate education.  Buddying.</a:t>
            </a:r>
          </a:p>
          <a:p>
            <a:endParaRPr lang="en-GB" dirty="0"/>
          </a:p>
        </p:txBody>
      </p:sp>
    </p:spTree>
    <p:extLst>
      <p:ext uri="{BB962C8B-B14F-4D97-AF65-F5344CB8AC3E}">
        <p14:creationId xmlns:p14="http://schemas.microsoft.com/office/powerpoint/2010/main" val="2657480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3B9EF-7176-4666-919A-DF77CF576DDF}"/>
              </a:ext>
            </a:extLst>
          </p:cNvPr>
          <p:cNvSpPr>
            <a:spLocks noGrp="1"/>
          </p:cNvSpPr>
          <p:nvPr>
            <p:ph type="title"/>
          </p:nvPr>
        </p:nvSpPr>
        <p:spPr>
          <a:xfrm>
            <a:off x="838200" y="365125"/>
            <a:ext cx="10515600" cy="1325563"/>
          </a:xfrm>
          <a:solidFill>
            <a:schemeClr val="accent4">
              <a:lumMod val="20000"/>
              <a:lumOff val="80000"/>
            </a:schemeClr>
          </a:solidFill>
          <a:ln>
            <a:solidFill>
              <a:schemeClr val="tx1"/>
            </a:solidFill>
          </a:ln>
        </p:spPr>
        <p:txBody>
          <a:bodyPr>
            <a:normAutofit fontScale="90000"/>
          </a:bodyPr>
          <a:lstStyle/>
          <a:p>
            <a:pPr algn="ctr"/>
            <a:br>
              <a:rPr lang="en-GB" dirty="0"/>
            </a:br>
            <a:br>
              <a:rPr lang="en-GB" dirty="0"/>
            </a:br>
            <a:r>
              <a:rPr lang="en-GB" sz="3600" b="1" dirty="0"/>
              <a:t>What are the main barriers to overcoming loneliness</a:t>
            </a:r>
            <a:br>
              <a:rPr lang="en-GB" sz="3600" b="1" dirty="0"/>
            </a:br>
            <a:r>
              <a:rPr lang="en-GB" sz="3600" b="1" dirty="0"/>
              <a:t>and social isolation?</a:t>
            </a:r>
            <a:br>
              <a:rPr lang="en-GB" sz="3600" b="1" dirty="0"/>
            </a:br>
            <a:br>
              <a:rPr lang="en-GB" dirty="0"/>
            </a:br>
            <a:endParaRPr lang="en-GB" dirty="0"/>
          </a:p>
        </p:txBody>
      </p:sp>
      <p:sp>
        <p:nvSpPr>
          <p:cNvPr id="7" name="Content Placeholder 6">
            <a:extLst>
              <a:ext uri="{FF2B5EF4-FFF2-40B4-BE49-F238E27FC236}">
                <a16:creationId xmlns:a16="http://schemas.microsoft.com/office/drawing/2014/main" id="{D909B393-6657-48AA-BB8A-25E7C054E6F9}"/>
              </a:ext>
            </a:extLst>
          </p:cNvPr>
          <p:cNvSpPr>
            <a:spLocks noGrp="1"/>
          </p:cNvSpPr>
          <p:nvPr>
            <p:ph idx="1"/>
          </p:nvPr>
        </p:nvSpPr>
        <p:spPr>
          <a:solidFill>
            <a:schemeClr val="accent6">
              <a:lumMod val="20000"/>
              <a:lumOff val="80000"/>
            </a:schemeClr>
          </a:solidFill>
          <a:ln>
            <a:solidFill>
              <a:schemeClr val="tx1"/>
            </a:solidFill>
          </a:ln>
        </p:spPr>
        <p:txBody>
          <a:bodyPr/>
          <a:lstStyle/>
          <a:p>
            <a:r>
              <a:rPr lang="en-GB" dirty="0"/>
              <a:t>Better contact with distant families</a:t>
            </a:r>
          </a:p>
          <a:p>
            <a:r>
              <a:rPr lang="en-GB" dirty="0"/>
              <a:t>Lack of understanding and supported networks for volunteering</a:t>
            </a:r>
          </a:p>
          <a:p>
            <a:r>
              <a:rPr lang="en-GB" dirty="0"/>
              <a:t>Poor broadband speeds</a:t>
            </a:r>
          </a:p>
          <a:p>
            <a:r>
              <a:rPr lang="en-GB" dirty="0"/>
              <a:t>Sensory loss - sight and hearing</a:t>
            </a:r>
          </a:p>
          <a:p>
            <a:r>
              <a:rPr lang="en-GB" dirty="0"/>
              <a:t>Poor public transport</a:t>
            </a:r>
          </a:p>
          <a:p>
            <a:r>
              <a:rPr lang="en-GB" dirty="0"/>
              <a:t>Diminishing local facilities and infrastructure</a:t>
            </a:r>
          </a:p>
          <a:p>
            <a:r>
              <a:rPr lang="en-GB" dirty="0"/>
              <a:t>Relatively poor funding for health and social care </a:t>
            </a:r>
          </a:p>
        </p:txBody>
      </p:sp>
    </p:spTree>
    <p:extLst>
      <p:ext uri="{BB962C8B-B14F-4D97-AF65-F5344CB8AC3E}">
        <p14:creationId xmlns:p14="http://schemas.microsoft.com/office/powerpoint/2010/main" val="3903619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1123-3491-4979-A1D6-0D75F54D740C}"/>
              </a:ext>
            </a:extLst>
          </p:cNvPr>
          <p:cNvSpPr>
            <a:spLocks noGrp="1"/>
          </p:cNvSpPr>
          <p:nvPr>
            <p:ph type="title"/>
          </p:nvPr>
        </p:nvSpPr>
        <p:spPr>
          <a:xfrm>
            <a:off x="381001" y="365125"/>
            <a:ext cx="11325224" cy="1325563"/>
          </a:xfrm>
          <a:solidFill>
            <a:schemeClr val="accent4">
              <a:lumMod val="20000"/>
              <a:lumOff val="80000"/>
            </a:schemeClr>
          </a:solidFill>
          <a:ln>
            <a:solidFill>
              <a:schemeClr val="tx1"/>
            </a:solidFill>
          </a:ln>
        </p:spPr>
        <p:txBody>
          <a:bodyPr>
            <a:noAutofit/>
          </a:bodyPr>
          <a:lstStyle/>
          <a:p>
            <a:pPr algn="ctr"/>
            <a:r>
              <a:rPr lang="en-GB" sz="3200" b="1" dirty="0"/>
              <a:t>Are preventative public health activities being adequately resourced?</a:t>
            </a:r>
            <a:br>
              <a:rPr lang="en-GB" sz="3200" b="1" dirty="0"/>
            </a:br>
            <a:endParaRPr lang="en-GB" sz="3200" b="1" dirty="0"/>
          </a:p>
        </p:txBody>
      </p:sp>
      <p:sp>
        <p:nvSpPr>
          <p:cNvPr id="3" name="Content Placeholder 2">
            <a:extLst>
              <a:ext uri="{FF2B5EF4-FFF2-40B4-BE49-F238E27FC236}">
                <a16:creationId xmlns:a16="http://schemas.microsoft.com/office/drawing/2014/main" id="{9BBDC9EE-E9EE-4A20-BCF6-42DA5DF719E6}"/>
              </a:ext>
            </a:extLst>
          </p:cNvPr>
          <p:cNvSpPr>
            <a:spLocks noGrp="1"/>
          </p:cNvSpPr>
          <p:nvPr>
            <p:ph idx="1"/>
          </p:nvPr>
        </p:nvSpPr>
        <p:spPr>
          <a:xfrm>
            <a:off x="381001" y="2673350"/>
            <a:ext cx="11325224" cy="3317875"/>
          </a:xfrm>
          <a:solidFill>
            <a:schemeClr val="accent6">
              <a:lumMod val="20000"/>
              <a:lumOff val="80000"/>
            </a:schemeClr>
          </a:solidFill>
          <a:ln>
            <a:solidFill>
              <a:schemeClr val="tx1"/>
            </a:solidFill>
          </a:ln>
        </p:spPr>
        <p:txBody>
          <a:bodyPr/>
          <a:lstStyle/>
          <a:p>
            <a:r>
              <a:rPr lang="en-GB" dirty="0"/>
              <a:t>Rural per capita funding much lower than urban.</a:t>
            </a:r>
          </a:p>
          <a:p>
            <a:r>
              <a:rPr lang="en-GB" dirty="0"/>
              <a:t>Population distribution increases need and costs (elderly; sparsity; lack of infrastructure)</a:t>
            </a:r>
          </a:p>
          <a:p>
            <a:r>
              <a:rPr lang="en-GB" dirty="0"/>
              <a:t>Higher prevalence of obesity and smoking</a:t>
            </a:r>
          </a:p>
          <a:p>
            <a:r>
              <a:rPr lang="en-GB" dirty="0"/>
              <a:t>Indications of greater mental health problems</a:t>
            </a:r>
          </a:p>
          <a:p>
            <a:r>
              <a:rPr lang="en-GB" dirty="0"/>
              <a:t>Childhood indicators</a:t>
            </a:r>
          </a:p>
        </p:txBody>
      </p:sp>
    </p:spTree>
    <p:extLst>
      <p:ext uri="{BB962C8B-B14F-4D97-AF65-F5344CB8AC3E}">
        <p14:creationId xmlns:p14="http://schemas.microsoft.com/office/powerpoint/2010/main" val="2075525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4EAB-807B-4E91-8481-E0741EBB828F}"/>
              </a:ext>
            </a:extLst>
          </p:cNvPr>
          <p:cNvSpPr>
            <a:spLocks noGrp="1"/>
          </p:cNvSpPr>
          <p:nvPr>
            <p:ph type="title"/>
          </p:nvPr>
        </p:nvSpPr>
        <p:spPr>
          <a:solidFill>
            <a:schemeClr val="accent4">
              <a:lumMod val="20000"/>
              <a:lumOff val="80000"/>
            </a:schemeClr>
          </a:solidFill>
          <a:ln>
            <a:solidFill>
              <a:schemeClr val="tx1"/>
            </a:solidFill>
          </a:ln>
        </p:spPr>
        <p:txBody>
          <a:bodyPr>
            <a:normAutofit/>
          </a:bodyPr>
          <a:lstStyle/>
          <a:p>
            <a:pPr algn="ctr"/>
            <a:r>
              <a:rPr lang="en-GB" sz="3200" dirty="0"/>
              <a:t>What is the mental health situation and what can be done?</a:t>
            </a:r>
          </a:p>
        </p:txBody>
      </p:sp>
      <p:pic>
        <p:nvPicPr>
          <p:cNvPr id="7" name="Content Placeholder 6">
            <a:extLst>
              <a:ext uri="{FF2B5EF4-FFF2-40B4-BE49-F238E27FC236}">
                <a16:creationId xmlns:a16="http://schemas.microsoft.com/office/drawing/2014/main" id="{1658CCB0-B6C2-4E63-9FEF-16BB87612F8A}"/>
              </a:ext>
            </a:extLst>
          </p:cNvPr>
          <p:cNvPicPr>
            <a:picLocks noGrp="1" noChangeAspect="1"/>
          </p:cNvPicPr>
          <p:nvPr>
            <p:ph idx="1"/>
          </p:nvPr>
        </p:nvPicPr>
        <p:blipFill>
          <a:blip r:embed="rId2"/>
          <a:stretch>
            <a:fillRect/>
          </a:stretch>
        </p:blipFill>
        <p:spPr>
          <a:xfrm>
            <a:off x="838200" y="1825625"/>
            <a:ext cx="10515600" cy="4840646"/>
          </a:xfrm>
          <a:prstGeom prst="rect">
            <a:avLst/>
          </a:prstGeom>
        </p:spPr>
      </p:pic>
    </p:spTree>
    <p:extLst>
      <p:ext uri="{BB962C8B-B14F-4D97-AF65-F5344CB8AC3E}">
        <p14:creationId xmlns:p14="http://schemas.microsoft.com/office/powerpoint/2010/main" val="19837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E0F0-D8AE-44BB-B7C1-998B1D271DA2}"/>
              </a:ext>
            </a:extLst>
          </p:cNvPr>
          <p:cNvSpPr>
            <a:spLocks noGrp="1"/>
          </p:cNvSpPr>
          <p:nvPr>
            <p:ph type="title"/>
          </p:nvPr>
        </p:nvSpPr>
        <p:spPr>
          <a:xfrm>
            <a:off x="838200" y="365126"/>
            <a:ext cx="10515600" cy="692150"/>
          </a:xfrm>
          <a:solidFill>
            <a:schemeClr val="accent4">
              <a:lumMod val="20000"/>
              <a:lumOff val="80000"/>
            </a:schemeClr>
          </a:solidFill>
          <a:ln>
            <a:solidFill>
              <a:schemeClr val="tx1"/>
            </a:solidFill>
          </a:ln>
        </p:spPr>
        <p:txBody>
          <a:bodyPr>
            <a:normAutofit/>
          </a:bodyPr>
          <a:lstStyle/>
          <a:p>
            <a:pPr algn="ctr"/>
            <a:r>
              <a:rPr lang="en-GB" sz="3600" b="1" dirty="0"/>
              <a:t>What am I going to cover?</a:t>
            </a:r>
          </a:p>
        </p:txBody>
      </p:sp>
      <p:sp>
        <p:nvSpPr>
          <p:cNvPr id="3" name="Content Placeholder 2">
            <a:extLst>
              <a:ext uri="{FF2B5EF4-FFF2-40B4-BE49-F238E27FC236}">
                <a16:creationId xmlns:a16="http://schemas.microsoft.com/office/drawing/2014/main" id="{A38F1AF5-447E-4032-AAB1-058E3D7EC5EB}"/>
              </a:ext>
            </a:extLst>
          </p:cNvPr>
          <p:cNvSpPr>
            <a:spLocks noGrp="1"/>
          </p:cNvSpPr>
          <p:nvPr>
            <p:ph idx="1"/>
          </p:nvPr>
        </p:nvSpPr>
        <p:spPr>
          <a:xfrm>
            <a:off x="838200" y="2286000"/>
            <a:ext cx="10515600" cy="3362326"/>
          </a:xfrm>
        </p:spPr>
        <p:txBody>
          <a:bodyPr>
            <a:normAutofit/>
          </a:bodyPr>
          <a:lstStyle/>
          <a:p>
            <a:r>
              <a:rPr lang="en-GB" sz="4000" dirty="0">
                <a:solidFill>
                  <a:srgbClr val="002060"/>
                </a:solidFill>
              </a:rPr>
              <a:t>Context and influences on health</a:t>
            </a:r>
          </a:p>
          <a:p>
            <a:r>
              <a:rPr lang="en-GB" sz="4000" dirty="0">
                <a:solidFill>
                  <a:srgbClr val="002060"/>
                </a:solidFill>
              </a:rPr>
              <a:t>Impact of recent changes in rural life</a:t>
            </a:r>
          </a:p>
          <a:p>
            <a:r>
              <a:rPr lang="en-GB" sz="4000" dirty="0">
                <a:solidFill>
                  <a:srgbClr val="002060"/>
                </a:solidFill>
              </a:rPr>
              <a:t>Select Committee on the Rural Economy</a:t>
            </a:r>
          </a:p>
          <a:p>
            <a:r>
              <a:rPr lang="en-GB" sz="4000" dirty="0">
                <a:solidFill>
                  <a:srgbClr val="002060"/>
                </a:solidFill>
              </a:rPr>
              <a:t>What we need to do to improve rural health and care</a:t>
            </a:r>
          </a:p>
        </p:txBody>
      </p:sp>
    </p:spTree>
    <p:extLst>
      <p:ext uri="{BB962C8B-B14F-4D97-AF65-F5344CB8AC3E}">
        <p14:creationId xmlns:p14="http://schemas.microsoft.com/office/powerpoint/2010/main" val="3435274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A5BB4BC-6C75-46EF-A542-CE6388771053}"/>
              </a:ext>
            </a:extLst>
          </p:cNvPr>
          <p:cNvSpPr>
            <a:spLocks noGrp="1"/>
          </p:cNvSpPr>
          <p:nvPr>
            <p:ph type="title"/>
          </p:nvPr>
        </p:nvSpPr>
        <p:spPr>
          <a:xfrm>
            <a:off x="467139" y="457200"/>
            <a:ext cx="3190461" cy="735496"/>
          </a:xfrm>
          <a:solidFill>
            <a:schemeClr val="accent4">
              <a:lumMod val="20000"/>
              <a:lumOff val="80000"/>
            </a:schemeClr>
          </a:solidFill>
          <a:ln>
            <a:solidFill>
              <a:srgbClr val="FF0000"/>
            </a:solidFill>
          </a:ln>
        </p:spPr>
        <p:txBody>
          <a:bodyPr>
            <a:normAutofit/>
          </a:bodyPr>
          <a:lstStyle/>
          <a:p>
            <a:r>
              <a:rPr lang="en-GB" sz="4000" b="1" dirty="0">
                <a:solidFill>
                  <a:srgbClr val="C00000"/>
                </a:solidFill>
              </a:rPr>
              <a:t>Mental Health</a:t>
            </a:r>
          </a:p>
        </p:txBody>
      </p:sp>
      <p:sp>
        <p:nvSpPr>
          <p:cNvPr id="11" name="Text Placeholder 10">
            <a:extLst>
              <a:ext uri="{FF2B5EF4-FFF2-40B4-BE49-F238E27FC236}">
                <a16:creationId xmlns:a16="http://schemas.microsoft.com/office/drawing/2014/main" id="{722F04CD-4BA9-49AD-B45F-0A424FC03627}"/>
              </a:ext>
            </a:extLst>
          </p:cNvPr>
          <p:cNvSpPr>
            <a:spLocks noGrp="1"/>
          </p:cNvSpPr>
          <p:nvPr>
            <p:ph type="body" sz="half" idx="2"/>
          </p:nvPr>
        </p:nvSpPr>
        <p:spPr>
          <a:xfrm>
            <a:off x="467139" y="1390650"/>
            <a:ext cx="7762461" cy="4804576"/>
          </a:xfrm>
          <a:solidFill>
            <a:schemeClr val="accent6">
              <a:lumMod val="20000"/>
              <a:lumOff val="80000"/>
            </a:schemeClr>
          </a:solidFill>
          <a:ln>
            <a:solidFill>
              <a:srgbClr val="FF0000"/>
            </a:solidFill>
          </a:ln>
        </p:spPr>
        <p:txBody>
          <a:bodyPr>
            <a:normAutofit/>
          </a:bodyPr>
          <a:lstStyle/>
          <a:p>
            <a:pPr marL="342900" indent="-342900">
              <a:buFont typeface="Arial" panose="020B0604020202020204" pitchFamily="34" charset="0"/>
              <a:buChar char="•"/>
            </a:pPr>
            <a:r>
              <a:rPr lang="en-GB" sz="2000" dirty="0"/>
              <a:t>Rural areas apparently do better on depression and anxiety, </a:t>
            </a:r>
            <a:r>
              <a:rPr lang="en-GB" sz="2000" b="1" u="sng" dirty="0">
                <a:solidFill>
                  <a:srgbClr val="FF0000"/>
                </a:solidFill>
              </a:rPr>
              <a:t>BUT</a:t>
            </a:r>
            <a:r>
              <a:rPr lang="en-GB" sz="2000" b="1" dirty="0">
                <a:solidFill>
                  <a:srgbClr val="FF0000"/>
                </a:solidFill>
              </a:rPr>
              <a:t>…..</a:t>
            </a:r>
          </a:p>
          <a:p>
            <a:pPr marL="342900" indent="-342900">
              <a:buFont typeface="Arial" panose="020B0604020202020204" pitchFamily="34" charset="0"/>
              <a:buChar char="•"/>
            </a:pPr>
            <a:r>
              <a:rPr lang="en-GB" sz="2000" dirty="0"/>
              <a:t>Culture of self–reliance</a:t>
            </a:r>
          </a:p>
          <a:p>
            <a:pPr marL="342900" indent="-342900">
              <a:buFont typeface="Arial" panose="020B0604020202020204" pitchFamily="34" charset="0"/>
              <a:buChar char="•"/>
            </a:pPr>
            <a:r>
              <a:rPr lang="en-GB" sz="2000" dirty="0"/>
              <a:t>More pronounced stigma in rural communities</a:t>
            </a:r>
          </a:p>
          <a:p>
            <a:pPr marL="342900" indent="-342900">
              <a:buFont typeface="Arial" panose="020B0604020202020204" pitchFamily="34" charset="0"/>
              <a:buChar char="•"/>
            </a:pPr>
            <a:r>
              <a:rPr lang="en-GB" sz="2000" dirty="0"/>
              <a:t>Confidentiality may be compromised (e.g. home visits may be more visible) </a:t>
            </a:r>
          </a:p>
          <a:p>
            <a:pPr marL="342900" indent="-342900">
              <a:buFont typeface="Arial" panose="020B0604020202020204" pitchFamily="34" charset="0"/>
              <a:buChar char="•"/>
            </a:pPr>
            <a:r>
              <a:rPr lang="en-GB" sz="2000" dirty="0"/>
              <a:t>Poorer access to services   </a:t>
            </a:r>
            <a:r>
              <a:rPr lang="en-GB" dirty="0"/>
              <a:t>(</a:t>
            </a:r>
            <a:r>
              <a:rPr lang="en-GB" dirty="0">
                <a:solidFill>
                  <a:schemeClr val="accent1">
                    <a:lumMod val="75000"/>
                  </a:schemeClr>
                </a:solidFill>
              </a:rPr>
              <a:t>Scottish Association for Mental Health</a:t>
            </a:r>
            <a:r>
              <a:rPr lang="en-GB" dirty="0"/>
              <a:t>)</a:t>
            </a:r>
          </a:p>
          <a:p>
            <a:pPr marL="342900" indent="-342900">
              <a:buFont typeface="Arial" panose="020B0604020202020204" pitchFamily="34" charset="0"/>
              <a:buChar char="•"/>
            </a:pPr>
            <a:r>
              <a:rPr lang="en-GB" sz="2000"/>
              <a:t>Farmers </a:t>
            </a:r>
            <a:r>
              <a:rPr lang="en-GB" sz="2000" dirty="0"/>
              <a:t>have the highest suicide rate of any occupational group</a:t>
            </a:r>
          </a:p>
          <a:p>
            <a:pPr marL="342900" indent="-342900">
              <a:buFont typeface="Arial" panose="020B0604020202020204" pitchFamily="34" charset="0"/>
              <a:buChar char="•"/>
            </a:pPr>
            <a:r>
              <a:rPr lang="en-GB" sz="2000" dirty="0"/>
              <a:t>Fewer doctors, nurses, social workers and therapists</a:t>
            </a:r>
          </a:p>
          <a:p>
            <a:pPr marL="342900" indent="-342900">
              <a:buFont typeface="Arial" panose="020B0604020202020204" pitchFamily="34" charset="0"/>
              <a:buChar char="•"/>
            </a:pPr>
            <a:r>
              <a:rPr lang="en-GB" sz="2000" dirty="0"/>
              <a:t>Poorer provision – assertive outreach, crisis resolution, early intervention and diagnosis, rehabilitation, day care, psychotherapy, old-age psychiatry and community mental health teams</a:t>
            </a:r>
          </a:p>
          <a:p>
            <a:pPr algn="r"/>
            <a:r>
              <a:rPr lang="en-GB" sz="1400" dirty="0"/>
              <a:t>Scale of Rural Services 2016</a:t>
            </a:r>
          </a:p>
        </p:txBody>
      </p:sp>
      <p:pic>
        <p:nvPicPr>
          <p:cNvPr id="14" name="Content Placeholder 13" descr="A close up of a device&#10;&#10;Description generated with high confidence">
            <a:extLst>
              <a:ext uri="{FF2B5EF4-FFF2-40B4-BE49-F238E27FC236}">
                <a16:creationId xmlns:a16="http://schemas.microsoft.com/office/drawing/2014/main" id="{7C488B20-8D6A-4109-A390-8C503CAE4F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8361680" y="991870"/>
            <a:ext cx="3688080" cy="454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26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FE44-E653-4D13-B5E7-E96C0184CBA3}"/>
              </a:ext>
            </a:extLst>
          </p:cNvPr>
          <p:cNvSpPr>
            <a:spLocks noGrp="1"/>
          </p:cNvSpPr>
          <p:nvPr>
            <p:ph type="title"/>
          </p:nvPr>
        </p:nvSpPr>
        <p:spPr>
          <a:solidFill>
            <a:schemeClr val="accent4">
              <a:lumMod val="20000"/>
              <a:lumOff val="80000"/>
            </a:schemeClr>
          </a:solidFill>
          <a:ln>
            <a:solidFill>
              <a:schemeClr val="tx1"/>
            </a:solidFill>
          </a:ln>
        </p:spPr>
        <p:txBody>
          <a:bodyPr>
            <a:normAutofit fontScale="90000"/>
          </a:bodyPr>
          <a:lstStyle/>
          <a:p>
            <a:pPr algn="ctr"/>
            <a:r>
              <a:rPr lang="en-GB" sz="3600" b="1" dirty="0"/>
              <a:t>What role does the voluntary and charity sector play in delivering health and social care?</a:t>
            </a:r>
            <a:br>
              <a:rPr lang="en-GB" sz="3600" dirty="0"/>
            </a:br>
            <a:endParaRPr lang="en-GB" sz="3600" b="1" dirty="0"/>
          </a:p>
        </p:txBody>
      </p:sp>
      <p:sp>
        <p:nvSpPr>
          <p:cNvPr id="3" name="Content Placeholder 2">
            <a:extLst>
              <a:ext uri="{FF2B5EF4-FFF2-40B4-BE49-F238E27FC236}">
                <a16:creationId xmlns:a16="http://schemas.microsoft.com/office/drawing/2014/main" id="{17624ACD-8941-4EA8-8185-56D422FAF1B8}"/>
              </a:ext>
            </a:extLst>
          </p:cNvPr>
          <p:cNvSpPr>
            <a:spLocks noGrp="1"/>
          </p:cNvSpPr>
          <p:nvPr>
            <p:ph idx="1"/>
          </p:nvPr>
        </p:nvSpPr>
        <p:spPr>
          <a:solidFill>
            <a:schemeClr val="accent6">
              <a:lumMod val="20000"/>
              <a:lumOff val="80000"/>
            </a:schemeClr>
          </a:solidFill>
          <a:ln>
            <a:solidFill>
              <a:schemeClr val="tx1"/>
            </a:solidFill>
          </a:ln>
        </p:spPr>
        <p:txBody>
          <a:bodyPr/>
          <a:lstStyle/>
          <a:p>
            <a:r>
              <a:rPr lang="en-GB" dirty="0"/>
              <a:t>Links to the community</a:t>
            </a:r>
          </a:p>
          <a:p>
            <a:r>
              <a:rPr lang="en-GB" dirty="0"/>
              <a:t>Befriending, even at a distance</a:t>
            </a:r>
          </a:p>
          <a:p>
            <a:r>
              <a:rPr lang="en-GB" dirty="0"/>
              <a:t>Requires organisational and communication capacity – funding, but cost effective</a:t>
            </a:r>
          </a:p>
          <a:p>
            <a:r>
              <a:rPr lang="en-GB" dirty="0"/>
              <a:t>Training and safeguarding</a:t>
            </a:r>
          </a:p>
          <a:p>
            <a:r>
              <a:rPr lang="en-GB" dirty="0"/>
              <a:t>Sector has specialised expertise in various areas – mental health; bereavement counselling; home help.</a:t>
            </a:r>
          </a:p>
          <a:p>
            <a:r>
              <a:rPr lang="en-GB" dirty="0"/>
              <a:t>Willing to help, but don’t know what to do!</a:t>
            </a:r>
          </a:p>
        </p:txBody>
      </p:sp>
    </p:spTree>
    <p:extLst>
      <p:ext uri="{BB962C8B-B14F-4D97-AF65-F5344CB8AC3E}">
        <p14:creationId xmlns:p14="http://schemas.microsoft.com/office/powerpoint/2010/main" val="64113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CA96-CCDF-454E-B755-29CB44E55887}"/>
              </a:ext>
            </a:extLst>
          </p:cNvPr>
          <p:cNvSpPr>
            <a:spLocks noGrp="1"/>
          </p:cNvSpPr>
          <p:nvPr>
            <p:ph type="title"/>
          </p:nvPr>
        </p:nvSpPr>
        <p:spPr>
          <a:xfrm>
            <a:off x="838200" y="174625"/>
            <a:ext cx="10515600" cy="1325563"/>
          </a:xfrm>
          <a:solidFill>
            <a:schemeClr val="accent4">
              <a:lumMod val="20000"/>
              <a:lumOff val="80000"/>
            </a:schemeClr>
          </a:solidFill>
          <a:ln>
            <a:solidFill>
              <a:schemeClr val="tx1"/>
            </a:solidFill>
          </a:ln>
        </p:spPr>
        <p:txBody>
          <a:bodyPr>
            <a:normAutofit/>
          </a:bodyPr>
          <a:lstStyle/>
          <a:p>
            <a:pPr algn="ctr"/>
            <a:r>
              <a:rPr lang="en-GB" sz="3600" b="1" dirty="0"/>
              <a:t>So what are some of the potential solutions?</a:t>
            </a:r>
          </a:p>
        </p:txBody>
      </p:sp>
      <p:sp>
        <p:nvSpPr>
          <p:cNvPr id="5" name="Content Placeholder 4">
            <a:extLst>
              <a:ext uri="{FF2B5EF4-FFF2-40B4-BE49-F238E27FC236}">
                <a16:creationId xmlns:a16="http://schemas.microsoft.com/office/drawing/2014/main" id="{40268E35-BF57-48E3-A5B4-2D66CF345D1D}"/>
              </a:ext>
            </a:extLst>
          </p:cNvPr>
          <p:cNvSpPr>
            <a:spLocks noGrp="1"/>
          </p:cNvSpPr>
          <p:nvPr>
            <p:ph idx="1"/>
          </p:nvPr>
        </p:nvSpPr>
        <p:spPr>
          <a:xfrm>
            <a:off x="838200" y="1657350"/>
            <a:ext cx="10515600" cy="4924425"/>
          </a:xfrm>
          <a:solidFill>
            <a:schemeClr val="accent6">
              <a:lumMod val="20000"/>
              <a:lumOff val="80000"/>
            </a:schemeClr>
          </a:solidFill>
          <a:ln>
            <a:solidFill>
              <a:schemeClr val="tx1"/>
            </a:solidFill>
          </a:ln>
        </p:spPr>
        <p:txBody>
          <a:bodyPr>
            <a:normAutofit lnSpcReduction="10000"/>
          </a:bodyPr>
          <a:lstStyle/>
          <a:p>
            <a:pPr marL="0" indent="0">
              <a:buNone/>
            </a:pPr>
            <a:r>
              <a:rPr lang="en-GB" b="1" u="sng" dirty="0">
                <a:solidFill>
                  <a:srgbClr val="002060"/>
                </a:solidFill>
              </a:rPr>
              <a:t>National Strategy for Rural Health and Care</a:t>
            </a:r>
          </a:p>
          <a:p>
            <a:pPr marL="0" indent="0">
              <a:buNone/>
            </a:pPr>
            <a:r>
              <a:rPr lang="en-GB" b="1" u="sng" dirty="0">
                <a:solidFill>
                  <a:srgbClr val="002060"/>
                </a:solidFill>
              </a:rPr>
              <a:t>New model and different care management pathways</a:t>
            </a:r>
          </a:p>
          <a:p>
            <a:r>
              <a:rPr lang="en-GB" dirty="0">
                <a:solidFill>
                  <a:srgbClr val="FF0000"/>
                </a:solidFill>
              </a:rPr>
              <a:t>Currently a tweaked urban model.</a:t>
            </a:r>
          </a:p>
          <a:p>
            <a:pPr marL="0" indent="0">
              <a:buNone/>
            </a:pPr>
            <a:r>
              <a:rPr lang="en-GB" b="1" u="sng" dirty="0">
                <a:solidFill>
                  <a:srgbClr val="002060"/>
                </a:solidFill>
              </a:rPr>
              <a:t>Enhanced primary care and new ways of working</a:t>
            </a:r>
            <a:endParaRPr lang="en-GB" dirty="0">
              <a:solidFill>
                <a:srgbClr val="002060"/>
              </a:solidFill>
            </a:endParaRPr>
          </a:p>
          <a:p>
            <a:r>
              <a:rPr lang="en-GB" dirty="0">
                <a:solidFill>
                  <a:srgbClr val="FF0000"/>
                </a:solidFill>
              </a:rPr>
              <a:t>More minor surgery.  </a:t>
            </a:r>
          </a:p>
          <a:p>
            <a:r>
              <a:rPr lang="en-GB" dirty="0">
                <a:solidFill>
                  <a:srgbClr val="FF0000"/>
                </a:solidFill>
              </a:rPr>
              <a:t>Nurse led consultations.  </a:t>
            </a:r>
          </a:p>
          <a:p>
            <a:r>
              <a:rPr lang="en-GB" dirty="0">
                <a:solidFill>
                  <a:srgbClr val="FF0000"/>
                </a:solidFill>
              </a:rPr>
              <a:t>Pharmacy led prevention and management of long term conditions.  </a:t>
            </a:r>
          </a:p>
          <a:p>
            <a:r>
              <a:rPr lang="en-GB" dirty="0">
                <a:solidFill>
                  <a:srgbClr val="FF0000"/>
                </a:solidFill>
              </a:rPr>
              <a:t>GPs as ‘Expert Generalists’. </a:t>
            </a:r>
          </a:p>
          <a:p>
            <a:r>
              <a:rPr lang="en-GB" dirty="0">
                <a:solidFill>
                  <a:srgbClr val="FF0000"/>
                </a:solidFill>
              </a:rPr>
              <a:t>Physician Associates.  </a:t>
            </a:r>
          </a:p>
          <a:p>
            <a:r>
              <a:rPr lang="en-GB" dirty="0">
                <a:solidFill>
                  <a:srgbClr val="FF0000"/>
                </a:solidFill>
              </a:rPr>
              <a:t>Prescribing pharmacists, nurses, PAMs.  </a:t>
            </a:r>
          </a:p>
          <a:p>
            <a:endParaRPr lang="en-GB" dirty="0">
              <a:solidFill>
                <a:srgbClr val="FF0000"/>
              </a:solidFill>
            </a:endParaRPr>
          </a:p>
          <a:p>
            <a:pPr marL="0" indent="0">
              <a:buNone/>
            </a:pPr>
            <a:endParaRPr lang="en-GB" dirty="0">
              <a:solidFill>
                <a:srgbClr val="C00000"/>
              </a:solidFill>
            </a:endParaRPr>
          </a:p>
        </p:txBody>
      </p:sp>
    </p:spTree>
    <p:extLst>
      <p:ext uri="{BB962C8B-B14F-4D97-AF65-F5344CB8AC3E}">
        <p14:creationId xmlns:p14="http://schemas.microsoft.com/office/powerpoint/2010/main" val="1804173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CA96-CCDF-454E-B755-29CB44E55887}"/>
              </a:ext>
            </a:extLst>
          </p:cNvPr>
          <p:cNvSpPr>
            <a:spLocks noGrp="1"/>
          </p:cNvSpPr>
          <p:nvPr>
            <p:ph type="title"/>
          </p:nvPr>
        </p:nvSpPr>
        <p:spPr>
          <a:xfrm>
            <a:off x="838200" y="142876"/>
            <a:ext cx="10515600" cy="838200"/>
          </a:xfrm>
          <a:solidFill>
            <a:schemeClr val="accent4">
              <a:lumMod val="20000"/>
              <a:lumOff val="80000"/>
            </a:schemeClr>
          </a:solidFill>
          <a:ln>
            <a:solidFill>
              <a:schemeClr val="tx1"/>
            </a:solidFill>
          </a:ln>
        </p:spPr>
        <p:txBody>
          <a:bodyPr>
            <a:normAutofit/>
          </a:bodyPr>
          <a:lstStyle/>
          <a:p>
            <a:pPr algn="ctr"/>
            <a:r>
              <a:rPr lang="en-GB" sz="3600" b="1" dirty="0"/>
              <a:t>So what are some of the potential solutions?</a:t>
            </a:r>
          </a:p>
        </p:txBody>
      </p:sp>
      <p:sp>
        <p:nvSpPr>
          <p:cNvPr id="5" name="Content Placeholder 4">
            <a:extLst>
              <a:ext uri="{FF2B5EF4-FFF2-40B4-BE49-F238E27FC236}">
                <a16:creationId xmlns:a16="http://schemas.microsoft.com/office/drawing/2014/main" id="{40268E35-BF57-48E3-A5B4-2D66CF345D1D}"/>
              </a:ext>
            </a:extLst>
          </p:cNvPr>
          <p:cNvSpPr>
            <a:spLocks noGrp="1"/>
          </p:cNvSpPr>
          <p:nvPr>
            <p:ph idx="1"/>
          </p:nvPr>
        </p:nvSpPr>
        <p:spPr>
          <a:xfrm>
            <a:off x="838200" y="1133475"/>
            <a:ext cx="10515600" cy="5288987"/>
          </a:xfrm>
          <a:solidFill>
            <a:schemeClr val="accent6">
              <a:lumMod val="20000"/>
              <a:lumOff val="80000"/>
            </a:schemeClr>
          </a:solidFill>
          <a:ln>
            <a:solidFill>
              <a:schemeClr val="tx1"/>
            </a:solidFill>
          </a:ln>
        </p:spPr>
        <p:txBody>
          <a:bodyPr>
            <a:normAutofit/>
          </a:bodyPr>
          <a:lstStyle/>
          <a:p>
            <a:pPr marL="0" indent="0">
              <a:buNone/>
            </a:pPr>
            <a:r>
              <a:rPr lang="en-GB" sz="2400" b="1" u="sng" dirty="0">
                <a:solidFill>
                  <a:srgbClr val="002060"/>
                </a:solidFill>
              </a:rPr>
              <a:t>Rural medicine and nursing as a speciality</a:t>
            </a:r>
          </a:p>
          <a:p>
            <a:r>
              <a:rPr lang="en-GB" sz="2400" dirty="0">
                <a:solidFill>
                  <a:srgbClr val="FF0000"/>
                </a:solidFill>
              </a:rPr>
              <a:t>Review professional boundaries across health and social care. </a:t>
            </a:r>
          </a:p>
          <a:p>
            <a:r>
              <a:rPr lang="en-GB" sz="2400" dirty="0">
                <a:solidFill>
                  <a:srgbClr val="FF0000"/>
                </a:solidFill>
              </a:rPr>
              <a:t>Inter-disciplinary training.  </a:t>
            </a:r>
          </a:p>
          <a:p>
            <a:r>
              <a:rPr lang="en-GB" sz="2400" dirty="0">
                <a:solidFill>
                  <a:srgbClr val="FF0000"/>
                </a:solidFill>
              </a:rPr>
              <a:t>Enhanced roles for care workers.</a:t>
            </a:r>
          </a:p>
          <a:p>
            <a:r>
              <a:rPr lang="en-GB" sz="2400" dirty="0">
                <a:solidFill>
                  <a:srgbClr val="FF0000"/>
                </a:solidFill>
              </a:rPr>
              <a:t>Video consultations.  Biomedical measurement.  Counselling support. </a:t>
            </a:r>
          </a:p>
          <a:p>
            <a:pPr marL="0" indent="0">
              <a:buNone/>
            </a:pPr>
            <a:r>
              <a:rPr lang="en-GB" sz="2400" b="1" u="sng" dirty="0">
                <a:solidFill>
                  <a:srgbClr val="002060"/>
                </a:solidFill>
              </a:rPr>
              <a:t>Recruitment and retention incentives</a:t>
            </a:r>
          </a:p>
          <a:p>
            <a:r>
              <a:rPr lang="en-GB" sz="2400" dirty="0">
                <a:solidFill>
                  <a:srgbClr val="FF0000"/>
                </a:solidFill>
              </a:rPr>
              <a:t>Fewer NHS workers per head of population</a:t>
            </a:r>
          </a:p>
          <a:p>
            <a:r>
              <a:rPr lang="en-GB" sz="2400" dirty="0">
                <a:solidFill>
                  <a:srgbClr val="FF0000"/>
                </a:solidFill>
              </a:rPr>
              <a:t>Housing support</a:t>
            </a:r>
          </a:p>
          <a:p>
            <a:r>
              <a:rPr lang="en-GB" sz="2400" dirty="0">
                <a:solidFill>
                  <a:srgbClr val="FF0000"/>
                </a:solidFill>
              </a:rPr>
              <a:t>Interest free car loan scheme</a:t>
            </a:r>
          </a:p>
          <a:p>
            <a:r>
              <a:rPr lang="en-GB" sz="2400" dirty="0">
                <a:solidFill>
                  <a:srgbClr val="FF0000"/>
                </a:solidFill>
              </a:rPr>
              <a:t>Rural salary premium</a:t>
            </a:r>
          </a:p>
          <a:p>
            <a:r>
              <a:rPr lang="en-GB" sz="2400" dirty="0">
                <a:solidFill>
                  <a:srgbClr val="FF0000"/>
                </a:solidFill>
              </a:rPr>
              <a:t>International labour supply</a:t>
            </a:r>
          </a:p>
        </p:txBody>
      </p:sp>
    </p:spTree>
    <p:extLst>
      <p:ext uri="{BB962C8B-B14F-4D97-AF65-F5344CB8AC3E}">
        <p14:creationId xmlns:p14="http://schemas.microsoft.com/office/powerpoint/2010/main" val="216527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CA96-CCDF-454E-B755-29CB44E55887}"/>
              </a:ext>
            </a:extLst>
          </p:cNvPr>
          <p:cNvSpPr>
            <a:spLocks noGrp="1"/>
          </p:cNvSpPr>
          <p:nvPr>
            <p:ph type="title"/>
          </p:nvPr>
        </p:nvSpPr>
        <p:spPr>
          <a:solidFill>
            <a:schemeClr val="accent4">
              <a:lumMod val="20000"/>
              <a:lumOff val="80000"/>
            </a:schemeClr>
          </a:solidFill>
          <a:ln>
            <a:solidFill>
              <a:schemeClr val="tx1"/>
            </a:solidFill>
          </a:ln>
        </p:spPr>
        <p:txBody>
          <a:bodyPr>
            <a:normAutofit/>
          </a:bodyPr>
          <a:lstStyle/>
          <a:p>
            <a:pPr algn="ctr"/>
            <a:r>
              <a:rPr lang="en-GB" sz="3600" b="1" dirty="0"/>
              <a:t>So what are some of the potential solutions?</a:t>
            </a:r>
          </a:p>
        </p:txBody>
      </p:sp>
      <p:sp>
        <p:nvSpPr>
          <p:cNvPr id="5" name="Content Placeholder 4">
            <a:extLst>
              <a:ext uri="{FF2B5EF4-FFF2-40B4-BE49-F238E27FC236}">
                <a16:creationId xmlns:a16="http://schemas.microsoft.com/office/drawing/2014/main" id="{40268E35-BF57-48E3-A5B4-2D66CF345D1D}"/>
              </a:ext>
            </a:extLst>
          </p:cNvPr>
          <p:cNvSpPr>
            <a:spLocks noGrp="1"/>
          </p:cNvSpPr>
          <p:nvPr>
            <p:ph idx="1"/>
          </p:nvPr>
        </p:nvSpPr>
        <p:spPr>
          <a:xfrm>
            <a:off x="838200" y="2035277"/>
            <a:ext cx="10515600" cy="4377660"/>
          </a:xfrm>
          <a:solidFill>
            <a:schemeClr val="accent6">
              <a:lumMod val="20000"/>
              <a:lumOff val="80000"/>
            </a:schemeClr>
          </a:solidFill>
          <a:ln>
            <a:solidFill>
              <a:schemeClr val="tx1"/>
            </a:solidFill>
          </a:ln>
        </p:spPr>
        <p:txBody>
          <a:bodyPr/>
          <a:lstStyle/>
          <a:p>
            <a:pPr marL="0" indent="0">
              <a:buNone/>
            </a:pPr>
            <a:r>
              <a:rPr lang="en-GB" b="1" u="sng" dirty="0">
                <a:solidFill>
                  <a:srgbClr val="002060"/>
                </a:solidFill>
              </a:rPr>
              <a:t>Data collection designed to reflect rural circumstances</a:t>
            </a:r>
          </a:p>
          <a:p>
            <a:r>
              <a:rPr lang="en-GB" dirty="0">
                <a:solidFill>
                  <a:srgbClr val="FF0000"/>
                </a:solidFill>
              </a:rPr>
              <a:t>Socio-economic situation.  </a:t>
            </a:r>
          </a:p>
          <a:p>
            <a:r>
              <a:rPr lang="en-GB" dirty="0">
                <a:solidFill>
                  <a:srgbClr val="FF0000"/>
                </a:solidFill>
              </a:rPr>
              <a:t>Health, disease and inequalities. </a:t>
            </a:r>
          </a:p>
          <a:p>
            <a:r>
              <a:rPr lang="en-GB" dirty="0">
                <a:solidFill>
                  <a:srgbClr val="FF0000"/>
                </a:solidFill>
              </a:rPr>
              <a:t>Determinants and constraints on health</a:t>
            </a:r>
          </a:p>
          <a:p>
            <a:r>
              <a:rPr lang="en-GB" dirty="0">
                <a:solidFill>
                  <a:srgbClr val="FF0000"/>
                </a:solidFill>
              </a:rPr>
              <a:t>Rural proofing in national data sets</a:t>
            </a:r>
          </a:p>
          <a:p>
            <a:r>
              <a:rPr lang="en-GB" dirty="0">
                <a:solidFill>
                  <a:srgbClr val="FF0000"/>
                </a:solidFill>
              </a:rPr>
              <a:t>Differences between needs and assets in remote, rural and coastal areas </a:t>
            </a:r>
          </a:p>
          <a:p>
            <a:pPr marL="0" indent="0">
              <a:buNone/>
            </a:pPr>
            <a:endParaRPr lang="en-GB" b="1" u="sng" dirty="0">
              <a:solidFill>
                <a:srgbClr val="002060"/>
              </a:solidFill>
            </a:endParaRPr>
          </a:p>
        </p:txBody>
      </p:sp>
    </p:spTree>
    <p:extLst>
      <p:ext uri="{BB962C8B-B14F-4D97-AF65-F5344CB8AC3E}">
        <p14:creationId xmlns:p14="http://schemas.microsoft.com/office/powerpoint/2010/main" val="291352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CA96-CCDF-454E-B755-29CB44E55887}"/>
              </a:ext>
            </a:extLst>
          </p:cNvPr>
          <p:cNvSpPr>
            <a:spLocks noGrp="1"/>
          </p:cNvSpPr>
          <p:nvPr>
            <p:ph type="title"/>
          </p:nvPr>
        </p:nvSpPr>
        <p:spPr>
          <a:xfrm>
            <a:off x="733425" y="435538"/>
            <a:ext cx="10515600" cy="1325563"/>
          </a:xfrm>
          <a:solidFill>
            <a:schemeClr val="accent4">
              <a:lumMod val="20000"/>
              <a:lumOff val="80000"/>
            </a:schemeClr>
          </a:solidFill>
          <a:ln>
            <a:solidFill>
              <a:schemeClr val="tx1"/>
            </a:solidFill>
          </a:ln>
        </p:spPr>
        <p:txBody>
          <a:bodyPr>
            <a:normAutofit/>
          </a:bodyPr>
          <a:lstStyle/>
          <a:p>
            <a:pPr algn="ctr"/>
            <a:r>
              <a:rPr lang="en-GB" sz="3600" b="1" dirty="0"/>
              <a:t>So what are some of the potential solutions?</a:t>
            </a:r>
          </a:p>
        </p:txBody>
      </p:sp>
      <p:sp>
        <p:nvSpPr>
          <p:cNvPr id="5" name="Content Placeholder 4">
            <a:extLst>
              <a:ext uri="{FF2B5EF4-FFF2-40B4-BE49-F238E27FC236}">
                <a16:creationId xmlns:a16="http://schemas.microsoft.com/office/drawing/2014/main" id="{40268E35-BF57-48E3-A5B4-2D66CF345D1D}"/>
              </a:ext>
            </a:extLst>
          </p:cNvPr>
          <p:cNvSpPr>
            <a:spLocks noGrp="1"/>
          </p:cNvSpPr>
          <p:nvPr>
            <p:ph idx="1"/>
          </p:nvPr>
        </p:nvSpPr>
        <p:spPr>
          <a:xfrm>
            <a:off x="733425" y="1978127"/>
            <a:ext cx="10515600" cy="4377660"/>
          </a:xfrm>
          <a:solidFill>
            <a:schemeClr val="accent6">
              <a:lumMod val="20000"/>
              <a:lumOff val="80000"/>
            </a:schemeClr>
          </a:solidFill>
          <a:ln>
            <a:solidFill>
              <a:schemeClr val="tx1"/>
            </a:solidFill>
          </a:ln>
        </p:spPr>
        <p:txBody>
          <a:bodyPr/>
          <a:lstStyle/>
          <a:p>
            <a:pPr marL="0" indent="0">
              <a:buNone/>
            </a:pPr>
            <a:r>
              <a:rPr lang="en-GB" sz="2400" b="1" u="sng" dirty="0">
                <a:solidFill>
                  <a:srgbClr val="002060"/>
                </a:solidFill>
              </a:rPr>
              <a:t>Education, training and professional development</a:t>
            </a:r>
          </a:p>
          <a:p>
            <a:r>
              <a:rPr lang="en-GB" sz="2400" dirty="0">
                <a:solidFill>
                  <a:srgbClr val="FF0000"/>
                </a:solidFill>
              </a:rPr>
              <a:t>Rural universities</a:t>
            </a:r>
          </a:p>
          <a:p>
            <a:r>
              <a:rPr lang="en-GB" sz="2400" dirty="0">
                <a:solidFill>
                  <a:srgbClr val="FF0000"/>
                </a:solidFill>
              </a:rPr>
              <a:t>Flexible and open learning support</a:t>
            </a:r>
          </a:p>
          <a:p>
            <a:r>
              <a:rPr lang="en-GB" sz="2400" dirty="0">
                <a:solidFill>
                  <a:srgbClr val="FF0000"/>
                </a:solidFill>
              </a:rPr>
              <a:t>Apprenticeships</a:t>
            </a:r>
          </a:p>
          <a:p>
            <a:r>
              <a:rPr lang="en-GB" sz="2400" dirty="0">
                <a:solidFill>
                  <a:srgbClr val="FF0000"/>
                </a:solidFill>
              </a:rPr>
              <a:t>Interdisciplinary shared learning</a:t>
            </a:r>
          </a:p>
          <a:p>
            <a:r>
              <a:rPr lang="en-GB" sz="2400" dirty="0">
                <a:solidFill>
                  <a:srgbClr val="FF0000"/>
                </a:solidFill>
              </a:rPr>
              <a:t>Rural curriculum (Professional and Accreditation bodies) </a:t>
            </a:r>
          </a:p>
          <a:p>
            <a:r>
              <a:rPr lang="en-GB" sz="2400" dirty="0">
                <a:solidFill>
                  <a:srgbClr val="FF0000"/>
                </a:solidFill>
              </a:rPr>
              <a:t>Ongoing professional development/CPD</a:t>
            </a:r>
          </a:p>
          <a:p>
            <a:r>
              <a:rPr lang="en-GB" sz="2400" dirty="0">
                <a:solidFill>
                  <a:srgbClr val="FF0000"/>
                </a:solidFill>
              </a:rPr>
              <a:t>Buddying with major teaching centres (universities and students)</a:t>
            </a:r>
          </a:p>
          <a:p>
            <a:r>
              <a:rPr lang="en-GB" sz="2400" dirty="0">
                <a:solidFill>
                  <a:srgbClr val="FF0000"/>
                </a:solidFill>
              </a:rPr>
              <a:t>‘Ladders and Bridges’ approach to career progression</a:t>
            </a:r>
          </a:p>
          <a:p>
            <a:endParaRPr lang="en-GB" dirty="0">
              <a:solidFill>
                <a:srgbClr val="FF0000"/>
              </a:solidFill>
            </a:endParaRPr>
          </a:p>
        </p:txBody>
      </p:sp>
    </p:spTree>
    <p:extLst>
      <p:ext uri="{BB962C8B-B14F-4D97-AF65-F5344CB8AC3E}">
        <p14:creationId xmlns:p14="http://schemas.microsoft.com/office/powerpoint/2010/main" val="2315020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CA96-CCDF-454E-B755-29CB44E55887}"/>
              </a:ext>
            </a:extLst>
          </p:cNvPr>
          <p:cNvSpPr>
            <a:spLocks noGrp="1"/>
          </p:cNvSpPr>
          <p:nvPr>
            <p:ph type="title"/>
          </p:nvPr>
        </p:nvSpPr>
        <p:spPr>
          <a:solidFill>
            <a:schemeClr val="accent4">
              <a:lumMod val="20000"/>
              <a:lumOff val="80000"/>
            </a:schemeClr>
          </a:solidFill>
          <a:ln>
            <a:solidFill>
              <a:schemeClr val="tx1"/>
            </a:solidFill>
          </a:ln>
        </p:spPr>
        <p:txBody>
          <a:bodyPr>
            <a:normAutofit/>
          </a:bodyPr>
          <a:lstStyle/>
          <a:p>
            <a:pPr algn="ctr"/>
            <a:r>
              <a:rPr lang="en-GB" sz="3600" b="1" dirty="0"/>
              <a:t>So what are some of the potential solutions?</a:t>
            </a:r>
          </a:p>
        </p:txBody>
      </p:sp>
      <p:sp>
        <p:nvSpPr>
          <p:cNvPr id="5" name="Content Placeholder 4">
            <a:extLst>
              <a:ext uri="{FF2B5EF4-FFF2-40B4-BE49-F238E27FC236}">
                <a16:creationId xmlns:a16="http://schemas.microsoft.com/office/drawing/2014/main" id="{40268E35-BF57-48E3-A5B4-2D66CF345D1D}"/>
              </a:ext>
            </a:extLst>
          </p:cNvPr>
          <p:cNvSpPr>
            <a:spLocks noGrp="1"/>
          </p:cNvSpPr>
          <p:nvPr>
            <p:ph idx="1"/>
          </p:nvPr>
        </p:nvSpPr>
        <p:spPr>
          <a:xfrm>
            <a:off x="838200" y="2115215"/>
            <a:ext cx="10515600" cy="4377660"/>
          </a:xfrm>
          <a:solidFill>
            <a:schemeClr val="accent6">
              <a:lumMod val="20000"/>
              <a:lumOff val="80000"/>
            </a:schemeClr>
          </a:solidFill>
          <a:ln>
            <a:solidFill>
              <a:schemeClr val="tx1"/>
            </a:solidFill>
          </a:ln>
        </p:spPr>
        <p:txBody>
          <a:bodyPr/>
          <a:lstStyle/>
          <a:p>
            <a:pPr marL="0" indent="0">
              <a:buNone/>
            </a:pPr>
            <a:r>
              <a:rPr lang="en-GB" b="1" u="sng" dirty="0">
                <a:solidFill>
                  <a:srgbClr val="002060"/>
                </a:solidFill>
              </a:rPr>
              <a:t>Investment in the determinants of health</a:t>
            </a:r>
          </a:p>
          <a:p>
            <a:r>
              <a:rPr lang="en-GB" dirty="0">
                <a:solidFill>
                  <a:srgbClr val="FF0000"/>
                </a:solidFill>
              </a:rPr>
              <a:t>Housing</a:t>
            </a:r>
          </a:p>
          <a:p>
            <a:r>
              <a:rPr lang="en-GB" dirty="0">
                <a:solidFill>
                  <a:srgbClr val="FF0000"/>
                </a:solidFill>
              </a:rPr>
              <a:t>Economy and Employment</a:t>
            </a:r>
          </a:p>
          <a:p>
            <a:r>
              <a:rPr lang="en-GB" dirty="0">
                <a:solidFill>
                  <a:srgbClr val="FF0000"/>
                </a:solidFill>
              </a:rPr>
              <a:t>Education</a:t>
            </a:r>
          </a:p>
          <a:p>
            <a:r>
              <a:rPr lang="en-GB" dirty="0">
                <a:solidFill>
                  <a:srgbClr val="FF0000"/>
                </a:solidFill>
              </a:rPr>
              <a:t>Environment</a:t>
            </a:r>
          </a:p>
          <a:p>
            <a:r>
              <a:rPr lang="en-GB" b="1" u="sng" dirty="0">
                <a:solidFill>
                  <a:srgbClr val="002060"/>
                </a:solidFill>
              </a:rPr>
              <a:t>UK National Eye and Hearing Survey</a:t>
            </a:r>
          </a:p>
          <a:p>
            <a:r>
              <a:rPr lang="en-GB" dirty="0">
                <a:solidFill>
                  <a:srgbClr val="FF0000"/>
                </a:solidFill>
              </a:rPr>
              <a:t>Sensory deprivation.  Mobility.  Independence</a:t>
            </a:r>
          </a:p>
        </p:txBody>
      </p:sp>
    </p:spTree>
    <p:extLst>
      <p:ext uri="{BB962C8B-B14F-4D97-AF65-F5344CB8AC3E}">
        <p14:creationId xmlns:p14="http://schemas.microsoft.com/office/powerpoint/2010/main" val="2871470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CA96-CCDF-454E-B755-29CB44E55887}"/>
              </a:ext>
            </a:extLst>
          </p:cNvPr>
          <p:cNvSpPr>
            <a:spLocks noGrp="1"/>
          </p:cNvSpPr>
          <p:nvPr>
            <p:ph type="title"/>
          </p:nvPr>
        </p:nvSpPr>
        <p:spPr>
          <a:solidFill>
            <a:schemeClr val="accent4">
              <a:lumMod val="20000"/>
              <a:lumOff val="80000"/>
            </a:schemeClr>
          </a:solidFill>
          <a:ln>
            <a:solidFill>
              <a:schemeClr val="tx1"/>
            </a:solidFill>
          </a:ln>
        </p:spPr>
        <p:txBody>
          <a:bodyPr>
            <a:normAutofit/>
          </a:bodyPr>
          <a:lstStyle/>
          <a:p>
            <a:pPr algn="ctr"/>
            <a:r>
              <a:rPr lang="en-GB" sz="3600" b="1" dirty="0"/>
              <a:t>So what are some of the potential solutions?</a:t>
            </a:r>
          </a:p>
        </p:txBody>
      </p:sp>
      <p:sp>
        <p:nvSpPr>
          <p:cNvPr id="5" name="Content Placeholder 4">
            <a:extLst>
              <a:ext uri="{FF2B5EF4-FFF2-40B4-BE49-F238E27FC236}">
                <a16:creationId xmlns:a16="http://schemas.microsoft.com/office/drawing/2014/main" id="{40268E35-BF57-48E3-A5B4-2D66CF345D1D}"/>
              </a:ext>
            </a:extLst>
          </p:cNvPr>
          <p:cNvSpPr>
            <a:spLocks noGrp="1"/>
          </p:cNvSpPr>
          <p:nvPr>
            <p:ph idx="1"/>
          </p:nvPr>
        </p:nvSpPr>
        <p:spPr>
          <a:xfrm>
            <a:off x="838200" y="2115215"/>
            <a:ext cx="10515600" cy="3837910"/>
          </a:xfrm>
          <a:solidFill>
            <a:schemeClr val="accent6">
              <a:lumMod val="20000"/>
              <a:lumOff val="80000"/>
            </a:schemeClr>
          </a:solidFill>
          <a:ln>
            <a:solidFill>
              <a:schemeClr val="tx1"/>
            </a:solidFill>
          </a:ln>
        </p:spPr>
        <p:txBody>
          <a:bodyPr>
            <a:normAutofit/>
          </a:bodyPr>
          <a:lstStyle/>
          <a:p>
            <a:pPr marL="0" indent="0">
              <a:buNone/>
            </a:pPr>
            <a:r>
              <a:rPr lang="en-GB" b="1" u="sng" dirty="0">
                <a:solidFill>
                  <a:srgbClr val="002060"/>
                </a:solidFill>
              </a:rPr>
              <a:t>Technological innovation</a:t>
            </a:r>
          </a:p>
          <a:p>
            <a:r>
              <a:rPr lang="en-GB" dirty="0">
                <a:solidFill>
                  <a:srgbClr val="FF0000"/>
                </a:solidFill>
              </a:rPr>
              <a:t>Remote examination and diagnosis</a:t>
            </a:r>
          </a:p>
          <a:p>
            <a:r>
              <a:rPr lang="en-GB" dirty="0">
                <a:solidFill>
                  <a:srgbClr val="FF0000"/>
                </a:solidFill>
              </a:rPr>
              <a:t>Biometric screening</a:t>
            </a:r>
          </a:p>
          <a:p>
            <a:r>
              <a:rPr lang="en-GB" dirty="0">
                <a:solidFill>
                  <a:srgbClr val="FF0000"/>
                </a:solidFill>
              </a:rPr>
              <a:t>Monitoring</a:t>
            </a:r>
          </a:p>
          <a:p>
            <a:r>
              <a:rPr lang="en-GB" dirty="0">
                <a:solidFill>
                  <a:srgbClr val="FF0000"/>
                </a:solidFill>
              </a:rPr>
              <a:t>Alarm</a:t>
            </a:r>
          </a:p>
          <a:p>
            <a:r>
              <a:rPr lang="en-GB" dirty="0">
                <a:solidFill>
                  <a:srgbClr val="FF0000"/>
                </a:solidFill>
              </a:rPr>
              <a:t>Patient records and referrals</a:t>
            </a:r>
          </a:p>
          <a:p>
            <a:r>
              <a:rPr lang="en-GB" dirty="0">
                <a:solidFill>
                  <a:srgbClr val="FF0000"/>
                </a:solidFill>
              </a:rPr>
              <a:t>Information and support</a:t>
            </a:r>
          </a:p>
        </p:txBody>
      </p:sp>
    </p:spTree>
    <p:extLst>
      <p:ext uri="{BB962C8B-B14F-4D97-AF65-F5344CB8AC3E}">
        <p14:creationId xmlns:p14="http://schemas.microsoft.com/office/powerpoint/2010/main" val="510959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CA96-CCDF-454E-B755-29CB44E55887}"/>
              </a:ext>
            </a:extLst>
          </p:cNvPr>
          <p:cNvSpPr>
            <a:spLocks noGrp="1"/>
          </p:cNvSpPr>
          <p:nvPr>
            <p:ph type="title"/>
          </p:nvPr>
        </p:nvSpPr>
        <p:spPr>
          <a:solidFill>
            <a:schemeClr val="accent4">
              <a:lumMod val="20000"/>
              <a:lumOff val="80000"/>
            </a:schemeClr>
          </a:solidFill>
          <a:ln>
            <a:solidFill>
              <a:schemeClr val="tx1"/>
            </a:solidFill>
          </a:ln>
        </p:spPr>
        <p:txBody>
          <a:bodyPr>
            <a:normAutofit/>
          </a:bodyPr>
          <a:lstStyle/>
          <a:p>
            <a:pPr algn="ctr"/>
            <a:r>
              <a:rPr lang="en-GB" sz="3600" b="1" dirty="0"/>
              <a:t>So what are some of the potential solutions?</a:t>
            </a:r>
          </a:p>
        </p:txBody>
      </p:sp>
      <p:sp>
        <p:nvSpPr>
          <p:cNvPr id="5" name="Content Placeholder 4">
            <a:extLst>
              <a:ext uri="{FF2B5EF4-FFF2-40B4-BE49-F238E27FC236}">
                <a16:creationId xmlns:a16="http://schemas.microsoft.com/office/drawing/2014/main" id="{40268E35-BF57-48E3-A5B4-2D66CF345D1D}"/>
              </a:ext>
            </a:extLst>
          </p:cNvPr>
          <p:cNvSpPr>
            <a:spLocks noGrp="1"/>
          </p:cNvSpPr>
          <p:nvPr>
            <p:ph idx="1"/>
          </p:nvPr>
        </p:nvSpPr>
        <p:spPr>
          <a:xfrm>
            <a:off x="838200" y="2267615"/>
            <a:ext cx="10515600" cy="4377660"/>
          </a:xfrm>
          <a:solidFill>
            <a:schemeClr val="accent6">
              <a:lumMod val="20000"/>
              <a:lumOff val="80000"/>
            </a:schemeClr>
          </a:solidFill>
          <a:ln>
            <a:solidFill>
              <a:schemeClr val="tx1"/>
            </a:solidFill>
          </a:ln>
        </p:spPr>
        <p:txBody>
          <a:bodyPr/>
          <a:lstStyle/>
          <a:p>
            <a:pPr marL="0" indent="0">
              <a:buNone/>
            </a:pPr>
            <a:r>
              <a:rPr lang="en-GB" b="1" u="sng" dirty="0">
                <a:solidFill>
                  <a:srgbClr val="002060"/>
                </a:solidFill>
              </a:rPr>
              <a:t>Funding formula that represents the true costs</a:t>
            </a:r>
          </a:p>
          <a:p>
            <a:r>
              <a:rPr lang="en-GB" dirty="0">
                <a:solidFill>
                  <a:srgbClr val="FF0000"/>
                </a:solidFill>
              </a:rPr>
              <a:t>Staff time and travel</a:t>
            </a:r>
          </a:p>
          <a:p>
            <a:r>
              <a:rPr lang="en-GB" dirty="0">
                <a:solidFill>
                  <a:srgbClr val="FF0000"/>
                </a:solidFill>
              </a:rPr>
              <a:t>Distributed infrastructure</a:t>
            </a:r>
          </a:p>
          <a:p>
            <a:r>
              <a:rPr lang="en-GB" dirty="0">
                <a:solidFill>
                  <a:srgbClr val="FF0000"/>
                </a:solidFill>
              </a:rPr>
              <a:t>Incentives for recruitment and retention</a:t>
            </a:r>
          </a:p>
          <a:p>
            <a:r>
              <a:rPr lang="en-GB" dirty="0">
                <a:solidFill>
                  <a:srgbClr val="FF0000"/>
                </a:solidFill>
              </a:rPr>
              <a:t>Training</a:t>
            </a:r>
          </a:p>
          <a:p>
            <a:r>
              <a:rPr lang="en-GB" dirty="0">
                <a:solidFill>
                  <a:srgbClr val="FF0000"/>
                </a:solidFill>
              </a:rPr>
              <a:t>Pooled budgets for health and social care</a:t>
            </a:r>
          </a:p>
          <a:p>
            <a:pPr marL="0" indent="0">
              <a:buNone/>
            </a:pPr>
            <a:r>
              <a:rPr lang="en-GB" b="1" u="sng" dirty="0">
                <a:solidFill>
                  <a:srgbClr val="002060"/>
                </a:solidFill>
              </a:rPr>
              <a:t>Listen!</a:t>
            </a:r>
          </a:p>
          <a:p>
            <a:r>
              <a:rPr lang="en-GB" dirty="0">
                <a:solidFill>
                  <a:srgbClr val="FF0000"/>
                </a:solidFill>
              </a:rPr>
              <a:t>Staff.  Local communities.</a:t>
            </a:r>
          </a:p>
        </p:txBody>
      </p:sp>
    </p:spTree>
    <p:extLst>
      <p:ext uri="{BB962C8B-B14F-4D97-AF65-F5344CB8AC3E}">
        <p14:creationId xmlns:p14="http://schemas.microsoft.com/office/powerpoint/2010/main" val="62596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CFDB-ECDA-4EE9-9EAD-2EE5B3E2D5DA}"/>
              </a:ext>
            </a:extLst>
          </p:cNvPr>
          <p:cNvSpPr>
            <a:spLocks noGrp="1"/>
          </p:cNvSpPr>
          <p:nvPr>
            <p:ph type="title"/>
          </p:nvPr>
        </p:nvSpPr>
        <p:spPr>
          <a:xfrm>
            <a:off x="839788" y="457200"/>
            <a:ext cx="3932237" cy="1041662"/>
          </a:xfrm>
        </p:spPr>
        <p:txBody>
          <a:bodyPr/>
          <a:lstStyle/>
          <a:p>
            <a:endParaRPr lang="en-GB" dirty="0"/>
          </a:p>
        </p:txBody>
      </p:sp>
      <p:pic>
        <p:nvPicPr>
          <p:cNvPr id="10" name="Picture 9">
            <a:extLst>
              <a:ext uri="{FF2B5EF4-FFF2-40B4-BE49-F238E27FC236}">
                <a16:creationId xmlns:a16="http://schemas.microsoft.com/office/drawing/2014/main" id="{CD5F3DDE-7FA6-46E7-8162-044215904AA7}"/>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b="15730"/>
          <a:stretch/>
        </p:blipFill>
        <p:spPr>
          <a:xfrm>
            <a:off x="0" y="-1"/>
            <a:ext cx="12395200" cy="6858000"/>
          </a:xfrm>
          <a:prstGeom prst="rect">
            <a:avLst/>
          </a:prstGeom>
        </p:spPr>
      </p:pic>
      <p:sp>
        <p:nvSpPr>
          <p:cNvPr id="4" name="Text Placeholder 3">
            <a:extLst>
              <a:ext uri="{FF2B5EF4-FFF2-40B4-BE49-F238E27FC236}">
                <a16:creationId xmlns:a16="http://schemas.microsoft.com/office/drawing/2014/main" id="{EFB19078-EB66-47A1-9A64-5369C6B375E1}"/>
              </a:ext>
            </a:extLst>
          </p:cNvPr>
          <p:cNvSpPr>
            <a:spLocks noGrp="1"/>
          </p:cNvSpPr>
          <p:nvPr>
            <p:ph type="body" sz="half" idx="2"/>
          </p:nvPr>
        </p:nvSpPr>
        <p:spPr>
          <a:xfrm>
            <a:off x="0" y="1"/>
            <a:ext cx="12395200" cy="6857999"/>
          </a:xfrm>
        </p:spPr>
        <p:txBody>
          <a:bodyPr>
            <a:normAutofit/>
          </a:bodyPr>
          <a:lstStyle/>
          <a:p>
            <a:pPr marL="342900" indent="-342900">
              <a:buFont typeface="Arial" panose="020B0604020202020204" pitchFamily="34" charset="0"/>
              <a:buChar char="•"/>
            </a:pPr>
            <a:endParaRPr lang="en-GB" sz="2000" dirty="0"/>
          </a:p>
          <a:p>
            <a:r>
              <a:rPr lang="en-GB" sz="2800" b="1" dirty="0">
                <a:solidFill>
                  <a:schemeClr val="accent6">
                    <a:lumMod val="75000"/>
                  </a:schemeClr>
                </a:solidFill>
              </a:rPr>
              <a:t>   </a:t>
            </a:r>
            <a:r>
              <a:rPr lang="en-GB" sz="2800" b="1" u="sng" dirty="0">
                <a:solidFill>
                  <a:schemeClr val="accent6">
                    <a:lumMod val="75000"/>
                  </a:schemeClr>
                </a:solidFill>
              </a:rPr>
              <a:t>THE POSITIVES</a:t>
            </a:r>
            <a:r>
              <a:rPr lang="en-GB" sz="2800" b="1" dirty="0">
                <a:solidFill>
                  <a:schemeClr val="accent6">
                    <a:lumMod val="75000"/>
                  </a:schemeClr>
                </a:solidFill>
              </a:rPr>
              <a:t>                                                 </a:t>
            </a:r>
            <a:r>
              <a:rPr lang="en-GB" sz="2800" b="1" u="sng" dirty="0">
                <a:solidFill>
                  <a:schemeClr val="accent6">
                    <a:lumMod val="75000"/>
                  </a:schemeClr>
                </a:solidFill>
              </a:rPr>
              <a:t>THE NEGATIVES</a:t>
            </a:r>
          </a:p>
          <a:p>
            <a:endParaRPr lang="en-GB" sz="2000" b="1" dirty="0">
              <a:solidFill>
                <a:schemeClr val="accent6">
                  <a:lumMod val="50000"/>
                </a:schemeClr>
              </a:solidFill>
            </a:endParaRPr>
          </a:p>
          <a:p>
            <a:endParaRPr lang="en-GB" sz="2000" b="1" dirty="0">
              <a:solidFill>
                <a:schemeClr val="accent6">
                  <a:lumMod val="50000"/>
                </a:schemeClr>
              </a:solidFill>
            </a:endParaRPr>
          </a:p>
          <a:p>
            <a:r>
              <a:rPr lang="en-GB" sz="2000" b="1" dirty="0">
                <a:solidFill>
                  <a:srgbClr val="C00000"/>
                </a:solidFill>
              </a:rPr>
              <a:t>  Space and relative tranquillity                                                      Social isolation and loneliness</a:t>
            </a:r>
          </a:p>
          <a:p>
            <a:r>
              <a:rPr lang="en-GB" sz="2000" b="1" dirty="0">
                <a:solidFill>
                  <a:srgbClr val="C00000"/>
                </a:solidFill>
              </a:rPr>
              <a:t>  Air quality and vehicle pollution                                                  Access to schools, hospitals, care centres, facilities</a:t>
            </a:r>
          </a:p>
          <a:p>
            <a:r>
              <a:rPr lang="en-GB" sz="2000" b="1" dirty="0">
                <a:solidFill>
                  <a:srgbClr val="C00000"/>
                </a:solidFill>
              </a:rPr>
              <a:t>  Self-sufficiency and local food production                                More costly food in shops                          </a:t>
            </a:r>
          </a:p>
          <a:p>
            <a:r>
              <a:rPr lang="en-GB" sz="2000" b="1" dirty="0">
                <a:solidFill>
                  <a:srgbClr val="C00000"/>
                </a:solidFill>
              </a:rPr>
              <a:t>  Volunteering                                                                                     Poorer access to job opportunities and training</a:t>
            </a:r>
          </a:p>
          <a:p>
            <a:r>
              <a:rPr lang="en-GB" sz="2000" b="1" dirty="0">
                <a:solidFill>
                  <a:srgbClr val="C00000"/>
                </a:solidFill>
              </a:rPr>
              <a:t>  Lower crime rates                                                                            Service reduction</a:t>
            </a:r>
          </a:p>
          <a:p>
            <a:r>
              <a:rPr lang="en-GB" sz="2000" b="1" dirty="0">
                <a:solidFill>
                  <a:srgbClr val="C00000"/>
                </a:solidFill>
              </a:rPr>
              <a:t>  Higher life expectancy                                                                    Seasonal employment</a:t>
            </a:r>
          </a:p>
          <a:p>
            <a:r>
              <a:rPr lang="en-GB" sz="2000" b="1" dirty="0">
                <a:solidFill>
                  <a:srgbClr val="C00000"/>
                </a:solidFill>
              </a:rPr>
              <a:t>  Lower infant mortality                                                                   Weather in Winter</a:t>
            </a:r>
          </a:p>
          <a:p>
            <a:r>
              <a:rPr lang="en-GB" sz="2000" b="1" dirty="0">
                <a:solidFill>
                  <a:schemeClr val="accent6">
                    <a:lumMod val="50000"/>
                  </a:schemeClr>
                </a:solidFill>
              </a:rPr>
              <a:t>                                                                        </a:t>
            </a:r>
          </a:p>
          <a:p>
            <a:endParaRPr lang="en-GB" sz="2000" b="1" dirty="0">
              <a:solidFill>
                <a:schemeClr val="accent6">
                  <a:lumMod val="50000"/>
                </a:schemeClr>
              </a:solidFill>
            </a:endParaRPr>
          </a:p>
          <a:p>
            <a:endParaRPr lang="en-GB" sz="2000" b="1" dirty="0">
              <a:solidFill>
                <a:schemeClr val="accent6">
                  <a:lumMod val="50000"/>
                </a:schemeClr>
              </a:solidFill>
            </a:endParaRPr>
          </a:p>
        </p:txBody>
      </p:sp>
      <p:sp>
        <p:nvSpPr>
          <p:cNvPr id="3" name="Left Brace 2">
            <a:extLst>
              <a:ext uri="{FF2B5EF4-FFF2-40B4-BE49-F238E27FC236}">
                <a16:creationId xmlns:a16="http://schemas.microsoft.com/office/drawing/2014/main" id="{30603811-5ABA-4B22-87A4-AFA50A8221D0}"/>
              </a:ext>
            </a:extLst>
          </p:cNvPr>
          <p:cNvSpPr/>
          <p:nvPr/>
        </p:nvSpPr>
        <p:spPr>
          <a:xfrm>
            <a:off x="7296346" y="4355184"/>
            <a:ext cx="45719" cy="45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17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UK rural  cartoons">
            <a:extLst>
              <a:ext uri="{FF2B5EF4-FFF2-40B4-BE49-F238E27FC236}">
                <a16:creationId xmlns:a16="http://schemas.microsoft.com/office/drawing/2014/main" id="{A0D54B9A-6418-401D-88C6-8FA0406BF633}"/>
              </a:ext>
            </a:extLst>
          </p:cNvPr>
          <p:cNvPicPr/>
          <p:nvPr/>
        </p:nvPicPr>
        <p:blipFill rotWithShape="1">
          <a:blip r:embed="rId2">
            <a:extLst>
              <a:ext uri="{28A0092B-C50C-407E-A947-70E740481C1C}">
                <a14:useLocalDpi xmlns:a14="http://schemas.microsoft.com/office/drawing/2010/main" val="0"/>
              </a:ext>
            </a:extLst>
          </a:blip>
          <a:srcRect l="32185" t="2483" r="13973" b="45221"/>
          <a:stretch/>
        </p:blipFill>
        <p:spPr bwMode="auto">
          <a:xfrm>
            <a:off x="294640" y="2038350"/>
            <a:ext cx="11551920" cy="4494529"/>
          </a:xfrm>
          <a:prstGeom prst="rect">
            <a:avLst/>
          </a:prstGeom>
          <a:solidFill>
            <a:schemeClr val="accent6">
              <a:lumMod val="40000"/>
              <a:lumOff val="60000"/>
            </a:schemeClr>
          </a:solid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21A13105-ABE0-46ED-BD6B-46760296B283}"/>
              </a:ext>
            </a:extLst>
          </p:cNvPr>
          <p:cNvPicPr>
            <a:picLocks noChangeAspect="1"/>
          </p:cNvPicPr>
          <p:nvPr/>
        </p:nvPicPr>
        <p:blipFill>
          <a:blip r:embed="rId3"/>
          <a:stretch>
            <a:fillRect/>
          </a:stretch>
        </p:blipFill>
        <p:spPr>
          <a:xfrm>
            <a:off x="806247" y="427805"/>
            <a:ext cx="10528705" cy="1335140"/>
          </a:xfrm>
          <a:prstGeom prst="rect">
            <a:avLst/>
          </a:prstGeom>
        </p:spPr>
      </p:pic>
    </p:spTree>
    <p:extLst>
      <p:ext uri="{BB962C8B-B14F-4D97-AF65-F5344CB8AC3E}">
        <p14:creationId xmlns:p14="http://schemas.microsoft.com/office/powerpoint/2010/main" val="332512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CAB2-9297-4A07-8C4B-B518825EA0A5}"/>
              </a:ext>
            </a:extLst>
          </p:cNvPr>
          <p:cNvSpPr>
            <a:spLocks noGrp="1"/>
          </p:cNvSpPr>
          <p:nvPr>
            <p:ph type="title"/>
          </p:nvPr>
        </p:nvSpPr>
        <p:spPr>
          <a:xfrm>
            <a:off x="839788" y="457200"/>
            <a:ext cx="3932237" cy="1016000"/>
          </a:xfrm>
          <a:ln>
            <a:solidFill>
              <a:srgbClr val="C00000"/>
            </a:solidFill>
          </a:ln>
        </p:spPr>
        <p:txBody>
          <a:bodyPr>
            <a:normAutofit fontScale="90000"/>
          </a:bodyPr>
          <a:lstStyle/>
          <a:p>
            <a:r>
              <a:rPr lang="en-GB" b="1" dirty="0">
                <a:solidFill>
                  <a:srgbClr val="FF0000"/>
                </a:solidFill>
              </a:rPr>
              <a:t>BUT, behind the positive aspects of rural life</a:t>
            </a:r>
          </a:p>
        </p:txBody>
      </p:sp>
      <p:sp>
        <p:nvSpPr>
          <p:cNvPr id="4" name="Text Placeholder 3">
            <a:extLst>
              <a:ext uri="{FF2B5EF4-FFF2-40B4-BE49-F238E27FC236}">
                <a16:creationId xmlns:a16="http://schemas.microsoft.com/office/drawing/2014/main" id="{13581BE3-A6FF-4473-A1CB-40E456396286}"/>
              </a:ext>
            </a:extLst>
          </p:cNvPr>
          <p:cNvSpPr>
            <a:spLocks noGrp="1"/>
          </p:cNvSpPr>
          <p:nvPr>
            <p:ph type="body" sz="half" idx="2"/>
          </p:nvPr>
        </p:nvSpPr>
        <p:spPr>
          <a:xfrm>
            <a:off x="839788" y="2057399"/>
            <a:ext cx="4062150" cy="3679371"/>
          </a:xfrm>
          <a:ln>
            <a:solidFill>
              <a:srgbClr val="FF0000"/>
            </a:solidFill>
          </a:ln>
        </p:spPr>
        <p:txBody>
          <a:bodyPr>
            <a:normAutofit/>
          </a:bodyPr>
          <a:lstStyle/>
          <a:p>
            <a:r>
              <a:rPr lang="en-GB" sz="2400" b="1" u="sng" dirty="0"/>
              <a:t>Trend has been a reduction in</a:t>
            </a:r>
            <a:r>
              <a:rPr lang="en-GB" sz="2400" b="1" dirty="0"/>
              <a:t>:</a:t>
            </a:r>
          </a:p>
          <a:p>
            <a:pPr marL="342900" indent="-342900">
              <a:buFont typeface="Arial" panose="020B0604020202020204" pitchFamily="34" charset="0"/>
              <a:buChar char="•"/>
            </a:pPr>
            <a:r>
              <a:rPr lang="en-GB" sz="2800" b="1" dirty="0"/>
              <a:t>Rural buses</a:t>
            </a:r>
          </a:p>
          <a:p>
            <a:pPr marL="342900" indent="-342900">
              <a:buFont typeface="Arial" panose="020B0604020202020204" pitchFamily="34" charset="0"/>
              <a:buChar char="•"/>
            </a:pPr>
            <a:r>
              <a:rPr lang="en-GB" sz="2800" b="1" dirty="0"/>
              <a:t>Rural banks</a:t>
            </a:r>
          </a:p>
          <a:p>
            <a:pPr marL="342900" indent="-342900">
              <a:buFont typeface="Arial" panose="020B0604020202020204" pitchFamily="34" charset="0"/>
              <a:buChar char="•"/>
            </a:pPr>
            <a:r>
              <a:rPr lang="en-GB" sz="2800" b="1" dirty="0"/>
              <a:t>Rural post offices</a:t>
            </a:r>
          </a:p>
          <a:p>
            <a:pPr marL="342900" indent="-342900">
              <a:buFont typeface="Arial" panose="020B0604020202020204" pitchFamily="34" charset="0"/>
              <a:buChar char="•"/>
            </a:pPr>
            <a:r>
              <a:rPr lang="en-GB" sz="2800" b="1" dirty="0"/>
              <a:t>Rural pharmacies</a:t>
            </a:r>
          </a:p>
          <a:p>
            <a:pPr marL="342900" indent="-342900">
              <a:buFont typeface="Arial" panose="020B0604020202020204" pitchFamily="34" charset="0"/>
              <a:buChar char="•"/>
            </a:pPr>
            <a:r>
              <a:rPr lang="en-GB" sz="2800" b="1" dirty="0"/>
              <a:t>Rural public services</a:t>
            </a:r>
          </a:p>
          <a:p>
            <a:pPr marL="342900" indent="-342900">
              <a:buFont typeface="Arial" panose="020B0604020202020204" pitchFamily="34" charset="0"/>
              <a:buChar char="•"/>
            </a:pPr>
            <a:r>
              <a:rPr lang="en-GB" sz="2800" b="1" dirty="0"/>
              <a:t>Fewer churches</a:t>
            </a:r>
          </a:p>
        </p:txBody>
      </p:sp>
      <p:pic>
        <p:nvPicPr>
          <p:cNvPr id="5" name="Picture Placeholder 4" descr="Image result for UK rural Business cartoon">
            <a:extLst>
              <a:ext uri="{FF2B5EF4-FFF2-40B4-BE49-F238E27FC236}">
                <a16:creationId xmlns:a16="http://schemas.microsoft.com/office/drawing/2014/main" id="{98F6EFFD-51CE-4BD9-A064-F2C8DD12B89F}"/>
              </a:ext>
            </a:extLst>
          </p:cNvPr>
          <p:cNvPicPr>
            <a:picLocks noGrp="1"/>
          </p:cNvPicPr>
          <p:nvPr>
            <p:ph type="pic" idx="1"/>
          </p:nvPr>
        </p:nvPicPr>
        <p:blipFill>
          <a:blip r:embed="rId2">
            <a:extLst>
              <a:ext uri="{28A0092B-C50C-407E-A947-70E740481C1C}">
                <a14:useLocalDpi xmlns:a14="http://schemas.microsoft.com/office/drawing/2010/main" val="0"/>
              </a:ext>
            </a:extLst>
          </a:blip>
          <a:srcRect l="11617" r="11617"/>
          <a:stretch>
            <a:fillRect/>
          </a:stretch>
        </p:blipFill>
        <p:spPr bwMode="auto">
          <a:xfrm>
            <a:off x="5183188" y="457201"/>
            <a:ext cx="6172200" cy="5403850"/>
          </a:xfrm>
          <a:prstGeom prst="rect">
            <a:avLst/>
          </a:prstGeom>
          <a:noFill/>
          <a:ln>
            <a:noFill/>
          </a:ln>
        </p:spPr>
      </p:pic>
      <p:sp>
        <p:nvSpPr>
          <p:cNvPr id="6" name="TextBox 5">
            <a:extLst>
              <a:ext uri="{FF2B5EF4-FFF2-40B4-BE49-F238E27FC236}">
                <a16:creationId xmlns:a16="http://schemas.microsoft.com/office/drawing/2014/main" id="{09313F3A-D39B-412D-9754-F42D5DCD747A}"/>
              </a:ext>
            </a:extLst>
          </p:cNvPr>
          <p:cNvSpPr txBox="1"/>
          <p:nvPr/>
        </p:nvSpPr>
        <p:spPr>
          <a:xfrm>
            <a:off x="9428480" y="4470400"/>
            <a:ext cx="17963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Three Blind Mice</a:t>
            </a:r>
          </a:p>
        </p:txBody>
      </p:sp>
      <p:sp>
        <p:nvSpPr>
          <p:cNvPr id="7" name="TextBox 6">
            <a:extLst>
              <a:ext uri="{FF2B5EF4-FFF2-40B4-BE49-F238E27FC236}">
                <a16:creationId xmlns:a16="http://schemas.microsoft.com/office/drawing/2014/main" id="{4B1E300C-1264-4822-9CF6-6E0546F29623}"/>
              </a:ext>
            </a:extLst>
          </p:cNvPr>
          <p:cNvSpPr txBox="1"/>
          <p:nvPr/>
        </p:nvSpPr>
        <p:spPr>
          <a:xfrm>
            <a:off x="7494311" y="3640028"/>
            <a:ext cx="10840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Farmer’s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wife</a:t>
            </a:r>
          </a:p>
        </p:txBody>
      </p:sp>
    </p:spTree>
    <p:extLst>
      <p:ext uri="{BB962C8B-B14F-4D97-AF65-F5344CB8AC3E}">
        <p14:creationId xmlns:p14="http://schemas.microsoft.com/office/powerpoint/2010/main" val="275089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7C082A-0D6D-49C4-9748-6A13DF73D548}"/>
              </a:ext>
            </a:extLst>
          </p:cNvPr>
          <p:cNvSpPr>
            <a:spLocks noGrp="1"/>
          </p:cNvSpPr>
          <p:nvPr>
            <p:ph type="title"/>
          </p:nvPr>
        </p:nvSpPr>
        <p:spPr>
          <a:xfrm>
            <a:off x="838200" y="365126"/>
            <a:ext cx="2809973" cy="1011188"/>
          </a:xfrm>
          <a:ln>
            <a:solidFill>
              <a:srgbClr val="FF0000"/>
            </a:solidFill>
          </a:ln>
        </p:spPr>
        <p:txBody>
          <a:bodyPr/>
          <a:lstStyle/>
          <a:p>
            <a:r>
              <a:rPr lang="en-GB" b="1" dirty="0">
                <a:solidFill>
                  <a:srgbClr val="C00000"/>
                </a:solidFill>
              </a:rPr>
              <a:t>Post Offices</a:t>
            </a:r>
          </a:p>
        </p:txBody>
      </p:sp>
      <p:sp>
        <p:nvSpPr>
          <p:cNvPr id="6" name="Content Placeholder 5">
            <a:extLst>
              <a:ext uri="{FF2B5EF4-FFF2-40B4-BE49-F238E27FC236}">
                <a16:creationId xmlns:a16="http://schemas.microsoft.com/office/drawing/2014/main" id="{D3C7014F-A572-4C12-AC6A-89E4EE96AB6E}"/>
              </a:ext>
            </a:extLst>
          </p:cNvPr>
          <p:cNvSpPr>
            <a:spLocks noGrp="1"/>
          </p:cNvSpPr>
          <p:nvPr>
            <p:ph sz="half" idx="1"/>
          </p:nvPr>
        </p:nvSpPr>
        <p:spPr>
          <a:xfrm>
            <a:off x="838199" y="1747084"/>
            <a:ext cx="5181600" cy="4508419"/>
          </a:xfrm>
          <a:ln>
            <a:solidFill>
              <a:srgbClr val="FF0000"/>
            </a:solidFill>
          </a:ln>
        </p:spPr>
        <p:txBody>
          <a:bodyPr/>
          <a:lstStyle/>
          <a:p>
            <a:pPr marL="0" indent="0">
              <a:buNone/>
            </a:pPr>
            <a:endParaRPr lang="en-GB" dirty="0">
              <a:solidFill>
                <a:schemeClr val="accent6">
                  <a:lumMod val="50000"/>
                </a:schemeClr>
              </a:solidFill>
            </a:endParaRPr>
          </a:p>
          <a:p>
            <a:pPr marL="0" indent="0">
              <a:buNone/>
            </a:pPr>
            <a:endParaRPr lang="en-GB" dirty="0">
              <a:solidFill>
                <a:schemeClr val="accent6">
                  <a:lumMod val="50000"/>
                </a:schemeClr>
              </a:solidFill>
            </a:endParaRPr>
          </a:p>
          <a:p>
            <a:pPr marL="0" indent="0">
              <a:buNone/>
            </a:pPr>
            <a:r>
              <a:rPr lang="en-GB" dirty="0">
                <a:solidFill>
                  <a:schemeClr val="accent6">
                    <a:lumMod val="50000"/>
                  </a:schemeClr>
                </a:solidFill>
              </a:rPr>
              <a:t>Over 9,000 rural post offices in 2,000 to just over 6,000 in 2015.</a:t>
            </a:r>
          </a:p>
          <a:p>
            <a:pPr marL="0" indent="0">
              <a:buNone/>
            </a:pPr>
            <a:endParaRPr lang="en-GB" dirty="0">
              <a:solidFill>
                <a:schemeClr val="accent6">
                  <a:lumMod val="50000"/>
                </a:schemeClr>
              </a:solidFill>
            </a:endParaRPr>
          </a:p>
          <a:p>
            <a:pPr marL="0" indent="0">
              <a:buNone/>
            </a:pPr>
            <a:r>
              <a:rPr lang="en-GB" dirty="0">
                <a:solidFill>
                  <a:schemeClr val="accent6">
                    <a:lumMod val="50000"/>
                  </a:schemeClr>
                </a:solidFill>
              </a:rPr>
              <a:t>However, 98.7% of residents still live within 3 miles of a post office in 2015</a:t>
            </a:r>
          </a:p>
        </p:txBody>
      </p:sp>
      <p:pic>
        <p:nvPicPr>
          <p:cNvPr id="9" name="Content Placeholder 8" descr="A street sign in front of a brick building&#10;&#10;Description generated with very high confidence">
            <a:extLst>
              <a:ext uri="{FF2B5EF4-FFF2-40B4-BE49-F238E27FC236}">
                <a16:creationId xmlns:a16="http://schemas.microsoft.com/office/drawing/2014/main" id="{AB52AF63-75DC-44F3-8585-99A3622534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6241" y="1825625"/>
            <a:ext cx="4607560" cy="4351338"/>
          </a:xfrm>
        </p:spPr>
      </p:pic>
    </p:spTree>
    <p:extLst>
      <p:ext uri="{BB962C8B-B14F-4D97-AF65-F5344CB8AC3E}">
        <p14:creationId xmlns:p14="http://schemas.microsoft.com/office/powerpoint/2010/main" val="388416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3882DB-3DBF-40FC-B0AE-48BDD3AC72C3}"/>
              </a:ext>
            </a:extLst>
          </p:cNvPr>
          <p:cNvPicPr/>
          <p:nvPr/>
        </p:nvPicPr>
        <p:blipFill rotWithShape="1">
          <a:blip r:embed="rId2"/>
          <a:srcRect l="44580" r="1491"/>
          <a:stretch/>
        </p:blipFill>
        <p:spPr bwMode="auto">
          <a:xfrm>
            <a:off x="863600" y="609600"/>
            <a:ext cx="11064240" cy="594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86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7C0598-C8B3-47CF-95C5-5DFACC2059C4}"/>
              </a:ext>
            </a:extLst>
          </p:cNvPr>
          <p:cNvSpPr/>
          <p:nvPr/>
        </p:nvSpPr>
        <p:spPr>
          <a:xfrm>
            <a:off x="317465" y="1945374"/>
            <a:ext cx="5593238" cy="3827971"/>
          </a:xfrm>
          <a:prstGeom prst="rect">
            <a:avLst/>
          </a:prstGeom>
          <a:solidFill>
            <a:schemeClr val="accent6">
              <a:lumMod val="20000"/>
              <a:lumOff val="80000"/>
            </a:schemeClr>
          </a:solidFill>
          <a:ln>
            <a:solidFill>
              <a:srgbClr val="FF0000"/>
            </a:solidFill>
          </a:ln>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10 times average earnings in rural areas</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Up to 14.6 times in some rural counties</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National average is 8.2 times average earnings</a:t>
            </a:r>
          </a:p>
        </p:txBody>
      </p:sp>
      <p:sp>
        <p:nvSpPr>
          <p:cNvPr id="3" name="TextBox 2">
            <a:extLst>
              <a:ext uri="{FF2B5EF4-FFF2-40B4-BE49-F238E27FC236}">
                <a16:creationId xmlns:a16="http://schemas.microsoft.com/office/drawing/2014/main" id="{DA20A9B3-4703-4356-A861-B08153FEEC7B}"/>
              </a:ext>
            </a:extLst>
          </p:cNvPr>
          <p:cNvSpPr txBox="1"/>
          <p:nvPr/>
        </p:nvSpPr>
        <p:spPr>
          <a:xfrm>
            <a:off x="902144" y="829559"/>
            <a:ext cx="51938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a:ln>
                  <a:noFill/>
                </a:ln>
                <a:solidFill>
                  <a:srgbClr val="FF0000"/>
                </a:solidFill>
                <a:effectLst/>
                <a:uLnTx/>
                <a:uFillTx/>
                <a:latin typeface="Calibri" panose="020F0502020204030204"/>
                <a:ea typeface="+mn-ea"/>
                <a:cs typeface="+mn-cs"/>
              </a:rPr>
              <a:t>House Price Affordability</a:t>
            </a:r>
          </a:p>
        </p:txBody>
      </p:sp>
      <p:pic>
        <p:nvPicPr>
          <p:cNvPr id="5" name="Picture 4" descr="Image result for UK rural house price affordability cartoon">
            <a:extLst>
              <a:ext uri="{FF2B5EF4-FFF2-40B4-BE49-F238E27FC236}">
                <a16:creationId xmlns:a16="http://schemas.microsoft.com/office/drawing/2014/main" id="{450A7EE1-2EBE-4946-B934-37C7B28109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945374"/>
            <a:ext cx="5593238" cy="4285744"/>
          </a:xfrm>
          <a:prstGeom prst="rect">
            <a:avLst/>
          </a:prstGeom>
          <a:noFill/>
          <a:ln>
            <a:noFill/>
          </a:ln>
        </p:spPr>
      </p:pic>
    </p:spTree>
    <p:extLst>
      <p:ext uri="{BB962C8B-B14F-4D97-AF65-F5344CB8AC3E}">
        <p14:creationId xmlns:p14="http://schemas.microsoft.com/office/powerpoint/2010/main" val="1446970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1726</Words>
  <Application>Microsoft Office PowerPoint</Application>
  <PresentationFormat>Widescreen</PresentationFormat>
  <Paragraphs>257</Paragraphs>
  <Slides>38</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Calibri Light</vt:lpstr>
      <vt:lpstr>Office Theme</vt:lpstr>
      <vt:lpstr>1_Office Theme</vt:lpstr>
      <vt:lpstr>Rural Services Conference  Rural Health Challenges</vt:lpstr>
      <vt:lpstr>PowerPoint Presentation</vt:lpstr>
      <vt:lpstr>What am I going to cover?</vt:lpstr>
      <vt:lpstr>PowerPoint Presentation</vt:lpstr>
      <vt:lpstr>PowerPoint Presentation</vt:lpstr>
      <vt:lpstr>BUT, behind the positive aspects of rural life</vt:lpstr>
      <vt:lpstr>Post Offices</vt:lpstr>
      <vt:lpstr>PowerPoint Presentation</vt:lpstr>
      <vt:lpstr>PowerPoint Presentation</vt:lpstr>
      <vt:lpstr>Job Centres</vt:lpstr>
      <vt:lpstr>Access to Further Education</vt:lpstr>
      <vt:lpstr>PowerPoint Presentation</vt:lpstr>
      <vt:lpstr>Access and Service Provision</vt:lpstr>
      <vt:lpstr>Travel and Access</vt:lpstr>
      <vt:lpstr>Services for Older People</vt:lpstr>
      <vt:lpstr>Public Health</vt:lpstr>
      <vt:lpstr>PowerPoint Presentation</vt:lpstr>
      <vt:lpstr>PowerPoint Presentation</vt:lpstr>
      <vt:lpstr> </vt:lpstr>
      <vt:lpstr>PowerPoint Presentation</vt:lpstr>
      <vt:lpstr>What impacts health in rural areas?</vt:lpstr>
      <vt:lpstr>Select Committee on the Rural Economy</vt:lpstr>
      <vt:lpstr>What challenges do rural areas pose for the delivery of health and social care services, and how does health and wellbeing impact the rural economy? </vt:lpstr>
      <vt:lpstr>What are the main challenges when it comes to recruiting and retaining staff to work in health and social care? How can rural areas attract the staff they need? </vt:lpstr>
      <vt:lpstr>Are there sufficient education and training opportunities for people already living in rural areas or for people who would be interested in working in rural areas as health and care professionals? </vt:lpstr>
      <vt:lpstr>What are the opportunities arising from new technology for delivering health and social in rural areas? </vt:lpstr>
      <vt:lpstr>  What are the main barriers to overcoming loneliness and social isolation?  </vt:lpstr>
      <vt:lpstr>Are preventative public health activities being adequately resourced? </vt:lpstr>
      <vt:lpstr>What is the mental health situation and what can be done?</vt:lpstr>
      <vt:lpstr>Mental Health</vt:lpstr>
      <vt:lpstr>What role does the voluntary and charity sector play in delivering health and social care? </vt:lpstr>
      <vt:lpstr>So what are some of the potential solutions?</vt:lpstr>
      <vt:lpstr>So what are some of the potential solutions?</vt:lpstr>
      <vt:lpstr>So what are some of the potential solutions?</vt:lpstr>
      <vt:lpstr>So what are some of the potential solutions?</vt:lpstr>
      <vt:lpstr>So what are some of the potential solutions?</vt:lpstr>
      <vt:lpstr>So what are some of the potential solutions?</vt:lpstr>
      <vt:lpstr>So what are some of the potential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Services Conference  Rural Health Challenges</dc:title>
  <dc:creator>Richard Parish</dc:creator>
  <cp:lastModifiedBy>Richard Parish</cp:lastModifiedBy>
  <cp:revision>28</cp:revision>
  <dcterms:created xsi:type="dcterms:W3CDTF">2019-09-02T14:17:43Z</dcterms:created>
  <dcterms:modified xsi:type="dcterms:W3CDTF">2019-09-04T09:18:25Z</dcterms:modified>
</cp:coreProperties>
</file>