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0"/>
  </p:notesMasterIdLst>
  <p:sldIdLst>
    <p:sldId id="256" r:id="rId5"/>
    <p:sldId id="257" r:id="rId6"/>
    <p:sldId id="258" r:id="rId7"/>
    <p:sldId id="260" r:id="rId8"/>
    <p:sldId id="261" r:id="rId9"/>
    <p:sldId id="264" r:id="rId10"/>
    <p:sldId id="265" r:id="rId11"/>
    <p:sldId id="267" r:id="rId12"/>
    <p:sldId id="270" r:id="rId13"/>
    <p:sldId id="271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4877"/>
    <a:srgbClr val="004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AB81B-FC47-4592-8E8E-559C0C87D80F}" v="229" dt="2019-11-05T14:08:1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93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2A918-51B2-416B-929D-36084AF3C55C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CA146-415F-42A6-B4F3-C32E6A7DD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3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CA146-415F-42A6-B4F3-C32E6A7DD6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AECD-0A29-465E-BC77-ACFF7E6E9C07}" type="datetimeFigureOut">
              <a:rPr lang="en-GB" smtClean="0"/>
              <a:t>18/11/19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A8B1-0825-47CA-B9E7-657B8C5EE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9" y="5739819"/>
            <a:ext cx="1676967" cy="95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59" y="5873174"/>
            <a:ext cx="2368757" cy="8876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176EA4-09F6-4332-BE0C-5771850D6976}"/>
              </a:ext>
            </a:extLst>
          </p:cNvPr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ACEA393-ACFE-460D-B186-ED00C8DB8D9D}"/>
              </a:ext>
            </a:extLst>
          </p:cNvPr>
          <p:cNvSpPr txBox="1">
            <a:spLocks/>
          </p:cNvSpPr>
          <p:nvPr/>
        </p:nvSpPr>
        <p:spPr>
          <a:xfrm>
            <a:off x="-42075" y="47376"/>
            <a:ext cx="9217024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Medical Technologies Innovation </a:t>
            </a:r>
            <a:r>
              <a:rPr lang="en-GB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Facility</a:t>
            </a:r>
          </a:p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MTIF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183E2D-1739-4609-ACF6-3684A4094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509" y="3185123"/>
            <a:ext cx="5366326" cy="2554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4FC6D3-2320-4B91-B04E-52817E247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9" y="1504410"/>
            <a:ext cx="5355053" cy="21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 for Rural Health &amp;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87346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Integrated remote sensor monitoring supporting citizens to stay healthy at home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3220" y="3439363"/>
            <a:ext cx="2298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clean rooms </a:t>
            </a:r>
            <a:r>
              <a:rPr lang="en-GB" sz="1400" b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GB" sz="1400">
                <a:solidFill>
                  <a:schemeClr val="bg1"/>
                </a:solidFill>
                <a:latin typeface="Calibri" panose="020F0502020204030204" pitchFamily="34" charset="0"/>
              </a:rPr>
              <a:t>Class 10,000</a:t>
            </a:r>
            <a:r>
              <a:rPr lang="en-GB" sz="1400" b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available for 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4961" y="2834624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Commercialisation</a:t>
            </a:r>
          </a:p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(TRL 3-6)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80FCADA-2CC2-4DED-9E86-FEE8B4826F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56" y="1921295"/>
            <a:ext cx="3342640" cy="1748155"/>
          </a:xfrm>
          <a:prstGeom prst="rect">
            <a:avLst/>
          </a:prstGeom>
          <a:noFill/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26E372F-6C57-453C-B693-9F7E2AB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1" y="1922971"/>
            <a:ext cx="3868340" cy="368458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Sensors woven into fabrics for ECG, Temperature, Location, Acceleration.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Sensors can be built into devices such as inhalers,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Data can be collated and analysed remotely to identify physiological changes,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Patients can be seen when appropriate or interventions made electronically.</a:t>
            </a:r>
            <a:endParaRPr lang="en-GB" sz="1800" dirty="0"/>
          </a:p>
        </p:txBody>
      </p:sp>
      <p:pic>
        <p:nvPicPr>
          <p:cNvPr id="3074" name="Picture 2" descr="Image result for adherium smart inhaler">
            <a:extLst>
              <a:ext uri="{FF2B5EF4-FFF2-40B4-BE49-F238E27FC236}">
                <a16:creationId xmlns:a16="http://schemas.microsoft.com/office/drawing/2014/main" xmlns="" id="{C91F57CD-E754-4388-8211-947969BF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95" y="3760749"/>
            <a:ext cx="3315812" cy="22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 for Rural Health &amp;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51" y="1340958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Big Data Analytics to support healthy ageing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4961" y="2834624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Commercialisation</a:t>
            </a:r>
          </a:p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(TRL 3-6)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26E372F-6C57-453C-B693-9F7E2AB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34" y="1772066"/>
            <a:ext cx="3997666" cy="4009057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Data from sensors in the home identify normal patterns of behaviour,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All sorts of sensors - When a kettle is normally switched on, when the fridge is opened, when the heating goes on, movement and falls.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Everyone is different but we are creatures of habit and changes to the normal routine may indicate problems,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Data analytics can develop a “normal” pattern and identify changes in the normal routine to trigger alerts or follow up calls to support citizens.</a:t>
            </a:r>
            <a:endParaRPr lang="en-GB" sz="1800" dirty="0"/>
          </a:p>
        </p:txBody>
      </p:sp>
      <p:pic>
        <p:nvPicPr>
          <p:cNvPr id="5124" name="Picture 4" descr="Image result for data analytics images">
            <a:extLst>
              <a:ext uri="{FF2B5EF4-FFF2-40B4-BE49-F238E27FC236}">
                <a16:creationId xmlns:a16="http://schemas.microsoft.com/office/drawing/2014/main" xmlns="" id="{D35A217E-357F-4EB2-8A37-B1E64F28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64" y="3440880"/>
            <a:ext cx="4244846" cy="25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wz Home Care Kit">
            <a:extLst>
              <a:ext uri="{FF2B5EF4-FFF2-40B4-BE49-F238E27FC236}">
                <a16:creationId xmlns:a16="http://schemas.microsoft.com/office/drawing/2014/main" xmlns="" id="{B2CAD1C2-7D1A-46F7-9082-BBF4E144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90" y="1800811"/>
            <a:ext cx="1982120" cy="19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 for Rural Health &amp;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51" y="1340958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Remotely Operated Surgical Robots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4961" y="2834624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Commercialisation</a:t>
            </a:r>
          </a:p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(TRL 3-6)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26E372F-6C57-453C-B693-9F7E2AB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34" y="1772066"/>
            <a:ext cx="3997666" cy="400905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Research in MTIF is supporting the development of surgical robots,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Advances have been achieved in complex spinal surgery ensuring greater precision and better outcomes for patients,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Remotely operated surgical robots are becoming a reality enabling surgeons to operate from different locations,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For rural populations this could enable patients to receive the best possible treatment wherever they are,</a:t>
            </a: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This may in some small way address the challenges of the rural health and care workforce.</a:t>
            </a:r>
            <a:endParaRPr lang="en-GB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83C618-F690-464F-A54C-D6D4D6C6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56" y="1712146"/>
            <a:ext cx="3300495" cy="2237049"/>
          </a:xfrm>
          <a:prstGeom prst="rect">
            <a:avLst/>
          </a:prstGeom>
        </p:spPr>
      </p:pic>
      <p:pic>
        <p:nvPicPr>
          <p:cNvPr id="6148" name="Picture 4" descr="Image result for phil breedon surgical robots">
            <a:extLst>
              <a:ext uri="{FF2B5EF4-FFF2-40B4-BE49-F238E27FC236}">
                <a16:creationId xmlns:a16="http://schemas.microsoft.com/office/drawing/2014/main" xmlns="" id="{90A3D13F-0BAF-4448-B4A5-BAAAC407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56" y="4014808"/>
            <a:ext cx="3300494" cy="19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 for Rural Health &amp;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51" y="1340958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Companion robotics supporting carers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4961" y="2834624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Commercialisation</a:t>
            </a:r>
          </a:p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(TRL 3-6)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26E372F-6C57-453C-B693-9F7E2AB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34" y="1772066"/>
            <a:ext cx="3997666" cy="4009057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Assistive robotics are being developed to support individual citizens and carers to enable people to remain at home longer,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An ageing population with increasing health and care needs is placing an ever greater challenge on local government,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Assistive robots seem to provide an opportunity for identifying changes in people at home, providing visual links with carers and potentially providing companionship,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For rural populations this could be a game changer in providing elements of care at a time when the cost of care provision is escalating and the recruitment of professional carers is increasingly difficult.</a:t>
            </a:r>
          </a:p>
        </p:txBody>
      </p:sp>
      <p:pic>
        <p:nvPicPr>
          <p:cNvPr id="7170" name="Picture 2" descr="Image result for robot companion for elderly">
            <a:extLst>
              <a:ext uri="{FF2B5EF4-FFF2-40B4-BE49-F238E27FC236}">
                <a16:creationId xmlns:a16="http://schemas.microsoft.com/office/drawing/2014/main" xmlns="" id="{40778679-860A-432A-85CF-B44DCDC6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10" y="3658766"/>
            <a:ext cx="3434780" cy="22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obot companion for elderly">
            <a:extLst>
              <a:ext uri="{FF2B5EF4-FFF2-40B4-BE49-F238E27FC236}">
                <a16:creationId xmlns:a16="http://schemas.microsoft.com/office/drawing/2014/main" xmlns="" id="{3DFDC520-15A6-4866-98EA-EFBA0B82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80" y="1703629"/>
            <a:ext cx="2600965" cy="1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 for Rural Health &amp;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51" y="1340958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Developing the next generation of medical implants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26E372F-6C57-453C-B693-9F7E2AB7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334" y="1772066"/>
            <a:ext cx="3997666" cy="4009057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Implantable medical devices have evolved dramatically with pacemakers, insulin pumps and drug delivery devices become more readily available,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Development is challenging and ensuring the body is able to accept the device is one of our areas of expertise,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Self adjustment using machine learning combined with remote monitoring by health professionals is possible but not widely used,</a:t>
            </a:r>
            <a:b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</a:br>
            <a:endParaRPr lang="en-GB" sz="1800" dirty="0">
              <a:solidFill>
                <a:srgbClr val="004877"/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4877"/>
                </a:solidFill>
                <a:latin typeface="Calibri" panose="020F0502020204030204" pitchFamily="34" charset="0"/>
              </a:rPr>
              <a:t>For rural populations remote monitoring and self adjusting drug delivery devices would enable patients physiological response to be monitored and optimised without endless visits to hospital.</a:t>
            </a:r>
          </a:p>
        </p:txBody>
      </p:sp>
      <p:pic>
        <p:nvPicPr>
          <p:cNvPr id="8198" name="Picture 6" descr="Image result for medtronic insulin pump">
            <a:extLst>
              <a:ext uri="{FF2B5EF4-FFF2-40B4-BE49-F238E27FC236}">
                <a16:creationId xmlns:a16="http://schemas.microsoft.com/office/drawing/2014/main" xmlns="" id="{F7E8B666-FFB1-48CA-89A2-43E7A381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17" y="2253845"/>
            <a:ext cx="3114870" cy="326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1.wp.com/www.implantable-device.com/wp-content/uploads/2018/05/Optimizer-Smart-NBS.png?resize=640%2C835">
            <a:extLst>
              <a:ext uri="{FF2B5EF4-FFF2-40B4-BE49-F238E27FC236}">
                <a16:creationId xmlns:a16="http://schemas.microsoft.com/office/drawing/2014/main" xmlns="" id="{20E8426F-AB46-418F-829F-B4D5712E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96" y="2598501"/>
            <a:ext cx="2001328" cy="26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Improving Rural Health &amp;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251" y="134095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rgbClr val="004877"/>
                </a:solidFill>
                <a:latin typeface="Calibri" panose="020F0502020204030204" pitchFamily="34" charset="0"/>
              </a:rPr>
              <a:t>by helping organizations to accelerate the development and commercial availability of innovative medical technologies and devices.</a:t>
            </a:r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183E2D-1739-4609-ACF6-3684A409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31" y="4103717"/>
            <a:ext cx="5366326" cy="2554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4FC6D3-2320-4B91-B04E-52817E247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4" y="2261543"/>
            <a:ext cx="5355053" cy="21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47072" y="3922844"/>
            <a:ext cx="14620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bg1"/>
                </a:solidFill>
                <a:latin typeface="Calibri" panose="020F0502020204030204" pitchFamily="34" charset="0"/>
              </a:rPr>
              <a:t>Enabler as part of NTU’s Strategic Plan and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4" name="Title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93610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4877"/>
                </a:solidFill>
                <a:latin typeface="Calibri" panose="020F0502020204030204" pitchFamily="34" charset="0"/>
              </a:rPr>
              <a:t>MTIF</a:t>
            </a:r>
            <a:r>
              <a:rPr lang="en-GB" sz="2800" b="1" dirty="0">
                <a:latin typeface="Calibri" panose="020F0502020204030204" pitchFamily="34" charset="0"/>
              </a:rPr>
              <a:t/>
            </a:r>
            <a:br>
              <a:rPr lang="en-GB" sz="2800" b="1" dirty="0"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The Purpose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536" y="1740837"/>
            <a:ext cx="82337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MTIF’s MISSION  </a:t>
            </a:r>
            <a:r>
              <a:rPr lang="en-GB" sz="1900" dirty="0">
                <a:solidFill>
                  <a:srgbClr val="004877"/>
                </a:solidFill>
                <a:latin typeface="Calibri" panose="020F0502020204030204" pitchFamily="34" charset="0"/>
              </a:rPr>
              <a:t>is to improve the quality of patient care by helping organizations to accelerate the development and commercial availability of innovative medical technologies and devices.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8868" y="5849244"/>
            <a:ext cx="1909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Strongly aligned to NTU’s research with impact agenda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4371" y="5868582"/>
            <a:ext cx="1905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Supports new STEM course portfolio investments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72" y="4100003"/>
            <a:ext cx="1082880" cy="814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82" y="4005962"/>
            <a:ext cx="983113" cy="886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94" y="5193192"/>
            <a:ext cx="1317446" cy="1053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21" y="4870915"/>
            <a:ext cx="2700675" cy="135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54" y="4119538"/>
            <a:ext cx="3682626" cy="549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04" y="3998815"/>
            <a:ext cx="884013" cy="1017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927" y="2887295"/>
            <a:ext cx="82076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b="1" dirty="0">
                <a:solidFill>
                  <a:srgbClr val="004877"/>
                </a:solidFill>
                <a:latin typeface="Calibri" panose="020F0502020204030204" pitchFamily="34" charset="0"/>
              </a:rPr>
              <a:t>STRATEGIC PARTNERSHIP </a:t>
            </a:r>
            <a:r>
              <a:rPr lang="en-GB" sz="1900" dirty="0">
                <a:solidFill>
                  <a:srgbClr val="004877"/>
                </a:solidFill>
                <a:latin typeface="Calibri" panose="020F0502020204030204" pitchFamily="34" charset="0"/>
              </a:rPr>
              <a:t>of stakeholders delivering complementary elements to help take your innovative Medical Technology from “</a:t>
            </a:r>
            <a:r>
              <a:rPr lang="en-GB" sz="1900" b="1" i="1" dirty="0">
                <a:solidFill>
                  <a:srgbClr val="004877"/>
                </a:solidFill>
                <a:latin typeface="Calibri" panose="020F0502020204030204" pitchFamily="34" charset="0"/>
              </a:rPr>
              <a:t>bench to bedside”</a:t>
            </a:r>
            <a:endParaRPr lang="en-GB" sz="19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257D75-DD42-4E69-B936-0BC7C52F7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967" y="4998389"/>
            <a:ext cx="1963876" cy="1335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96249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4877"/>
                </a:solidFill>
                <a:latin typeface="Calibri" panose="020F0502020204030204" pitchFamily="34" charset="0"/>
              </a:rPr>
              <a:t>MTIF</a:t>
            </a:r>
            <a:r>
              <a:rPr lang="en-GB" sz="2800" b="1" dirty="0">
                <a:latin typeface="Calibri" panose="020F0502020204030204" pitchFamily="34" charset="0"/>
              </a:rPr>
              <a:t> </a:t>
            </a:r>
            <a:br>
              <a:rPr lang="en-GB" sz="2800" b="1" dirty="0"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Objectives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1574949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rgbClr val="004D75"/>
                </a:solidFill>
                <a:latin typeface="Calibri" panose="020F0502020204030204" pitchFamily="34" charset="0"/>
              </a:rPr>
              <a:t>To help </a:t>
            </a:r>
            <a:r>
              <a:rPr lang="en-GB" sz="2800" dirty="0">
                <a:solidFill>
                  <a:srgbClr val="004D75"/>
                </a:solidFill>
                <a:latin typeface="Calibri" panose="020F0502020204030204" pitchFamily="34" charset="0"/>
              </a:rPr>
              <a:t>organisations</a:t>
            </a:r>
            <a:r>
              <a:rPr lang="en-GB" sz="2800" b="0" dirty="0">
                <a:solidFill>
                  <a:srgbClr val="004D75"/>
                </a:solidFill>
                <a:latin typeface="Calibri" panose="020F0502020204030204" pitchFamily="34" charset="0"/>
              </a:rPr>
              <a:t> grow and accelerate product development activities in medical technologies and medical devices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1561" y="3140968"/>
            <a:ext cx="3591817" cy="396005"/>
          </a:xfrm>
          <a:prstGeom prst="round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809278" y="3140968"/>
            <a:ext cx="3591817" cy="396005"/>
          </a:xfrm>
          <a:prstGeom prst="round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11561" y="3756015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809278" y="3756015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11561" y="4243179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809278" y="4243179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11561" y="4747761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809278" y="4747761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11560" y="5252343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7774" y="3140968"/>
            <a:ext cx="28717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Calibri" panose="020F0502020204030204" pitchFamily="34" charset="0"/>
              </a:rPr>
              <a:t>Key Drivers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56907" y="3140968"/>
            <a:ext cx="2896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Calibri" panose="020F0502020204030204" pitchFamily="34" charset="0"/>
              </a:rPr>
              <a:t>Key Assets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4957" y="3764359"/>
            <a:ext cx="301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Collaboration &amp; Community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0072" y="3779748"/>
            <a:ext cx="28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Workshops &amp; Laboratories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3758" y="4256060"/>
            <a:ext cx="31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Transparency &amp; Showcasing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2474" y="4251807"/>
            <a:ext cx="2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Offices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4087" y="4769345"/>
            <a:ext cx="260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Collaboration Space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5340" y="4754201"/>
            <a:ext cx="339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Professional image &amp; environment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1018" y="5266135"/>
            <a:ext cx="2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Flexibility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4812844" y="5258753"/>
            <a:ext cx="3591817" cy="39600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95638" y="5274525"/>
            <a:ext cx="2345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Expert Research Staff Product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73421" y="3216053"/>
            <a:ext cx="4800972" cy="974058"/>
          </a:xfrm>
          <a:prstGeom prst="round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60619" y="1833001"/>
            <a:ext cx="4800972" cy="974058"/>
          </a:xfrm>
          <a:prstGeom prst="round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73421" y="4640511"/>
            <a:ext cx="4800972" cy="974058"/>
          </a:xfrm>
          <a:prstGeom prst="roundRect">
            <a:avLst/>
          </a:prstGeom>
          <a:gradFill flip="none" rotWithShape="1">
            <a:gsLst>
              <a:gs pos="0">
                <a:srgbClr val="CCCCCC">
                  <a:shade val="30000"/>
                  <a:satMod val="115000"/>
                </a:srgbClr>
              </a:gs>
              <a:gs pos="50000">
                <a:srgbClr val="CCCCCC">
                  <a:shade val="67500"/>
                  <a:satMod val="115000"/>
                </a:srgbClr>
              </a:gs>
              <a:gs pos="100000">
                <a:srgbClr val="CCCC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19100" y="201960"/>
            <a:ext cx="8305800" cy="10668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4877"/>
                </a:solidFill>
                <a:latin typeface="Calibri" panose="020F0502020204030204" pitchFamily="34" charset="0"/>
              </a:rPr>
              <a:t>MTIF</a:t>
            </a:r>
            <a:r>
              <a:rPr lang="en-GB" sz="2800" b="1" dirty="0">
                <a:latin typeface="Calibri" panose="020F0502020204030204" pitchFamily="34" charset="0"/>
              </a:rPr>
              <a:t/>
            </a:r>
            <a:br>
              <a:rPr lang="en-GB" sz="2800" b="1" dirty="0"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Concept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9552" y="1680362"/>
            <a:ext cx="3528392" cy="1276027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9640" y="3065069"/>
            <a:ext cx="3528392" cy="1276027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9552" y="4480004"/>
            <a:ext cx="3528392" cy="1276027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126014"/>
            <a:ext cx="35283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Calibri" panose="020F0502020204030204" pitchFamily="34" charset="0"/>
              </a:rPr>
              <a:t>R&amp;D Centre TRL 1-2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92" y="3591244"/>
            <a:ext cx="35283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Calibri" panose="020F0502020204030204" pitchFamily="34" charset="0"/>
              </a:rPr>
              <a:t>Translation Centre TRL 3-6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4886138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Calibri" panose="020F0502020204030204" pitchFamily="34" charset="0"/>
              </a:rPr>
              <a:t>Strategic partners for commercialisation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9924" y="2037096"/>
            <a:ext cx="449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Construction and equipping of a multi-disciplinary research and innovation facility at the NTU Clifton Campus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3426" y="3220410"/>
            <a:ext cx="4498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Construction and equipping of a technology translation centre with clean rooms and Medical Technologies development laboratories on the Nottingham Boots  Enterprise Zone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2086" y="4652905"/>
            <a:ext cx="4498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Collaborating with NHS teaching hospitals trusts; </a:t>
            </a:r>
            <a:r>
              <a:rPr lang="en-GB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MediLink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GB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Cheata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, Boots, </a:t>
            </a:r>
            <a:r>
              <a:rPr lang="en-GB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Biocity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Group Ltd, EMAHSN as strategic partners to deliver complete product development and </a:t>
            </a:r>
            <a:r>
              <a:rPr lang="en-GB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commercialiZation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support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 do we offer?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3827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0" dirty="0">
                <a:solidFill>
                  <a:srgbClr val="004877"/>
                </a:solidFill>
                <a:latin typeface="Calibri" panose="020F0502020204030204" pitchFamily="34" charset="0"/>
              </a:rPr>
              <a:t>A multi-partner integrated dual site medical devices research and development facility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422281" y="2514273"/>
            <a:ext cx="2744059" cy="3128837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877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3059" y="4143308"/>
            <a:ext cx="228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Business support team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6191" y="4526679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413" y="5335333"/>
            <a:ext cx="232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Single and double offices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4" y="3580497"/>
            <a:ext cx="232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equipment available to industry</a:t>
            </a:r>
          </a:p>
        </p:txBody>
      </p:sp>
      <p:sp>
        <p:nvSpPr>
          <p:cNvPr id="13" name="TextBox 12"/>
          <p:cNvSpPr txBox="1"/>
          <p:nvPr/>
        </p:nvSpPr>
        <p:spPr>
          <a:xfrm flipV="1">
            <a:off x="890161" y="3463335"/>
            <a:ext cx="615553" cy="1959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2800" dirty="0">
                <a:solidFill>
                  <a:srgbClr val="E8005A"/>
                </a:solidFill>
                <a:latin typeface="Calibri" panose="020F0502020204030204" pitchFamily="34" charset="0"/>
              </a:rPr>
              <a:t>NTU Clifton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0617" y="2834649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Fundamental Research (TRL 1-2)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66625" y="2514249"/>
            <a:ext cx="2744059" cy="3128862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877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220" y="3439363"/>
            <a:ext cx="2298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Laboratories and clean rooms </a:t>
            </a:r>
            <a:r>
              <a:rPr lang="en-GB" sz="1400" b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GB" sz="1400">
                <a:solidFill>
                  <a:schemeClr val="bg1"/>
                </a:solidFill>
                <a:latin typeface="Calibri" panose="020F0502020204030204" pitchFamily="34" charset="0"/>
              </a:rPr>
              <a:t>Class 10,000</a:t>
            </a:r>
            <a:r>
              <a:rPr lang="en-GB" sz="1400" b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available for rent</a:t>
            </a:r>
          </a:p>
        </p:txBody>
      </p:sp>
      <p:sp>
        <p:nvSpPr>
          <p:cNvPr id="18" name="TextBox 17"/>
          <p:cNvSpPr txBox="1"/>
          <p:nvPr/>
        </p:nvSpPr>
        <p:spPr>
          <a:xfrm flipV="1">
            <a:off x="4514761" y="3365346"/>
            <a:ext cx="615553" cy="24332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sz="2800" dirty="0">
                <a:solidFill>
                  <a:srgbClr val="E8005A"/>
                </a:solidFill>
                <a:latin typeface="Calibri" panose="020F0502020204030204" pitchFamily="34" charset="0"/>
              </a:rPr>
              <a:t>Enterprise Zone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4961" y="2834624"/>
            <a:ext cx="166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Commercialisation</a:t>
            </a:r>
          </a:p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(TRL 3-6)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3220" y="4343491"/>
            <a:ext cx="2306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Communal hot desk working space and open innovation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31683" r="41466"/>
          <a:stretch/>
        </p:blipFill>
        <p:spPr>
          <a:xfrm>
            <a:off x="563694" y="2220756"/>
            <a:ext cx="1428502" cy="11202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" r="26926" b="9697"/>
          <a:stretch/>
        </p:blipFill>
        <p:spPr>
          <a:xfrm>
            <a:off x="4454725" y="2163615"/>
            <a:ext cx="1351177" cy="11331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7DEEC"/>
              </a:clrFrom>
              <a:clrTo>
                <a:srgbClr val="C7D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5" y="1145224"/>
            <a:ext cx="9144000" cy="57127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217913" y="1593866"/>
            <a:ext cx="2685294" cy="1486404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Bioactive Surface Fabrication Laboratory </a:t>
            </a:r>
            <a:b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Interactive, multicomponent and multifunctional material production and testing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228184" y="4978267"/>
            <a:ext cx="2697428" cy="1501425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Diagnostics and Analysis Laboratory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Home for advanced instrumentation suite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913" y="3286383"/>
            <a:ext cx="2685294" cy="1493598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 err="1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Gray</a:t>
            </a: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Room and Medical Device Prototype Test Facility 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Laboratory where devices are assembled.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What’s inside - Clifton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216983" y="1586672"/>
            <a:ext cx="2697427" cy="1493598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Tissue Culture Room 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In vitro analysis of cells with materials in cultures as  living human cells and tissues.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228186" y="1586672"/>
            <a:ext cx="2697426" cy="149359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CAD Facility 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Design related data files and scans for 3D printing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28186" y="3288093"/>
            <a:ext cx="2697426" cy="1491888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Cognitive Robotics  Laboratory </a:t>
            </a:r>
            <a:b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Computing laboratory dedicated to development of assistive robotics medical systems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16983" y="3286383"/>
            <a:ext cx="2697427" cy="149359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Laboratory Clean Rooms </a:t>
            </a:r>
            <a:b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ISO 5 cleanroom for materials deposition and device fabrication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7913" y="4986094"/>
            <a:ext cx="2685294" cy="149359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Workshop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b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Fabrication and machining equipment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16982" y="4986094"/>
            <a:ext cx="2697427" cy="1493598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High Performance Computing Laboratory </a:t>
            </a: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1400" b="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For intensive modelling and simulation of medical devices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39"/>
            <a:ext cx="9144000" cy="636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19100" y="20196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Calibri" panose="020F0502020204030204" pitchFamily="34" charset="0"/>
              </a:rPr>
              <a:t>MTIF</a:t>
            </a:r>
            <a:br>
              <a:rPr lang="en-GB" b="1" kern="0" dirty="0">
                <a:latin typeface="Calibri" panose="020F0502020204030204" pitchFamily="34" charset="0"/>
              </a:rPr>
            </a:br>
            <a:r>
              <a:rPr lang="en-GB" b="1" kern="0" dirty="0">
                <a:solidFill>
                  <a:schemeClr val="bg1"/>
                </a:solidFill>
                <a:latin typeface="Calibri" panose="020F0502020204030204" pitchFamily="34" charset="0"/>
              </a:rPr>
              <a:t>What’s inside – Boots Enterprise Zone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572931" y="2036923"/>
            <a:ext cx="2685294" cy="671622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3 Class 10,000 clean rooms for rent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72931" y="2965682"/>
            <a:ext cx="2685294" cy="674873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Autoclave room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1" y="2029729"/>
            <a:ext cx="2697427" cy="674873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Metrology Room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0" y="4828929"/>
            <a:ext cx="2697426" cy="674873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Medical Device analysis and assembly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72931" y="4829702"/>
            <a:ext cx="2697426" cy="674100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4 offices for rent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72001" y="2965682"/>
            <a:ext cx="2697427" cy="674873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 err="1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Biocompatability</a:t>
            </a: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 standards and compliance testing lab 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72931" y="3897692"/>
            <a:ext cx="2685294" cy="674873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Collaborative working area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72000" y="3897692"/>
            <a:ext cx="2697427" cy="674873"/>
          </a:xfrm>
          <a:prstGeom prst="roundRect">
            <a:avLst/>
          </a:prstGeom>
          <a:solidFill>
            <a:srgbClr val="E8005A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GB" sz="1400" kern="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Business support services</a:t>
            </a:r>
            <a:endParaRPr lang="en-GB" sz="1400" b="0" kern="0" dirty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19100" y="193553"/>
            <a:ext cx="8305800" cy="10668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4877"/>
                </a:solidFill>
                <a:latin typeface="Calibri" panose="020F0502020204030204" pitchFamily="34" charset="0"/>
              </a:rPr>
              <a:t>MTIF</a:t>
            </a:r>
            <a:r>
              <a:rPr lang="en-GB" sz="2800" b="1" dirty="0">
                <a:latin typeface="Calibri" panose="020F0502020204030204" pitchFamily="34" charset="0"/>
              </a:rPr>
              <a:t/>
            </a:r>
            <a:br>
              <a:rPr lang="en-GB" sz="2800" b="1" dirty="0"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Staff Resources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98134" y="2659790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charset="0"/>
              </a:rPr>
              <a:t>Chief Technology Officer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09615" y="2303342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Research Fellows (10)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98134" y="1885466"/>
            <a:ext cx="3773866" cy="315920"/>
          </a:xfrm>
          <a:prstGeom prst="round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221" y="1873830"/>
            <a:ext cx="25027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chemeClr val="bg1"/>
                </a:solidFill>
                <a:latin typeface="Calibri" panose="020F0502020204030204" pitchFamily="34" charset="0"/>
              </a:rPr>
              <a:t>Management (7)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98134" y="3021940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Operations Manager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98134" y="3384090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Business Development Manager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98134" y="3747971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Business Acceleration Manager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98134" y="4113996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Admin/Reception – Boots Enterprise Zone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98134" y="4485112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Admin/Reception Clifton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709615" y="1892939"/>
            <a:ext cx="3773866" cy="315920"/>
          </a:xfrm>
          <a:prstGeom prst="round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900" b="1" dirty="0">
                <a:solidFill>
                  <a:prstClr val="white"/>
                </a:solidFill>
                <a:latin typeface="Calibri" panose="020F0502020204030204" pitchFamily="34" charset="0"/>
              </a:rPr>
              <a:t>Technical (24)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709615" y="2657030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Project Manager/ Technologist (4)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709615" y="3010718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Development Engineer (6)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709615" y="3361955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white"/>
                </a:solidFill>
                <a:cs typeface="Arial" charset="0"/>
              </a:rPr>
              <a:t>Technicians (4)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98134" y="2288674"/>
            <a:ext cx="3773866" cy="277488"/>
          </a:xfrm>
          <a:prstGeom prst="roundRect">
            <a:avLst/>
          </a:prstGeom>
          <a:gradFill flip="none" rotWithShape="1">
            <a:gsLst>
              <a:gs pos="0">
                <a:srgbClr val="004877">
                  <a:shade val="30000"/>
                  <a:satMod val="115000"/>
                </a:srgbClr>
              </a:gs>
              <a:gs pos="50000">
                <a:srgbClr val="004877">
                  <a:shade val="67500"/>
                  <a:satMod val="115000"/>
                </a:srgbClr>
              </a:gs>
              <a:gs pos="100000">
                <a:srgbClr val="004877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charset="0"/>
              </a:rPr>
              <a:t>Managing Director 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F9AC1D-FB27-4525-BD52-CEAAF51BA56A}"/>
              </a:ext>
            </a:extLst>
          </p:cNvPr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rgbClr val="E800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xmlns="" id="{3EB4A872-E774-4141-90E7-7EB83AC3B9F6}"/>
              </a:ext>
            </a:extLst>
          </p:cNvPr>
          <p:cNvSpPr txBox="1">
            <a:spLocks/>
          </p:cNvSpPr>
          <p:nvPr/>
        </p:nvSpPr>
        <p:spPr>
          <a:xfrm>
            <a:off x="419100" y="193553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4877"/>
                </a:solidFill>
                <a:latin typeface="Calibri" panose="020F0502020204030204" pitchFamily="34" charset="0"/>
              </a:rPr>
              <a:t>MTIF</a:t>
            </a:r>
            <a:r>
              <a:rPr lang="en-GB" sz="2800" b="1" dirty="0">
                <a:latin typeface="Calibri" panose="020F0502020204030204" pitchFamily="34" charset="0"/>
              </a:rPr>
              <a:t/>
            </a:r>
            <a:br>
              <a:rPr lang="en-GB" sz="2800" b="1" dirty="0"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Areas of Scientific Expertise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48C68E-A9FE-4283-97A3-0D111E8E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91" y="3012528"/>
            <a:ext cx="2249619" cy="19508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7CE230E-49BA-4DAD-92DB-B3535BEBEAD6}"/>
              </a:ext>
            </a:extLst>
          </p:cNvPr>
          <p:cNvGrpSpPr/>
          <p:nvPr/>
        </p:nvGrpSpPr>
        <p:grpSpPr>
          <a:xfrm>
            <a:off x="3673508" y="1447624"/>
            <a:ext cx="1584251" cy="1472726"/>
            <a:chOff x="2450636" y="60458"/>
            <a:chExt cx="1842453" cy="1593938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29A40E6D-521F-4096-BB6D-831E9915F401}"/>
                </a:ext>
              </a:extLst>
            </p:cNvPr>
            <p:cNvSpPr/>
            <p:nvPr/>
          </p:nvSpPr>
          <p:spPr>
            <a:xfrm>
              <a:off x="2450636" y="60458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Hexagon 4">
              <a:extLst>
                <a:ext uri="{FF2B5EF4-FFF2-40B4-BE49-F238E27FC236}">
                  <a16:creationId xmlns:a16="http://schemas.microsoft.com/office/drawing/2014/main" xmlns="" id="{B3081EBE-1427-48F3-B8D9-D7C604393D91}"/>
                </a:ext>
              </a:extLst>
            </p:cNvPr>
            <p:cNvSpPr txBox="1"/>
            <p:nvPr/>
          </p:nvSpPr>
          <p:spPr>
            <a:xfrm>
              <a:off x="2755970" y="324608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CELL MATERIAL INTERACES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E2F7EE-1A07-4AAB-AF80-C35C7049F1B4}"/>
              </a:ext>
            </a:extLst>
          </p:cNvPr>
          <p:cNvGrpSpPr/>
          <p:nvPr/>
        </p:nvGrpSpPr>
        <p:grpSpPr>
          <a:xfrm>
            <a:off x="5334114" y="1996190"/>
            <a:ext cx="1485755" cy="1360195"/>
            <a:chOff x="4033739" y="966129"/>
            <a:chExt cx="1842453" cy="159393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xmlns="" id="{EC35D615-A3A0-4569-B244-1B96610F2683}"/>
                </a:ext>
              </a:extLst>
            </p:cNvPr>
            <p:cNvSpPr/>
            <p:nvPr/>
          </p:nvSpPr>
          <p:spPr>
            <a:xfrm>
              <a:off x="4033739" y="966129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Hexagon 4">
              <a:extLst>
                <a:ext uri="{FF2B5EF4-FFF2-40B4-BE49-F238E27FC236}">
                  <a16:creationId xmlns:a16="http://schemas.microsoft.com/office/drawing/2014/main" xmlns="" id="{A67A08E1-0D7B-4080-BCB4-DEB471813D25}"/>
                </a:ext>
              </a:extLst>
            </p:cNvPr>
            <p:cNvSpPr txBox="1"/>
            <p:nvPr/>
          </p:nvSpPr>
          <p:spPr>
            <a:xfrm>
              <a:off x="4339073" y="1230279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ROBOTICS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8C37A7-D555-44F1-97F1-38F8881427EE}"/>
              </a:ext>
            </a:extLst>
          </p:cNvPr>
          <p:cNvGrpSpPr/>
          <p:nvPr/>
        </p:nvGrpSpPr>
        <p:grpSpPr>
          <a:xfrm>
            <a:off x="5972289" y="3429000"/>
            <a:ext cx="1497283" cy="1294548"/>
            <a:chOff x="4036447" y="2842483"/>
            <a:chExt cx="1842453" cy="1593938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xmlns="" id="{CA19B1FB-9FA0-4224-9609-E8AE7718CB13}"/>
                </a:ext>
              </a:extLst>
            </p:cNvPr>
            <p:cNvSpPr/>
            <p:nvPr/>
          </p:nvSpPr>
          <p:spPr>
            <a:xfrm>
              <a:off x="4036447" y="2842483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xmlns="" id="{009644A8-BB9B-4ADB-A4AA-62540047D492}"/>
                </a:ext>
              </a:extLst>
            </p:cNvPr>
            <p:cNvSpPr txBox="1"/>
            <p:nvPr/>
          </p:nvSpPr>
          <p:spPr>
            <a:xfrm>
              <a:off x="4341781" y="3106633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SMART TEXTILES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77F74A5-99D9-42FE-B025-BAD6B9103089}"/>
              </a:ext>
            </a:extLst>
          </p:cNvPr>
          <p:cNvGrpSpPr/>
          <p:nvPr/>
        </p:nvGrpSpPr>
        <p:grpSpPr>
          <a:xfrm>
            <a:off x="1460195" y="3429000"/>
            <a:ext cx="1497283" cy="1294548"/>
            <a:chOff x="776465" y="2769318"/>
            <a:chExt cx="1842453" cy="1593938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xmlns="" id="{EEBFD732-117F-4FC7-9EAC-BF734FEE32CB}"/>
                </a:ext>
              </a:extLst>
            </p:cNvPr>
            <p:cNvSpPr/>
            <p:nvPr/>
          </p:nvSpPr>
          <p:spPr>
            <a:xfrm>
              <a:off x="776465" y="2769318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Hexagon 4">
              <a:extLst>
                <a:ext uri="{FF2B5EF4-FFF2-40B4-BE49-F238E27FC236}">
                  <a16:creationId xmlns:a16="http://schemas.microsoft.com/office/drawing/2014/main" xmlns="" id="{7C36EA9C-0618-4FB9-BC60-D5C401001A89}"/>
                </a:ext>
              </a:extLst>
            </p:cNvPr>
            <p:cNvSpPr txBox="1"/>
            <p:nvPr/>
          </p:nvSpPr>
          <p:spPr>
            <a:xfrm>
              <a:off x="1081799" y="3033468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DESIGN &amp; PROTOTYPING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49F34C5-E6B3-4E87-B51F-DF5FA2D94C41}"/>
              </a:ext>
            </a:extLst>
          </p:cNvPr>
          <p:cNvGrpSpPr/>
          <p:nvPr/>
        </p:nvGrpSpPr>
        <p:grpSpPr>
          <a:xfrm>
            <a:off x="2041848" y="1958573"/>
            <a:ext cx="1497283" cy="1360195"/>
            <a:chOff x="815930" y="924725"/>
            <a:chExt cx="1842453" cy="1593938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xmlns="" id="{B8D3E9A5-48BC-4360-B417-D97A029B8D17}"/>
                </a:ext>
              </a:extLst>
            </p:cNvPr>
            <p:cNvSpPr/>
            <p:nvPr/>
          </p:nvSpPr>
          <p:spPr>
            <a:xfrm>
              <a:off x="815930" y="924725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3"/>
              <a:srcRect/>
              <a:stretch>
                <a:fillRect l="-8000" r="-8000"/>
              </a:stretch>
            </a:blip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xmlns="" id="{8A1F4D70-FE0E-40F8-9323-8199530BD733}"/>
                </a:ext>
              </a:extLst>
            </p:cNvPr>
            <p:cNvSpPr txBox="1"/>
            <p:nvPr/>
          </p:nvSpPr>
          <p:spPr>
            <a:xfrm>
              <a:off x="1121264" y="1188875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A7C93A-EB28-4E48-A0DA-C901F41AA69C}"/>
              </a:ext>
            </a:extLst>
          </p:cNvPr>
          <p:cNvGrpSpPr/>
          <p:nvPr/>
        </p:nvGrpSpPr>
        <p:grpSpPr>
          <a:xfrm>
            <a:off x="2112532" y="4854260"/>
            <a:ext cx="1560976" cy="1360195"/>
            <a:chOff x="4033739" y="966129"/>
            <a:chExt cx="1842453" cy="1593938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xmlns="" id="{DB4ACFEB-ED3C-4520-90D7-5C0A2262ADCD}"/>
                </a:ext>
              </a:extLst>
            </p:cNvPr>
            <p:cNvSpPr/>
            <p:nvPr/>
          </p:nvSpPr>
          <p:spPr>
            <a:xfrm>
              <a:off x="4033739" y="966129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xmlns="" id="{86D7804C-9A7F-4D62-8649-A356504BD7D7}"/>
                </a:ext>
              </a:extLst>
            </p:cNvPr>
            <p:cNvSpPr txBox="1"/>
            <p:nvPr/>
          </p:nvSpPr>
          <p:spPr>
            <a:xfrm>
              <a:off x="4339073" y="1230279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</a:rPr>
                <a:t>HUMAN FACTORS</a:t>
              </a:r>
              <a:endParaRPr lang="en-GB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93D2A52-54D4-4D60-B382-8FFD0289BC00}"/>
              </a:ext>
            </a:extLst>
          </p:cNvPr>
          <p:cNvGrpSpPr/>
          <p:nvPr/>
        </p:nvGrpSpPr>
        <p:grpSpPr>
          <a:xfrm>
            <a:off x="3760476" y="5282597"/>
            <a:ext cx="1497283" cy="1360195"/>
            <a:chOff x="4033739" y="966129"/>
            <a:chExt cx="1842453" cy="1593938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xmlns="" id="{C419F98B-030D-421D-88B5-65E1677936BA}"/>
                </a:ext>
              </a:extLst>
            </p:cNvPr>
            <p:cNvSpPr/>
            <p:nvPr/>
          </p:nvSpPr>
          <p:spPr>
            <a:xfrm>
              <a:off x="4033739" y="966129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Hexagon 4">
              <a:extLst>
                <a:ext uri="{FF2B5EF4-FFF2-40B4-BE49-F238E27FC236}">
                  <a16:creationId xmlns:a16="http://schemas.microsoft.com/office/drawing/2014/main" xmlns="" id="{FF81A6D1-D089-43E5-A7AC-588FCFBBA16E}"/>
                </a:ext>
              </a:extLst>
            </p:cNvPr>
            <p:cNvSpPr txBox="1"/>
            <p:nvPr/>
          </p:nvSpPr>
          <p:spPr>
            <a:xfrm>
              <a:off x="4339073" y="1230279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</a:rPr>
                <a:t>IMAGING</a:t>
              </a:r>
              <a:endParaRPr lang="en-GB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F581E8F-7D1E-4BCC-9CDB-9A7969B8D287}"/>
              </a:ext>
            </a:extLst>
          </p:cNvPr>
          <p:cNvGrpSpPr/>
          <p:nvPr/>
        </p:nvGrpSpPr>
        <p:grpSpPr>
          <a:xfrm>
            <a:off x="5334114" y="4854260"/>
            <a:ext cx="1556440" cy="1344043"/>
            <a:chOff x="2501690" y="3720767"/>
            <a:chExt cx="1842453" cy="1593938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xmlns="" id="{28866E9F-BC37-4B57-B4CD-8DDAB81FFF09}"/>
                </a:ext>
              </a:extLst>
            </p:cNvPr>
            <p:cNvSpPr/>
            <p:nvPr/>
          </p:nvSpPr>
          <p:spPr>
            <a:xfrm>
              <a:off x="2501690" y="3720767"/>
              <a:ext cx="1842453" cy="1593938"/>
            </a:xfrm>
            <a:prstGeom prst="hexagon">
              <a:avLst>
                <a:gd name="adj" fmla="val 28570"/>
                <a:gd name="vf" fmla="val 115470"/>
              </a:avLst>
            </a:prstGeom>
            <a:gradFill flip="none" rotWithShape="0">
              <a:gsLst>
                <a:gs pos="0">
                  <a:srgbClr val="004877">
                    <a:shade val="30000"/>
                    <a:satMod val="115000"/>
                  </a:srgbClr>
                </a:gs>
                <a:gs pos="50000">
                  <a:srgbClr val="004877">
                    <a:shade val="67500"/>
                    <a:satMod val="115000"/>
                  </a:srgbClr>
                </a:gs>
                <a:gs pos="100000">
                  <a:srgbClr val="00487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Hexagon 4">
              <a:extLst>
                <a:ext uri="{FF2B5EF4-FFF2-40B4-BE49-F238E27FC236}">
                  <a16:creationId xmlns:a16="http://schemas.microsoft.com/office/drawing/2014/main" xmlns="" id="{376593C5-FC9A-463C-9F11-1DB5A2ABA610}"/>
                </a:ext>
              </a:extLst>
            </p:cNvPr>
            <p:cNvSpPr txBox="1"/>
            <p:nvPr/>
          </p:nvSpPr>
          <p:spPr>
            <a:xfrm>
              <a:off x="2807024" y="3984917"/>
              <a:ext cx="1231785" cy="10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MICROBIOLOGY</a:t>
              </a:r>
              <a:endParaRPr lang="en-GB" sz="1300" kern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F19647C-368A-4337-8710-46DCE9FE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5" y="142883"/>
            <a:ext cx="1232108" cy="3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60B05E52F0A4995263716CC27E99C" ma:contentTypeVersion="6" ma:contentTypeDescription="Create a new document." ma:contentTypeScope="" ma:versionID="84ac4e876cd8861872492e09302a709d">
  <xsd:schema xmlns:xsd="http://www.w3.org/2001/XMLSchema" xmlns:xs="http://www.w3.org/2001/XMLSchema" xmlns:p="http://schemas.microsoft.com/office/2006/metadata/properties" xmlns:ns3="f5c28689-edb6-4bd3-818f-a0be15380712" targetNamespace="http://schemas.microsoft.com/office/2006/metadata/properties" ma:root="true" ma:fieldsID="3c4e9437dd9bf2f976fcc9438c685442" ns3:_="">
    <xsd:import namespace="f5c28689-edb6-4bd3-818f-a0be153807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28689-edb6-4bd3-818f-a0be153807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8E575-FD30-4FEE-96AE-7D5220018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A8520-D93D-4BB4-A64E-D9B5161C5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28689-edb6-4bd3-818f-a0be153807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E1BA80-C24C-4305-8C02-241B224F67BA}">
  <ds:schemaRefs>
    <ds:schemaRef ds:uri="http://purl.org/dc/elements/1.1/"/>
    <ds:schemaRef ds:uri="http://schemas.microsoft.com/office/2006/metadata/properties"/>
    <ds:schemaRef ds:uri="f5c28689-edb6-4bd3-818f-a0be153807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778</Words>
  <Application>Microsoft Macintosh PowerPoint</Application>
  <PresentationFormat>On-screen Show (4:3)</PresentationFormat>
  <Paragraphs>154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MTIF The Purpose</vt:lpstr>
      <vt:lpstr>MTIF  Objectives</vt:lpstr>
      <vt:lpstr>MTIF Concept</vt:lpstr>
      <vt:lpstr>PowerPoint Presentation</vt:lpstr>
      <vt:lpstr>PowerPoint Presentation</vt:lpstr>
      <vt:lpstr>PowerPoint Presentation</vt:lpstr>
      <vt:lpstr>MTIF Staff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Naylor, Jade</dc:creator>
  <cp:lastModifiedBy>Ivan Annibal</cp:lastModifiedBy>
  <cp:revision>60</cp:revision>
  <dcterms:created xsi:type="dcterms:W3CDTF">2017-07-05T07:34:35Z</dcterms:created>
  <dcterms:modified xsi:type="dcterms:W3CDTF">2019-11-18T23:23:58Z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0x01010014460B05E52F0A4995263716CC27E99C</vt:lpwstr>
  </property>
</Properties>
</file>