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58" r:id="rId8"/>
    <p:sldId id="259" r:id="rId9"/>
    <p:sldId id="261" r:id="rId10"/>
    <p:sldId id="263" r:id="rId11"/>
    <p:sldId id="260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9EC159-CD7F-4C3B-8BD1-225697C79F15}" v="2091" dt="2019-07-22T07:56:24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40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00464-CD4A-4197-B95D-902DB6BFA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0DB6A6-6731-41A1-8FF4-28761BB2D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BCF76-750F-462B-8BD4-0CF67551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A67F85-7FA6-4A79-82B3-A32FBBA7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4DEC8-1B5F-486C-99E1-27B9C795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8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A7578-C27D-47C8-8DB8-DD743C53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26BFD1-DB7F-4330-A549-DE089D0E4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298ABB-CEF4-4B79-842E-23FE93B7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11B574-CC7B-41BB-BC24-DBC8FEEF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BE1C5-AE66-4F93-8D01-9C3623E7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6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643DB9-1FFC-42C1-AEC2-E3B446C69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D91B71-ED3D-4263-88DC-39AA7F784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24401-5991-467C-896D-14EBC8C3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C827A-6FCC-4852-B5D1-EBD9DBB8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B11EE9-696C-4959-87EB-10EFD3B3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6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BBB67F-6D8C-4D15-AF79-150DD430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AE9DFB-484A-42FA-A6EB-B986806D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FEAA1-6BEE-45FB-A2C2-97BFFBCD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783C8C-518A-4B1A-9DEE-9F1AC995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B74501-F446-4028-AA8C-A986873C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68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DBDCF-F0E5-42FC-9C5A-6A932FA9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9A7BB2-51DB-4624-943C-C99DCD73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BB67D8-895A-4BBD-89CF-7D20CAC8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7799B3-1847-4281-9C0C-25EA477A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E50A78-3A54-412C-8BA5-87B73049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5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B9719-3173-45B4-B611-A0E53185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1BCAD-D9E2-4C0B-A253-6F8BAA1E7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83A1CB-BA42-4F07-A269-8A8972676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9C3828-5617-43D4-8906-89D651B4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4F4B92-865D-436D-A351-E9D50B32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C0DE28-38FF-4C9D-9675-C41B761B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6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AEAF6-17D6-47EE-B7EC-F6307A50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7038E6-7DEB-4691-8A1D-8DFDF9DE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3882C5-F8E4-4FCA-A3A9-5CF66DF12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6BF311-E7D0-43DA-A48A-85E995EDA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AD1C2A-32D4-4DD9-A353-F45E6C1BB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2BDAB8-7C8C-42A6-B3F4-191DD29B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74D895-FD9A-48E6-9A79-8B216225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A6C2FA-D5CA-4347-BD4A-9FE38F04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4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06EC1-7C0E-4360-A391-05FEF168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B6089AF-FA7A-434D-887B-706E2D0A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9EB24B-A4EF-4AA1-936A-B6ED312C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5829A8-3651-4B68-8A8B-2A24A93B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06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A8D2E6-74B8-43E2-86DC-3FD72D40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A30856-4CD3-4321-A731-5B256CA7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5114DB-43CE-4850-8F64-9BF6457A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4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B1F64-8908-43EC-A583-9BE2C7E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0E32D-463C-4D44-BA2D-2684C2CD5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525034-D1CD-4B49-8AE7-DCFD5779D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3C485D-57BF-4288-BF64-ACABD2A4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27FF13-913B-4129-86B4-01F06955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F7A893-EFFD-4732-8AE9-8B19C81D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4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2D6FA-D028-4D0C-AF08-54D74145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97B85F7-4F1B-4CC8-998E-EED1CBE32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547994-9459-4246-A7B9-2D17CCF6A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F6D425-65DD-496A-9E97-661EDDF9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F7651-AE18-41BF-9ED7-36536EB6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F9E670-F5FC-471F-B155-DD618E0C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27F1C1-BA29-46C3-BE25-A7D5E835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6931A8-E635-45BE-BC4F-EAFB7233C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C1F58A-58B1-42D6-9077-533CDDF7F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0DD2-AF78-48B3-B156-0D2F91E513B9}" type="datetimeFigureOut">
              <a:rPr lang="en-GB" smtClean="0"/>
              <a:t>24/07/19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4BB36D-BE91-4405-9BC8-AA7A0C884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4D0375-2CD6-4052-9403-D86120E09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6E91-307A-4C1C-8D27-4A871FB7B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cid:image002.png@01D5059F.518AD690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341089602/131217ce69?utm_source=email&amp;utm_medium=vimeo-cliptranscode-201504&amp;utm_campaign=2922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C311-948C-4590-957A-6B89D5E81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799" y="1761800"/>
            <a:ext cx="9144000" cy="2387600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Social Prescribing in Lincolnshire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E82B1-350C-4DF8-807B-2648E7162B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54" y="5513388"/>
            <a:ext cx="2929255" cy="1223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7E958-49DF-4E01-AC5C-7DA90AED46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13" y="120967"/>
            <a:ext cx="3751915" cy="969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6E667D-7A35-4255-BEC9-8707486C8C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8" y="120967"/>
            <a:ext cx="1470026" cy="1416064"/>
          </a:xfrm>
          <a:prstGeom prst="rect">
            <a:avLst/>
          </a:prstGeom>
        </p:spPr>
      </p:pic>
      <p:pic>
        <p:nvPicPr>
          <p:cNvPr id="8" name="Picture 7" descr="NW Badge">
            <a:extLst>
              <a:ext uri="{FF2B5EF4-FFF2-40B4-BE49-F238E27FC236}">
                <a16:creationId xmlns:a16="http://schemas.microsoft.com/office/drawing/2014/main" xmlns="" id="{083CBD17-8001-4BC9-A941-F6758E77CF52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267007"/>
            <a:ext cx="1470026" cy="147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social value engine logo">
            <a:extLst>
              <a:ext uri="{FF2B5EF4-FFF2-40B4-BE49-F238E27FC236}">
                <a16:creationId xmlns:a16="http://schemas.microsoft.com/office/drawing/2014/main" xmlns="" id="{B8ED93AF-F6CB-46C9-92C5-DBB0A1BA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903" y="4503421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910D09-7BD1-4486-A097-23E90C5773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87" y="5676535"/>
            <a:ext cx="3905138" cy="9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8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075FE9-B83C-42D8-B147-C5A29055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2" y="1509105"/>
            <a:ext cx="10443632" cy="4983770"/>
          </a:xfrm>
          <a:prstGeom prst="rect">
            <a:avLst/>
          </a:prstGeom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C17D7E3A-8572-4EED-8B77-7AD59E5743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prstGeom prst="roundRect">
            <a:avLst>
              <a:gd name="adj" fmla="val 31481"/>
            </a:avLst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 err="1">
                <a:latin typeface="Arial Black" panose="020B0A04020102020204" pitchFamily="34" charset="0"/>
              </a:rPr>
              <a:t>Vitrucare</a:t>
            </a:r>
            <a:r>
              <a:rPr lang="en-GB" sz="3200" dirty="0">
                <a:latin typeface="Arial Black" panose="020B0A04020102020204" pitchFamily="34" charset="0"/>
              </a:rPr>
              <a:t> Digital Platform</a:t>
            </a:r>
          </a:p>
        </p:txBody>
      </p:sp>
    </p:spTree>
    <p:extLst>
      <p:ext uri="{BB962C8B-B14F-4D97-AF65-F5344CB8AC3E}">
        <p14:creationId xmlns:p14="http://schemas.microsoft.com/office/powerpoint/2010/main" val="337923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CE4C04F7-8806-45E8-A01A-10E32299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  <a:prstGeom prst="roundRect">
            <a:avLst>
              <a:gd name="adj" fmla="val 31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>
                <a:latin typeface="Arial Black" panose="020B0A04020102020204" pitchFamily="34" charset="0"/>
              </a:rPr>
              <a:t>What is Social Prescribing? 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xmlns="" id="{B8FE3652-DA34-4060-9E78-678FF568D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426700" cy="5239544"/>
          </a:xfrm>
          <a:prstGeom prst="roundRect">
            <a:avLst>
              <a:gd name="adj" fmla="val 832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primary care to refer patients with social, emotional or practical needs to a range of local, non-clinical services. </a:t>
            </a:r>
          </a:p>
          <a:p>
            <a:pPr marL="0" indent="0" algn="ctr">
              <a:buNone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pressure off GPs when a medical intervention is not appropriate or isn’t getting to the root of the individual’s problem.</a:t>
            </a:r>
          </a:p>
          <a:p>
            <a:pPr marL="0" indent="0" algn="ctr">
              <a:buNone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Connects people to things in their own community to the benefit of their health and well-being. </a:t>
            </a:r>
          </a:p>
          <a:p>
            <a:pPr marL="0" indent="0" algn="ctr">
              <a:buNone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Prescribing is: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One-to-one support, person centred, community-based, empowering lifestyle choices.</a:t>
            </a:r>
          </a:p>
        </p:txBody>
      </p:sp>
    </p:spTree>
    <p:extLst>
      <p:ext uri="{BB962C8B-B14F-4D97-AF65-F5344CB8AC3E}">
        <p14:creationId xmlns:p14="http://schemas.microsoft.com/office/powerpoint/2010/main" val="55399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CE4C04F7-8806-45E8-A01A-10E32299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  <a:prstGeom prst="roundRect">
            <a:avLst>
              <a:gd name="adj" fmla="val 31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2800" dirty="0">
                <a:latin typeface="Arial Black" panose="020B0A04020102020204" pitchFamily="34" charset="0"/>
              </a:rPr>
              <a:t>Who benefits from Social Prescribing? 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xmlns="" id="{B8FE3652-DA34-4060-9E78-678FF568D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426700" cy="5239544"/>
          </a:xfrm>
          <a:prstGeom prst="roundRect">
            <a:avLst>
              <a:gd name="adj" fmla="val 832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whose medical needs are managed/stable. </a:t>
            </a:r>
          </a:p>
          <a:p>
            <a:pPr marL="0" indent="0" algn="ctr">
              <a:buNone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 has been identified as requiring non-clinical support to manage some of their social issues.</a:t>
            </a:r>
          </a:p>
          <a:p>
            <a:pPr marL="0" indent="0" algn="ctr">
              <a:buNone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who are frail and feel isolated, lonely or anxious or may have low confidence or self-esteem.</a:t>
            </a:r>
          </a:p>
          <a:p>
            <a:pPr marL="0" indent="0" algn="ctr">
              <a:buNone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 has given their consent and is ready to engage in self-care/self-help activities.</a:t>
            </a:r>
          </a:p>
        </p:txBody>
      </p:sp>
    </p:spTree>
    <p:extLst>
      <p:ext uri="{BB962C8B-B14F-4D97-AF65-F5344CB8AC3E}">
        <p14:creationId xmlns:p14="http://schemas.microsoft.com/office/powerpoint/2010/main" val="363381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53A065-521B-40D7-92C2-C1BD8E33404C}"/>
              </a:ext>
            </a:extLst>
          </p:cNvPr>
          <p:cNvSpPr txBox="1"/>
          <p:nvPr/>
        </p:nvSpPr>
        <p:spPr>
          <a:xfrm>
            <a:off x="1060450" y="2228671"/>
            <a:ext cx="1007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u="sng" dirty="0">
                <a:hlinkClick r:id="rId2"/>
              </a:rPr>
              <a:t>https://vimeo.com/341089602/131217ce69?utm_source=email&amp;utm_medium=vimeo-cliptranscode-201504&amp;utm_campaign=29220</a:t>
            </a:r>
            <a:r>
              <a:rPr lang="en-GB" dirty="0"/>
              <a:t> </a:t>
            </a:r>
          </a:p>
          <a:p>
            <a:pPr algn="ctr"/>
            <a:endParaRPr lang="en-GB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86F3D708-18EA-43DF-A105-622323F2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575"/>
          </a:xfrm>
          <a:prstGeom prst="roundRect">
            <a:avLst>
              <a:gd name="adj" fmla="val 31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Social Prescribing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Christine's Story</a:t>
            </a:r>
          </a:p>
        </p:txBody>
      </p:sp>
    </p:spTree>
    <p:extLst>
      <p:ext uri="{BB962C8B-B14F-4D97-AF65-F5344CB8AC3E}">
        <p14:creationId xmlns:p14="http://schemas.microsoft.com/office/powerpoint/2010/main" val="371477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BB1FE-4865-4F65-BFF5-6C3398DF0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Gainsborough pilot (June 2017)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Proof of concept (Sept 2018 to present)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1000 participants milestone passed July 2019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Growing evidence base of positive case studies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SROI – Social Value Engine, testing and early results.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INW and the Lincolnshire Care Navigation Model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3292690E-1A25-4C97-8272-79130029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prstGeom prst="roundRect">
            <a:avLst>
              <a:gd name="adj" fmla="val 31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3200" dirty="0">
                <a:latin typeface="Arial Black" panose="020B0A04020102020204" pitchFamily="34" charset="0"/>
              </a:rPr>
              <a:t>The story so far</a:t>
            </a:r>
          </a:p>
        </p:txBody>
      </p:sp>
    </p:spTree>
    <p:extLst>
      <p:ext uri="{BB962C8B-B14F-4D97-AF65-F5344CB8AC3E}">
        <p14:creationId xmlns:p14="http://schemas.microsoft.com/office/powerpoint/2010/main" val="282545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78EE05-CA53-4A3B-AD84-464F59F41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1512" y="0"/>
            <a:ext cx="10201013" cy="70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ACCBE6-71B2-4102-9694-7CD341861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" y="8627"/>
            <a:ext cx="10380133" cy="778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6BEA71-4818-40C5-B342-A890D2CABF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06" y="132473"/>
            <a:ext cx="6630353" cy="67290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4898BFAF-961C-4115-A662-841238C6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02" y="990480"/>
            <a:ext cx="3537437" cy="5013008"/>
          </a:xfrm>
          <a:prstGeom prst="roundRect">
            <a:avLst>
              <a:gd name="adj" fmla="val 31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400" b="1" dirty="0"/>
              <a:t>Lincolnshire Social Prescribing </a:t>
            </a:r>
            <a:br>
              <a:rPr lang="en-GB" sz="2400" b="1" dirty="0"/>
            </a:br>
            <a:r>
              <a:rPr lang="en-GB" sz="2400" b="1" dirty="0"/>
              <a:t>PCN Delivery Model</a:t>
            </a:r>
            <a:br>
              <a:rPr lang="en-GB" sz="2400" b="1" dirty="0"/>
            </a:b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>NHS Long Term Plan: social prescribing and community-based support component of the Comprehensive Model of Personalised Care</a:t>
            </a:r>
          </a:p>
        </p:txBody>
      </p:sp>
    </p:spTree>
    <p:extLst>
      <p:ext uri="{BB962C8B-B14F-4D97-AF65-F5344CB8AC3E}">
        <p14:creationId xmlns:p14="http://schemas.microsoft.com/office/powerpoint/2010/main" val="146822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AED804-3B62-4C93-A3B5-CF9BD2948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54201"/>
            <a:ext cx="10515600" cy="42354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the current managed and co-ordinated countywide Social Prescribing Service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 local activity with Primary Care Networks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social prescribing into the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Vitrucare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with partner agencies and commissioned services supporting care navigation – ‘the ecosystem’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planning and development – how are we going to take this forward?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DFBD9A3B-B008-4505-BDB6-65FCF5E88E8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04875"/>
          </a:xfrm>
          <a:prstGeom prst="roundRect">
            <a:avLst>
              <a:gd name="adj" fmla="val 31481"/>
            </a:avLst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latin typeface="Arial Black" panose="020B0A04020102020204" pitchFamily="34" charset="0"/>
              </a:rPr>
              <a:t>Next steps &amp; areas for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903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339C19169304A95EC305823C67E8D" ma:contentTypeVersion="10" ma:contentTypeDescription="Create a new document." ma:contentTypeScope="" ma:versionID="06e0da38e31f75aef1926d9b11eb79de">
  <xsd:schema xmlns:xsd="http://www.w3.org/2001/XMLSchema" xmlns:xs="http://www.w3.org/2001/XMLSchema" xmlns:p="http://schemas.microsoft.com/office/2006/metadata/properties" xmlns:ns2="fdee7f74-c238-4e71-bef6-cb6ffd7edaf0" xmlns:ns3="975d8036-a17a-4712-8258-cb87c9a7b24c" targetNamespace="http://schemas.microsoft.com/office/2006/metadata/properties" ma:root="true" ma:fieldsID="0a132beb14a583e831899b870106544e" ns2:_="" ns3:_="">
    <xsd:import namespace="fdee7f74-c238-4e71-bef6-cb6ffd7edaf0"/>
    <xsd:import namespace="975d8036-a17a-4712-8258-cb87c9a7b2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e7f74-c238-4e71-bef6-cb6ffd7eda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d8036-a17a-4712-8258-cb87c9a7b2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A1B11D-B7E3-4D69-91BE-E554ABAAD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818225-CAA4-45F3-AEC6-E2A96EEA0468}">
  <ds:schemaRefs>
    <ds:schemaRef ds:uri="http://purl.org/dc/elements/1.1/"/>
    <ds:schemaRef ds:uri="http://schemas.openxmlformats.org/package/2006/metadata/core-properties"/>
    <ds:schemaRef ds:uri="fdee7f74-c238-4e71-bef6-cb6ffd7edaf0"/>
    <ds:schemaRef ds:uri="975d8036-a17a-4712-8258-cb87c9a7b24c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EABBDF-F112-4EEC-BBAB-0FA6DB37E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e7f74-c238-4e71-bef6-cb6ffd7edaf0"/>
    <ds:schemaRef ds:uri="975d8036-a17a-4712-8258-cb87c9a7b2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319</Words>
  <Application>Microsoft Macintosh PowerPoint</Application>
  <PresentationFormat>Custom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Social Prescribing in Lincolnshire</vt:lpstr>
      <vt:lpstr>What is Social Prescribing? </vt:lpstr>
      <vt:lpstr>Who benefits from Social Prescribing? </vt:lpstr>
      <vt:lpstr>Social Prescribing Christine's Story</vt:lpstr>
      <vt:lpstr>The story so far</vt:lpstr>
      <vt:lpstr>PowerPoint Presentation</vt:lpstr>
      <vt:lpstr>PowerPoint Presentation</vt:lpstr>
      <vt:lpstr>Lincolnshire Social Prescribing  PCN Delivery Model  NHS Long Term Plan: social prescribing and community-based support component of the Comprehensive Model of Personalised Care</vt:lpstr>
      <vt:lpstr>PowerPoint Presentation</vt:lpstr>
      <vt:lpstr>Vitrucare Digital Platform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Prescribing in Lincolnshire</dc:title>
  <dc:creator>Ben Barley</dc:creator>
  <cp:lastModifiedBy>Ivan Annibal</cp:lastModifiedBy>
  <cp:revision>12</cp:revision>
  <dcterms:created xsi:type="dcterms:W3CDTF">2019-07-18T07:28:12Z</dcterms:created>
  <dcterms:modified xsi:type="dcterms:W3CDTF">2019-07-24T07:00:57Z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0x0101009D1339C19169304A95EC305823C67E8D</vt:lpwstr>
  </property>
</Properties>
</file>