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32"/>
  </p:notesMasterIdLst>
  <p:sldIdLst>
    <p:sldId id="805" r:id="rId4"/>
    <p:sldId id="745" r:id="rId5"/>
    <p:sldId id="841" r:id="rId6"/>
    <p:sldId id="1099" r:id="rId7"/>
    <p:sldId id="843" r:id="rId8"/>
    <p:sldId id="1112" r:id="rId9"/>
    <p:sldId id="1118" r:id="rId10"/>
    <p:sldId id="1117" r:id="rId11"/>
    <p:sldId id="1127" r:id="rId12"/>
    <p:sldId id="1128" r:id="rId13"/>
    <p:sldId id="1126" r:id="rId14"/>
    <p:sldId id="1134" r:id="rId15"/>
    <p:sldId id="1135" r:id="rId16"/>
    <p:sldId id="1114" r:id="rId17"/>
    <p:sldId id="1125" r:id="rId18"/>
    <p:sldId id="1113" r:id="rId19"/>
    <p:sldId id="1124" r:id="rId20"/>
    <p:sldId id="1129" r:id="rId21"/>
    <p:sldId id="1115" r:id="rId22"/>
    <p:sldId id="1119" r:id="rId23"/>
    <p:sldId id="1120" r:id="rId24"/>
    <p:sldId id="1116" r:id="rId25"/>
    <p:sldId id="1121" r:id="rId26"/>
    <p:sldId id="871" r:id="rId27"/>
    <p:sldId id="1132" r:id="rId28"/>
    <p:sldId id="1131" r:id="rId29"/>
    <p:sldId id="1130" r:id="rId30"/>
    <p:sldId id="872"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Day" initials="CD" lastIdx="4" clrIdx="0">
    <p:extLst/>
  </p:cmAuthor>
  <p:cmAuthor id="2" name="Danielle Jackson" initials="DJ" lastIdx="2" clrIdx="1">
    <p:extLst/>
  </p:cmAuthor>
  <p:cmAuthor id="3" name="Thomas Siddall" initials="TS" lastIdx="2" clrIdx="2">
    <p:extLst/>
  </p:cmAuthor>
  <p:cmAuthor id="4" name="Nam Tran" initials="NT" lastIdx="1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73D"/>
    <a:srgbClr val="F7A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6357" autoAdjust="0"/>
  </p:normalViewPr>
  <p:slideViewPr>
    <p:cSldViewPr snapToGrid="0">
      <p:cViewPr varScale="1">
        <p:scale>
          <a:sx n="107" d="100"/>
          <a:sy n="107" d="100"/>
        </p:scale>
        <p:origin x="-400"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60062D-AE6E-4729-A53C-26F7AADDF258}" type="datetimeFigureOut">
              <a:rPr lang="en-GB" smtClean="0"/>
              <a:t>18/11/19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6EFAF3-830F-4F5B-9FA8-3ED97B01B207}" type="slidenum">
              <a:rPr lang="en-GB" smtClean="0"/>
              <a:t>‹#›</a:t>
            </a:fld>
            <a:endParaRPr lang="en-GB"/>
          </a:p>
        </p:txBody>
      </p:sp>
    </p:spTree>
    <p:extLst>
      <p:ext uri="{BB962C8B-B14F-4D97-AF65-F5344CB8AC3E}">
        <p14:creationId xmlns:p14="http://schemas.microsoft.com/office/powerpoint/2010/main" val="423976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052AD-2B0B-436F-BFF3-76B57E3590F6}"/>
              </a:ext>
            </a:extLst>
          </p:cNvPr>
          <p:cNvSpPr>
            <a:spLocks noGrp="1"/>
          </p:cNvSpPr>
          <p:nvPr>
            <p:ph type="ctrTitle"/>
          </p:nvPr>
        </p:nvSpPr>
        <p:spPr>
          <a:xfrm>
            <a:off x="651163" y="1130676"/>
            <a:ext cx="9144001" cy="2387600"/>
          </a:xfrm>
        </p:spPr>
        <p:txBody>
          <a:bodyPr anchor="b">
            <a:normAutofit/>
          </a:bodyPr>
          <a:lstStyle>
            <a:lvl1pPr algn="l">
              <a:defRPr sz="4141" b="1">
                <a:solidFill>
                  <a:schemeClr val="tx2">
                    <a:lumMod val="75000"/>
                  </a:schemeClr>
                </a:solidFill>
                <a:latin typeface="Helvetica Neue"/>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C4564B1B-60E7-45F6-B884-255F38B8392B}"/>
              </a:ext>
            </a:extLst>
          </p:cNvPr>
          <p:cNvSpPr>
            <a:spLocks noGrp="1"/>
          </p:cNvSpPr>
          <p:nvPr>
            <p:ph type="subTitle" idx="1"/>
          </p:nvPr>
        </p:nvSpPr>
        <p:spPr>
          <a:xfrm>
            <a:off x="651163" y="3618664"/>
            <a:ext cx="9144001" cy="1655762"/>
          </a:xfrm>
        </p:spPr>
        <p:txBody>
          <a:bodyPr>
            <a:normAutofit/>
          </a:bodyPr>
          <a:lstStyle>
            <a:lvl1pPr marL="0" indent="0" algn="l">
              <a:buNone/>
              <a:defRPr sz="2517" b="1">
                <a:solidFill>
                  <a:schemeClr val="bg1"/>
                </a:solidFill>
                <a:latin typeface="Helvetica Neue"/>
              </a:defRPr>
            </a:lvl1pPr>
            <a:lvl2pPr marL="371224" indent="0" algn="ctr">
              <a:buNone/>
              <a:defRPr sz="1624"/>
            </a:lvl2pPr>
            <a:lvl3pPr marL="742447" indent="0" algn="ctr">
              <a:buNone/>
              <a:defRPr sz="1462"/>
            </a:lvl3pPr>
            <a:lvl4pPr marL="1113671" indent="0" algn="ctr">
              <a:buNone/>
              <a:defRPr sz="1299"/>
            </a:lvl4pPr>
            <a:lvl5pPr marL="1484894" indent="0" algn="ctr">
              <a:buNone/>
              <a:defRPr sz="1299"/>
            </a:lvl5pPr>
            <a:lvl6pPr marL="1856118" indent="0" algn="ctr">
              <a:buNone/>
              <a:defRPr sz="1299"/>
            </a:lvl6pPr>
            <a:lvl7pPr marL="2227341" indent="0" algn="ctr">
              <a:buNone/>
              <a:defRPr sz="1299"/>
            </a:lvl7pPr>
            <a:lvl8pPr marL="2598565" indent="0" algn="ctr">
              <a:buNone/>
              <a:defRPr sz="1299"/>
            </a:lvl8pPr>
            <a:lvl9pPr marL="2969788" indent="0" algn="ctr">
              <a:buNone/>
              <a:defRPr sz="1299"/>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xmlns="" id="{3E148F0D-C305-4171-B34C-7DD6DDCBB5EA}"/>
              </a:ext>
            </a:extLst>
          </p:cNvPr>
          <p:cNvSpPr>
            <a:spLocks noGrp="1"/>
          </p:cNvSpPr>
          <p:nvPr>
            <p:ph type="dt" sz="half" idx="10"/>
          </p:nvPr>
        </p:nvSpPr>
        <p:spPr/>
        <p:txBody>
          <a:bodyPr/>
          <a:lstStyle/>
          <a:p>
            <a:fld id="{4045AC20-2B64-4277-97ED-D3163ADF042E}" type="datetime1">
              <a:rPr lang="en-GB" smtClean="0"/>
              <a:t>18/11/19</a:t>
            </a:fld>
            <a:endParaRPr lang="en-GB"/>
          </a:p>
        </p:txBody>
      </p:sp>
      <p:sp>
        <p:nvSpPr>
          <p:cNvPr id="5" name="Footer Placeholder 4">
            <a:extLst>
              <a:ext uri="{FF2B5EF4-FFF2-40B4-BE49-F238E27FC236}">
                <a16:creationId xmlns:a16="http://schemas.microsoft.com/office/drawing/2014/main" xmlns="" id="{11E7CCBC-D2F7-4897-A636-354CFF189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BD0A8AE-8D12-40D8-B25C-78EC67316FCF}"/>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FE94B8E4-4B40-48AB-8B3C-2913991163CF}"/>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4" y="6356355"/>
            <a:ext cx="3129295" cy="364359"/>
          </a:xfrm>
          <a:prstGeom prst="rect">
            <a:avLst/>
          </a:prstGeom>
        </p:spPr>
      </p:pic>
    </p:spTree>
    <p:extLst>
      <p:ext uri="{BB962C8B-B14F-4D97-AF65-F5344CB8AC3E}">
        <p14:creationId xmlns:p14="http://schemas.microsoft.com/office/powerpoint/2010/main" val="227262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42DE4-FD68-4029-B257-63BD1C7CD1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296ADA2-E07B-415C-9D4D-FE3BC0936D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8D7B215-C2BC-4D38-9EF7-46C7DB34D756}"/>
              </a:ext>
            </a:extLst>
          </p:cNvPr>
          <p:cNvSpPr>
            <a:spLocks noGrp="1"/>
          </p:cNvSpPr>
          <p:nvPr>
            <p:ph type="dt" sz="half" idx="10"/>
          </p:nvPr>
        </p:nvSpPr>
        <p:spPr/>
        <p:txBody>
          <a:bodyPr/>
          <a:lstStyle/>
          <a:p>
            <a:fld id="{9247A599-ED37-4D28-9D94-4AF9F3E65F17}" type="datetime1">
              <a:rPr lang="en-GB" smtClean="0"/>
              <a:t>18/11/19</a:t>
            </a:fld>
            <a:endParaRPr lang="en-GB"/>
          </a:p>
        </p:txBody>
      </p:sp>
      <p:sp>
        <p:nvSpPr>
          <p:cNvPr id="5" name="Footer Placeholder 4">
            <a:extLst>
              <a:ext uri="{FF2B5EF4-FFF2-40B4-BE49-F238E27FC236}">
                <a16:creationId xmlns:a16="http://schemas.microsoft.com/office/drawing/2014/main" xmlns="" id="{EA539A73-AB5E-479D-AC87-79DF77CA7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B55166-2A52-4241-80C7-21B0C24A50B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xmlns="" id="{019089B9-DEB8-45C7-9CDC-CCD0DAF02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304466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082309-C74E-4925-9FFA-EBFC42F40CD2}"/>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2239DC9-9911-4880-8441-C1AB666BF2E4}"/>
              </a:ext>
            </a:extLst>
          </p:cNvPr>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EF7ED78-385B-4FD8-B272-9184232BCB2B}"/>
              </a:ext>
            </a:extLst>
          </p:cNvPr>
          <p:cNvSpPr>
            <a:spLocks noGrp="1"/>
          </p:cNvSpPr>
          <p:nvPr>
            <p:ph type="dt" sz="half" idx="10"/>
          </p:nvPr>
        </p:nvSpPr>
        <p:spPr/>
        <p:txBody>
          <a:bodyPr/>
          <a:lstStyle/>
          <a:p>
            <a:fld id="{03FF9C90-94A6-40E5-8A6B-09C7ADB44326}" type="datetime1">
              <a:rPr lang="en-GB" smtClean="0"/>
              <a:t>18/11/19</a:t>
            </a:fld>
            <a:endParaRPr lang="en-GB"/>
          </a:p>
        </p:txBody>
      </p:sp>
      <p:sp>
        <p:nvSpPr>
          <p:cNvPr id="5" name="Footer Placeholder 4">
            <a:extLst>
              <a:ext uri="{FF2B5EF4-FFF2-40B4-BE49-F238E27FC236}">
                <a16:creationId xmlns:a16="http://schemas.microsoft.com/office/drawing/2014/main" xmlns="" id="{390442A3-C4C9-4050-9094-EA8B70637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D277AB9-50F1-44D4-9468-50C623980B16}"/>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xmlns="" id="{0DB26483-6555-41BE-AD51-93823A302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146900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052AD-2B0B-436F-BFF3-76B57E3590F6}"/>
              </a:ext>
            </a:extLst>
          </p:cNvPr>
          <p:cNvSpPr>
            <a:spLocks noGrp="1"/>
          </p:cNvSpPr>
          <p:nvPr>
            <p:ph type="ctrTitle"/>
          </p:nvPr>
        </p:nvSpPr>
        <p:spPr>
          <a:xfrm>
            <a:off x="651164" y="1130676"/>
            <a:ext cx="9144000" cy="2387600"/>
          </a:xfrm>
        </p:spPr>
        <p:txBody>
          <a:bodyPr anchor="b">
            <a:normAutofit/>
          </a:bodyPr>
          <a:lstStyle>
            <a:lvl1pPr algn="l">
              <a:defRPr sz="5100" b="1">
                <a:solidFill>
                  <a:schemeClr val="tx2">
                    <a:lumMod val="75000"/>
                  </a:schemeClr>
                </a:solidFill>
                <a:latin typeface="Helvetica Neue"/>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C4564B1B-60E7-45F6-B884-255F38B8392B}"/>
              </a:ext>
            </a:extLst>
          </p:cNvPr>
          <p:cNvSpPr>
            <a:spLocks noGrp="1"/>
          </p:cNvSpPr>
          <p:nvPr>
            <p:ph type="subTitle" idx="1"/>
          </p:nvPr>
        </p:nvSpPr>
        <p:spPr>
          <a:xfrm>
            <a:off x="651164" y="3618664"/>
            <a:ext cx="9144000" cy="1655762"/>
          </a:xfrm>
        </p:spPr>
        <p:txBody>
          <a:bodyPr>
            <a:normAutofit/>
          </a:bodyPr>
          <a:lstStyle>
            <a:lvl1pPr marL="0" indent="0" algn="l">
              <a:buNone/>
              <a:defRPr sz="3100" b="1">
                <a:solidFill>
                  <a:schemeClr val="bg1"/>
                </a:solidFill>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xmlns="" id="{3E148F0D-C305-4171-B34C-7DD6DDCBB5EA}"/>
              </a:ext>
            </a:extLst>
          </p:cNvPr>
          <p:cNvSpPr>
            <a:spLocks noGrp="1"/>
          </p:cNvSpPr>
          <p:nvPr>
            <p:ph type="dt" sz="half" idx="10"/>
          </p:nvPr>
        </p:nvSpPr>
        <p:spPr/>
        <p:txBody>
          <a:bodyPr/>
          <a:lstStyle/>
          <a:p>
            <a:fld id="{188BE217-E727-42CC-9E2F-0BE24B399D14}" type="datetime1">
              <a:rPr lang="en-GB" smtClean="0"/>
              <a:t>18/11/19</a:t>
            </a:fld>
            <a:endParaRPr lang="en-GB"/>
          </a:p>
        </p:txBody>
      </p:sp>
      <p:sp>
        <p:nvSpPr>
          <p:cNvPr id="5" name="Footer Placeholder 4">
            <a:extLst>
              <a:ext uri="{FF2B5EF4-FFF2-40B4-BE49-F238E27FC236}">
                <a16:creationId xmlns:a16="http://schemas.microsoft.com/office/drawing/2014/main" xmlns="" id="{11E7CCBC-D2F7-4897-A636-354CFF189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BD0A8AE-8D12-40D8-B25C-78EC67316FCF}"/>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FE94B8E4-4B40-48AB-8B3C-2913991163CF}"/>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4" y="6356352"/>
            <a:ext cx="3129294" cy="364359"/>
          </a:xfrm>
          <a:prstGeom prst="rect">
            <a:avLst/>
          </a:prstGeom>
        </p:spPr>
      </p:pic>
    </p:spTree>
    <p:extLst>
      <p:ext uri="{BB962C8B-B14F-4D97-AF65-F5344CB8AC3E}">
        <p14:creationId xmlns:p14="http://schemas.microsoft.com/office/powerpoint/2010/main" val="141692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1EC42-1122-43D7-B7B8-FC1DDAE1F64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D0CFBFC4-EDF3-43CD-A651-443A3C92CEB7}"/>
              </a:ext>
            </a:extLst>
          </p:cNvPr>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BA358E2A-7F33-4507-BBB9-524C1D9EB64D}"/>
              </a:ext>
            </a:extLst>
          </p:cNvPr>
          <p:cNvSpPr>
            <a:spLocks noGrp="1"/>
          </p:cNvSpPr>
          <p:nvPr>
            <p:ph type="dt" sz="half" idx="10"/>
          </p:nvPr>
        </p:nvSpPr>
        <p:spPr/>
        <p:txBody>
          <a:bodyPr/>
          <a:lstStyle/>
          <a:p>
            <a:fld id="{8EFC3D6F-BC55-425C-B7F4-6006FE63AD86}" type="datetime1">
              <a:rPr lang="en-GB" smtClean="0"/>
              <a:t>18/11/19</a:t>
            </a:fld>
            <a:endParaRPr lang="en-GB"/>
          </a:p>
        </p:txBody>
      </p:sp>
      <p:sp>
        <p:nvSpPr>
          <p:cNvPr id="5" name="Footer Placeholder 4">
            <a:extLst>
              <a:ext uri="{FF2B5EF4-FFF2-40B4-BE49-F238E27FC236}">
                <a16:creationId xmlns:a16="http://schemas.microsoft.com/office/drawing/2014/main" xmlns="" id="{047FD518-5A03-4128-B39D-18B72E638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D99C227-0882-4192-9994-7EF72F540974}"/>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E48CC9A3-846D-41EB-B6E1-E65179F22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297499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46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0303C-3C3D-43B7-8C0D-92EB28BBBE86}"/>
              </a:ext>
            </a:extLst>
          </p:cNvPr>
          <p:cNvSpPr>
            <a:spLocks noGrp="1"/>
          </p:cNvSpPr>
          <p:nvPr>
            <p:ph type="title"/>
          </p:nvPr>
        </p:nvSpPr>
        <p:spPr>
          <a:xfrm>
            <a:off x="838201" y="2017357"/>
            <a:ext cx="10515600" cy="1287430"/>
          </a:xfrm>
        </p:spPr>
        <p:txBody>
          <a:bodyPr anchor="b">
            <a:normAutofit/>
          </a:bodyPr>
          <a:lstStyle>
            <a:lvl1pPr>
              <a:defRPr sz="51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24010BAA-5D0A-45CE-8EE8-71D868DB510C}"/>
              </a:ext>
            </a:extLst>
          </p:cNvPr>
          <p:cNvSpPr>
            <a:spLocks noGrp="1"/>
          </p:cNvSpPr>
          <p:nvPr>
            <p:ph type="body" idx="1"/>
          </p:nvPr>
        </p:nvSpPr>
        <p:spPr>
          <a:xfrm>
            <a:off x="838201" y="3553216"/>
            <a:ext cx="10515600" cy="1500187"/>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41494A1-36F5-4A9C-9988-3CBAD5822F69}"/>
              </a:ext>
            </a:extLst>
          </p:cNvPr>
          <p:cNvSpPr>
            <a:spLocks noGrp="1"/>
          </p:cNvSpPr>
          <p:nvPr>
            <p:ph type="dt" sz="half" idx="10"/>
          </p:nvPr>
        </p:nvSpPr>
        <p:spPr/>
        <p:txBody>
          <a:bodyPr/>
          <a:lstStyle/>
          <a:p>
            <a:fld id="{95B2B211-DC16-4C77-99B4-C5717D880675}" type="datetime1">
              <a:rPr lang="en-GB" smtClean="0"/>
              <a:t>18/11/19</a:t>
            </a:fld>
            <a:endParaRPr lang="en-GB"/>
          </a:p>
        </p:txBody>
      </p:sp>
      <p:sp>
        <p:nvSpPr>
          <p:cNvPr id="5" name="Footer Placeholder 4">
            <a:extLst>
              <a:ext uri="{FF2B5EF4-FFF2-40B4-BE49-F238E27FC236}">
                <a16:creationId xmlns:a16="http://schemas.microsoft.com/office/drawing/2014/main" xmlns="" id="{A785BAC0-F4FF-4D21-92D2-B565DC6875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01F0463-0ABB-4560-9587-8758F5C0528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6E6DE1A0-53E7-4696-87C6-B4381E2F9169}"/>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4" y="6356352"/>
            <a:ext cx="3129294" cy="364359"/>
          </a:xfrm>
          <a:prstGeom prst="rect">
            <a:avLst/>
          </a:prstGeom>
        </p:spPr>
      </p:pic>
    </p:spTree>
    <p:extLst>
      <p:ext uri="{BB962C8B-B14F-4D97-AF65-F5344CB8AC3E}">
        <p14:creationId xmlns:p14="http://schemas.microsoft.com/office/powerpoint/2010/main" val="325712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FEF11-C805-406A-ADA7-4604F82F4A0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30BA6947-B675-4C43-9B70-E5246305D0A5}"/>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BEF678F3-8B9F-48B7-B3DA-755BDD702F97}"/>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05D8557-4945-4557-9E6F-8471ABCC586C}"/>
              </a:ext>
            </a:extLst>
          </p:cNvPr>
          <p:cNvSpPr>
            <a:spLocks noGrp="1"/>
          </p:cNvSpPr>
          <p:nvPr>
            <p:ph type="dt" sz="half" idx="10"/>
          </p:nvPr>
        </p:nvSpPr>
        <p:spPr/>
        <p:txBody>
          <a:bodyPr/>
          <a:lstStyle/>
          <a:p>
            <a:fld id="{67439A93-BE7E-4283-9B0F-DCD1BBD96647}" type="datetime1">
              <a:rPr lang="en-GB" smtClean="0"/>
              <a:t>18/11/19</a:t>
            </a:fld>
            <a:endParaRPr lang="en-GB"/>
          </a:p>
        </p:txBody>
      </p:sp>
      <p:sp>
        <p:nvSpPr>
          <p:cNvPr id="6" name="Footer Placeholder 5">
            <a:extLst>
              <a:ext uri="{FF2B5EF4-FFF2-40B4-BE49-F238E27FC236}">
                <a16:creationId xmlns:a16="http://schemas.microsoft.com/office/drawing/2014/main" xmlns="" id="{53ABA22C-4B91-4CFB-989C-FE4AE1DC86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5BADA97-5583-4B21-966C-4181065B64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088F800C-8E0C-4BDC-86B3-6CC1AC96A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21404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A8D00-409F-41C3-91FC-02B29C705BAB}"/>
              </a:ext>
            </a:extLst>
          </p:cNvPr>
          <p:cNvSpPr>
            <a:spLocks noGrp="1"/>
          </p:cNvSpPr>
          <p:nvPr>
            <p:ph type="title"/>
          </p:nvPr>
        </p:nvSpPr>
        <p:spPr>
          <a:xfrm>
            <a:off x="839789"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F3E8D18-8509-4D22-A0E2-845A51129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8FF8616-00DE-48DB-86C4-A66057D639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22779C3-FF9A-43A6-916A-88A4DEF3C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2EB7F30-0F6E-4F9C-8FD1-5DB256702E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11FEEBE-3D93-42BC-AD97-0DBC4E408539}"/>
              </a:ext>
            </a:extLst>
          </p:cNvPr>
          <p:cNvSpPr>
            <a:spLocks noGrp="1"/>
          </p:cNvSpPr>
          <p:nvPr>
            <p:ph type="dt" sz="half" idx="10"/>
          </p:nvPr>
        </p:nvSpPr>
        <p:spPr/>
        <p:txBody>
          <a:bodyPr/>
          <a:lstStyle/>
          <a:p>
            <a:fld id="{3C05C005-4D3B-4F44-969F-8582A76D24C7}" type="datetime1">
              <a:rPr lang="en-GB" smtClean="0"/>
              <a:t>18/11/19</a:t>
            </a:fld>
            <a:endParaRPr lang="en-GB"/>
          </a:p>
        </p:txBody>
      </p:sp>
      <p:sp>
        <p:nvSpPr>
          <p:cNvPr id="8" name="Footer Placeholder 7">
            <a:extLst>
              <a:ext uri="{FF2B5EF4-FFF2-40B4-BE49-F238E27FC236}">
                <a16:creationId xmlns:a16="http://schemas.microsoft.com/office/drawing/2014/main" xmlns="" id="{E991227C-A795-4DC3-AF82-00F09CF396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A8013F7-E16F-485F-9186-3A7C6142C18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11" name="Picture 10">
            <a:extLst>
              <a:ext uri="{FF2B5EF4-FFF2-40B4-BE49-F238E27FC236}">
                <a16:creationId xmlns:a16="http://schemas.microsoft.com/office/drawing/2014/main" xmlns="" id="{B5A418AB-49DE-4705-9D74-855666959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367833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E39A5-56E4-4AF8-8B02-8D8EA2C2F6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CE9C2FE-A51F-47CF-A448-30C540EA4D67}"/>
              </a:ext>
            </a:extLst>
          </p:cNvPr>
          <p:cNvSpPr>
            <a:spLocks noGrp="1"/>
          </p:cNvSpPr>
          <p:nvPr>
            <p:ph type="dt" sz="half" idx="10"/>
          </p:nvPr>
        </p:nvSpPr>
        <p:spPr/>
        <p:txBody>
          <a:bodyPr/>
          <a:lstStyle/>
          <a:p>
            <a:fld id="{257B88BE-45D7-495F-B064-1EE67C9D10F4}" type="datetime1">
              <a:rPr lang="en-GB" smtClean="0"/>
              <a:t>18/11/19</a:t>
            </a:fld>
            <a:endParaRPr lang="en-GB"/>
          </a:p>
        </p:txBody>
      </p:sp>
      <p:sp>
        <p:nvSpPr>
          <p:cNvPr id="4" name="Footer Placeholder 3">
            <a:extLst>
              <a:ext uri="{FF2B5EF4-FFF2-40B4-BE49-F238E27FC236}">
                <a16:creationId xmlns:a16="http://schemas.microsoft.com/office/drawing/2014/main" xmlns="" id="{7E6D223B-0B27-463D-8039-1C63DA1D23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60D0A0C-C718-4730-A8D7-7BBC597D31CE}"/>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C2EA0DCC-EA6D-48C1-863A-1105939B1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8942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7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65FD68-339C-443A-83C1-08BBAF8FBE72}"/>
              </a:ext>
            </a:extLst>
          </p:cNvPr>
          <p:cNvSpPr>
            <a:spLocks noGrp="1"/>
          </p:cNvSpPr>
          <p:nvPr>
            <p:ph type="dt" sz="half" idx="10"/>
          </p:nvPr>
        </p:nvSpPr>
        <p:spPr/>
        <p:txBody>
          <a:bodyPr/>
          <a:lstStyle/>
          <a:p>
            <a:fld id="{38859EC3-20A8-4CD5-8329-48A6074A92B1}" type="datetime1">
              <a:rPr lang="en-GB" smtClean="0"/>
              <a:t>18/11/19</a:t>
            </a:fld>
            <a:endParaRPr lang="en-GB"/>
          </a:p>
        </p:txBody>
      </p:sp>
      <p:sp>
        <p:nvSpPr>
          <p:cNvPr id="3" name="Footer Placeholder 2">
            <a:extLst>
              <a:ext uri="{FF2B5EF4-FFF2-40B4-BE49-F238E27FC236}">
                <a16:creationId xmlns:a16="http://schemas.microsoft.com/office/drawing/2014/main" xmlns="" id="{9BCA68D3-87F3-446B-BA08-0326A5659E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9D532FE-D12A-4246-893B-1F8ABEA458D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6" name="Picture 5">
            <a:extLst>
              <a:ext uri="{FF2B5EF4-FFF2-40B4-BE49-F238E27FC236}">
                <a16:creationId xmlns:a16="http://schemas.microsoft.com/office/drawing/2014/main" xmlns="" id="{E377AD94-C99D-40EA-8E31-C1CBB197E1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399" y="4594983"/>
            <a:ext cx="3771993" cy="2126492"/>
          </a:xfrm>
          <a:prstGeom prst="rect">
            <a:avLst/>
          </a:prstGeom>
        </p:spPr>
      </p:pic>
    </p:spTree>
    <p:extLst>
      <p:ext uri="{BB962C8B-B14F-4D97-AF65-F5344CB8AC3E}">
        <p14:creationId xmlns:p14="http://schemas.microsoft.com/office/powerpoint/2010/main" val="146623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26379-791A-483A-A64C-D2265BC812B1}"/>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4E00D4A-2742-48D0-B887-419A137C9950}"/>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C436905-D955-41CD-A2D8-6244F71C5FF5}"/>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BDEC774-7BB0-4A59-BEAE-259DFD8724F1}"/>
              </a:ext>
            </a:extLst>
          </p:cNvPr>
          <p:cNvSpPr>
            <a:spLocks noGrp="1"/>
          </p:cNvSpPr>
          <p:nvPr>
            <p:ph type="dt" sz="half" idx="10"/>
          </p:nvPr>
        </p:nvSpPr>
        <p:spPr/>
        <p:txBody>
          <a:bodyPr/>
          <a:lstStyle/>
          <a:p>
            <a:fld id="{97766652-21C5-4084-AD71-AB80A647898A}" type="datetime1">
              <a:rPr lang="en-GB" smtClean="0"/>
              <a:t>18/11/19</a:t>
            </a:fld>
            <a:endParaRPr lang="en-GB"/>
          </a:p>
        </p:txBody>
      </p:sp>
      <p:sp>
        <p:nvSpPr>
          <p:cNvPr id="6" name="Footer Placeholder 5">
            <a:extLst>
              <a:ext uri="{FF2B5EF4-FFF2-40B4-BE49-F238E27FC236}">
                <a16:creationId xmlns:a16="http://schemas.microsoft.com/office/drawing/2014/main" xmlns="" id="{CBCE2450-A04A-412B-AE9A-40F02D69B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2058CB4-1E9C-4552-81A5-D02553F937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84F2254E-559E-439D-ABF4-F5EF89FC4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212917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1EC42-1122-43D7-B7B8-FC1DDAE1F64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D0CFBFC4-EDF3-43CD-A651-443A3C92CEB7}"/>
              </a:ext>
            </a:extLst>
          </p:cNvPr>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BA358E2A-7F33-4507-BBB9-524C1D9EB64D}"/>
              </a:ext>
            </a:extLst>
          </p:cNvPr>
          <p:cNvSpPr>
            <a:spLocks noGrp="1"/>
          </p:cNvSpPr>
          <p:nvPr>
            <p:ph type="dt" sz="half" idx="10"/>
          </p:nvPr>
        </p:nvSpPr>
        <p:spPr/>
        <p:txBody>
          <a:bodyPr/>
          <a:lstStyle/>
          <a:p>
            <a:fld id="{967498EE-797C-42BC-A79D-5A5187935779}" type="datetime1">
              <a:rPr lang="en-GB" smtClean="0"/>
              <a:t>18/11/19</a:t>
            </a:fld>
            <a:endParaRPr lang="en-GB"/>
          </a:p>
        </p:txBody>
      </p:sp>
      <p:sp>
        <p:nvSpPr>
          <p:cNvPr id="5" name="Footer Placeholder 4">
            <a:extLst>
              <a:ext uri="{FF2B5EF4-FFF2-40B4-BE49-F238E27FC236}">
                <a16:creationId xmlns:a16="http://schemas.microsoft.com/office/drawing/2014/main" xmlns="" id="{047FD518-5A03-4128-B39D-18B72E638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D99C227-0882-4192-9994-7EF72F540974}"/>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E48CC9A3-846D-41EB-B6E1-E65179F22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3781533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CDF71-D71B-41FA-A311-7C33B9F27215}"/>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A41CCB4-BA21-48A6-BD1C-70C524252B2B}"/>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E05B1221-2623-4E77-A9E9-7B2BC272B518}"/>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B058D10-8CFC-4E8C-9E48-62C2A43C8AB9}"/>
              </a:ext>
            </a:extLst>
          </p:cNvPr>
          <p:cNvSpPr>
            <a:spLocks noGrp="1"/>
          </p:cNvSpPr>
          <p:nvPr>
            <p:ph type="dt" sz="half" idx="10"/>
          </p:nvPr>
        </p:nvSpPr>
        <p:spPr/>
        <p:txBody>
          <a:bodyPr/>
          <a:lstStyle/>
          <a:p>
            <a:fld id="{A342159B-57A2-4028-9D4F-DB904419B49D}" type="datetime1">
              <a:rPr lang="en-GB" smtClean="0"/>
              <a:t>18/11/19</a:t>
            </a:fld>
            <a:endParaRPr lang="en-GB"/>
          </a:p>
        </p:txBody>
      </p:sp>
      <p:sp>
        <p:nvSpPr>
          <p:cNvPr id="6" name="Footer Placeholder 5">
            <a:extLst>
              <a:ext uri="{FF2B5EF4-FFF2-40B4-BE49-F238E27FC236}">
                <a16:creationId xmlns:a16="http://schemas.microsoft.com/office/drawing/2014/main" xmlns="" id="{DFA461AF-BBA7-45E7-BDB5-38A806D33E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2C4459-7D5C-4921-AE77-006CF4E9199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E64B554E-E382-4A9A-94A8-6CEE3A9C1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741261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42DE4-FD68-4029-B257-63BD1C7CD1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296ADA2-E07B-415C-9D4D-FE3BC0936D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8D7B215-C2BC-4D38-9EF7-46C7DB34D756}"/>
              </a:ext>
            </a:extLst>
          </p:cNvPr>
          <p:cNvSpPr>
            <a:spLocks noGrp="1"/>
          </p:cNvSpPr>
          <p:nvPr>
            <p:ph type="dt" sz="half" idx="10"/>
          </p:nvPr>
        </p:nvSpPr>
        <p:spPr/>
        <p:txBody>
          <a:bodyPr/>
          <a:lstStyle/>
          <a:p>
            <a:fld id="{711EE8B0-86C0-4858-9C1A-81D3DCA1AFC0}" type="datetime1">
              <a:rPr lang="en-GB" smtClean="0"/>
              <a:t>18/11/19</a:t>
            </a:fld>
            <a:endParaRPr lang="en-GB"/>
          </a:p>
        </p:txBody>
      </p:sp>
      <p:sp>
        <p:nvSpPr>
          <p:cNvPr id="5" name="Footer Placeholder 4">
            <a:extLst>
              <a:ext uri="{FF2B5EF4-FFF2-40B4-BE49-F238E27FC236}">
                <a16:creationId xmlns:a16="http://schemas.microsoft.com/office/drawing/2014/main" xmlns="" id="{EA539A73-AB5E-479D-AC87-79DF77CA7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B55166-2A52-4241-80C7-21B0C24A50B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xmlns="" id="{019089B9-DEB8-45C7-9CDC-CCD0DAF02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177822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082309-C74E-4925-9FFA-EBFC42F40C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2239DC9-9911-4880-8441-C1AB666BF2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EF7ED78-385B-4FD8-B272-9184232BCB2B}"/>
              </a:ext>
            </a:extLst>
          </p:cNvPr>
          <p:cNvSpPr>
            <a:spLocks noGrp="1"/>
          </p:cNvSpPr>
          <p:nvPr>
            <p:ph type="dt" sz="half" idx="10"/>
          </p:nvPr>
        </p:nvSpPr>
        <p:spPr/>
        <p:txBody>
          <a:bodyPr/>
          <a:lstStyle/>
          <a:p>
            <a:fld id="{7EC7D8BF-DF76-475A-8B6A-B7ABD20A566A}" type="datetime1">
              <a:rPr lang="en-GB" smtClean="0"/>
              <a:t>18/11/19</a:t>
            </a:fld>
            <a:endParaRPr lang="en-GB"/>
          </a:p>
        </p:txBody>
      </p:sp>
      <p:sp>
        <p:nvSpPr>
          <p:cNvPr id="5" name="Footer Placeholder 4">
            <a:extLst>
              <a:ext uri="{FF2B5EF4-FFF2-40B4-BE49-F238E27FC236}">
                <a16:creationId xmlns:a16="http://schemas.microsoft.com/office/drawing/2014/main" xmlns="" id="{390442A3-C4C9-4050-9094-EA8B70637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D277AB9-50F1-44D4-9468-50C623980B16}"/>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xmlns="" id="{0DB26483-6555-41BE-AD51-93823A302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276814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052AD-2B0B-436F-BFF3-76B57E3590F6}"/>
              </a:ext>
            </a:extLst>
          </p:cNvPr>
          <p:cNvSpPr>
            <a:spLocks noGrp="1"/>
          </p:cNvSpPr>
          <p:nvPr>
            <p:ph type="ctrTitle"/>
          </p:nvPr>
        </p:nvSpPr>
        <p:spPr>
          <a:xfrm>
            <a:off x="651164" y="1130676"/>
            <a:ext cx="9144000" cy="2387600"/>
          </a:xfrm>
        </p:spPr>
        <p:txBody>
          <a:bodyPr anchor="b">
            <a:normAutofit/>
          </a:bodyPr>
          <a:lstStyle>
            <a:lvl1pPr algn="l">
              <a:defRPr sz="4708" b="1">
                <a:solidFill>
                  <a:schemeClr val="tx2">
                    <a:lumMod val="75000"/>
                  </a:schemeClr>
                </a:solidFill>
                <a:latin typeface="Helvetica Neue"/>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C4564B1B-60E7-45F6-B884-255F38B8392B}"/>
              </a:ext>
            </a:extLst>
          </p:cNvPr>
          <p:cNvSpPr>
            <a:spLocks noGrp="1"/>
          </p:cNvSpPr>
          <p:nvPr>
            <p:ph type="subTitle" idx="1"/>
          </p:nvPr>
        </p:nvSpPr>
        <p:spPr>
          <a:xfrm>
            <a:off x="651164" y="3618664"/>
            <a:ext cx="9144000" cy="1655762"/>
          </a:xfrm>
        </p:spPr>
        <p:txBody>
          <a:bodyPr>
            <a:normAutofit/>
          </a:bodyPr>
          <a:lstStyle>
            <a:lvl1pPr marL="0" indent="0" algn="l">
              <a:buNone/>
              <a:defRPr sz="2862" b="1">
                <a:solidFill>
                  <a:schemeClr val="bg1"/>
                </a:solidFill>
                <a:latin typeface="Helvetica Neue"/>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xmlns="" id="{3E148F0D-C305-4171-B34C-7DD6DDCBB5EA}"/>
              </a:ext>
            </a:extLst>
          </p:cNvPr>
          <p:cNvSpPr>
            <a:spLocks noGrp="1"/>
          </p:cNvSpPr>
          <p:nvPr>
            <p:ph type="dt" sz="half" idx="10"/>
          </p:nvPr>
        </p:nvSpPr>
        <p:spPr/>
        <p:txBody>
          <a:bodyPr/>
          <a:lstStyle/>
          <a:p>
            <a:fld id="{506EA852-2A07-4056-8B0E-A9501ACB74ED}" type="datetime1">
              <a:rPr lang="en-GB" smtClean="0"/>
              <a:t>18/11/19</a:t>
            </a:fld>
            <a:endParaRPr lang="en-GB"/>
          </a:p>
        </p:txBody>
      </p:sp>
      <p:sp>
        <p:nvSpPr>
          <p:cNvPr id="5" name="Footer Placeholder 4">
            <a:extLst>
              <a:ext uri="{FF2B5EF4-FFF2-40B4-BE49-F238E27FC236}">
                <a16:creationId xmlns:a16="http://schemas.microsoft.com/office/drawing/2014/main" xmlns="" id="{11E7CCBC-D2F7-4897-A636-354CFF189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BD0A8AE-8D12-40D8-B25C-78EC67316FCF}"/>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FE94B8E4-4B40-48AB-8B3C-2913991163CF}"/>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5" y="6356353"/>
            <a:ext cx="3129293" cy="364359"/>
          </a:xfrm>
          <a:prstGeom prst="rect">
            <a:avLst/>
          </a:prstGeom>
        </p:spPr>
      </p:pic>
    </p:spTree>
    <p:extLst>
      <p:ext uri="{BB962C8B-B14F-4D97-AF65-F5344CB8AC3E}">
        <p14:creationId xmlns:p14="http://schemas.microsoft.com/office/powerpoint/2010/main" val="592187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1EC42-1122-43D7-B7B8-FC1DDAE1F64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D0CFBFC4-EDF3-43CD-A651-443A3C92CEB7}"/>
              </a:ext>
            </a:extLst>
          </p:cNvPr>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BA358E2A-7F33-4507-BBB9-524C1D9EB64D}"/>
              </a:ext>
            </a:extLst>
          </p:cNvPr>
          <p:cNvSpPr>
            <a:spLocks noGrp="1"/>
          </p:cNvSpPr>
          <p:nvPr>
            <p:ph type="dt" sz="half" idx="10"/>
          </p:nvPr>
        </p:nvSpPr>
        <p:spPr/>
        <p:txBody>
          <a:bodyPr/>
          <a:lstStyle/>
          <a:p>
            <a:fld id="{E4631271-C88F-4CB7-84CE-6B4855C0770C}" type="datetime1">
              <a:rPr lang="en-GB" smtClean="0"/>
              <a:t>18/11/19</a:t>
            </a:fld>
            <a:endParaRPr lang="en-GB"/>
          </a:p>
        </p:txBody>
      </p:sp>
      <p:sp>
        <p:nvSpPr>
          <p:cNvPr id="5" name="Footer Placeholder 4">
            <a:extLst>
              <a:ext uri="{FF2B5EF4-FFF2-40B4-BE49-F238E27FC236}">
                <a16:creationId xmlns:a16="http://schemas.microsoft.com/office/drawing/2014/main" xmlns="" id="{047FD518-5A03-4128-B39D-18B72E638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D99C227-0882-4192-9994-7EF72F540974}"/>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E48CC9A3-846D-41EB-B6E1-E65179F22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276805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46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0303C-3C3D-43B7-8C0D-92EB28BBBE86}"/>
              </a:ext>
            </a:extLst>
          </p:cNvPr>
          <p:cNvSpPr>
            <a:spLocks noGrp="1"/>
          </p:cNvSpPr>
          <p:nvPr>
            <p:ph type="title"/>
          </p:nvPr>
        </p:nvSpPr>
        <p:spPr>
          <a:xfrm>
            <a:off x="838201" y="2017357"/>
            <a:ext cx="10515600" cy="1287430"/>
          </a:xfrm>
        </p:spPr>
        <p:txBody>
          <a:bodyPr anchor="b">
            <a:normAutofit/>
          </a:bodyPr>
          <a:lstStyle>
            <a:lvl1pPr>
              <a:defRPr sz="4708"/>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24010BAA-5D0A-45CE-8EE8-71D868DB510C}"/>
              </a:ext>
            </a:extLst>
          </p:cNvPr>
          <p:cNvSpPr>
            <a:spLocks noGrp="1"/>
          </p:cNvSpPr>
          <p:nvPr>
            <p:ph type="body" idx="1"/>
          </p:nvPr>
        </p:nvSpPr>
        <p:spPr>
          <a:xfrm>
            <a:off x="838201" y="3553217"/>
            <a:ext cx="10515600" cy="1500187"/>
          </a:xfrm>
        </p:spPr>
        <p:txBody>
          <a:bodyPr/>
          <a:lstStyle>
            <a:lvl1pPr marL="0" indent="0">
              <a:buNone/>
              <a:defRPr sz="2215" b="1">
                <a:solidFill>
                  <a:schemeClr val="bg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41494A1-36F5-4A9C-9988-3CBAD5822F69}"/>
              </a:ext>
            </a:extLst>
          </p:cNvPr>
          <p:cNvSpPr>
            <a:spLocks noGrp="1"/>
          </p:cNvSpPr>
          <p:nvPr>
            <p:ph type="dt" sz="half" idx="10"/>
          </p:nvPr>
        </p:nvSpPr>
        <p:spPr/>
        <p:txBody>
          <a:bodyPr/>
          <a:lstStyle/>
          <a:p>
            <a:fld id="{30947F15-83BD-49E7-80DB-DD1157C1104E}" type="datetime1">
              <a:rPr lang="en-GB" smtClean="0"/>
              <a:t>18/11/19</a:t>
            </a:fld>
            <a:endParaRPr lang="en-GB"/>
          </a:p>
        </p:txBody>
      </p:sp>
      <p:sp>
        <p:nvSpPr>
          <p:cNvPr id="5" name="Footer Placeholder 4">
            <a:extLst>
              <a:ext uri="{FF2B5EF4-FFF2-40B4-BE49-F238E27FC236}">
                <a16:creationId xmlns:a16="http://schemas.microsoft.com/office/drawing/2014/main" xmlns="" id="{A785BAC0-F4FF-4D21-92D2-B565DC6875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01F0463-0ABB-4560-9587-8758F5C0528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6E6DE1A0-53E7-4696-87C6-B4381E2F9169}"/>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5" y="6356353"/>
            <a:ext cx="3129293" cy="364359"/>
          </a:xfrm>
          <a:prstGeom prst="rect">
            <a:avLst/>
          </a:prstGeom>
        </p:spPr>
      </p:pic>
    </p:spTree>
    <p:extLst>
      <p:ext uri="{BB962C8B-B14F-4D97-AF65-F5344CB8AC3E}">
        <p14:creationId xmlns:p14="http://schemas.microsoft.com/office/powerpoint/2010/main" val="1249970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FEF11-C805-406A-ADA7-4604F82F4A0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30BA6947-B675-4C43-9B70-E5246305D0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BEF678F3-8B9F-48B7-B3DA-755BDD702F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05D8557-4945-4557-9E6F-8471ABCC586C}"/>
              </a:ext>
            </a:extLst>
          </p:cNvPr>
          <p:cNvSpPr>
            <a:spLocks noGrp="1"/>
          </p:cNvSpPr>
          <p:nvPr>
            <p:ph type="dt" sz="half" idx="10"/>
          </p:nvPr>
        </p:nvSpPr>
        <p:spPr/>
        <p:txBody>
          <a:bodyPr/>
          <a:lstStyle/>
          <a:p>
            <a:fld id="{97A35CFF-A27C-4300-9595-52EFA52D4EC5}" type="datetime1">
              <a:rPr lang="en-GB" smtClean="0"/>
              <a:t>18/11/19</a:t>
            </a:fld>
            <a:endParaRPr lang="en-GB"/>
          </a:p>
        </p:txBody>
      </p:sp>
      <p:sp>
        <p:nvSpPr>
          <p:cNvPr id="6" name="Footer Placeholder 5">
            <a:extLst>
              <a:ext uri="{FF2B5EF4-FFF2-40B4-BE49-F238E27FC236}">
                <a16:creationId xmlns:a16="http://schemas.microsoft.com/office/drawing/2014/main" xmlns="" id="{53ABA22C-4B91-4CFB-989C-FE4AE1DC86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5BADA97-5583-4B21-966C-4181065B64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088F800C-8E0C-4BDC-86B3-6CC1AC96A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954629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A8D00-409F-41C3-91FC-02B29C705BAB}"/>
              </a:ext>
            </a:extLst>
          </p:cNvPr>
          <p:cNvSpPr>
            <a:spLocks noGrp="1"/>
          </p:cNvSpPr>
          <p:nvPr>
            <p:ph type="title"/>
          </p:nvPr>
        </p:nvSpPr>
        <p:spPr>
          <a:xfrm>
            <a:off x="839789" y="365128"/>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F3E8D18-8509-4D22-A0E2-845A51129774}"/>
              </a:ext>
            </a:extLst>
          </p:cNvPr>
          <p:cNvSpPr>
            <a:spLocks noGrp="1"/>
          </p:cNvSpPr>
          <p:nvPr>
            <p:ph type="body" idx="1"/>
          </p:nvPr>
        </p:nvSpPr>
        <p:spPr>
          <a:xfrm>
            <a:off x="839788" y="1681163"/>
            <a:ext cx="515778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4" name="Content Placeholder 3">
            <a:extLst>
              <a:ext uri="{FF2B5EF4-FFF2-40B4-BE49-F238E27FC236}">
                <a16:creationId xmlns:a16="http://schemas.microsoft.com/office/drawing/2014/main" xmlns="" id="{D8FF8616-00DE-48DB-86C4-A66057D639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22779C3-FF9A-43A6-916A-88A4DEF3C431}"/>
              </a:ext>
            </a:extLst>
          </p:cNvPr>
          <p:cNvSpPr>
            <a:spLocks noGrp="1"/>
          </p:cNvSpPr>
          <p:nvPr>
            <p:ph type="body" sz="quarter" idx="3"/>
          </p:nvPr>
        </p:nvSpPr>
        <p:spPr>
          <a:xfrm>
            <a:off x="6172201" y="1681163"/>
            <a:ext cx="51831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6" name="Content Placeholder 5">
            <a:extLst>
              <a:ext uri="{FF2B5EF4-FFF2-40B4-BE49-F238E27FC236}">
                <a16:creationId xmlns:a16="http://schemas.microsoft.com/office/drawing/2014/main" xmlns="" id="{D2EB7F30-0F6E-4F9C-8FD1-5DB256702E9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11FEEBE-3D93-42BC-AD97-0DBC4E408539}"/>
              </a:ext>
            </a:extLst>
          </p:cNvPr>
          <p:cNvSpPr>
            <a:spLocks noGrp="1"/>
          </p:cNvSpPr>
          <p:nvPr>
            <p:ph type="dt" sz="half" idx="10"/>
          </p:nvPr>
        </p:nvSpPr>
        <p:spPr/>
        <p:txBody>
          <a:bodyPr/>
          <a:lstStyle/>
          <a:p>
            <a:fld id="{065FD310-9C43-4AD7-9470-00AB72B2602E}" type="datetime1">
              <a:rPr lang="en-GB" smtClean="0"/>
              <a:t>18/11/19</a:t>
            </a:fld>
            <a:endParaRPr lang="en-GB"/>
          </a:p>
        </p:txBody>
      </p:sp>
      <p:sp>
        <p:nvSpPr>
          <p:cNvPr id="8" name="Footer Placeholder 7">
            <a:extLst>
              <a:ext uri="{FF2B5EF4-FFF2-40B4-BE49-F238E27FC236}">
                <a16:creationId xmlns:a16="http://schemas.microsoft.com/office/drawing/2014/main" xmlns="" id="{E991227C-A795-4DC3-AF82-00F09CF396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A8013F7-E16F-485F-9186-3A7C6142C18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11" name="Picture 10">
            <a:extLst>
              <a:ext uri="{FF2B5EF4-FFF2-40B4-BE49-F238E27FC236}">
                <a16:creationId xmlns:a16="http://schemas.microsoft.com/office/drawing/2014/main" xmlns="" id="{B5A418AB-49DE-4705-9D74-855666959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393192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E39A5-56E4-4AF8-8B02-8D8EA2C2F6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CE9C2FE-A51F-47CF-A448-30C540EA4D67}"/>
              </a:ext>
            </a:extLst>
          </p:cNvPr>
          <p:cNvSpPr>
            <a:spLocks noGrp="1"/>
          </p:cNvSpPr>
          <p:nvPr>
            <p:ph type="dt" sz="half" idx="10"/>
          </p:nvPr>
        </p:nvSpPr>
        <p:spPr/>
        <p:txBody>
          <a:bodyPr/>
          <a:lstStyle/>
          <a:p>
            <a:fld id="{FBCCA2D1-10C7-45A4-811B-39D09F4564EE}" type="datetime1">
              <a:rPr lang="en-GB" smtClean="0"/>
              <a:t>18/11/19</a:t>
            </a:fld>
            <a:endParaRPr lang="en-GB"/>
          </a:p>
        </p:txBody>
      </p:sp>
      <p:sp>
        <p:nvSpPr>
          <p:cNvPr id="4" name="Footer Placeholder 3">
            <a:extLst>
              <a:ext uri="{FF2B5EF4-FFF2-40B4-BE49-F238E27FC236}">
                <a16:creationId xmlns:a16="http://schemas.microsoft.com/office/drawing/2014/main" xmlns="" id="{7E6D223B-0B27-463D-8039-1C63DA1D23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60D0A0C-C718-4730-A8D7-7BBC597D31CE}"/>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C2EA0DCC-EA6D-48C1-863A-1105939B1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3258132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7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65FD68-339C-443A-83C1-08BBAF8FBE72}"/>
              </a:ext>
            </a:extLst>
          </p:cNvPr>
          <p:cNvSpPr>
            <a:spLocks noGrp="1"/>
          </p:cNvSpPr>
          <p:nvPr>
            <p:ph type="dt" sz="half" idx="10"/>
          </p:nvPr>
        </p:nvSpPr>
        <p:spPr/>
        <p:txBody>
          <a:bodyPr/>
          <a:lstStyle/>
          <a:p>
            <a:fld id="{E5B4A545-FF9E-400F-AF4B-2F19519E1E87}" type="datetime1">
              <a:rPr lang="en-GB" smtClean="0"/>
              <a:t>18/11/19</a:t>
            </a:fld>
            <a:endParaRPr lang="en-GB"/>
          </a:p>
        </p:txBody>
      </p:sp>
      <p:sp>
        <p:nvSpPr>
          <p:cNvPr id="3" name="Footer Placeholder 2">
            <a:extLst>
              <a:ext uri="{FF2B5EF4-FFF2-40B4-BE49-F238E27FC236}">
                <a16:creationId xmlns:a16="http://schemas.microsoft.com/office/drawing/2014/main" xmlns="" id="{9BCA68D3-87F3-446B-BA08-0326A5659E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9D532FE-D12A-4246-893B-1F8ABEA458D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6" name="Picture 5">
            <a:extLst>
              <a:ext uri="{FF2B5EF4-FFF2-40B4-BE49-F238E27FC236}">
                <a16:creationId xmlns:a16="http://schemas.microsoft.com/office/drawing/2014/main" xmlns="" id="{E377AD94-C99D-40EA-8E31-C1CBB197E1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4594983"/>
            <a:ext cx="3771992" cy="2126492"/>
          </a:xfrm>
          <a:prstGeom prst="rect">
            <a:avLst/>
          </a:prstGeom>
        </p:spPr>
      </p:pic>
    </p:spTree>
    <p:extLst>
      <p:ext uri="{BB962C8B-B14F-4D97-AF65-F5344CB8AC3E}">
        <p14:creationId xmlns:p14="http://schemas.microsoft.com/office/powerpoint/2010/main" val="33363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46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0303C-3C3D-43B7-8C0D-92EB28BBBE86}"/>
              </a:ext>
            </a:extLst>
          </p:cNvPr>
          <p:cNvSpPr>
            <a:spLocks noGrp="1"/>
          </p:cNvSpPr>
          <p:nvPr>
            <p:ph type="title"/>
          </p:nvPr>
        </p:nvSpPr>
        <p:spPr>
          <a:xfrm>
            <a:off x="838201" y="2017357"/>
            <a:ext cx="10515600" cy="1287430"/>
          </a:xfrm>
        </p:spPr>
        <p:txBody>
          <a:bodyPr anchor="b">
            <a:normAutofit/>
          </a:bodyPr>
          <a:lstStyle>
            <a:lvl1pPr>
              <a:defRPr sz="4141"/>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24010BAA-5D0A-45CE-8EE8-71D868DB510C}"/>
              </a:ext>
            </a:extLst>
          </p:cNvPr>
          <p:cNvSpPr>
            <a:spLocks noGrp="1"/>
          </p:cNvSpPr>
          <p:nvPr>
            <p:ph type="body" idx="1"/>
          </p:nvPr>
        </p:nvSpPr>
        <p:spPr>
          <a:xfrm>
            <a:off x="838201" y="3553219"/>
            <a:ext cx="10515600" cy="1500187"/>
          </a:xfrm>
        </p:spPr>
        <p:txBody>
          <a:bodyPr/>
          <a:lstStyle>
            <a:lvl1pPr marL="0" indent="0">
              <a:buNone/>
              <a:defRPr sz="1949" b="1">
                <a:solidFill>
                  <a:schemeClr val="bg1"/>
                </a:solidFill>
              </a:defRPr>
            </a:lvl1pPr>
            <a:lvl2pPr marL="371224" indent="0">
              <a:buNone/>
              <a:defRPr sz="1624">
                <a:solidFill>
                  <a:schemeClr val="tx1">
                    <a:tint val="75000"/>
                  </a:schemeClr>
                </a:solidFill>
              </a:defRPr>
            </a:lvl2pPr>
            <a:lvl3pPr marL="742447" indent="0">
              <a:buNone/>
              <a:defRPr sz="1462">
                <a:solidFill>
                  <a:schemeClr val="tx1">
                    <a:tint val="75000"/>
                  </a:schemeClr>
                </a:solidFill>
              </a:defRPr>
            </a:lvl3pPr>
            <a:lvl4pPr marL="1113671" indent="0">
              <a:buNone/>
              <a:defRPr sz="1299">
                <a:solidFill>
                  <a:schemeClr val="tx1">
                    <a:tint val="75000"/>
                  </a:schemeClr>
                </a:solidFill>
              </a:defRPr>
            </a:lvl4pPr>
            <a:lvl5pPr marL="1484894" indent="0">
              <a:buNone/>
              <a:defRPr sz="1299">
                <a:solidFill>
                  <a:schemeClr val="tx1">
                    <a:tint val="75000"/>
                  </a:schemeClr>
                </a:solidFill>
              </a:defRPr>
            </a:lvl5pPr>
            <a:lvl6pPr marL="1856118" indent="0">
              <a:buNone/>
              <a:defRPr sz="1299">
                <a:solidFill>
                  <a:schemeClr val="tx1">
                    <a:tint val="75000"/>
                  </a:schemeClr>
                </a:solidFill>
              </a:defRPr>
            </a:lvl6pPr>
            <a:lvl7pPr marL="2227341" indent="0">
              <a:buNone/>
              <a:defRPr sz="1299">
                <a:solidFill>
                  <a:schemeClr val="tx1">
                    <a:tint val="75000"/>
                  </a:schemeClr>
                </a:solidFill>
              </a:defRPr>
            </a:lvl7pPr>
            <a:lvl8pPr marL="2598565" indent="0">
              <a:buNone/>
              <a:defRPr sz="1299">
                <a:solidFill>
                  <a:schemeClr val="tx1">
                    <a:tint val="75000"/>
                  </a:schemeClr>
                </a:solidFill>
              </a:defRPr>
            </a:lvl8pPr>
            <a:lvl9pPr marL="2969788" indent="0">
              <a:buNone/>
              <a:defRPr sz="129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41494A1-36F5-4A9C-9988-3CBAD5822F69}"/>
              </a:ext>
            </a:extLst>
          </p:cNvPr>
          <p:cNvSpPr>
            <a:spLocks noGrp="1"/>
          </p:cNvSpPr>
          <p:nvPr>
            <p:ph type="dt" sz="half" idx="10"/>
          </p:nvPr>
        </p:nvSpPr>
        <p:spPr/>
        <p:txBody>
          <a:bodyPr/>
          <a:lstStyle/>
          <a:p>
            <a:fld id="{7F8875D2-5E37-4F12-90F5-912D6539D4FA}" type="datetime1">
              <a:rPr lang="en-GB" smtClean="0"/>
              <a:t>18/11/19</a:t>
            </a:fld>
            <a:endParaRPr lang="en-GB"/>
          </a:p>
        </p:txBody>
      </p:sp>
      <p:sp>
        <p:nvSpPr>
          <p:cNvPr id="5" name="Footer Placeholder 4">
            <a:extLst>
              <a:ext uri="{FF2B5EF4-FFF2-40B4-BE49-F238E27FC236}">
                <a16:creationId xmlns:a16="http://schemas.microsoft.com/office/drawing/2014/main" xmlns="" id="{A785BAC0-F4FF-4D21-92D2-B565DC6875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01F0463-0ABB-4560-9587-8758F5C0528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6E6DE1A0-53E7-4696-87C6-B4381E2F9169}"/>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4531354" y="6356355"/>
            <a:ext cx="3129295" cy="364359"/>
          </a:xfrm>
          <a:prstGeom prst="rect">
            <a:avLst/>
          </a:prstGeom>
        </p:spPr>
      </p:pic>
    </p:spTree>
    <p:extLst>
      <p:ext uri="{BB962C8B-B14F-4D97-AF65-F5344CB8AC3E}">
        <p14:creationId xmlns:p14="http://schemas.microsoft.com/office/powerpoint/2010/main" val="2530493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26379-791A-483A-A64C-D2265BC812B1}"/>
              </a:ext>
            </a:extLst>
          </p:cNvPr>
          <p:cNvSpPr>
            <a:spLocks noGrp="1"/>
          </p:cNvSpPr>
          <p:nvPr>
            <p:ph type="title"/>
          </p:nvPr>
        </p:nvSpPr>
        <p:spPr>
          <a:xfrm>
            <a:off x="839790" y="457200"/>
            <a:ext cx="3932237" cy="1600200"/>
          </a:xfrm>
        </p:spPr>
        <p:txBody>
          <a:bodyPr anchor="b"/>
          <a:lstStyle>
            <a:lvl1pPr>
              <a:defRPr sz="2954"/>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4E00D4A-2742-48D0-B887-419A137C9950}"/>
              </a:ext>
            </a:extLst>
          </p:cNvPr>
          <p:cNvSpPr>
            <a:spLocks noGrp="1"/>
          </p:cNvSpPr>
          <p:nvPr>
            <p:ph idx="1"/>
          </p:nvPr>
        </p:nvSpPr>
        <p:spPr>
          <a:xfrm>
            <a:off x="5183188" y="987428"/>
            <a:ext cx="617220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C436905-D955-41CD-A2D8-6244F71C5FF5}"/>
              </a:ext>
            </a:extLst>
          </p:cNvPr>
          <p:cNvSpPr>
            <a:spLocks noGrp="1"/>
          </p:cNvSpPr>
          <p:nvPr>
            <p:ph type="body" sz="half" idx="2"/>
          </p:nvPr>
        </p:nvSpPr>
        <p:spPr>
          <a:xfrm>
            <a:off x="839790" y="2057400"/>
            <a:ext cx="3932237"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Date Placeholder 4">
            <a:extLst>
              <a:ext uri="{FF2B5EF4-FFF2-40B4-BE49-F238E27FC236}">
                <a16:creationId xmlns:a16="http://schemas.microsoft.com/office/drawing/2014/main" xmlns="" id="{6BDEC774-7BB0-4A59-BEAE-259DFD8724F1}"/>
              </a:ext>
            </a:extLst>
          </p:cNvPr>
          <p:cNvSpPr>
            <a:spLocks noGrp="1"/>
          </p:cNvSpPr>
          <p:nvPr>
            <p:ph type="dt" sz="half" idx="10"/>
          </p:nvPr>
        </p:nvSpPr>
        <p:spPr/>
        <p:txBody>
          <a:bodyPr/>
          <a:lstStyle/>
          <a:p>
            <a:fld id="{28F850A4-3C81-4626-B5A6-5DAEB81F7CA6}" type="datetime1">
              <a:rPr lang="en-GB" smtClean="0"/>
              <a:t>18/11/19</a:t>
            </a:fld>
            <a:endParaRPr lang="en-GB"/>
          </a:p>
        </p:txBody>
      </p:sp>
      <p:sp>
        <p:nvSpPr>
          <p:cNvPr id="6" name="Footer Placeholder 5">
            <a:extLst>
              <a:ext uri="{FF2B5EF4-FFF2-40B4-BE49-F238E27FC236}">
                <a16:creationId xmlns:a16="http://schemas.microsoft.com/office/drawing/2014/main" xmlns="" id="{CBCE2450-A04A-412B-AE9A-40F02D69B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2058CB4-1E9C-4552-81A5-D02553F937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84F2254E-559E-439D-ABF4-F5EF89FC4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2112479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CDF71-D71B-41FA-A311-7C33B9F27215}"/>
              </a:ext>
            </a:extLst>
          </p:cNvPr>
          <p:cNvSpPr>
            <a:spLocks noGrp="1"/>
          </p:cNvSpPr>
          <p:nvPr>
            <p:ph type="title"/>
          </p:nvPr>
        </p:nvSpPr>
        <p:spPr>
          <a:xfrm>
            <a:off x="839790" y="457200"/>
            <a:ext cx="3932237" cy="1600200"/>
          </a:xfrm>
        </p:spPr>
        <p:txBody>
          <a:bodyPr anchor="b"/>
          <a:lstStyle>
            <a:lvl1pPr>
              <a:defRPr sz="2954"/>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A41CCB4-BA21-48A6-BD1C-70C524252B2B}"/>
              </a:ext>
            </a:extLst>
          </p:cNvPr>
          <p:cNvSpPr>
            <a:spLocks noGrp="1"/>
          </p:cNvSpPr>
          <p:nvPr>
            <p:ph type="pic" idx="1"/>
          </p:nvPr>
        </p:nvSpPr>
        <p:spPr>
          <a:xfrm>
            <a:off x="5183188" y="987428"/>
            <a:ext cx="617220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endParaRPr lang="en-GB"/>
          </a:p>
        </p:txBody>
      </p:sp>
      <p:sp>
        <p:nvSpPr>
          <p:cNvPr id="4" name="Text Placeholder 3">
            <a:extLst>
              <a:ext uri="{FF2B5EF4-FFF2-40B4-BE49-F238E27FC236}">
                <a16:creationId xmlns:a16="http://schemas.microsoft.com/office/drawing/2014/main" xmlns="" id="{E05B1221-2623-4E77-A9E9-7B2BC272B518}"/>
              </a:ext>
            </a:extLst>
          </p:cNvPr>
          <p:cNvSpPr>
            <a:spLocks noGrp="1"/>
          </p:cNvSpPr>
          <p:nvPr>
            <p:ph type="body" sz="half" idx="2"/>
          </p:nvPr>
        </p:nvSpPr>
        <p:spPr>
          <a:xfrm>
            <a:off x="839790" y="2057400"/>
            <a:ext cx="3932237"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Date Placeholder 4">
            <a:extLst>
              <a:ext uri="{FF2B5EF4-FFF2-40B4-BE49-F238E27FC236}">
                <a16:creationId xmlns:a16="http://schemas.microsoft.com/office/drawing/2014/main" xmlns="" id="{EB058D10-8CFC-4E8C-9E48-62C2A43C8AB9}"/>
              </a:ext>
            </a:extLst>
          </p:cNvPr>
          <p:cNvSpPr>
            <a:spLocks noGrp="1"/>
          </p:cNvSpPr>
          <p:nvPr>
            <p:ph type="dt" sz="half" idx="10"/>
          </p:nvPr>
        </p:nvSpPr>
        <p:spPr/>
        <p:txBody>
          <a:bodyPr/>
          <a:lstStyle/>
          <a:p>
            <a:fld id="{E191DA02-6E4E-447D-943A-E4F6276DD64D}" type="datetime1">
              <a:rPr lang="en-GB" smtClean="0"/>
              <a:t>18/11/19</a:t>
            </a:fld>
            <a:endParaRPr lang="en-GB"/>
          </a:p>
        </p:txBody>
      </p:sp>
      <p:sp>
        <p:nvSpPr>
          <p:cNvPr id="6" name="Footer Placeholder 5">
            <a:extLst>
              <a:ext uri="{FF2B5EF4-FFF2-40B4-BE49-F238E27FC236}">
                <a16:creationId xmlns:a16="http://schemas.microsoft.com/office/drawing/2014/main" xmlns="" id="{DFA461AF-BBA7-45E7-BDB5-38A806D33E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2C4459-7D5C-4921-AE77-006CF4E9199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E64B554E-E382-4A9A-94A8-6CEE3A9C1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3198434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42DE4-FD68-4029-B257-63BD1C7CD1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296ADA2-E07B-415C-9D4D-FE3BC0936D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8D7B215-C2BC-4D38-9EF7-46C7DB34D756}"/>
              </a:ext>
            </a:extLst>
          </p:cNvPr>
          <p:cNvSpPr>
            <a:spLocks noGrp="1"/>
          </p:cNvSpPr>
          <p:nvPr>
            <p:ph type="dt" sz="half" idx="10"/>
          </p:nvPr>
        </p:nvSpPr>
        <p:spPr/>
        <p:txBody>
          <a:bodyPr/>
          <a:lstStyle/>
          <a:p>
            <a:fld id="{75A5696E-23DF-4FA5-BE26-B3DB6801ED13}" type="datetime1">
              <a:rPr lang="en-GB" smtClean="0"/>
              <a:t>18/11/19</a:t>
            </a:fld>
            <a:endParaRPr lang="en-GB"/>
          </a:p>
        </p:txBody>
      </p:sp>
      <p:sp>
        <p:nvSpPr>
          <p:cNvPr id="5" name="Footer Placeholder 4">
            <a:extLst>
              <a:ext uri="{FF2B5EF4-FFF2-40B4-BE49-F238E27FC236}">
                <a16:creationId xmlns:a16="http://schemas.microsoft.com/office/drawing/2014/main" xmlns="" id="{EA539A73-AB5E-479D-AC87-79DF77CA7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B55166-2A52-4241-80C7-21B0C24A50B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xmlns="" id="{019089B9-DEB8-45C7-9CDC-CCD0DAF02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3711244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082309-C74E-4925-9FFA-EBFC42F40CD2}"/>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2239DC9-9911-4880-8441-C1AB666BF2E4}"/>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EF7ED78-385B-4FD8-B272-9184232BCB2B}"/>
              </a:ext>
            </a:extLst>
          </p:cNvPr>
          <p:cNvSpPr>
            <a:spLocks noGrp="1"/>
          </p:cNvSpPr>
          <p:nvPr>
            <p:ph type="dt" sz="half" idx="10"/>
          </p:nvPr>
        </p:nvSpPr>
        <p:spPr/>
        <p:txBody>
          <a:bodyPr/>
          <a:lstStyle/>
          <a:p>
            <a:fld id="{8C9637C6-8DDD-48F3-A7CA-45FD94F5D18D}" type="datetime1">
              <a:rPr lang="en-GB" smtClean="0"/>
              <a:t>18/11/19</a:t>
            </a:fld>
            <a:endParaRPr lang="en-GB"/>
          </a:p>
        </p:txBody>
      </p:sp>
      <p:sp>
        <p:nvSpPr>
          <p:cNvPr id="5" name="Footer Placeholder 4">
            <a:extLst>
              <a:ext uri="{FF2B5EF4-FFF2-40B4-BE49-F238E27FC236}">
                <a16:creationId xmlns:a16="http://schemas.microsoft.com/office/drawing/2014/main" xmlns="" id="{390442A3-C4C9-4050-9094-EA8B70637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D277AB9-50F1-44D4-9468-50C623980B16}"/>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8" name="Picture 7">
            <a:extLst>
              <a:ext uri="{FF2B5EF4-FFF2-40B4-BE49-F238E27FC236}">
                <a16:creationId xmlns:a16="http://schemas.microsoft.com/office/drawing/2014/main" xmlns="" id="{0DB26483-6555-41BE-AD51-93823A302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5" cy="147455"/>
          </a:xfrm>
          <a:prstGeom prst="rect">
            <a:avLst/>
          </a:prstGeom>
        </p:spPr>
      </p:pic>
    </p:spTree>
    <p:extLst>
      <p:ext uri="{BB962C8B-B14F-4D97-AF65-F5344CB8AC3E}">
        <p14:creationId xmlns:p14="http://schemas.microsoft.com/office/powerpoint/2010/main" val="223250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FEF11-C805-406A-ADA7-4604F82F4A0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30BA6947-B675-4C43-9B70-E5246305D0A5}"/>
              </a:ext>
            </a:extLst>
          </p:cNvPr>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BEF678F3-8B9F-48B7-B3DA-755BDD702F97}"/>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05D8557-4945-4557-9E6F-8471ABCC586C}"/>
              </a:ext>
            </a:extLst>
          </p:cNvPr>
          <p:cNvSpPr>
            <a:spLocks noGrp="1"/>
          </p:cNvSpPr>
          <p:nvPr>
            <p:ph type="dt" sz="half" idx="10"/>
          </p:nvPr>
        </p:nvSpPr>
        <p:spPr/>
        <p:txBody>
          <a:bodyPr/>
          <a:lstStyle/>
          <a:p>
            <a:fld id="{8A6690F4-F5B2-436E-9C38-E4371B4715CD}" type="datetime1">
              <a:rPr lang="en-GB" smtClean="0"/>
              <a:t>18/11/19</a:t>
            </a:fld>
            <a:endParaRPr lang="en-GB"/>
          </a:p>
        </p:txBody>
      </p:sp>
      <p:sp>
        <p:nvSpPr>
          <p:cNvPr id="6" name="Footer Placeholder 5">
            <a:extLst>
              <a:ext uri="{FF2B5EF4-FFF2-40B4-BE49-F238E27FC236}">
                <a16:creationId xmlns:a16="http://schemas.microsoft.com/office/drawing/2014/main" xmlns="" id="{53ABA22C-4B91-4CFB-989C-FE4AE1DC86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5BADA97-5583-4B21-966C-4181065B64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088F800C-8E0C-4BDC-86B3-6CC1AC96A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51024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A8D00-409F-41C3-91FC-02B29C705BAB}"/>
              </a:ext>
            </a:extLst>
          </p:cNvPr>
          <p:cNvSpPr>
            <a:spLocks noGrp="1"/>
          </p:cNvSpPr>
          <p:nvPr>
            <p:ph type="title"/>
          </p:nvPr>
        </p:nvSpPr>
        <p:spPr>
          <a:xfrm>
            <a:off x="839790"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F3E8D18-8509-4D22-A0E2-845A51129774}"/>
              </a:ext>
            </a:extLst>
          </p:cNvPr>
          <p:cNvSpPr>
            <a:spLocks noGrp="1"/>
          </p:cNvSpPr>
          <p:nvPr>
            <p:ph type="body" idx="1"/>
          </p:nvPr>
        </p:nvSpPr>
        <p:spPr>
          <a:xfrm>
            <a:off x="839791" y="1681163"/>
            <a:ext cx="5157786" cy="823912"/>
          </a:xfrm>
        </p:spPr>
        <p:txBody>
          <a:bodyPr anchor="b"/>
          <a:lstStyle>
            <a:lvl1pPr marL="0" indent="0">
              <a:buNone/>
              <a:defRPr sz="1949" b="1"/>
            </a:lvl1pPr>
            <a:lvl2pPr marL="371224" indent="0">
              <a:buNone/>
              <a:defRPr sz="1624" b="1"/>
            </a:lvl2pPr>
            <a:lvl3pPr marL="742447" indent="0">
              <a:buNone/>
              <a:defRPr sz="1462" b="1"/>
            </a:lvl3pPr>
            <a:lvl4pPr marL="1113671" indent="0">
              <a:buNone/>
              <a:defRPr sz="1299" b="1"/>
            </a:lvl4pPr>
            <a:lvl5pPr marL="1484894" indent="0">
              <a:buNone/>
              <a:defRPr sz="1299" b="1"/>
            </a:lvl5pPr>
            <a:lvl6pPr marL="1856118" indent="0">
              <a:buNone/>
              <a:defRPr sz="1299" b="1"/>
            </a:lvl6pPr>
            <a:lvl7pPr marL="2227341" indent="0">
              <a:buNone/>
              <a:defRPr sz="1299" b="1"/>
            </a:lvl7pPr>
            <a:lvl8pPr marL="2598565" indent="0">
              <a:buNone/>
              <a:defRPr sz="1299" b="1"/>
            </a:lvl8pPr>
            <a:lvl9pPr marL="2969788" indent="0">
              <a:buNone/>
              <a:defRPr sz="1299" b="1"/>
            </a:lvl9pPr>
          </a:lstStyle>
          <a:p>
            <a:pPr lvl="0"/>
            <a:r>
              <a:rPr lang="en-US"/>
              <a:t>Edit Master text styles</a:t>
            </a:r>
          </a:p>
        </p:txBody>
      </p:sp>
      <p:sp>
        <p:nvSpPr>
          <p:cNvPr id="4" name="Content Placeholder 3">
            <a:extLst>
              <a:ext uri="{FF2B5EF4-FFF2-40B4-BE49-F238E27FC236}">
                <a16:creationId xmlns:a16="http://schemas.microsoft.com/office/drawing/2014/main" xmlns="" id="{D8FF8616-00DE-48DB-86C4-A66057D63923}"/>
              </a:ext>
            </a:extLst>
          </p:cNvPr>
          <p:cNvSpPr>
            <a:spLocks noGrp="1"/>
          </p:cNvSpPr>
          <p:nvPr>
            <p:ph sz="half" idx="2"/>
          </p:nvPr>
        </p:nvSpPr>
        <p:spPr>
          <a:xfrm>
            <a:off x="839791" y="2505075"/>
            <a:ext cx="515778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22779C3-FF9A-43A6-916A-88A4DEF3C431}"/>
              </a:ext>
            </a:extLst>
          </p:cNvPr>
          <p:cNvSpPr>
            <a:spLocks noGrp="1"/>
          </p:cNvSpPr>
          <p:nvPr>
            <p:ph type="body" sz="quarter" idx="3"/>
          </p:nvPr>
        </p:nvSpPr>
        <p:spPr>
          <a:xfrm>
            <a:off x="6172201" y="1681163"/>
            <a:ext cx="5183188" cy="823912"/>
          </a:xfrm>
        </p:spPr>
        <p:txBody>
          <a:bodyPr anchor="b"/>
          <a:lstStyle>
            <a:lvl1pPr marL="0" indent="0">
              <a:buNone/>
              <a:defRPr sz="1949" b="1"/>
            </a:lvl1pPr>
            <a:lvl2pPr marL="371224" indent="0">
              <a:buNone/>
              <a:defRPr sz="1624" b="1"/>
            </a:lvl2pPr>
            <a:lvl3pPr marL="742447" indent="0">
              <a:buNone/>
              <a:defRPr sz="1462" b="1"/>
            </a:lvl3pPr>
            <a:lvl4pPr marL="1113671" indent="0">
              <a:buNone/>
              <a:defRPr sz="1299" b="1"/>
            </a:lvl4pPr>
            <a:lvl5pPr marL="1484894" indent="0">
              <a:buNone/>
              <a:defRPr sz="1299" b="1"/>
            </a:lvl5pPr>
            <a:lvl6pPr marL="1856118" indent="0">
              <a:buNone/>
              <a:defRPr sz="1299" b="1"/>
            </a:lvl6pPr>
            <a:lvl7pPr marL="2227341" indent="0">
              <a:buNone/>
              <a:defRPr sz="1299" b="1"/>
            </a:lvl7pPr>
            <a:lvl8pPr marL="2598565" indent="0">
              <a:buNone/>
              <a:defRPr sz="1299" b="1"/>
            </a:lvl8pPr>
            <a:lvl9pPr marL="2969788" indent="0">
              <a:buNone/>
              <a:defRPr sz="1299" b="1"/>
            </a:lvl9pPr>
          </a:lstStyle>
          <a:p>
            <a:pPr lvl="0"/>
            <a:r>
              <a:rPr lang="en-US"/>
              <a:t>Edit Master text styles</a:t>
            </a:r>
          </a:p>
        </p:txBody>
      </p:sp>
      <p:sp>
        <p:nvSpPr>
          <p:cNvPr id="6" name="Content Placeholder 5">
            <a:extLst>
              <a:ext uri="{FF2B5EF4-FFF2-40B4-BE49-F238E27FC236}">
                <a16:creationId xmlns:a16="http://schemas.microsoft.com/office/drawing/2014/main" xmlns="" id="{D2EB7F30-0F6E-4F9C-8FD1-5DB256702E9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11FEEBE-3D93-42BC-AD97-0DBC4E408539}"/>
              </a:ext>
            </a:extLst>
          </p:cNvPr>
          <p:cNvSpPr>
            <a:spLocks noGrp="1"/>
          </p:cNvSpPr>
          <p:nvPr>
            <p:ph type="dt" sz="half" idx="10"/>
          </p:nvPr>
        </p:nvSpPr>
        <p:spPr/>
        <p:txBody>
          <a:bodyPr/>
          <a:lstStyle/>
          <a:p>
            <a:fld id="{95BBB02A-E27D-44D7-A4FA-063654CDC4D9}" type="datetime1">
              <a:rPr lang="en-GB" smtClean="0"/>
              <a:t>18/11/19</a:t>
            </a:fld>
            <a:endParaRPr lang="en-GB"/>
          </a:p>
        </p:txBody>
      </p:sp>
      <p:sp>
        <p:nvSpPr>
          <p:cNvPr id="8" name="Footer Placeholder 7">
            <a:extLst>
              <a:ext uri="{FF2B5EF4-FFF2-40B4-BE49-F238E27FC236}">
                <a16:creationId xmlns:a16="http://schemas.microsoft.com/office/drawing/2014/main" xmlns="" id="{E991227C-A795-4DC3-AF82-00F09CF396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A8013F7-E16F-485F-9186-3A7C6142C18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11" name="Picture 10">
            <a:extLst>
              <a:ext uri="{FF2B5EF4-FFF2-40B4-BE49-F238E27FC236}">
                <a16:creationId xmlns:a16="http://schemas.microsoft.com/office/drawing/2014/main" xmlns="" id="{B5A418AB-49DE-4705-9D74-855666959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281225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E39A5-56E4-4AF8-8B02-8D8EA2C2F6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CE9C2FE-A51F-47CF-A448-30C540EA4D67}"/>
              </a:ext>
            </a:extLst>
          </p:cNvPr>
          <p:cNvSpPr>
            <a:spLocks noGrp="1"/>
          </p:cNvSpPr>
          <p:nvPr>
            <p:ph type="dt" sz="half" idx="10"/>
          </p:nvPr>
        </p:nvSpPr>
        <p:spPr/>
        <p:txBody>
          <a:bodyPr/>
          <a:lstStyle/>
          <a:p>
            <a:fld id="{7B6CEB4C-FF1B-4664-9153-EC0CE02B8E0B}" type="datetime1">
              <a:rPr lang="en-GB" smtClean="0"/>
              <a:t>18/11/19</a:t>
            </a:fld>
            <a:endParaRPr lang="en-GB"/>
          </a:p>
        </p:txBody>
      </p:sp>
      <p:sp>
        <p:nvSpPr>
          <p:cNvPr id="4" name="Footer Placeholder 3">
            <a:extLst>
              <a:ext uri="{FF2B5EF4-FFF2-40B4-BE49-F238E27FC236}">
                <a16:creationId xmlns:a16="http://schemas.microsoft.com/office/drawing/2014/main" xmlns="" id="{7E6D223B-0B27-463D-8039-1C63DA1D23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60D0A0C-C718-4730-A8D7-7BBC597D31CE}"/>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7" name="Picture 6">
            <a:extLst>
              <a:ext uri="{FF2B5EF4-FFF2-40B4-BE49-F238E27FC236}">
                <a16:creationId xmlns:a16="http://schemas.microsoft.com/office/drawing/2014/main" xmlns="" id="{C2EA0DCC-EA6D-48C1-863A-1105939B1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179220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7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65FD68-339C-443A-83C1-08BBAF8FBE72}"/>
              </a:ext>
            </a:extLst>
          </p:cNvPr>
          <p:cNvSpPr>
            <a:spLocks noGrp="1"/>
          </p:cNvSpPr>
          <p:nvPr>
            <p:ph type="dt" sz="half" idx="10"/>
          </p:nvPr>
        </p:nvSpPr>
        <p:spPr/>
        <p:txBody>
          <a:bodyPr/>
          <a:lstStyle/>
          <a:p>
            <a:fld id="{49B0C69B-D595-487D-8B73-C237F8F3AB0B}" type="datetime1">
              <a:rPr lang="en-GB" smtClean="0"/>
              <a:t>18/11/19</a:t>
            </a:fld>
            <a:endParaRPr lang="en-GB"/>
          </a:p>
        </p:txBody>
      </p:sp>
      <p:sp>
        <p:nvSpPr>
          <p:cNvPr id="3" name="Footer Placeholder 2">
            <a:extLst>
              <a:ext uri="{FF2B5EF4-FFF2-40B4-BE49-F238E27FC236}">
                <a16:creationId xmlns:a16="http://schemas.microsoft.com/office/drawing/2014/main" xmlns="" id="{9BCA68D3-87F3-446B-BA08-0326A5659E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9D532FE-D12A-4246-893B-1F8ABEA458D7}"/>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6" name="Picture 5">
            <a:extLst>
              <a:ext uri="{FF2B5EF4-FFF2-40B4-BE49-F238E27FC236}">
                <a16:creationId xmlns:a16="http://schemas.microsoft.com/office/drawing/2014/main" xmlns="" id="{E377AD94-C99D-40EA-8E31-C1CBB197E1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399" y="4594983"/>
            <a:ext cx="3771993" cy="2126492"/>
          </a:xfrm>
          <a:prstGeom prst="rect">
            <a:avLst/>
          </a:prstGeom>
        </p:spPr>
      </p:pic>
    </p:spTree>
    <p:extLst>
      <p:ext uri="{BB962C8B-B14F-4D97-AF65-F5344CB8AC3E}">
        <p14:creationId xmlns:p14="http://schemas.microsoft.com/office/powerpoint/2010/main" val="297444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26379-791A-483A-A64C-D2265BC812B1}"/>
              </a:ext>
            </a:extLst>
          </p:cNvPr>
          <p:cNvSpPr>
            <a:spLocks noGrp="1"/>
          </p:cNvSpPr>
          <p:nvPr>
            <p:ph type="title"/>
          </p:nvPr>
        </p:nvSpPr>
        <p:spPr>
          <a:xfrm>
            <a:off x="839790" y="457200"/>
            <a:ext cx="3932239" cy="1600200"/>
          </a:xfrm>
        </p:spPr>
        <p:txBody>
          <a:bodyPr anchor="b"/>
          <a:lstStyle>
            <a:lvl1pPr>
              <a:defRPr sz="2598"/>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4E00D4A-2742-48D0-B887-419A137C9950}"/>
              </a:ext>
            </a:extLst>
          </p:cNvPr>
          <p:cNvSpPr>
            <a:spLocks noGrp="1"/>
          </p:cNvSpPr>
          <p:nvPr>
            <p:ph idx="1"/>
          </p:nvPr>
        </p:nvSpPr>
        <p:spPr>
          <a:xfrm>
            <a:off x="5183189" y="987430"/>
            <a:ext cx="6172201" cy="4873625"/>
          </a:xfrm>
        </p:spPr>
        <p:txBody>
          <a:bodyPr/>
          <a:lstStyle>
            <a:lvl1pPr>
              <a:defRPr sz="2598"/>
            </a:lvl1pPr>
            <a:lvl2pPr>
              <a:defRPr sz="2273"/>
            </a:lvl2pPr>
            <a:lvl3pPr>
              <a:defRPr sz="1949"/>
            </a:lvl3pPr>
            <a:lvl4pPr>
              <a:defRPr sz="1624"/>
            </a:lvl4pPr>
            <a:lvl5pPr>
              <a:defRPr sz="1624"/>
            </a:lvl5pPr>
            <a:lvl6pPr>
              <a:defRPr sz="1624"/>
            </a:lvl6pPr>
            <a:lvl7pPr>
              <a:defRPr sz="1624"/>
            </a:lvl7pPr>
            <a:lvl8pPr>
              <a:defRPr sz="1624"/>
            </a:lvl8pPr>
            <a:lvl9pPr>
              <a:defRPr sz="162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C436905-D955-41CD-A2D8-6244F71C5FF5}"/>
              </a:ext>
            </a:extLst>
          </p:cNvPr>
          <p:cNvSpPr>
            <a:spLocks noGrp="1"/>
          </p:cNvSpPr>
          <p:nvPr>
            <p:ph type="body" sz="half" idx="2"/>
          </p:nvPr>
        </p:nvSpPr>
        <p:spPr>
          <a:xfrm>
            <a:off x="839790" y="2057400"/>
            <a:ext cx="3932239" cy="3811588"/>
          </a:xfrm>
        </p:spPr>
        <p:txBody>
          <a:bodyPr/>
          <a:lstStyle>
            <a:lvl1pPr marL="0" indent="0">
              <a:buNone/>
              <a:defRPr sz="1299"/>
            </a:lvl1pPr>
            <a:lvl2pPr marL="371224" indent="0">
              <a:buNone/>
              <a:defRPr sz="1137"/>
            </a:lvl2pPr>
            <a:lvl3pPr marL="742447" indent="0">
              <a:buNone/>
              <a:defRPr sz="974"/>
            </a:lvl3pPr>
            <a:lvl4pPr marL="1113671" indent="0">
              <a:buNone/>
              <a:defRPr sz="812"/>
            </a:lvl4pPr>
            <a:lvl5pPr marL="1484894" indent="0">
              <a:buNone/>
              <a:defRPr sz="812"/>
            </a:lvl5pPr>
            <a:lvl6pPr marL="1856118" indent="0">
              <a:buNone/>
              <a:defRPr sz="812"/>
            </a:lvl6pPr>
            <a:lvl7pPr marL="2227341" indent="0">
              <a:buNone/>
              <a:defRPr sz="812"/>
            </a:lvl7pPr>
            <a:lvl8pPr marL="2598565" indent="0">
              <a:buNone/>
              <a:defRPr sz="812"/>
            </a:lvl8pPr>
            <a:lvl9pPr marL="2969788" indent="0">
              <a:buNone/>
              <a:defRPr sz="812"/>
            </a:lvl9pPr>
          </a:lstStyle>
          <a:p>
            <a:pPr lvl="0"/>
            <a:r>
              <a:rPr lang="en-US"/>
              <a:t>Edit Master text styles</a:t>
            </a:r>
          </a:p>
        </p:txBody>
      </p:sp>
      <p:sp>
        <p:nvSpPr>
          <p:cNvPr id="5" name="Date Placeholder 4">
            <a:extLst>
              <a:ext uri="{FF2B5EF4-FFF2-40B4-BE49-F238E27FC236}">
                <a16:creationId xmlns:a16="http://schemas.microsoft.com/office/drawing/2014/main" xmlns="" id="{6BDEC774-7BB0-4A59-BEAE-259DFD8724F1}"/>
              </a:ext>
            </a:extLst>
          </p:cNvPr>
          <p:cNvSpPr>
            <a:spLocks noGrp="1"/>
          </p:cNvSpPr>
          <p:nvPr>
            <p:ph type="dt" sz="half" idx="10"/>
          </p:nvPr>
        </p:nvSpPr>
        <p:spPr/>
        <p:txBody>
          <a:bodyPr/>
          <a:lstStyle/>
          <a:p>
            <a:fld id="{F370874E-9BBB-474D-AFA3-5662EC4106C3}" type="datetime1">
              <a:rPr lang="en-GB" smtClean="0"/>
              <a:t>18/11/19</a:t>
            </a:fld>
            <a:endParaRPr lang="en-GB"/>
          </a:p>
        </p:txBody>
      </p:sp>
      <p:sp>
        <p:nvSpPr>
          <p:cNvPr id="6" name="Footer Placeholder 5">
            <a:extLst>
              <a:ext uri="{FF2B5EF4-FFF2-40B4-BE49-F238E27FC236}">
                <a16:creationId xmlns:a16="http://schemas.microsoft.com/office/drawing/2014/main" xmlns="" id="{CBCE2450-A04A-412B-AE9A-40F02D69B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2058CB4-1E9C-4552-81A5-D02553F93721}"/>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84F2254E-559E-439D-ABF4-F5EF89FC4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36412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CDF71-D71B-41FA-A311-7C33B9F27215}"/>
              </a:ext>
            </a:extLst>
          </p:cNvPr>
          <p:cNvSpPr>
            <a:spLocks noGrp="1"/>
          </p:cNvSpPr>
          <p:nvPr>
            <p:ph type="title"/>
          </p:nvPr>
        </p:nvSpPr>
        <p:spPr>
          <a:xfrm>
            <a:off x="839790" y="457200"/>
            <a:ext cx="3932239" cy="1600200"/>
          </a:xfrm>
        </p:spPr>
        <p:txBody>
          <a:bodyPr anchor="b"/>
          <a:lstStyle>
            <a:lvl1pPr>
              <a:defRPr sz="2598"/>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A41CCB4-BA21-48A6-BD1C-70C524252B2B}"/>
              </a:ext>
            </a:extLst>
          </p:cNvPr>
          <p:cNvSpPr>
            <a:spLocks noGrp="1"/>
          </p:cNvSpPr>
          <p:nvPr>
            <p:ph type="pic" idx="1"/>
          </p:nvPr>
        </p:nvSpPr>
        <p:spPr>
          <a:xfrm>
            <a:off x="5183189" y="987430"/>
            <a:ext cx="6172201" cy="4873625"/>
          </a:xfrm>
        </p:spPr>
        <p:txBody>
          <a:bodyPr/>
          <a:lstStyle>
            <a:lvl1pPr marL="0" indent="0">
              <a:buNone/>
              <a:defRPr sz="2598"/>
            </a:lvl1pPr>
            <a:lvl2pPr marL="371224" indent="0">
              <a:buNone/>
              <a:defRPr sz="2273"/>
            </a:lvl2pPr>
            <a:lvl3pPr marL="742447" indent="0">
              <a:buNone/>
              <a:defRPr sz="1949"/>
            </a:lvl3pPr>
            <a:lvl4pPr marL="1113671" indent="0">
              <a:buNone/>
              <a:defRPr sz="1624"/>
            </a:lvl4pPr>
            <a:lvl5pPr marL="1484894" indent="0">
              <a:buNone/>
              <a:defRPr sz="1624"/>
            </a:lvl5pPr>
            <a:lvl6pPr marL="1856118" indent="0">
              <a:buNone/>
              <a:defRPr sz="1624"/>
            </a:lvl6pPr>
            <a:lvl7pPr marL="2227341" indent="0">
              <a:buNone/>
              <a:defRPr sz="1624"/>
            </a:lvl7pPr>
            <a:lvl8pPr marL="2598565" indent="0">
              <a:buNone/>
              <a:defRPr sz="1624"/>
            </a:lvl8pPr>
            <a:lvl9pPr marL="2969788" indent="0">
              <a:buNone/>
              <a:defRPr sz="1624"/>
            </a:lvl9pPr>
          </a:lstStyle>
          <a:p>
            <a:r>
              <a:rPr lang="en-US"/>
              <a:t>Click icon to add picture</a:t>
            </a:r>
            <a:endParaRPr lang="en-GB"/>
          </a:p>
        </p:txBody>
      </p:sp>
      <p:sp>
        <p:nvSpPr>
          <p:cNvPr id="4" name="Text Placeholder 3">
            <a:extLst>
              <a:ext uri="{FF2B5EF4-FFF2-40B4-BE49-F238E27FC236}">
                <a16:creationId xmlns:a16="http://schemas.microsoft.com/office/drawing/2014/main" xmlns="" id="{E05B1221-2623-4E77-A9E9-7B2BC272B518}"/>
              </a:ext>
            </a:extLst>
          </p:cNvPr>
          <p:cNvSpPr>
            <a:spLocks noGrp="1"/>
          </p:cNvSpPr>
          <p:nvPr>
            <p:ph type="body" sz="half" idx="2"/>
          </p:nvPr>
        </p:nvSpPr>
        <p:spPr>
          <a:xfrm>
            <a:off x="839790" y="2057400"/>
            <a:ext cx="3932239" cy="3811588"/>
          </a:xfrm>
        </p:spPr>
        <p:txBody>
          <a:bodyPr/>
          <a:lstStyle>
            <a:lvl1pPr marL="0" indent="0">
              <a:buNone/>
              <a:defRPr sz="1299"/>
            </a:lvl1pPr>
            <a:lvl2pPr marL="371224" indent="0">
              <a:buNone/>
              <a:defRPr sz="1137"/>
            </a:lvl2pPr>
            <a:lvl3pPr marL="742447" indent="0">
              <a:buNone/>
              <a:defRPr sz="974"/>
            </a:lvl3pPr>
            <a:lvl4pPr marL="1113671" indent="0">
              <a:buNone/>
              <a:defRPr sz="812"/>
            </a:lvl4pPr>
            <a:lvl5pPr marL="1484894" indent="0">
              <a:buNone/>
              <a:defRPr sz="812"/>
            </a:lvl5pPr>
            <a:lvl6pPr marL="1856118" indent="0">
              <a:buNone/>
              <a:defRPr sz="812"/>
            </a:lvl6pPr>
            <a:lvl7pPr marL="2227341" indent="0">
              <a:buNone/>
              <a:defRPr sz="812"/>
            </a:lvl7pPr>
            <a:lvl8pPr marL="2598565" indent="0">
              <a:buNone/>
              <a:defRPr sz="812"/>
            </a:lvl8pPr>
            <a:lvl9pPr marL="2969788" indent="0">
              <a:buNone/>
              <a:defRPr sz="812"/>
            </a:lvl9pPr>
          </a:lstStyle>
          <a:p>
            <a:pPr lvl="0"/>
            <a:r>
              <a:rPr lang="en-US"/>
              <a:t>Edit Master text styles</a:t>
            </a:r>
          </a:p>
        </p:txBody>
      </p:sp>
      <p:sp>
        <p:nvSpPr>
          <p:cNvPr id="5" name="Date Placeholder 4">
            <a:extLst>
              <a:ext uri="{FF2B5EF4-FFF2-40B4-BE49-F238E27FC236}">
                <a16:creationId xmlns:a16="http://schemas.microsoft.com/office/drawing/2014/main" xmlns="" id="{EB058D10-8CFC-4E8C-9E48-62C2A43C8AB9}"/>
              </a:ext>
            </a:extLst>
          </p:cNvPr>
          <p:cNvSpPr>
            <a:spLocks noGrp="1"/>
          </p:cNvSpPr>
          <p:nvPr>
            <p:ph type="dt" sz="half" idx="10"/>
          </p:nvPr>
        </p:nvSpPr>
        <p:spPr/>
        <p:txBody>
          <a:bodyPr/>
          <a:lstStyle/>
          <a:p>
            <a:fld id="{5180E914-B968-4E79-8E73-52B5BBEF1DBA}" type="datetime1">
              <a:rPr lang="en-GB" smtClean="0"/>
              <a:t>18/11/19</a:t>
            </a:fld>
            <a:endParaRPr lang="en-GB"/>
          </a:p>
        </p:txBody>
      </p:sp>
      <p:sp>
        <p:nvSpPr>
          <p:cNvPr id="6" name="Footer Placeholder 5">
            <a:extLst>
              <a:ext uri="{FF2B5EF4-FFF2-40B4-BE49-F238E27FC236}">
                <a16:creationId xmlns:a16="http://schemas.microsoft.com/office/drawing/2014/main" xmlns="" id="{DFA461AF-BBA7-45E7-BDB5-38A806D33E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2C4459-7D5C-4921-AE77-006CF4E91999}"/>
              </a:ext>
            </a:extLst>
          </p:cNvPr>
          <p:cNvSpPr>
            <a:spLocks noGrp="1"/>
          </p:cNvSpPr>
          <p:nvPr>
            <p:ph type="sldNum" sz="quarter" idx="12"/>
          </p:nvPr>
        </p:nvSpPr>
        <p:spPr/>
        <p:txBody>
          <a:bodyPr/>
          <a:lstStyle/>
          <a:p>
            <a:fld id="{9EF44107-4028-49BE-8D3C-62793E417957}" type="slidenum">
              <a:rPr lang="en-GB" smtClean="0"/>
              <a:t>‹#›</a:t>
            </a:fld>
            <a:endParaRPr lang="en-GB"/>
          </a:p>
        </p:txBody>
      </p:sp>
      <p:pic>
        <p:nvPicPr>
          <p:cNvPr id="9" name="Picture 8">
            <a:extLst>
              <a:ext uri="{FF2B5EF4-FFF2-40B4-BE49-F238E27FC236}">
                <a16:creationId xmlns:a16="http://schemas.microsoft.com/office/drawing/2014/main" xmlns="" id="{E64B554E-E382-4A9A-94A8-6CEE3A9C1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414" y="142271"/>
            <a:ext cx="1278774" cy="147455"/>
          </a:xfrm>
          <a:prstGeom prst="rect">
            <a:avLst/>
          </a:prstGeom>
        </p:spPr>
      </p:pic>
    </p:spTree>
    <p:extLst>
      <p:ext uri="{BB962C8B-B14F-4D97-AF65-F5344CB8AC3E}">
        <p14:creationId xmlns:p14="http://schemas.microsoft.com/office/powerpoint/2010/main" val="2458500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912D9D-64A4-4CA7-9238-88928249A70C}"/>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79F43473-DE70-4C20-A708-EF45FB12255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F1B36358-2C22-4925-8034-E57B9B0D55BD}"/>
              </a:ext>
            </a:extLst>
          </p:cNvPr>
          <p:cNvSpPr>
            <a:spLocks noGrp="1"/>
          </p:cNvSpPr>
          <p:nvPr>
            <p:ph type="dt" sz="half" idx="2"/>
          </p:nvPr>
        </p:nvSpPr>
        <p:spPr>
          <a:xfrm>
            <a:off x="838202" y="6356355"/>
            <a:ext cx="2743200" cy="365125"/>
          </a:xfrm>
          <a:prstGeom prst="rect">
            <a:avLst/>
          </a:prstGeom>
        </p:spPr>
        <p:txBody>
          <a:bodyPr vert="horz" lIns="91440" tIns="45720" rIns="91440" bIns="45720" rtlCol="0" anchor="ctr"/>
          <a:lstStyle>
            <a:lvl1pPr algn="l">
              <a:defRPr sz="974">
                <a:solidFill>
                  <a:schemeClr val="tx1">
                    <a:tint val="75000"/>
                  </a:schemeClr>
                </a:solidFill>
              </a:defRPr>
            </a:lvl1pPr>
          </a:lstStyle>
          <a:p>
            <a:fld id="{07905A0B-4C48-439F-B0AE-359738AF40F6}" type="datetime1">
              <a:rPr lang="en-GB" smtClean="0"/>
              <a:t>18/11/19</a:t>
            </a:fld>
            <a:endParaRPr lang="en-GB"/>
          </a:p>
        </p:txBody>
      </p:sp>
      <p:sp>
        <p:nvSpPr>
          <p:cNvPr id="5" name="Footer Placeholder 4">
            <a:extLst>
              <a:ext uri="{FF2B5EF4-FFF2-40B4-BE49-F238E27FC236}">
                <a16:creationId xmlns:a16="http://schemas.microsoft.com/office/drawing/2014/main" xmlns="" id="{30AC7286-80B0-4C21-BF0C-7BFE71C912D2}"/>
              </a:ext>
            </a:extLst>
          </p:cNvPr>
          <p:cNvSpPr>
            <a:spLocks noGrp="1"/>
          </p:cNvSpPr>
          <p:nvPr>
            <p:ph type="ftr" sz="quarter" idx="3"/>
          </p:nvPr>
        </p:nvSpPr>
        <p:spPr>
          <a:xfrm>
            <a:off x="4038601" y="6356355"/>
            <a:ext cx="4114800" cy="365125"/>
          </a:xfrm>
          <a:prstGeom prst="rect">
            <a:avLst/>
          </a:prstGeom>
        </p:spPr>
        <p:txBody>
          <a:bodyPr vert="horz" lIns="91440" tIns="45720" rIns="91440" bIns="45720" rtlCol="0" anchor="ctr"/>
          <a:lstStyle>
            <a:lvl1pPr algn="ctr">
              <a:defRPr sz="974">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908DE21-FDEE-4C6C-B89E-057C2367A779}"/>
              </a:ext>
            </a:extLst>
          </p:cNvPr>
          <p:cNvSpPr>
            <a:spLocks noGrp="1"/>
          </p:cNvSpPr>
          <p:nvPr>
            <p:ph type="sldNum" sz="quarter" idx="4"/>
          </p:nvPr>
        </p:nvSpPr>
        <p:spPr>
          <a:xfrm>
            <a:off x="8610602" y="6356355"/>
            <a:ext cx="2743200" cy="365125"/>
          </a:xfrm>
          <a:prstGeom prst="rect">
            <a:avLst/>
          </a:prstGeom>
        </p:spPr>
        <p:txBody>
          <a:bodyPr vert="horz" lIns="91440" tIns="45720" rIns="91440" bIns="45720" rtlCol="0" anchor="ctr"/>
          <a:lstStyle>
            <a:lvl1pPr algn="r">
              <a:defRPr sz="974">
                <a:solidFill>
                  <a:schemeClr val="tx1">
                    <a:tint val="75000"/>
                  </a:schemeClr>
                </a:solidFill>
              </a:defRPr>
            </a:lvl1pPr>
          </a:lstStyle>
          <a:p>
            <a:fld id="{9EF44107-4028-49BE-8D3C-62793E417957}" type="slidenum">
              <a:rPr lang="en-GB" smtClean="0"/>
              <a:t>‹#›</a:t>
            </a:fld>
            <a:endParaRPr lang="en-GB"/>
          </a:p>
        </p:txBody>
      </p:sp>
    </p:spTree>
    <p:extLst>
      <p:ext uri="{BB962C8B-B14F-4D97-AF65-F5344CB8AC3E}">
        <p14:creationId xmlns:p14="http://schemas.microsoft.com/office/powerpoint/2010/main" val="2562925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42447" rtl="0" eaLnBrk="1" latinLnBrk="0" hangingPunct="1">
        <a:lnSpc>
          <a:spcPct val="90000"/>
        </a:lnSpc>
        <a:spcBef>
          <a:spcPct val="0"/>
        </a:spcBef>
        <a:buNone/>
        <a:defRPr sz="3248" b="1" kern="1200">
          <a:solidFill>
            <a:schemeClr val="tx2">
              <a:lumMod val="75000"/>
            </a:schemeClr>
          </a:solidFill>
          <a:latin typeface="Helvetica Neue"/>
          <a:ea typeface="+mj-ea"/>
          <a:cs typeface="+mj-cs"/>
        </a:defRPr>
      </a:lvl1pPr>
    </p:titleStyle>
    <p:bodyStyle>
      <a:lvl1pPr marL="185612" indent="-185612" algn="l" defTabSz="742447" rtl="0" eaLnBrk="1" latinLnBrk="0" hangingPunct="1">
        <a:lnSpc>
          <a:spcPct val="90000"/>
        </a:lnSpc>
        <a:spcBef>
          <a:spcPts val="812"/>
        </a:spcBef>
        <a:buFont typeface="Arial" panose="020B0604020202020204" pitchFamily="34" charset="0"/>
        <a:buChar char="•"/>
        <a:defRPr sz="2273" kern="1200">
          <a:solidFill>
            <a:schemeClr val="tx2">
              <a:lumMod val="50000"/>
            </a:schemeClr>
          </a:solidFill>
          <a:latin typeface="Helvetica Neue"/>
          <a:ea typeface="+mn-ea"/>
          <a:cs typeface="+mn-cs"/>
        </a:defRPr>
      </a:lvl1pPr>
      <a:lvl2pPr marL="556835" indent="-185612" algn="l" defTabSz="742447" rtl="0" eaLnBrk="1" latinLnBrk="0" hangingPunct="1">
        <a:lnSpc>
          <a:spcPct val="90000"/>
        </a:lnSpc>
        <a:spcBef>
          <a:spcPts val="406"/>
        </a:spcBef>
        <a:buFont typeface="Arial" panose="020B0604020202020204" pitchFamily="34" charset="0"/>
        <a:buChar char="•"/>
        <a:defRPr sz="1949" kern="1200">
          <a:solidFill>
            <a:schemeClr val="tx2">
              <a:lumMod val="50000"/>
            </a:schemeClr>
          </a:solidFill>
          <a:latin typeface="Helvetica Neue"/>
          <a:ea typeface="+mn-ea"/>
          <a:cs typeface="+mn-cs"/>
        </a:defRPr>
      </a:lvl2pPr>
      <a:lvl3pPr marL="928059" indent="-185612" algn="l" defTabSz="742447" rtl="0" eaLnBrk="1" latinLnBrk="0" hangingPunct="1">
        <a:lnSpc>
          <a:spcPct val="90000"/>
        </a:lnSpc>
        <a:spcBef>
          <a:spcPts val="406"/>
        </a:spcBef>
        <a:buFont typeface="Arial" panose="020B0604020202020204" pitchFamily="34" charset="0"/>
        <a:buChar char="•"/>
        <a:defRPr sz="1624" kern="1200">
          <a:solidFill>
            <a:schemeClr val="tx2">
              <a:lumMod val="50000"/>
            </a:schemeClr>
          </a:solidFill>
          <a:latin typeface="Helvetica Neue"/>
          <a:ea typeface="+mn-ea"/>
          <a:cs typeface="+mn-cs"/>
        </a:defRPr>
      </a:lvl3pPr>
      <a:lvl4pPr marL="1299282" indent="-185612" algn="l" defTabSz="742447" rtl="0" eaLnBrk="1" latinLnBrk="0" hangingPunct="1">
        <a:lnSpc>
          <a:spcPct val="90000"/>
        </a:lnSpc>
        <a:spcBef>
          <a:spcPts val="406"/>
        </a:spcBef>
        <a:buFont typeface="Arial" panose="020B0604020202020204" pitchFamily="34" charset="0"/>
        <a:buChar char="•"/>
        <a:defRPr sz="1462" kern="1200">
          <a:solidFill>
            <a:schemeClr val="tx2">
              <a:lumMod val="50000"/>
            </a:schemeClr>
          </a:solidFill>
          <a:latin typeface="Helvetica Neue"/>
          <a:ea typeface="+mn-ea"/>
          <a:cs typeface="+mn-cs"/>
        </a:defRPr>
      </a:lvl4pPr>
      <a:lvl5pPr marL="1670506" indent="-185612" algn="l" defTabSz="742447" rtl="0" eaLnBrk="1" latinLnBrk="0" hangingPunct="1">
        <a:lnSpc>
          <a:spcPct val="90000"/>
        </a:lnSpc>
        <a:spcBef>
          <a:spcPts val="406"/>
        </a:spcBef>
        <a:buFont typeface="Arial" panose="020B0604020202020204" pitchFamily="34" charset="0"/>
        <a:buChar char="•"/>
        <a:defRPr sz="1462" kern="1200">
          <a:solidFill>
            <a:schemeClr val="tx2">
              <a:lumMod val="50000"/>
            </a:schemeClr>
          </a:solidFill>
          <a:latin typeface="Helvetica Neue"/>
          <a:ea typeface="+mn-ea"/>
          <a:cs typeface="+mn-cs"/>
        </a:defRPr>
      </a:lvl5pPr>
      <a:lvl6pPr marL="2041729" indent="-185612" algn="l" defTabSz="74244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2953" indent="-185612" algn="l" defTabSz="74244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4177" indent="-185612" algn="l" defTabSz="74244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5400" indent="-185612" algn="l" defTabSz="74244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en-US"/>
      </a:defPPr>
      <a:lvl1pPr marL="0" algn="l" defTabSz="742447" rtl="0" eaLnBrk="1" latinLnBrk="0" hangingPunct="1">
        <a:defRPr sz="1462" kern="1200">
          <a:solidFill>
            <a:schemeClr val="tx1"/>
          </a:solidFill>
          <a:latin typeface="+mn-lt"/>
          <a:ea typeface="+mn-ea"/>
          <a:cs typeface="+mn-cs"/>
        </a:defRPr>
      </a:lvl1pPr>
      <a:lvl2pPr marL="371224" algn="l" defTabSz="742447" rtl="0" eaLnBrk="1" latinLnBrk="0" hangingPunct="1">
        <a:defRPr sz="1462" kern="1200">
          <a:solidFill>
            <a:schemeClr val="tx1"/>
          </a:solidFill>
          <a:latin typeface="+mn-lt"/>
          <a:ea typeface="+mn-ea"/>
          <a:cs typeface="+mn-cs"/>
        </a:defRPr>
      </a:lvl2pPr>
      <a:lvl3pPr marL="742447" algn="l" defTabSz="742447" rtl="0" eaLnBrk="1" latinLnBrk="0" hangingPunct="1">
        <a:defRPr sz="1462" kern="1200">
          <a:solidFill>
            <a:schemeClr val="tx1"/>
          </a:solidFill>
          <a:latin typeface="+mn-lt"/>
          <a:ea typeface="+mn-ea"/>
          <a:cs typeface="+mn-cs"/>
        </a:defRPr>
      </a:lvl3pPr>
      <a:lvl4pPr marL="1113671" algn="l" defTabSz="742447" rtl="0" eaLnBrk="1" latinLnBrk="0" hangingPunct="1">
        <a:defRPr sz="1462" kern="1200">
          <a:solidFill>
            <a:schemeClr val="tx1"/>
          </a:solidFill>
          <a:latin typeface="+mn-lt"/>
          <a:ea typeface="+mn-ea"/>
          <a:cs typeface="+mn-cs"/>
        </a:defRPr>
      </a:lvl4pPr>
      <a:lvl5pPr marL="1484894" algn="l" defTabSz="742447" rtl="0" eaLnBrk="1" latinLnBrk="0" hangingPunct="1">
        <a:defRPr sz="1462" kern="1200">
          <a:solidFill>
            <a:schemeClr val="tx1"/>
          </a:solidFill>
          <a:latin typeface="+mn-lt"/>
          <a:ea typeface="+mn-ea"/>
          <a:cs typeface="+mn-cs"/>
        </a:defRPr>
      </a:lvl5pPr>
      <a:lvl6pPr marL="1856118" algn="l" defTabSz="742447" rtl="0" eaLnBrk="1" latinLnBrk="0" hangingPunct="1">
        <a:defRPr sz="1462" kern="1200">
          <a:solidFill>
            <a:schemeClr val="tx1"/>
          </a:solidFill>
          <a:latin typeface="+mn-lt"/>
          <a:ea typeface="+mn-ea"/>
          <a:cs typeface="+mn-cs"/>
        </a:defRPr>
      </a:lvl6pPr>
      <a:lvl7pPr marL="2227341" algn="l" defTabSz="742447" rtl="0" eaLnBrk="1" latinLnBrk="0" hangingPunct="1">
        <a:defRPr sz="1462" kern="1200">
          <a:solidFill>
            <a:schemeClr val="tx1"/>
          </a:solidFill>
          <a:latin typeface="+mn-lt"/>
          <a:ea typeface="+mn-ea"/>
          <a:cs typeface="+mn-cs"/>
        </a:defRPr>
      </a:lvl7pPr>
      <a:lvl8pPr marL="2598565" algn="l" defTabSz="742447" rtl="0" eaLnBrk="1" latinLnBrk="0" hangingPunct="1">
        <a:defRPr sz="1462" kern="1200">
          <a:solidFill>
            <a:schemeClr val="tx1"/>
          </a:solidFill>
          <a:latin typeface="+mn-lt"/>
          <a:ea typeface="+mn-ea"/>
          <a:cs typeface="+mn-cs"/>
        </a:defRPr>
      </a:lvl8pPr>
      <a:lvl9pPr marL="2969788" algn="l" defTabSz="742447" rtl="0" eaLnBrk="1" latinLnBrk="0" hangingPunct="1">
        <a:defRPr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912D9D-64A4-4CA7-9238-88928249A70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79F43473-DE70-4C20-A708-EF45FB12255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F1B36358-2C22-4925-8034-E57B9B0D55BD}"/>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2792E-5E04-4158-B035-401DC45C48B3}" type="datetime1">
              <a:rPr lang="en-GB" smtClean="0"/>
              <a:t>18/11/19</a:t>
            </a:fld>
            <a:endParaRPr lang="en-GB"/>
          </a:p>
        </p:txBody>
      </p:sp>
      <p:sp>
        <p:nvSpPr>
          <p:cNvPr id="5" name="Footer Placeholder 4">
            <a:extLst>
              <a:ext uri="{FF2B5EF4-FFF2-40B4-BE49-F238E27FC236}">
                <a16:creationId xmlns:a16="http://schemas.microsoft.com/office/drawing/2014/main" xmlns="" id="{30AC7286-80B0-4C21-BF0C-7BFE71C912D2}"/>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908DE21-FDEE-4C6C-B89E-057C2367A779}"/>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44107-4028-49BE-8D3C-62793E417957}" type="slidenum">
              <a:rPr lang="en-GB" smtClean="0"/>
              <a:t>‹#›</a:t>
            </a:fld>
            <a:endParaRPr lang="en-GB"/>
          </a:p>
        </p:txBody>
      </p:sp>
    </p:spTree>
    <p:extLst>
      <p:ext uri="{BB962C8B-B14F-4D97-AF65-F5344CB8AC3E}">
        <p14:creationId xmlns:p14="http://schemas.microsoft.com/office/powerpoint/2010/main" val="1979438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000" b="1" kern="1200">
          <a:solidFill>
            <a:schemeClr val="tx2">
              <a:lumMod val="75000"/>
            </a:schemeClr>
          </a:solidFill>
          <a:latin typeface="Helvetica Neu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Helvetica Neu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Helvetica Neu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Helvetica Neu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Helvetica Neu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Helvetica Neu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912D9D-64A4-4CA7-9238-88928249A70C}"/>
              </a:ext>
            </a:extLst>
          </p:cNvPr>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79F43473-DE70-4C20-A708-EF45FB12255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F1B36358-2C22-4925-8034-E57B9B0D55BD}"/>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9067BC10-D657-4E1C-A244-AAFDD72A8052}" type="datetime1">
              <a:rPr lang="en-GB" smtClean="0"/>
              <a:t>18/11/19</a:t>
            </a:fld>
            <a:endParaRPr lang="en-GB"/>
          </a:p>
        </p:txBody>
      </p:sp>
      <p:sp>
        <p:nvSpPr>
          <p:cNvPr id="5" name="Footer Placeholder 4">
            <a:extLst>
              <a:ext uri="{FF2B5EF4-FFF2-40B4-BE49-F238E27FC236}">
                <a16:creationId xmlns:a16="http://schemas.microsoft.com/office/drawing/2014/main" xmlns="" id="{30AC7286-80B0-4C21-BF0C-7BFE71C912D2}"/>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908DE21-FDEE-4C6C-B89E-057C2367A779}"/>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EF44107-4028-49BE-8D3C-62793E417957}" type="slidenum">
              <a:rPr lang="en-GB" smtClean="0"/>
              <a:t>‹#›</a:t>
            </a:fld>
            <a:endParaRPr lang="en-GB"/>
          </a:p>
        </p:txBody>
      </p:sp>
    </p:spTree>
    <p:extLst>
      <p:ext uri="{BB962C8B-B14F-4D97-AF65-F5344CB8AC3E}">
        <p14:creationId xmlns:p14="http://schemas.microsoft.com/office/powerpoint/2010/main" val="3814611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44083" rtl="0" eaLnBrk="1" latinLnBrk="0" hangingPunct="1">
        <a:lnSpc>
          <a:spcPct val="90000"/>
        </a:lnSpc>
        <a:spcBef>
          <a:spcPct val="0"/>
        </a:spcBef>
        <a:buNone/>
        <a:defRPr sz="3692" b="1" kern="1200">
          <a:solidFill>
            <a:schemeClr val="tx2">
              <a:lumMod val="75000"/>
            </a:schemeClr>
          </a:solidFill>
          <a:latin typeface="Helvetica Neue"/>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2">
              <a:lumMod val="50000"/>
            </a:schemeClr>
          </a:solidFill>
          <a:latin typeface="Helvetica Neue"/>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2">
              <a:lumMod val="50000"/>
            </a:schemeClr>
          </a:solidFill>
          <a:latin typeface="Helvetica Neue"/>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2">
              <a:lumMod val="50000"/>
            </a:schemeClr>
          </a:solidFill>
          <a:latin typeface="Helvetica Neue"/>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2">
              <a:lumMod val="50000"/>
            </a:schemeClr>
          </a:solidFill>
          <a:latin typeface="Helvetica Neue"/>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2">
              <a:lumMod val="50000"/>
            </a:schemeClr>
          </a:solidFill>
          <a:latin typeface="Helvetica Neue"/>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E65F9-3139-4430-A58E-CDDA8E60E13E}"/>
              </a:ext>
            </a:extLst>
          </p:cNvPr>
          <p:cNvSpPr>
            <a:spLocks noGrp="1"/>
          </p:cNvSpPr>
          <p:nvPr>
            <p:ph type="ctrTitle"/>
          </p:nvPr>
        </p:nvSpPr>
        <p:spPr/>
        <p:txBody>
          <a:bodyPr/>
          <a:lstStyle/>
          <a:p>
            <a:r>
              <a:rPr lang="en-GB" sz="4385" dirty="0"/>
              <a:t>Greater Lincolnshire LEP</a:t>
            </a:r>
            <a:endParaRPr lang="en-GB" dirty="0"/>
          </a:p>
        </p:txBody>
      </p:sp>
      <p:sp>
        <p:nvSpPr>
          <p:cNvPr id="3" name="Subtitle 2">
            <a:extLst>
              <a:ext uri="{FF2B5EF4-FFF2-40B4-BE49-F238E27FC236}">
                <a16:creationId xmlns:a16="http://schemas.microsoft.com/office/drawing/2014/main" xmlns="" id="{5B5C3C9D-DE83-4F1B-B88E-AEE142AFBD0C}"/>
              </a:ext>
            </a:extLst>
          </p:cNvPr>
          <p:cNvSpPr>
            <a:spLocks noGrp="1"/>
          </p:cNvSpPr>
          <p:nvPr>
            <p:ph type="subTitle" idx="1"/>
          </p:nvPr>
        </p:nvSpPr>
        <p:spPr/>
        <p:txBody>
          <a:bodyPr>
            <a:normAutofit/>
          </a:bodyPr>
          <a:lstStyle/>
          <a:p>
            <a:r>
              <a:rPr lang="en-GB" sz="2273" dirty="0">
                <a:solidFill>
                  <a:schemeClr val="tx2">
                    <a:lumMod val="75000"/>
                  </a:schemeClr>
                </a:solidFill>
              </a:rPr>
              <a:t>Local Industrial Strategy</a:t>
            </a:r>
          </a:p>
          <a:p>
            <a:endParaRPr lang="en-GB" sz="2273" b="0" i="1" dirty="0">
              <a:solidFill>
                <a:schemeClr val="tx2">
                  <a:lumMod val="75000"/>
                </a:schemeClr>
              </a:solidFill>
            </a:endParaRPr>
          </a:p>
          <a:p>
            <a:r>
              <a:rPr lang="en-GB" sz="2273" b="0" i="1" dirty="0">
                <a:solidFill>
                  <a:schemeClr val="tx2">
                    <a:lumMod val="75000"/>
                  </a:schemeClr>
                </a:solidFill>
              </a:rPr>
              <a:t>LEP Board Meeting</a:t>
            </a:r>
          </a:p>
          <a:p>
            <a:r>
              <a:rPr lang="en-GB" sz="2273" b="0" i="1" dirty="0">
                <a:solidFill>
                  <a:schemeClr val="tx2">
                    <a:lumMod val="75000"/>
                  </a:schemeClr>
                </a:solidFill>
              </a:rPr>
              <a:t>29 October 2019</a:t>
            </a:r>
          </a:p>
        </p:txBody>
      </p:sp>
      <p:pic>
        <p:nvPicPr>
          <p:cNvPr id="4" name="Picture 3">
            <a:extLst>
              <a:ext uri="{FF2B5EF4-FFF2-40B4-BE49-F238E27FC236}">
                <a16:creationId xmlns:a16="http://schemas.microsoft.com/office/drawing/2014/main" xmlns="" id="{03D58BE2-6866-48A6-BBE4-99D7048EDE93}"/>
              </a:ext>
            </a:extLst>
          </p:cNvPr>
          <p:cNvPicPr>
            <a:picLocks noChangeAspect="1"/>
          </p:cNvPicPr>
          <p:nvPr/>
        </p:nvPicPr>
        <p:blipFill>
          <a:blip r:embed="rId3"/>
          <a:stretch>
            <a:fillRect/>
          </a:stretch>
        </p:blipFill>
        <p:spPr>
          <a:xfrm>
            <a:off x="10601965" y="190356"/>
            <a:ext cx="1354060" cy="940320"/>
          </a:xfrm>
          <a:prstGeom prst="rect">
            <a:avLst/>
          </a:prstGeom>
        </p:spPr>
      </p:pic>
    </p:spTree>
    <p:extLst>
      <p:ext uri="{BB962C8B-B14F-4D97-AF65-F5344CB8AC3E}">
        <p14:creationId xmlns:p14="http://schemas.microsoft.com/office/powerpoint/2010/main" val="211798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D9272-B8C3-4F21-BEBE-2F40DD4374A0}"/>
              </a:ext>
            </a:extLst>
          </p:cNvPr>
          <p:cNvSpPr>
            <a:spLocks noGrp="1"/>
          </p:cNvSpPr>
          <p:nvPr>
            <p:ph type="title"/>
          </p:nvPr>
        </p:nvSpPr>
        <p:spPr/>
        <p:txBody>
          <a:bodyPr>
            <a:normAutofit/>
          </a:bodyPr>
          <a:lstStyle/>
          <a:p>
            <a:r>
              <a:rPr lang="en-GB" dirty="0"/>
              <a:t>Strategic Opportunities</a:t>
            </a:r>
          </a:p>
        </p:txBody>
      </p:sp>
      <p:sp>
        <p:nvSpPr>
          <p:cNvPr id="4" name="Slide Number Placeholder 3">
            <a:extLst>
              <a:ext uri="{FF2B5EF4-FFF2-40B4-BE49-F238E27FC236}">
                <a16:creationId xmlns:a16="http://schemas.microsoft.com/office/drawing/2014/main" xmlns="" id="{19570D20-9E01-44C4-8097-B134604554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4107-4028-49BE-8D3C-62793E41795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7DDAC34F-C8C8-418F-8E4D-A2DFE79C13E0}"/>
              </a:ext>
            </a:extLst>
          </p:cNvPr>
          <p:cNvPicPr>
            <a:picLocks noChangeAspect="1"/>
          </p:cNvPicPr>
          <p:nvPr/>
        </p:nvPicPr>
        <p:blipFill>
          <a:blip r:embed="rId3"/>
          <a:stretch>
            <a:fillRect/>
          </a:stretch>
        </p:blipFill>
        <p:spPr>
          <a:xfrm>
            <a:off x="10601965" y="190356"/>
            <a:ext cx="1354060" cy="940320"/>
          </a:xfrm>
          <a:prstGeom prst="rect">
            <a:avLst/>
          </a:prstGeom>
        </p:spPr>
      </p:pic>
    </p:spTree>
    <p:extLst>
      <p:ext uri="{BB962C8B-B14F-4D97-AF65-F5344CB8AC3E}">
        <p14:creationId xmlns:p14="http://schemas.microsoft.com/office/powerpoint/2010/main" val="388448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p:txBody>
          <a:bodyPr/>
          <a:lstStyle/>
          <a:p>
            <a:r>
              <a:rPr lang="en-GB" dirty="0"/>
              <a:t>Health and Care</a:t>
            </a:r>
          </a:p>
        </p:txBody>
      </p:sp>
      <p:sp>
        <p:nvSpPr>
          <p:cNvPr id="6" name="Content Placeholder 2">
            <a:extLst>
              <a:ext uri="{FF2B5EF4-FFF2-40B4-BE49-F238E27FC236}">
                <a16:creationId xmlns:a16="http://schemas.microsoft.com/office/drawing/2014/main" xmlns="" id="{65172C00-FD03-4468-9D18-E6060F947420}"/>
              </a:ext>
            </a:extLst>
          </p:cNvPr>
          <p:cNvSpPr txBox="1">
            <a:spLocks/>
          </p:cNvSpPr>
          <p:nvPr/>
        </p:nvSpPr>
        <p:spPr>
          <a:xfrm>
            <a:off x="3296576" y="1538259"/>
            <a:ext cx="3371272" cy="3988706"/>
          </a:xfrm>
          <a:prstGeom prst="rect">
            <a:avLst/>
          </a:prstGeom>
        </p:spPr>
        <p:txBody>
          <a:bodyPr vert="horz" lIns="91440" tIns="45720" rIns="91440" bIns="45720" rtlCol="0">
            <a:noAutofit/>
          </a:bodyPr>
          <a:lstStyle>
            <a:defPPr>
              <a:defRPr lang="en-US"/>
            </a:defPPr>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10000"/>
              </a:lnSpc>
            </a:pPr>
            <a:r>
              <a:rPr lang="en-GB" sz="1600" b="1" dirty="0">
                <a:solidFill>
                  <a:srgbClr val="F5873D"/>
                </a:solidFill>
              </a:rPr>
              <a:t>Summary of Opportunity</a:t>
            </a:r>
          </a:p>
          <a:p>
            <a:pPr>
              <a:lnSpc>
                <a:spcPct val="110000"/>
              </a:lnSpc>
            </a:pPr>
            <a:r>
              <a:rPr lang="en-GB" sz="1600" dirty="0"/>
              <a:t>Health and care is a significant source of employment but </a:t>
            </a:r>
            <a:r>
              <a:rPr lang="en-GB" sz="1600" b="1" dirty="0"/>
              <a:t>as a sector it is relatively unproductive</a:t>
            </a:r>
            <a:r>
              <a:rPr lang="en-GB" sz="1600" dirty="0"/>
              <a:t>. </a:t>
            </a:r>
          </a:p>
          <a:p>
            <a:pPr>
              <a:lnSpc>
                <a:spcPct val="110000"/>
              </a:lnSpc>
            </a:pPr>
            <a:r>
              <a:rPr lang="en-GB" sz="1600" dirty="0"/>
              <a:t>The health and care workforce will face </a:t>
            </a:r>
            <a:r>
              <a:rPr lang="en-GB" sz="1600" b="1" dirty="0"/>
              <a:t>13,000 vacancies over coming years</a:t>
            </a:r>
            <a:r>
              <a:rPr lang="en-GB" sz="1600" dirty="0"/>
              <a:t> </a:t>
            </a:r>
            <a:r>
              <a:rPr lang="en-GB" sz="1600" b="1" dirty="0"/>
              <a:t>unless skills gaps are addressed</a:t>
            </a:r>
            <a:r>
              <a:rPr lang="en-GB" sz="1600" dirty="0"/>
              <a:t>. </a:t>
            </a:r>
          </a:p>
          <a:p>
            <a:pPr>
              <a:lnSpc>
                <a:spcPct val="110000"/>
              </a:lnSpc>
            </a:pPr>
            <a:r>
              <a:rPr lang="en-GB" sz="1600" dirty="0"/>
              <a:t>The local industrial strategy is an opportunity to find innovative and cost-effective ways of providing quality health and care to an ageing and rural demographic.</a:t>
            </a:r>
          </a:p>
        </p:txBody>
      </p:sp>
      <p:sp>
        <p:nvSpPr>
          <p:cNvPr id="49" name="Rectangle 48">
            <a:extLst>
              <a:ext uri="{FF2B5EF4-FFF2-40B4-BE49-F238E27FC236}">
                <a16:creationId xmlns:a16="http://schemas.microsoft.com/office/drawing/2014/main" xmlns="" id="{4E63C9A9-A047-48EE-A788-7DA60F878506}"/>
              </a:ext>
            </a:extLst>
          </p:cNvPr>
          <p:cNvSpPr/>
          <p:nvPr/>
        </p:nvSpPr>
        <p:spPr>
          <a:xfrm>
            <a:off x="556810" y="1538259"/>
            <a:ext cx="2842125" cy="981818"/>
          </a:xfrm>
          <a:prstGeom prst="rect">
            <a:avLst/>
          </a:prstGeom>
        </p:spPr>
        <p:txBody>
          <a:bodyPr wrap="square">
            <a:noAutofit/>
          </a:bodyPr>
          <a:lstStyle/>
          <a:p>
            <a:pPr algn="ctr">
              <a:spcAft>
                <a:spcPts val="200"/>
              </a:spcAft>
            </a:pPr>
            <a:r>
              <a:rPr lang="en-GB" sz="1600" b="1" dirty="0">
                <a:solidFill>
                  <a:srgbClr val="F5873D"/>
                </a:solidFill>
                <a:latin typeface="Helvetica Neue"/>
                <a:cs typeface="Arial" panose="020B0604020202020204" pitchFamily="34" charset="0"/>
              </a:rPr>
              <a:t>Ambition</a:t>
            </a:r>
          </a:p>
          <a:p>
            <a:pPr algn="ctr">
              <a:spcBef>
                <a:spcPts val="1000"/>
              </a:spcBef>
              <a:spcAft>
                <a:spcPts val="200"/>
              </a:spcAft>
            </a:pPr>
            <a:r>
              <a:rPr lang="en-GB" sz="1600" dirty="0">
                <a:solidFill>
                  <a:schemeClr val="tx2"/>
                </a:solidFill>
                <a:latin typeface="Helvetica Neue"/>
                <a:cs typeface="Arial" panose="020B0604020202020204" pitchFamily="34" charset="0"/>
              </a:rPr>
              <a:t>Develop new models of care for a dispersed and ageing economy, building a cluster of local businesses to support active ageing</a:t>
            </a:r>
          </a:p>
        </p:txBody>
      </p:sp>
      <p:sp>
        <p:nvSpPr>
          <p:cNvPr id="50" name="Freeform 390">
            <a:extLst>
              <a:ext uri="{FF2B5EF4-FFF2-40B4-BE49-F238E27FC236}">
                <a16:creationId xmlns:a16="http://schemas.microsoft.com/office/drawing/2014/main" xmlns="" id="{A871D98F-F64B-44F2-BE7F-7125C9E8AFF5}"/>
              </a:ext>
            </a:extLst>
          </p:cNvPr>
          <p:cNvSpPr>
            <a:spLocks noEditPoints="1"/>
          </p:cNvSpPr>
          <p:nvPr/>
        </p:nvSpPr>
        <p:spPr bwMode="auto">
          <a:xfrm>
            <a:off x="5059477" y="815243"/>
            <a:ext cx="456851" cy="425330"/>
          </a:xfrm>
          <a:custGeom>
            <a:avLst/>
            <a:gdLst>
              <a:gd name="T0" fmla="*/ 236 w 472"/>
              <a:gd name="T1" fmla="*/ 440 h 440"/>
              <a:gd name="T2" fmla="*/ 0 w 472"/>
              <a:gd name="T3" fmla="*/ 183 h 440"/>
              <a:gd name="T4" fmla="*/ 236 w 472"/>
              <a:gd name="T5" fmla="*/ 151 h 440"/>
              <a:gd name="T6" fmla="*/ 472 w 472"/>
              <a:gd name="T7" fmla="*/ 183 h 440"/>
              <a:gd name="T8" fmla="*/ 236 w 472"/>
              <a:gd name="T9" fmla="*/ 440 h 440"/>
              <a:gd name="T10" fmla="*/ 88 w 472"/>
              <a:gd name="T11" fmla="*/ 241 h 440"/>
              <a:gd name="T12" fmla="*/ 69 w 472"/>
              <a:gd name="T13" fmla="*/ 212 h 440"/>
              <a:gd name="T14" fmla="*/ 62 w 472"/>
              <a:gd name="T15" fmla="*/ 184 h 440"/>
              <a:gd name="T16" fmla="*/ 71 w 472"/>
              <a:gd name="T17" fmla="*/ 138 h 440"/>
              <a:gd name="T18" fmla="*/ 99 w 472"/>
              <a:gd name="T19" fmla="*/ 112 h 440"/>
              <a:gd name="T20" fmla="*/ 107 w 472"/>
              <a:gd name="T21" fmla="*/ 87 h 440"/>
              <a:gd name="T22" fmla="*/ 86 w 472"/>
              <a:gd name="T23" fmla="*/ 78 h 440"/>
              <a:gd name="T24" fmla="*/ 42 w 472"/>
              <a:gd name="T25" fmla="*/ 119 h 440"/>
              <a:gd name="T26" fmla="*/ 29 w 472"/>
              <a:gd name="T27" fmla="*/ 186 h 440"/>
              <a:gd name="T28" fmla="*/ 40 w 472"/>
              <a:gd name="T29" fmla="*/ 229 h 440"/>
              <a:gd name="T30" fmla="*/ 63 w 472"/>
              <a:gd name="T31" fmla="*/ 266 h 440"/>
              <a:gd name="T32" fmla="*/ 86 w 472"/>
              <a:gd name="T33" fmla="*/ 267 h 440"/>
              <a:gd name="T34" fmla="*/ 88 w 472"/>
              <a:gd name="T35" fmla="*/ 241 h 440"/>
              <a:gd name="T36" fmla="*/ 288 w 472"/>
              <a:gd name="T37" fmla="*/ 175 h 440"/>
              <a:gd name="T38" fmla="*/ 311 w 472"/>
              <a:gd name="T39" fmla="*/ 129 h 440"/>
              <a:gd name="T40" fmla="*/ 353 w 472"/>
              <a:gd name="T41" fmla="*/ 107 h 440"/>
              <a:gd name="T42" fmla="*/ 367 w 472"/>
              <a:gd name="T43" fmla="*/ 86 h 440"/>
              <a:gd name="T44" fmla="*/ 348 w 472"/>
              <a:gd name="T45" fmla="*/ 70 h 440"/>
              <a:gd name="T46" fmla="*/ 289 w 472"/>
              <a:gd name="T47" fmla="*/ 103 h 440"/>
              <a:gd name="T48" fmla="*/ 256 w 472"/>
              <a:gd name="T49" fmla="*/ 167 h 440"/>
              <a:gd name="T50" fmla="*/ 268 w 472"/>
              <a:gd name="T51" fmla="*/ 189 h 440"/>
              <a:gd name="T52" fmla="*/ 288 w 472"/>
              <a:gd name="T53" fmla="*/ 17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2" h="440">
                <a:moveTo>
                  <a:pt x="236" y="440"/>
                </a:moveTo>
                <a:cubicBezTo>
                  <a:pt x="160" y="380"/>
                  <a:pt x="0" y="286"/>
                  <a:pt x="0" y="183"/>
                </a:cubicBezTo>
                <a:cubicBezTo>
                  <a:pt x="0" y="26"/>
                  <a:pt x="203" y="0"/>
                  <a:pt x="236" y="151"/>
                </a:cubicBezTo>
                <a:cubicBezTo>
                  <a:pt x="270" y="0"/>
                  <a:pt x="472" y="26"/>
                  <a:pt x="472" y="183"/>
                </a:cubicBezTo>
                <a:cubicBezTo>
                  <a:pt x="472" y="286"/>
                  <a:pt x="312" y="380"/>
                  <a:pt x="236" y="440"/>
                </a:cubicBezTo>
                <a:close/>
                <a:moveTo>
                  <a:pt x="88" y="241"/>
                </a:moveTo>
                <a:cubicBezTo>
                  <a:pt x="80" y="232"/>
                  <a:pt x="74" y="222"/>
                  <a:pt x="69" y="212"/>
                </a:cubicBezTo>
                <a:cubicBezTo>
                  <a:pt x="65" y="203"/>
                  <a:pt x="62" y="194"/>
                  <a:pt x="62" y="184"/>
                </a:cubicBezTo>
                <a:cubicBezTo>
                  <a:pt x="61" y="165"/>
                  <a:pt x="64" y="150"/>
                  <a:pt x="71" y="138"/>
                </a:cubicBezTo>
                <a:cubicBezTo>
                  <a:pt x="77" y="127"/>
                  <a:pt x="87" y="118"/>
                  <a:pt x="99" y="112"/>
                </a:cubicBezTo>
                <a:cubicBezTo>
                  <a:pt x="108" y="107"/>
                  <a:pt x="111" y="97"/>
                  <a:pt x="107" y="87"/>
                </a:cubicBezTo>
                <a:cubicBezTo>
                  <a:pt x="104" y="78"/>
                  <a:pt x="94" y="74"/>
                  <a:pt x="86" y="78"/>
                </a:cubicBezTo>
                <a:cubicBezTo>
                  <a:pt x="67" y="88"/>
                  <a:pt x="52" y="101"/>
                  <a:pt x="42" y="119"/>
                </a:cubicBezTo>
                <a:cubicBezTo>
                  <a:pt x="32" y="137"/>
                  <a:pt x="28" y="159"/>
                  <a:pt x="29" y="186"/>
                </a:cubicBezTo>
                <a:cubicBezTo>
                  <a:pt x="30" y="201"/>
                  <a:pt x="34" y="215"/>
                  <a:pt x="40" y="229"/>
                </a:cubicBezTo>
                <a:cubicBezTo>
                  <a:pt x="46" y="241"/>
                  <a:pt x="54" y="254"/>
                  <a:pt x="63" y="266"/>
                </a:cubicBezTo>
                <a:cubicBezTo>
                  <a:pt x="69" y="273"/>
                  <a:pt x="80" y="274"/>
                  <a:pt x="86" y="267"/>
                </a:cubicBezTo>
                <a:cubicBezTo>
                  <a:pt x="93" y="260"/>
                  <a:pt x="94" y="249"/>
                  <a:pt x="88" y="241"/>
                </a:cubicBezTo>
                <a:close/>
                <a:moveTo>
                  <a:pt x="288" y="175"/>
                </a:moveTo>
                <a:cubicBezTo>
                  <a:pt x="292" y="156"/>
                  <a:pt x="301" y="141"/>
                  <a:pt x="311" y="129"/>
                </a:cubicBezTo>
                <a:cubicBezTo>
                  <a:pt x="323" y="117"/>
                  <a:pt x="338" y="110"/>
                  <a:pt x="353" y="107"/>
                </a:cubicBezTo>
                <a:cubicBezTo>
                  <a:pt x="362" y="105"/>
                  <a:pt x="368" y="96"/>
                  <a:pt x="367" y="86"/>
                </a:cubicBezTo>
                <a:cubicBezTo>
                  <a:pt x="365" y="76"/>
                  <a:pt x="357" y="69"/>
                  <a:pt x="348" y="70"/>
                </a:cubicBezTo>
                <a:cubicBezTo>
                  <a:pt x="326" y="75"/>
                  <a:pt x="305" y="85"/>
                  <a:pt x="289" y="103"/>
                </a:cubicBezTo>
                <a:cubicBezTo>
                  <a:pt x="274" y="118"/>
                  <a:pt x="262" y="140"/>
                  <a:pt x="256" y="167"/>
                </a:cubicBezTo>
                <a:cubicBezTo>
                  <a:pt x="254" y="176"/>
                  <a:pt x="259" y="186"/>
                  <a:pt x="268" y="189"/>
                </a:cubicBezTo>
                <a:cubicBezTo>
                  <a:pt x="277" y="191"/>
                  <a:pt x="286" y="185"/>
                  <a:pt x="288" y="17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7">
            <a:extLst>
              <a:ext uri="{FF2B5EF4-FFF2-40B4-BE49-F238E27FC236}">
                <a16:creationId xmlns:a16="http://schemas.microsoft.com/office/drawing/2014/main" xmlns="" id="{8E3C99DB-EC60-4F10-8C2D-006FB95C7538}"/>
              </a:ext>
            </a:extLst>
          </p:cNvPr>
          <p:cNvSpPr>
            <a:spLocks noGrp="1"/>
          </p:cNvSpPr>
          <p:nvPr>
            <p:ph type="sldNum" sz="quarter" idx="12"/>
          </p:nvPr>
        </p:nvSpPr>
        <p:spPr/>
        <p:txBody>
          <a:bodyPr/>
          <a:lstStyle/>
          <a:p>
            <a:fld id="{9EF44107-4028-49BE-8D3C-62793E417957}" type="slidenum">
              <a:rPr lang="en-GB" smtClean="0"/>
              <a:t>11</a:t>
            </a:fld>
            <a:endParaRPr lang="en-GB"/>
          </a:p>
        </p:txBody>
      </p:sp>
      <p:pic>
        <p:nvPicPr>
          <p:cNvPr id="9" name="Picture 8">
            <a:extLst>
              <a:ext uri="{FF2B5EF4-FFF2-40B4-BE49-F238E27FC236}">
                <a16:creationId xmlns:a16="http://schemas.microsoft.com/office/drawing/2014/main" xmlns="" id="{F1833C35-A2E1-4FFA-B5B0-5ADBDA7028F5}"/>
              </a:ext>
            </a:extLst>
          </p:cNvPr>
          <p:cNvPicPr/>
          <p:nvPr/>
        </p:nvPicPr>
        <p:blipFill rotWithShape="1">
          <a:blip r:embed="rId2"/>
          <a:srcRect t="10435"/>
          <a:stretch/>
        </p:blipFill>
        <p:spPr>
          <a:xfrm>
            <a:off x="6667848" y="1444205"/>
            <a:ext cx="5450205" cy="4176813"/>
          </a:xfrm>
          <a:prstGeom prst="rect">
            <a:avLst/>
          </a:prstGeom>
        </p:spPr>
      </p:pic>
    </p:spTree>
    <p:extLst>
      <p:ext uri="{BB962C8B-B14F-4D97-AF65-F5344CB8AC3E}">
        <p14:creationId xmlns:p14="http://schemas.microsoft.com/office/powerpoint/2010/main" val="214940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p:txBody>
          <a:bodyPr/>
          <a:lstStyle/>
          <a:p>
            <a:r>
              <a:rPr lang="en-GB" dirty="0"/>
              <a:t>Potential actions for Health and Care</a:t>
            </a:r>
          </a:p>
        </p:txBody>
      </p:sp>
      <p:sp>
        <p:nvSpPr>
          <p:cNvPr id="49" name="Rectangle 48">
            <a:extLst>
              <a:ext uri="{FF2B5EF4-FFF2-40B4-BE49-F238E27FC236}">
                <a16:creationId xmlns:a16="http://schemas.microsoft.com/office/drawing/2014/main" xmlns="" id="{4E63C9A9-A047-48EE-A788-7DA60F878506}"/>
              </a:ext>
            </a:extLst>
          </p:cNvPr>
          <p:cNvSpPr/>
          <p:nvPr/>
        </p:nvSpPr>
        <p:spPr>
          <a:xfrm>
            <a:off x="556810" y="1538259"/>
            <a:ext cx="10796989" cy="981818"/>
          </a:xfrm>
          <a:prstGeom prst="rect">
            <a:avLst/>
          </a:prstGeom>
        </p:spPr>
        <p:txBody>
          <a:bodyPr wrap="square">
            <a:noAutofit/>
          </a:bodyPr>
          <a:lstStyle/>
          <a:p>
            <a:r>
              <a:rPr lang="en-GB" dirty="0"/>
              <a:t>Together, local partners will:</a:t>
            </a:r>
          </a:p>
          <a:p>
            <a:pPr marL="285750" lvl="0" indent="-285750">
              <a:buFont typeface="Arial" panose="020B0604020202020204" pitchFamily="34" charset="0"/>
              <a:buChar char="•"/>
            </a:pPr>
            <a:r>
              <a:rPr lang="en-GB" dirty="0"/>
              <a:t>Pilot ‘Communities of the Future’ to meet the needs of an ageing population. This will explore improved physical and digital connectivity to local services and transformation of health and care services.</a:t>
            </a:r>
          </a:p>
          <a:p>
            <a:pPr marL="285750" lvl="0" indent="-285750">
              <a:buFont typeface="Arial" panose="020B0604020202020204" pitchFamily="34" charset="0"/>
              <a:buChar char="•"/>
            </a:pPr>
            <a:r>
              <a:rPr lang="en-GB" dirty="0"/>
              <a:t>Develop Greater Lincolnshire as an international centre for innovation for rural H&amp;C solutions, particularly through the National Centre for Rural Health and Care. This will involve partnering with the East Midlands Academic Health Science Network and the National Centre for Rural Health and Care. </a:t>
            </a:r>
          </a:p>
          <a:p>
            <a:pPr marL="285750" lvl="0" indent="-285750">
              <a:buFont typeface="Arial" panose="020B0604020202020204" pitchFamily="34" charset="0"/>
              <a:buChar char="•"/>
            </a:pPr>
            <a:r>
              <a:rPr lang="en-GB" dirty="0"/>
              <a:t>Develop a pharmaceuticals network based around the science &amp; innovation park to look at digital health – focus on virtual care networks to address spatial inequalities in deployment.</a:t>
            </a:r>
          </a:p>
          <a:p>
            <a:pPr marL="285750" lvl="0" indent="-285750">
              <a:buFont typeface="Arial" panose="020B0604020202020204" pitchFamily="34" charset="0"/>
              <a:buChar char="•"/>
            </a:pPr>
            <a:r>
              <a:rPr lang="en-GB" dirty="0"/>
              <a:t>Address workforce challenges around skills and retention through promoting alternative career pathways and making Lincolnshire an attractive place to work.</a:t>
            </a:r>
          </a:p>
          <a:p>
            <a:pPr marL="285750" lvl="0" indent="-285750">
              <a:buFont typeface="Arial" panose="020B0604020202020204" pitchFamily="34" charset="0"/>
              <a:buChar char="•"/>
            </a:pPr>
            <a:r>
              <a:rPr lang="en-GB" dirty="0"/>
              <a:t>Align activities of LEP Employment &amp; Skills Board with NHS Lincolnshire Workforce Action Board.</a:t>
            </a:r>
          </a:p>
          <a:p>
            <a:pPr marL="285750" lvl="0" indent="-285750">
              <a:buFont typeface="Arial" panose="020B0604020202020204" pitchFamily="34" charset="0"/>
              <a:buChar char="•"/>
            </a:pPr>
            <a:r>
              <a:rPr lang="en-GB" dirty="0"/>
              <a:t>Support actions to address the unsuitability of the current housing stock for an ageing demographic, and work to bring forward an adequate supply of housing which will enable more people to live sustainably at home for longer.</a:t>
            </a:r>
          </a:p>
          <a:p>
            <a:pPr marL="285750" lvl="0" indent="-285750">
              <a:buFont typeface="Arial" panose="020B0604020202020204" pitchFamily="34" charset="0"/>
              <a:buChar char="•"/>
            </a:pPr>
            <a:r>
              <a:rPr lang="en-GB" dirty="0"/>
              <a:t>Transform the Health &amp; Care sector by increasing the capability and involvement of the Voluntary &amp; Community Sector to support deployment of H&amp;C solutions as part of a Business Development Strategy.</a:t>
            </a:r>
          </a:p>
        </p:txBody>
      </p:sp>
      <p:sp>
        <p:nvSpPr>
          <p:cNvPr id="50" name="Freeform 390">
            <a:extLst>
              <a:ext uri="{FF2B5EF4-FFF2-40B4-BE49-F238E27FC236}">
                <a16:creationId xmlns:a16="http://schemas.microsoft.com/office/drawing/2014/main" xmlns="" id="{A871D98F-F64B-44F2-BE7F-7125C9E8AFF5}"/>
              </a:ext>
            </a:extLst>
          </p:cNvPr>
          <p:cNvSpPr>
            <a:spLocks noEditPoints="1"/>
          </p:cNvSpPr>
          <p:nvPr/>
        </p:nvSpPr>
        <p:spPr bwMode="auto">
          <a:xfrm>
            <a:off x="10484917" y="721845"/>
            <a:ext cx="456851" cy="459696"/>
          </a:xfrm>
          <a:custGeom>
            <a:avLst/>
            <a:gdLst>
              <a:gd name="T0" fmla="*/ 236 w 472"/>
              <a:gd name="T1" fmla="*/ 440 h 440"/>
              <a:gd name="T2" fmla="*/ 0 w 472"/>
              <a:gd name="T3" fmla="*/ 183 h 440"/>
              <a:gd name="T4" fmla="*/ 236 w 472"/>
              <a:gd name="T5" fmla="*/ 151 h 440"/>
              <a:gd name="T6" fmla="*/ 472 w 472"/>
              <a:gd name="T7" fmla="*/ 183 h 440"/>
              <a:gd name="T8" fmla="*/ 236 w 472"/>
              <a:gd name="T9" fmla="*/ 440 h 440"/>
              <a:gd name="T10" fmla="*/ 88 w 472"/>
              <a:gd name="T11" fmla="*/ 241 h 440"/>
              <a:gd name="T12" fmla="*/ 69 w 472"/>
              <a:gd name="T13" fmla="*/ 212 h 440"/>
              <a:gd name="T14" fmla="*/ 62 w 472"/>
              <a:gd name="T15" fmla="*/ 184 h 440"/>
              <a:gd name="T16" fmla="*/ 71 w 472"/>
              <a:gd name="T17" fmla="*/ 138 h 440"/>
              <a:gd name="T18" fmla="*/ 99 w 472"/>
              <a:gd name="T19" fmla="*/ 112 h 440"/>
              <a:gd name="T20" fmla="*/ 107 w 472"/>
              <a:gd name="T21" fmla="*/ 87 h 440"/>
              <a:gd name="T22" fmla="*/ 86 w 472"/>
              <a:gd name="T23" fmla="*/ 78 h 440"/>
              <a:gd name="T24" fmla="*/ 42 w 472"/>
              <a:gd name="T25" fmla="*/ 119 h 440"/>
              <a:gd name="T26" fmla="*/ 29 w 472"/>
              <a:gd name="T27" fmla="*/ 186 h 440"/>
              <a:gd name="T28" fmla="*/ 40 w 472"/>
              <a:gd name="T29" fmla="*/ 229 h 440"/>
              <a:gd name="T30" fmla="*/ 63 w 472"/>
              <a:gd name="T31" fmla="*/ 266 h 440"/>
              <a:gd name="T32" fmla="*/ 86 w 472"/>
              <a:gd name="T33" fmla="*/ 267 h 440"/>
              <a:gd name="T34" fmla="*/ 88 w 472"/>
              <a:gd name="T35" fmla="*/ 241 h 440"/>
              <a:gd name="T36" fmla="*/ 288 w 472"/>
              <a:gd name="T37" fmla="*/ 175 h 440"/>
              <a:gd name="T38" fmla="*/ 311 w 472"/>
              <a:gd name="T39" fmla="*/ 129 h 440"/>
              <a:gd name="T40" fmla="*/ 353 w 472"/>
              <a:gd name="T41" fmla="*/ 107 h 440"/>
              <a:gd name="T42" fmla="*/ 367 w 472"/>
              <a:gd name="T43" fmla="*/ 86 h 440"/>
              <a:gd name="T44" fmla="*/ 348 w 472"/>
              <a:gd name="T45" fmla="*/ 70 h 440"/>
              <a:gd name="T46" fmla="*/ 289 w 472"/>
              <a:gd name="T47" fmla="*/ 103 h 440"/>
              <a:gd name="T48" fmla="*/ 256 w 472"/>
              <a:gd name="T49" fmla="*/ 167 h 440"/>
              <a:gd name="T50" fmla="*/ 268 w 472"/>
              <a:gd name="T51" fmla="*/ 189 h 440"/>
              <a:gd name="T52" fmla="*/ 288 w 472"/>
              <a:gd name="T53" fmla="*/ 17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2" h="440">
                <a:moveTo>
                  <a:pt x="236" y="440"/>
                </a:moveTo>
                <a:cubicBezTo>
                  <a:pt x="160" y="380"/>
                  <a:pt x="0" y="286"/>
                  <a:pt x="0" y="183"/>
                </a:cubicBezTo>
                <a:cubicBezTo>
                  <a:pt x="0" y="26"/>
                  <a:pt x="203" y="0"/>
                  <a:pt x="236" y="151"/>
                </a:cubicBezTo>
                <a:cubicBezTo>
                  <a:pt x="270" y="0"/>
                  <a:pt x="472" y="26"/>
                  <a:pt x="472" y="183"/>
                </a:cubicBezTo>
                <a:cubicBezTo>
                  <a:pt x="472" y="286"/>
                  <a:pt x="312" y="380"/>
                  <a:pt x="236" y="440"/>
                </a:cubicBezTo>
                <a:close/>
                <a:moveTo>
                  <a:pt x="88" y="241"/>
                </a:moveTo>
                <a:cubicBezTo>
                  <a:pt x="80" y="232"/>
                  <a:pt x="74" y="222"/>
                  <a:pt x="69" y="212"/>
                </a:cubicBezTo>
                <a:cubicBezTo>
                  <a:pt x="65" y="203"/>
                  <a:pt x="62" y="194"/>
                  <a:pt x="62" y="184"/>
                </a:cubicBezTo>
                <a:cubicBezTo>
                  <a:pt x="61" y="165"/>
                  <a:pt x="64" y="150"/>
                  <a:pt x="71" y="138"/>
                </a:cubicBezTo>
                <a:cubicBezTo>
                  <a:pt x="77" y="127"/>
                  <a:pt x="87" y="118"/>
                  <a:pt x="99" y="112"/>
                </a:cubicBezTo>
                <a:cubicBezTo>
                  <a:pt x="108" y="107"/>
                  <a:pt x="111" y="97"/>
                  <a:pt x="107" y="87"/>
                </a:cubicBezTo>
                <a:cubicBezTo>
                  <a:pt x="104" y="78"/>
                  <a:pt x="94" y="74"/>
                  <a:pt x="86" y="78"/>
                </a:cubicBezTo>
                <a:cubicBezTo>
                  <a:pt x="67" y="88"/>
                  <a:pt x="52" y="101"/>
                  <a:pt x="42" y="119"/>
                </a:cubicBezTo>
                <a:cubicBezTo>
                  <a:pt x="32" y="137"/>
                  <a:pt x="28" y="159"/>
                  <a:pt x="29" y="186"/>
                </a:cubicBezTo>
                <a:cubicBezTo>
                  <a:pt x="30" y="201"/>
                  <a:pt x="34" y="215"/>
                  <a:pt x="40" y="229"/>
                </a:cubicBezTo>
                <a:cubicBezTo>
                  <a:pt x="46" y="241"/>
                  <a:pt x="54" y="254"/>
                  <a:pt x="63" y="266"/>
                </a:cubicBezTo>
                <a:cubicBezTo>
                  <a:pt x="69" y="273"/>
                  <a:pt x="80" y="274"/>
                  <a:pt x="86" y="267"/>
                </a:cubicBezTo>
                <a:cubicBezTo>
                  <a:pt x="93" y="260"/>
                  <a:pt x="94" y="249"/>
                  <a:pt x="88" y="241"/>
                </a:cubicBezTo>
                <a:close/>
                <a:moveTo>
                  <a:pt x="288" y="175"/>
                </a:moveTo>
                <a:cubicBezTo>
                  <a:pt x="292" y="156"/>
                  <a:pt x="301" y="141"/>
                  <a:pt x="311" y="129"/>
                </a:cubicBezTo>
                <a:cubicBezTo>
                  <a:pt x="323" y="117"/>
                  <a:pt x="338" y="110"/>
                  <a:pt x="353" y="107"/>
                </a:cubicBezTo>
                <a:cubicBezTo>
                  <a:pt x="362" y="105"/>
                  <a:pt x="368" y="96"/>
                  <a:pt x="367" y="86"/>
                </a:cubicBezTo>
                <a:cubicBezTo>
                  <a:pt x="365" y="76"/>
                  <a:pt x="357" y="69"/>
                  <a:pt x="348" y="70"/>
                </a:cubicBezTo>
                <a:cubicBezTo>
                  <a:pt x="326" y="75"/>
                  <a:pt x="305" y="85"/>
                  <a:pt x="289" y="103"/>
                </a:cubicBezTo>
                <a:cubicBezTo>
                  <a:pt x="274" y="118"/>
                  <a:pt x="262" y="140"/>
                  <a:pt x="256" y="167"/>
                </a:cubicBezTo>
                <a:cubicBezTo>
                  <a:pt x="254" y="176"/>
                  <a:pt x="259" y="186"/>
                  <a:pt x="268" y="189"/>
                </a:cubicBezTo>
                <a:cubicBezTo>
                  <a:pt x="277" y="191"/>
                  <a:pt x="286" y="185"/>
                  <a:pt x="288" y="17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7">
            <a:extLst>
              <a:ext uri="{FF2B5EF4-FFF2-40B4-BE49-F238E27FC236}">
                <a16:creationId xmlns:a16="http://schemas.microsoft.com/office/drawing/2014/main" xmlns="" id="{8E3C99DB-EC60-4F10-8C2D-006FB95C7538}"/>
              </a:ext>
            </a:extLst>
          </p:cNvPr>
          <p:cNvSpPr>
            <a:spLocks noGrp="1"/>
          </p:cNvSpPr>
          <p:nvPr>
            <p:ph type="sldNum" sz="quarter" idx="12"/>
          </p:nvPr>
        </p:nvSpPr>
        <p:spPr/>
        <p:txBody>
          <a:bodyPr/>
          <a:lstStyle/>
          <a:p>
            <a:fld id="{9EF44107-4028-49BE-8D3C-62793E417957}" type="slidenum">
              <a:rPr lang="en-GB" smtClean="0"/>
              <a:t>12</a:t>
            </a:fld>
            <a:endParaRPr lang="en-GB"/>
          </a:p>
        </p:txBody>
      </p:sp>
    </p:spTree>
    <p:extLst>
      <p:ext uri="{BB962C8B-B14F-4D97-AF65-F5344CB8AC3E}">
        <p14:creationId xmlns:p14="http://schemas.microsoft.com/office/powerpoint/2010/main" val="145974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p:txBody>
          <a:bodyPr/>
          <a:lstStyle/>
          <a:p>
            <a:r>
              <a:rPr lang="en-GB" dirty="0"/>
              <a:t>Potential actions for Health and Care</a:t>
            </a:r>
          </a:p>
        </p:txBody>
      </p:sp>
      <p:sp>
        <p:nvSpPr>
          <p:cNvPr id="49" name="Rectangle 48">
            <a:extLst>
              <a:ext uri="{FF2B5EF4-FFF2-40B4-BE49-F238E27FC236}">
                <a16:creationId xmlns:a16="http://schemas.microsoft.com/office/drawing/2014/main" xmlns="" id="{4E63C9A9-A047-48EE-A788-7DA60F878506}"/>
              </a:ext>
            </a:extLst>
          </p:cNvPr>
          <p:cNvSpPr/>
          <p:nvPr/>
        </p:nvSpPr>
        <p:spPr>
          <a:xfrm>
            <a:off x="556810" y="1538259"/>
            <a:ext cx="10796989" cy="981818"/>
          </a:xfrm>
          <a:prstGeom prst="rect">
            <a:avLst/>
          </a:prstGeom>
        </p:spPr>
        <p:txBody>
          <a:bodyPr wrap="square">
            <a:noAutofit/>
          </a:bodyPr>
          <a:lstStyle/>
          <a:p>
            <a:r>
              <a:rPr lang="en-GB" sz="2400" b="1" dirty="0"/>
              <a:t>Greater Lincolnshire wants to build on established links with HMG to develop the interventions outlined here. </a:t>
            </a:r>
          </a:p>
          <a:p>
            <a:pPr marL="285750" indent="-285750">
              <a:buFont typeface="Arial" panose="020B0604020202020204" pitchFamily="34" charset="0"/>
              <a:buChar char="•"/>
            </a:pPr>
            <a:r>
              <a:rPr lang="en-GB" sz="2400" dirty="0"/>
              <a:t>Greater Lincolnshire is keen to engage with the following government departments and agencies for the Health and Care agenda part of the LIS:</a:t>
            </a:r>
          </a:p>
          <a:p>
            <a:pPr marL="285750" lvl="0" indent="-285750">
              <a:buFont typeface="Arial" panose="020B0604020202020204" pitchFamily="34" charset="0"/>
              <a:buChar char="•"/>
            </a:pPr>
            <a:r>
              <a:rPr lang="en-GB" sz="2400" dirty="0"/>
              <a:t>DHSC with a focus on addressing the workforce challenges (in the context of the Interim People Plan) and realising the opportunities around the digital and technology agenda set out in the Long Term Plan;</a:t>
            </a:r>
          </a:p>
          <a:p>
            <a:pPr marL="285750" lvl="0" indent="-285750">
              <a:buFont typeface="Arial" panose="020B0604020202020204" pitchFamily="34" charset="0"/>
              <a:buChar char="•"/>
            </a:pPr>
            <a:r>
              <a:rPr lang="en-GB" sz="2400" dirty="0"/>
              <a:t>DEFRA, with a focus on the development of a rural health and care rural proofing toolkit which could be piloted in Lincolnshire;</a:t>
            </a:r>
          </a:p>
          <a:p>
            <a:pPr marL="285750" lvl="0" indent="-285750">
              <a:buFont typeface="Arial" panose="020B0604020202020204" pitchFamily="34" charset="0"/>
              <a:buChar char="•"/>
            </a:pPr>
            <a:r>
              <a:rPr lang="en-GB" sz="2400" dirty="0"/>
              <a:t>BEIS, with a focus on teams responsible for Universities around the development of our innovation proposals;</a:t>
            </a:r>
          </a:p>
          <a:p>
            <a:pPr marL="285750" lvl="0" indent="-285750">
              <a:buFont typeface="Arial" panose="020B0604020202020204" pitchFamily="34" charset="0"/>
              <a:buChar char="•"/>
            </a:pPr>
            <a:r>
              <a:rPr lang="en-GB" sz="2400" dirty="0"/>
              <a:t>DfE, with a focus on workforce development;</a:t>
            </a:r>
          </a:p>
          <a:p>
            <a:pPr marL="285750" lvl="0" indent="-285750">
              <a:buFont typeface="Arial" panose="020B0604020202020204" pitchFamily="34" charset="0"/>
              <a:buChar char="•"/>
            </a:pPr>
            <a:r>
              <a:rPr lang="en-GB" sz="2400" dirty="0"/>
              <a:t>MHCLG about support for issues in relation to housing and inequalities.</a:t>
            </a:r>
          </a:p>
        </p:txBody>
      </p:sp>
      <p:sp>
        <p:nvSpPr>
          <p:cNvPr id="50" name="Freeform 390">
            <a:extLst>
              <a:ext uri="{FF2B5EF4-FFF2-40B4-BE49-F238E27FC236}">
                <a16:creationId xmlns:a16="http://schemas.microsoft.com/office/drawing/2014/main" xmlns="" id="{A871D98F-F64B-44F2-BE7F-7125C9E8AFF5}"/>
              </a:ext>
            </a:extLst>
          </p:cNvPr>
          <p:cNvSpPr>
            <a:spLocks noEditPoints="1"/>
          </p:cNvSpPr>
          <p:nvPr/>
        </p:nvSpPr>
        <p:spPr bwMode="auto">
          <a:xfrm>
            <a:off x="10484917" y="721845"/>
            <a:ext cx="456851" cy="459696"/>
          </a:xfrm>
          <a:custGeom>
            <a:avLst/>
            <a:gdLst>
              <a:gd name="T0" fmla="*/ 236 w 472"/>
              <a:gd name="T1" fmla="*/ 440 h 440"/>
              <a:gd name="T2" fmla="*/ 0 w 472"/>
              <a:gd name="T3" fmla="*/ 183 h 440"/>
              <a:gd name="T4" fmla="*/ 236 w 472"/>
              <a:gd name="T5" fmla="*/ 151 h 440"/>
              <a:gd name="T6" fmla="*/ 472 w 472"/>
              <a:gd name="T7" fmla="*/ 183 h 440"/>
              <a:gd name="T8" fmla="*/ 236 w 472"/>
              <a:gd name="T9" fmla="*/ 440 h 440"/>
              <a:gd name="T10" fmla="*/ 88 w 472"/>
              <a:gd name="T11" fmla="*/ 241 h 440"/>
              <a:gd name="T12" fmla="*/ 69 w 472"/>
              <a:gd name="T13" fmla="*/ 212 h 440"/>
              <a:gd name="T14" fmla="*/ 62 w 472"/>
              <a:gd name="T15" fmla="*/ 184 h 440"/>
              <a:gd name="T16" fmla="*/ 71 w 472"/>
              <a:gd name="T17" fmla="*/ 138 h 440"/>
              <a:gd name="T18" fmla="*/ 99 w 472"/>
              <a:gd name="T19" fmla="*/ 112 h 440"/>
              <a:gd name="T20" fmla="*/ 107 w 472"/>
              <a:gd name="T21" fmla="*/ 87 h 440"/>
              <a:gd name="T22" fmla="*/ 86 w 472"/>
              <a:gd name="T23" fmla="*/ 78 h 440"/>
              <a:gd name="T24" fmla="*/ 42 w 472"/>
              <a:gd name="T25" fmla="*/ 119 h 440"/>
              <a:gd name="T26" fmla="*/ 29 w 472"/>
              <a:gd name="T27" fmla="*/ 186 h 440"/>
              <a:gd name="T28" fmla="*/ 40 w 472"/>
              <a:gd name="T29" fmla="*/ 229 h 440"/>
              <a:gd name="T30" fmla="*/ 63 w 472"/>
              <a:gd name="T31" fmla="*/ 266 h 440"/>
              <a:gd name="T32" fmla="*/ 86 w 472"/>
              <a:gd name="T33" fmla="*/ 267 h 440"/>
              <a:gd name="T34" fmla="*/ 88 w 472"/>
              <a:gd name="T35" fmla="*/ 241 h 440"/>
              <a:gd name="T36" fmla="*/ 288 w 472"/>
              <a:gd name="T37" fmla="*/ 175 h 440"/>
              <a:gd name="T38" fmla="*/ 311 w 472"/>
              <a:gd name="T39" fmla="*/ 129 h 440"/>
              <a:gd name="T40" fmla="*/ 353 w 472"/>
              <a:gd name="T41" fmla="*/ 107 h 440"/>
              <a:gd name="T42" fmla="*/ 367 w 472"/>
              <a:gd name="T43" fmla="*/ 86 h 440"/>
              <a:gd name="T44" fmla="*/ 348 w 472"/>
              <a:gd name="T45" fmla="*/ 70 h 440"/>
              <a:gd name="T46" fmla="*/ 289 w 472"/>
              <a:gd name="T47" fmla="*/ 103 h 440"/>
              <a:gd name="T48" fmla="*/ 256 w 472"/>
              <a:gd name="T49" fmla="*/ 167 h 440"/>
              <a:gd name="T50" fmla="*/ 268 w 472"/>
              <a:gd name="T51" fmla="*/ 189 h 440"/>
              <a:gd name="T52" fmla="*/ 288 w 472"/>
              <a:gd name="T53" fmla="*/ 17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2" h="440">
                <a:moveTo>
                  <a:pt x="236" y="440"/>
                </a:moveTo>
                <a:cubicBezTo>
                  <a:pt x="160" y="380"/>
                  <a:pt x="0" y="286"/>
                  <a:pt x="0" y="183"/>
                </a:cubicBezTo>
                <a:cubicBezTo>
                  <a:pt x="0" y="26"/>
                  <a:pt x="203" y="0"/>
                  <a:pt x="236" y="151"/>
                </a:cubicBezTo>
                <a:cubicBezTo>
                  <a:pt x="270" y="0"/>
                  <a:pt x="472" y="26"/>
                  <a:pt x="472" y="183"/>
                </a:cubicBezTo>
                <a:cubicBezTo>
                  <a:pt x="472" y="286"/>
                  <a:pt x="312" y="380"/>
                  <a:pt x="236" y="440"/>
                </a:cubicBezTo>
                <a:close/>
                <a:moveTo>
                  <a:pt x="88" y="241"/>
                </a:moveTo>
                <a:cubicBezTo>
                  <a:pt x="80" y="232"/>
                  <a:pt x="74" y="222"/>
                  <a:pt x="69" y="212"/>
                </a:cubicBezTo>
                <a:cubicBezTo>
                  <a:pt x="65" y="203"/>
                  <a:pt x="62" y="194"/>
                  <a:pt x="62" y="184"/>
                </a:cubicBezTo>
                <a:cubicBezTo>
                  <a:pt x="61" y="165"/>
                  <a:pt x="64" y="150"/>
                  <a:pt x="71" y="138"/>
                </a:cubicBezTo>
                <a:cubicBezTo>
                  <a:pt x="77" y="127"/>
                  <a:pt x="87" y="118"/>
                  <a:pt x="99" y="112"/>
                </a:cubicBezTo>
                <a:cubicBezTo>
                  <a:pt x="108" y="107"/>
                  <a:pt x="111" y="97"/>
                  <a:pt x="107" y="87"/>
                </a:cubicBezTo>
                <a:cubicBezTo>
                  <a:pt x="104" y="78"/>
                  <a:pt x="94" y="74"/>
                  <a:pt x="86" y="78"/>
                </a:cubicBezTo>
                <a:cubicBezTo>
                  <a:pt x="67" y="88"/>
                  <a:pt x="52" y="101"/>
                  <a:pt x="42" y="119"/>
                </a:cubicBezTo>
                <a:cubicBezTo>
                  <a:pt x="32" y="137"/>
                  <a:pt x="28" y="159"/>
                  <a:pt x="29" y="186"/>
                </a:cubicBezTo>
                <a:cubicBezTo>
                  <a:pt x="30" y="201"/>
                  <a:pt x="34" y="215"/>
                  <a:pt x="40" y="229"/>
                </a:cubicBezTo>
                <a:cubicBezTo>
                  <a:pt x="46" y="241"/>
                  <a:pt x="54" y="254"/>
                  <a:pt x="63" y="266"/>
                </a:cubicBezTo>
                <a:cubicBezTo>
                  <a:pt x="69" y="273"/>
                  <a:pt x="80" y="274"/>
                  <a:pt x="86" y="267"/>
                </a:cubicBezTo>
                <a:cubicBezTo>
                  <a:pt x="93" y="260"/>
                  <a:pt x="94" y="249"/>
                  <a:pt x="88" y="241"/>
                </a:cubicBezTo>
                <a:close/>
                <a:moveTo>
                  <a:pt x="288" y="175"/>
                </a:moveTo>
                <a:cubicBezTo>
                  <a:pt x="292" y="156"/>
                  <a:pt x="301" y="141"/>
                  <a:pt x="311" y="129"/>
                </a:cubicBezTo>
                <a:cubicBezTo>
                  <a:pt x="323" y="117"/>
                  <a:pt x="338" y="110"/>
                  <a:pt x="353" y="107"/>
                </a:cubicBezTo>
                <a:cubicBezTo>
                  <a:pt x="362" y="105"/>
                  <a:pt x="368" y="96"/>
                  <a:pt x="367" y="86"/>
                </a:cubicBezTo>
                <a:cubicBezTo>
                  <a:pt x="365" y="76"/>
                  <a:pt x="357" y="69"/>
                  <a:pt x="348" y="70"/>
                </a:cubicBezTo>
                <a:cubicBezTo>
                  <a:pt x="326" y="75"/>
                  <a:pt x="305" y="85"/>
                  <a:pt x="289" y="103"/>
                </a:cubicBezTo>
                <a:cubicBezTo>
                  <a:pt x="274" y="118"/>
                  <a:pt x="262" y="140"/>
                  <a:pt x="256" y="167"/>
                </a:cubicBezTo>
                <a:cubicBezTo>
                  <a:pt x="254" y="176"/>
                  <a:pt x="259" y="186"/>
                  <a:pt x="268" y="189"/>
                </a:cubicBezTo>
                <a:cubicBezTo>
                  <a:pt x="277" y="191"/>
                  <a:pt x="286" y="185"/>
                  <a:pt x="288" y="17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7">
            <a:extLst>
              <a:ext uri="{FF2B5EF4-FFF2-40B4-BE49-F238E27FC236}">
                <a16:creationId xmlns:a16="http://schemas.microsoft.com/office/drawing/2014/main" xmlns="" id="{8E3C99DB-EC60-4F10-8C2D-006FB95C7538}"/>
              </a:ext>
            </a:extLst>
          </p:cNvPr>
          <p:cNvSpPr>
            <a:spLocks noGrp="1"/>
          </p:cNvSpPr>
          <p:nvPr>
            <p:ph type="sldNum" sz="quarter" idx="12"/>
          </p:nvPr>
        </p:nvSpPr>
        <p:spPr/>
        <p:txBody>
          <a:bodyPr/>
          <a:lstStyle/>
          <a:p>
            <a:fld id="{9EF44107-4028-49BE-8D3C-62793E417957}" type="slidenum">
              <a:rPr lang="en-GB" smtClean="0"/>
              <a:t>13</a:t>
            </a:fld>
            <a:endParaRPr lang="en-GB"/>
          </a:p>
        </p:txBody>
      </p:sp>
    </p:spTree>
    <p:extLst>
      <p:ext uri="{BB962C8B-B14F-4D97-AF65-F5344CB8AC3E}">
        <p14:creationId xmlns:p14="http://schemas.microsoft.com/office/powerpoint/2010/main" val="355021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p:txBody>
          <a:bodyPr/>
          <a:lstStyle/>
          <a:p>
            <a:r>
              <a:rPr lang="en-GB" dirty="0" err="1"/>
              <a:t>Agrifood</a:t>
            </a:r>
            <a:endParaRPr lang="en-GB" dirty="0"/>
          </a:p>
        </p:txBody>
      </p:sp>
      <p:sp>
        <p:nvSpPr>
          <p:cNvPr id="3" name="Content Placeholder 2">
            <a:extLst>
              <a:ext uri="{FF2B5EF4-FFF2-40B4-BE49-F238E27FC236}">
                <a16:creationId xmlns:a16="http://schemas.microsoft.com/office/drawing/2014/main" xmlns="" id="{258B33B8-A778-45F3-800E-19678141A618}"/>
              </a:ext>
            </a:extLst>
          </p:cNvPr>
          <p:cNvSpPr>
            <a:spLocks noGrp="1"/>
          </p:cNvSpPr>
          <p:nvPr>
            <p:ph idx="1"/>
          </p:nvPr>
        </p:nvSpPr>
        <p:spPr>
          <a:xfrm>
            <a:off x="3339338" y="1603592"/>
            <a:ext cx="3657599" cy="4351338"/>
          </a:xfrm>
        </p:spPr>
        <p:txBody>
          <a:bodyPr>
            <a:noAutofit/>
          </a:bodyPr>
          <a:lstStyle/>
          <a:p>
            <a:pPr marL="0" indent="0" algn="ctr">
              <a:lnSpc>
                <a:spcPct val="100000"/>
              </a:lnSpc>
              <a:buNone/>
            </a:pPr>
            <a:r>
              <a:rPr lang="en-GB" sz="1600" b="1" dirty="0">
                <a:solidFill>
                  <a:srgbClr val="F5873D"/>
                </a:solidFill>
              </a:rPr>
              <a:t>Summary of Opportunity</a:t>
            </a:r>
          </a:p>
          <a:p>
            <a:pPr marL="0" indent="0" algn="just">
              <a:lnSpc>
                <a:spcPct val="100000"/>
              </a:lnSpc>
              <a:buNone/>
            </a:pPr>
            <a:r>
              <a:rPr lang="en-GB" sz="1600" dirty="0"/>
              <a:t>Agrifood is </a:t>
            </a:r>
            <a:r>
              <a:rPr lang="en-GB" sz="1600" b="1" dirty="0"/>
              <a:t>18% of the local economy </a:t>
            </a:r>
            <a:r>
              <a:rPr lang="en-GB" sz="1600" dirty="0"/>
              <a:t>(compared to 3% nationally). And it is growing.</a:t>
            </a:r>
          </a:p>
          <a:p>
            <a:pPr marL="0" indent="0" algn="just">
              <a:lnSpc>
                <a:spcPct val="100000"/>
              </a:lnSpc>
              <a:buNone/>
            </a:pPr>
            <a:r>
              <a:rPr lang="en-GB" sz="1600" dirty="0"/>
              <a:t> It is the </a:t>
            </a:r>
            <a:r>
              <a:rPr lang="en-GB" sz="1600" b="1" dirty="0"/>
              <a:t>source of 43% of new jobs </a:t>
            </a:r>
            <a:r>
              <a:rPr lang="en-GB" sz="1600" dirty="0"/>
              <a:t>and the heart of the sector’s technological innovation. This is a </a:t>
            </a:r>
            <a:r>
              <a:rPr lang="en-GB" sz="1600" b="1" dirty="0"/>
              <a:t>strong foundation for growth</a:t>
            </a:r>
            <a:r>
              <a:rPr lang="en-GB" sz="1600" dirty="0"/>
              <a:t>. </a:t>
            </a:r>
          </a:p>
          <a:p>
            <a:pPr marL="0" indent="0" algn="just">
              <a:lnSpc>
                <a:spcPct val="100000"/>
              </a:lnSpc>
              <a:buNone/>
            </a:pPr>
            <a:r>
              <a:rPr lang="en-GB" sz="1600" dirty="0"/>
              <a:t>As new technologies arise and new processes develop there will be </a:t>
            </a:r>
            <a:r>
              <a:rPr lang="en-GB" sz="1600" b="1" dirty="0"/>
              <a:t>opportunities to deliver food more efficiently to a growing global population</a:t>
            </a:r>
            <a:r>
              <a:rPr lang="en-GB" sz="1600" dirty="0"/>
              <a:t>. The opportunity for Greater Lincolnshire is to capitalise on these trends to improve productivity.</a:t>
            </a:r>
          </a:p>
          <a:p>
            <a:pPr algn="just">
              <a:lnSpc>
                <a:spcPct val="100000"/>
              </a:lnSpc>
            </a:pPr>
            <a:endParaRPr lang="en-GB" sz="1600" dirty="0"/>
          </a:p>
        </p:txBody>
      </p:sp>
      <p:sp>
        <p:nvSpPr>
          <p:cNvPr id="52" name="TextBox 51">
            <a:extLst>
              <a:ext uri="{FF2B5EF4-FFF2-40B4-BE49-F238E27FC236}">
                <a16:creationId xmlns:a16="http://schemas.microsoft.com/office/drawing/2014/main" xmlns="" id="{3447950D-6A91-4D13-AA62-84F57C08C7C2}"/>
              </a:ext>
            </a:extLst>
          </p:cNvPr>
          <p:cNvSpPr txBox="1"/>
          <p:nvPr/>
        </p:nvSpPr>
        <p:spPr>
          <a:xfrm>
            <a:off x="379169" y="1603592"/>
            <a:ext cx="2591869" cy="1080000"/>
          </a:xfrm>
          <a:prstGeom prst="rect">
            <a:avLst/>
          </a:prstGeom>
          <a:noFill/>
        </p:spPr>
        <p:txBody>
          <a:bodyPr wrap="square" rtlCol="0">
            <a:noAutofit/>
          </a:bodyPr>
          <a:lstStyle/>
          <a:p>
            <a:pPr algn="ctr"/>
            <a:r>
              <a:rPr lang="en-GB" sz="1600" b="1" dirty="0">
                <a:solidFill>
                  <a:srgbClr val="F5873D"/>
                </a:solidFill>
                <a:latin typeface="Helvetica Neue"/>
              </a:rPr>
              <a:t>Ambition</a:t>
            </a:r>
          </a:p>
          <a:p>
            <a:pPr algn="ctr">
              <a:spcBef>
                <a:spcPts val="1000"/>
              </a:spcBef>
            </a:pPr>
            <a:r>
              <a:rPr lang="en-GB" sz="1600" dirty="0">
                <a:solidFill>
                  <a:schemeClr val="tx2">
                    <a:lumMod val="75000"/>
                  </a:schemeClr>
                </a:solidFill>
                <a:latin typeface="Helvetica Neue"/>
                <a:cs typeface="Arial" panose="020B0604020202020204" pitchFamily="34" charset="0"/>
              </a:rPr>
              <a:t>Increase the international competitiveness of the </a:t>
            </a:r>
            <a:r>
              <a:rPr lang="en-GB" sz="1600" dirty="0" err="1">
                <a:solidFill>
                  <a:schemeClr val="tx2">
                    <a:lumMod val="75000"/>
                  </a:schemeClr>
                </a:solidFill>
                <a:latin typeface="Helvetica Neue"/>
                <a:cs typeface="Arial" panose="020B0604020202020204" pitchFamily="34" charset="0"/>
              </a:rPr>
              <a:t>agrifood</a:t>
            </a:r>
            <a:r>
              <a:rPr lang="en-GB" sz="1600" dirty="0">
                <a:solidFill>
                  <a:schemeClr val="tx2">
                    <a:lumMod val="75000"/>
                  </a:schemeClr>
                </a:solidFill>
                <a:latin typeface="Helvetica Neue"/>
                <a:cs typeface="Arial" panose="020B0604020202020204" pitchFamily="34" charset="0"/>
              </a:rPr>
              <a:t> sector by championing automation and resource efficiency to benefit its food chain</a:t>
            </a:r>
          </a:p>
          <a:p>
            <a:pPr algn="ctr"/>
            <a:endParaRPr lang="en-GB" sz="1600" dirty="0">
              <a:solidFill>
                <a:schemeClr val="tx2"/>
              </a:solidFill>
              <a:latin typeface="Helvetica Neue"/>
            </a:endParaRPr>
          </a:p>
        </p:txBody>
      </p:sp>
      <p:sp>
        <p:nvSpPr>
          <p:cNvPr id="53" name="Freeform 208">
            <a:extLst>
              <a:ext uri="{FF2B5EF4-FFF2-40B4-BE49-F238E27FC236}">
                <a16:creationId xmlns:a16="http://schemas.microsoft.com/office/drawing/2014/main" xmlns="" id="{10F66C03-EA38-444F-ABF3-57DFA121D8D6}"/>
              </a:ext>
            </a:extLst>
          </p:cNvPr>
          <p:cNvSpPr>
            <a:spLocks noEditPoints="1"/>
          </p:cNvSpPr>
          <p:nvPr/>
        </p:nvSpPr>
        <p:spPr bwMode="auto">
          <a:xfrm>
            <a:off x="3339338" y="766548"/>
            <a:ext cx="522720" cy="522720"/>
          </a:xfrm>
          <a:custGeom>
            <a:avLst/>
            <a:gdLst>
              <a:gd name="T0" fmla="*/ 140 w 198"/>
              <a:gd name="T1" fmla="*/ 138 h 203"/>
              <a:gd name="T2" fmla="*/ 104 w 198"/>
              <a:gd name="T3" fmla="*/ 114 h 203"/>
              <a:gd name="T4" fmla="*/ 104 w 198"/>
              <a:gd name="T5" fmla="*/ 114 h 203"/>
              <a:gd name="T6" fmla="*/ 72 w 198"/>
              <a:gd name="T7" fmla="*/ 75 h 203"/>
              <a:gd name="T8" fmla="*/ 103 w 198"/>
              <a:gd name="T9" fmla="*/ 76 h 203"/>
              <a:gd name="T10" fmla="*/ 103 w 198"/>
              <a:gd name="T11" fmla="*/ 76 h 203"/>
              <a:gd name="T12" fmla="*/ 74 w 198"/>
              <a:gd name="T13" fmla="*/ 40 h 203"/>
              <a:gd name="T14" fmla="*/ 100 w 198"/>
              <a:gd name="T15" fmla="*/ 51 h 203"/>
              <a:gd name="T16" fmla="*/ 100 w 198"/>
              <a:gd name="T17" fmla="*/ 51 h 203"/>
              <a:gd name="T18" fmla="*/ 97 w 198"/>
              <a:gd name="T19" fmla="*/ 164 h 203"/>
              <a:gd name="T20" fmla="*/ 102 w 198"/>
              <a:gd name="T21" fmla="*/ 203 h 203"/>
              <a:gd name="T22" fmla="*/ 96 w 198"/>
              <a:gd name="T23" fmla="*/ 153 h 203"/>
              <a:gd name="T24" fmla="*/ 96 w 198"/>
              <a:gd name="T25" fmla="*/ 153 h 203"/>
              <a:gd name="T26" fmla="*/ 130 w 198"/>
              <a:gd name="T27" fmla="*/ 113 h 203"/>
              <a:gd name="T28" fmla="*/ 33 w 198"/>
              <a:gd name="T29" fmla="*/ 168 h 203"/>
              <a:gd name="T30" fmla="*/ 33 w 198"/>
              <a:gd name="T31" fmla="*/ 168 h 203"/>
              <a:gd name="T32" fmla="*/ 56 w 198"/>
              <a:gd name="T33" fmla="*/ 111 h 203"/>
              <a:gd name="T34" fmla="*/ 27 w 198"/>
              <a:gd name="T35" fmla="*/ 138 h 203"/>
              <a:gd name="T36" fmla="*/ 27 w 198"/>
              <a:gd name="T37" fmla="*/ 138 h 203"/>
              <a:gd name="T38" fmla="*/ 54 w 198"/>
              <a:gd name="T39" fmla="*/ 86 h 203"/>
              <a:gd name="T40" fmla="*/ 27 w 198"/>
              <a:gd name="T41" fmla="*/ 111 h 203"/>
              <a:gd name="T42" fmla="*/ 27 w 198"/>
              <a:gd name="T43" fmla="*/ 111 h 203"/>
              <a:gd name="T44" fmla="*/ 31 w 198"/>
              <a:gd name="T45" fmla="*/ 56 h 203"/>
              <a:gd name="T46" fmla="*/ 32 w 198"/>
              <a:gd name="T47" fmla="*/ 175 h 203"/>
              <a:gd name="T48" fmla="*/ 27 w 198"/>
              <a:gd name="T49" fmla="*/ 203 h 203"/>
              <a:gd name="T50" fmla="*/ 32 w 198"/>
              <a:gd name="T51" fmla="*/ 175 h 203"/>
              <a:gd name="T52" fmla="*/ 51 w 198"/>
              <a:gd name="T53" fmla="*/ 14 h 203"/>
              <a:gd name="T54" fmla="*/ 53 w 198"/>
              <a:gd name="T55" fmla="*/ 78 h 203"/>
              <a:gd name="T56" fmla="*/ 8 w 198"/>
              <a:gd name="T57" fmla="*/ 39 h 203"/>
              <a:gd name="T58" fmla="*/ 6 w 198"/>
              <a:gd name="T59" fmla="*/ 82 h 203"/>
              <a:gd name="T60" fmla="*/ 8 w 198"/>
              <a:gd name="T61" fmla="*/ 39 h 203"/>
              <a:gd name="T62" fmla="*/ 22 w 198"/>
              <a:gd name="T63" fmla="*/ 31 h 203"/>
              <a:gd name="T64" fmla="*/ 22 w 198"/>
              <a:gd name="T65" fmla="*/ 57 h 203"/>
              <a:gd name="T66" fmla="*/ 38 w 198"/>
              <a:gd name="T67" fmla="*/ 22 h 203"/>
              <a:gd name="T68" fmla="*/ 37 w 198"/>
              <a:gd name="T69" fmla="*/ 51 h 203"/>
              <a:gd name="T70" fmla="*/ 38 w 198"/>
              <a:gd name="T71" fmla="*/ 22 h 203"/>
              <a:gd name="T72" fmla="*/ 1 w 198"/>
              <a:gd name="T73" fmla="*/ 137 h 203"/>
              <a:gd name="T74" fmla="*/ 164 w 198"/>
              <a:gd name="T75" fmla="*/ 139 h 203"/>
              <a:gd name="T76" fmla="*/ 164 w 198"/>
              <a:gd name="T77" fmla="*/ 139 h 203"/>
              <a:gd name="T78" fmla="*/ 193 w 198"/>
              <a:gd name="T79" fmla="*/ 111 h 203"/>
              <a:gd name="T80" fmla="*/ 164 w 198"/>
              <a:gd name="T81" fmla="*/ 111 h 203"/>
              <a:gd name="T82" fmla="*/ 164 w 198"/>
              <a:gd name="T83" fmla="*/ 111 h 203"/>
              <a:gd name="T84" fmla="*/ 191 w 198"/>
              <a:gd name="T85" fmla="*/ 85 h 203"/>
              <a:gd name="T86" fmla="*/ 167 w 198"/>
              <a:gd name="T87" fmla="*/ 94 h 203"/>
              <a:gd name="T88" fmla="*/ 167 w 198"/>
              <a:gd name="T89" fmla="*/ 94 h 203"/>
              <a:gd name="T90" fmla="*/ 170 w 198"/>
              <a:gd name="T91" fmla="*/ 175 h 203"/>
              <a:gd name="T92" fmla="*/ 165 w 198"/>
              <a:gd name="T93" fmla="*/ 203 h 203"/>
              <a:gd name="T94" fmla="*/ 144 w 198"/>
              <a:gd name="T95" fmla="*/ 14 h 203"/>
              <a:gd name="T96" fmla="*/ 146 w 198"/>
              <a:gd name="T97" fmla="*/ 78 h 203"/>
              <a:gd name="T98" fmla="*/ 144 w 198"/>
              <a:gd name="T99" fmla="*/ 14 h 203"/>
              <a:gd name="T100" fmla="*/ 191 w 198"/>
              <a:gd name="T101" fmla="*/ 39 h 203"/>
              <a:gd name="T102" fmla="*/ 190 w 198"/>
              <a:gd name="T103" fmla="*/ 82 h 203"/>
              <a:gd name="T104" fmla="*/ 175 w 198"/>
              <a:gd name="T105" fmla="*/ 31 h 203"/>
              <a:gd name="T106" fmla="*/ 176 w 198"/>
              <a:gd name="T107" fmla="*/ 57 h 203"/>
              <a:gd name="T108" fmla="*/ 175 w 198"/>
              <a:gd name="T109" fmla="*/ 31 h 203"/>
              <a:gd name="T110" fmla="*/ 161 w 198"/>
              <a:gd name="T111" fmla="*/ 22 h 203"/>
              <a:gd name="T112" fmla="*/ 160 w 198"/>
              <a:gd name="T113" fmla="*/ 51 h 203"/>
              <a:gd name="T114" fmla="*/ 171 w 198"/>
              <a:gd name="T115" fmla="*/ 167 h 203"/>
              <a:gd name="T116" fmla="*/ 171 w 198"/>
              <a:gd name="T117" fmla="*/ 16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03">
                <a:moveTo>
                  <a:pt x="164" y="168"/>
                </a:moveTo>
                <a:cubicBezTo>
                  <a:pt x="146" y="162"/>
                  <a:pt x="139" y="159"/>
                  <a:pt x="140" y="138"/>
                </a:cubicBezTo>
                <a:cubicBezTo>
                  <a:pt x="162" y="141"/>
                  <a:pt x="166" y="147"/>
                  <a:pt x="164" y="168"/>
                </a:cubicBezTo>
                <a:close/>
                <a:moveTo>
                  <a:pt x="104" y="114"/>
                </a:moveTo>
                <a:cubicBezTo>
                  <a:pt x="123" y="106"/>
                  <a:pt x="129" y="103"/>
                  <a:pt x="128" y="76"/>
                </a:cubicBezTo>
                <a:cubicBezTo>
                  <a:pt x="106" y="79"/>
                  <a:pt x="102" y="87"/>
                  <a:pt x="104" y="114"/>
                </a:cubicBezTo>
                <a:close/>
                <a:moveTo>
                  <a:pt x="97" y="113"/>
                </a:moveTo>
                <a:cubicBezTo>
                  <a:pt x="95" y="88"/>
                  <a:pt x="94" y="79"/>
                  <a:pt x="72" y="75"/>
                </a:cubicBezTo>
                <a:cubicBezTo>
                  <a:pt x="71" y="103"/>
                  <a:pt x="76" y="110"/>
                  <a:pt x="97" y="113"/>
                </a:cubicBezTo>
                <a:close/>
                <a:moveTo>
                  <a:pt x="103" y="76"/>
                </a:moveTo>
                <a:cubicBezTo>
                  <a:pt x="121" y="69"/>
                  <a:pt x="127" y="66"/>
                  <a:pt x="126" y="40"/>
                </a:cubicBezTo>
                <a:cubicBezTo>
                  <a:pt x="106" y="44"/>
                  <a:pt x="102" y="51"/>
                  <a:pt x="103" y="76"/>
                </a:cubicBezTo>
                <a:close/>
                <a:moveTo>
                  <a:pt x="97" y="75"/>
                </a:moveTo>
                <a:cubicBezTo>
                  <a:pt x="95" y="52"/>
                  <a:pt x="94" y="43"/>
                  <a:pt x="74" y="40"/>
                </a:cubicBezTo>
                <a:cubicBezTo>
                  <a:pt x="73" y="66"/>
                  <a:pt x="77" y="72"/>
                  <a:pt x="97" y="75"/>
                </a:cubicBezTo>
                <a:close/>
                <a:moveTo>
                  <a:pt x="100" y="51"/>
                </a:moveTo>
                <a:cubicBezTo>
                  <a:pt x="112" y="29"/>
                  <a:pt x="116" y="20"/>
                  <a:pt x="101" y="0"/>
                </a:cubicBezTo>
                <a:cubicBezTo>
                  <a:pt x="84" y="21"/>
                  <a:pt x="85" y="31"/>
                  <a:pt x="100" y="51"/>
                </a:cubicBezTo>
                <a:close/>
                <a:moveTo>
                  <a:pt x="102" y="164"/>
                </a:moveTo>
                <a:cubicBezTo>
                  <a:pt x="97" y="164"/>
                  <a:pt x="97" y="164"/>
                  <a:pt x="97" y="164"/>
                </a:cubicBezTo>
                <a:cubicBezTo>
                  <a:pt x="97" y="203"/>
                  <a:pt x="97" y="203"/>
                  <a:pt x="97" y="203"/>
                </a:cubicBezTo>
                <a:cubicBezTo>
                  <a:pt x="102" y="203"/>
                  <a:pt x="102" y="203"/>
                  <a:pt x="102" y="203"/>
                </a:cubicBezTo>
                <a:cubicBezTo>
                  <a:pt x="102" y="164"/>
                  <a:pt x="102" y="164"/>
                  <a:pt x="102" y="164"/>
                </a:cubicBezTo>
                <a:close/>
                <a:moveTo>
                  <a:pt x="96" y="153"/>
                </a:moveTo>
                <a:cubicBezTo>
                  <a:pt x="94" y="126"/>
                  <a:pt x="92" y="116"/>
                  <a:pt x="69" y="112"/>
                </a:cubicBezTo>
                <a:cubicBezTo>
                  <a:pt x="68" y="142"/>
                  <a:pt x="73" y="150"/>
                  <a:pt x="96" y="153"/>
                </a:cubicBezTo>
                <a:close/>
                <a:moveTo>
                  <a:pt x="103" y="154"/>
                </a:moveTo>
                <a:cubicBezTo>
                  <a:pt x="124" y="146"/>
                  <a:pt x="131" y="142"/>
                  <a:pt x="130" y="113"/>
                </a:cubicBezTo>
                <a:cubicBezTo>
                  <a:pt x="106" y="117"/>
                  <a:pt x="101" y="125"/>
                  <a:pt x="103" y="154"/>
                </a:cubicBezTo>
                <a:close/>
                <a:moveTo>
                  <a:pt x="33" y="168"/>
                </a:moveTo>
                <a:cubicBezTo>
                  <a:pt x="52" y="162"/>
                  <a:pt x="59" y="159"/>
                  <a:pt x="57" y="138"/>
                </a:cubicBezTo>
                <a:cubicBezTo>
                  <a:pt x="35" y="141"/>
                  <a:pt x="31" y="147"/>
                  <a:pt x="33" y="168"/>
                </a:cubicBezTo>
                <a:close/>
                <a:moveTo>
                  <a:pt x="33" y="139"/>
                </a:moveTo>
                <a:cubicBezTo>
                  <a:pt x="51" y="133"/>
                  <a:pt x="57" y="131"/>
                  <a:pt x="56" y="111"/>
                </a:cubicBezTo>
                <a:cubicBezTo>
                  <a:pt x="36" y="114"/>
                  <a:pt x="32" y="120"/>
                  <a:pt x="33" y="139"/>
                </a:cubicBezTo>
                <a:close/>
                <a:moveTo>
                  <a:pt x="27" y="138"/>
                </a:moveTo>
                <a:cubicBezTo>
                  <a:pt x="25" y="120"/>
                  <a:pt x="24" y="114"/>
                  <a:pt x="4" y="111"/>
                </a:cubicBezTo>
                <a:cubicBezTo>
                  <a:pt x="3" y="131"/>
                  <a:pt x="7" y="136"/>
                  <a:pt x="27" y="138"/>
                </a:cubicBezTo>
                <a:close/>
                <a:moveTo>
                  <a:pt x="33" y="111"/>
                </a:moveTo>
                <a:cubicBezTo>
                  <a:pt x="49" y="106"/>
                  <a:pt x="55" y="104"/>
                  <a:pt x="54" y="86"/>
                </a:cubicBezTo>
                <a:cubicBezTo>
                  <a:pt x="35" y="88"/>
                  <a:pt x="31" y="93"/>
                  <a:pt x="33" y="111"/>
                </a:cubicBezTo>
                <a:close/>
                <a:moveTo>
                  <a:pt x="27" y="111"/>
                </a:moveTo>
                <a:cubicBezTo>
                  <a:pt x="25" y="94"/>
                  <a:pt x="24" y="88"/>
                  <a:pt x="6" y="85"/>
                </a:cubicBezTo>
                <a:cubicBezTo>
                  <a:pt x="5" y="104"/>
                  <a:pt x="9" y="109"/>
                  <a:pt x="27" y="111"/>
                </a:cubicBezTo>
                <a:close/>
                <a:moveTo>
                  <a:pt x="30" y="94"/>
                </a:moveTo>
                <a:cubicBezTo>
                  <a:pt x="41" y="77"/>
                  <a:pt x="45" y="71"/>
                  <a:pt x="31" y="56"/>
                </a:cubicBezTo>
                <a:cubicBezTo>
                  <a:pt x="15" y="72"/>
                  <a:pt x="16" y="79"/>
                  <a:pt x="30" y="94"/>
                </a:cubicBezTo>
                <a:close/>
                <a:moveTo>
                  <a:pt x="32" y="175"/>
                </a:moveTo>
                <a:cubicBezTo>
                  <a:pt x="27" y="175"/>
                  <a:pt x="27" y="175"/>
                  <a:pt x="27" y="175"/>
                </a:cubicBezTo>
                <a:cubicBezTo>
                  <a:pt x="27" y="203"/>
                  <a:pt x="27" y="203"/>
                  <a:pt x="27" y="203"/>
                </a:cubicBezTo>
                <a:cubicBezTo>
                  <a:pt x="32" y="203"/>
                  <a:pt x="32" y="203"/>
                  <a:pt x="32" y="203"/>
                </a:cubicBezTo>
                <a:cubicBezTo>
                  <a:pt x="32" y="175"/>
                  <a:pt x="32" y="175"/>
                  <a:pt x="32" y="175"/>
                </a:cubicBezTo>
                <a:close/>
                <a:moveTo>
                  <a:pt x="54" y="14"/>
                </a:moveTo>
                <a:cubicBezTo>
                  <a:pt x="51" y="14"/>
                  <a:pt x="51" y="14"/>
                  <a:pt x="51" y="14"/>
                </a:cubicBezTo>
                <a:cubicBezTo>
                  <a:pt x="51" y="78"/>
                  <a:pt x="51" y="78"/>
                  <a:pt x="51" y="78"/>
                </a:cubicBezTo>
                <a:cubicBezTo>
                  <a:pt x="53" y="78"/>
                  <a:pt x="53" y="78"/>
                  <a:pt x="53" y="78"/>
                </a:cubicBezTo>
                <a:cubicBezTo>
                  <a:pt x="54" y="14"/>
                  <a:pt x="54" y="14"/>
                  <a:pt x="54" y="14"/>
                </a:cubicBezTo>
                <a:close/>
                <a:moveTo>
                  <a:pt x="8" y="39"/>
                </a:moveTo>
                <a:cubicBezTo>
                  <a:pt x="6" y="39"/>
                  <a:pt x="6" y="39"/>
                  <a:pt x="6" y="39"/>
                </a:cubicBezTo>
                <a:cubicBezTo>
                  <a:pt x="6" y="82"/>
                  <a:pt x="6" y="82"/>
                  <a:pt x="6" y="82"/>
                </a:cubicBezTo>
                <a:cubicBezTo>
                  <a:pt x="7" y="82"/>
                  <a:pt x="7" y="82"/>
                  <a:pt x="7" y="82"/>
                </a:cubicBezTo>
                <a:cubicBezTo>
                  <a:pt x="8" y="39"/>
                  <a:pt x="8" y="39"/>
                  <a:pt x="8" y="39"/>
                </a:cubicBezTo>
                <a:close/>
                <a:moveTo>
                  <a:pt x="23" y="31"/>
                </a:moveTo>
                <a:cubicBezTo>
                  <a:pt x="22" y="31"/>
                  <a:pt x="22" y="31"/>
                  <a:pt x="22" y="31"/>
                </a:cubicBezTo>
                <a:cubicBezTo>
                  <a:pt x="22" y="57"/>
                  <a:pt x="22" y="57"/>
                  <a:pt x="22" y="57"/>
                </a:cubicBezTo>
                <a:cubicBezTo>
                  <a:pt x="22" y="57"/>
                  <a:pt x="22" y="57"/>
                  <a:pt x="22" y="57"/>
                </a:cubicBezTo>
                <a:cubicBezTo>
                  <a:pt x="23" y="31"/>
                  <a:pt x="23" y="31"/>
                  <a:pt x="23" y="31"/>
                </a:cubicBezTo>
                <a:close/>
                <a:moveTo>
                  <a:pt x="38" y="22"/>
                </a:moveTo>
                <a:cubicBezTo>
                  <a:pt x="37" y="22"/>
                  <a:pt x="37" y="22"/>
                  <a:pt x="37" y="22"/>
                </a:cubicBezTo>
                <a:cubicBezTo>
                  <a:pt x="37" y="51"/>
                  <a:pt x="37" y="51"/>
                  <a:pt x="37" y="51"/>
                </a:cubicBezTo>
                <a:cubicBezTo>
                  <a:pt x="38" y="51"/>
                  <a:pt x="38" y="51"/>
                  <a:pt x="38" y="51"/>
                </a:cubicBezTo>
                <a:cubicBezTo>
                  <a:pt x="38" y="22"/>
                  <a:pt x="38" y="22"/>
                  <a:pt x="38" y="22"/>
                </a:cubicBezTo>
                <a:close/>
                <a:moveTo>
                  <a:pt x="26" y="167"/>
                </a:moveTo>
                <a:cubicBezTo>
                  <a:pt x="24" y="148"/>
                  <a:pt x="23" y="140"/>
                  <a:pt x="1" y="137"/>
                </a:cubicBezTo>
                <a:cubicBezTo>
                  <a:pt x="0" y="159"/>
                  <a:pt x="5" y="165"/>
                  <a:pt x="26" y="167"/>
                </a:cubicBezTo>
                <a:close/>
                <a:moveTo>
                  <a:pt x="164" y="139"/>
                </a:moveTo>
                <a:cubicBezTo>
                  <a:pt x="147" y="133"/>
                  <a:pt x="140" y="131"/>
                  <a:pt x="142" y="111"/>
                </a:cubicBezTo>
                <a:cubicBezTo>
                  <a:pt x="162" y="114"/>
                  <a:pt x="166" y="120"/>
                  <a:pt x="164" y="139"/>
                </a:cubicBezTo>
                <a:close/>
                <a:moveTo>
                  <a:pt x="170" y="138"/>
                </a:moveTo>
                <a:cubicBezTo>
                  <a:pt x="172" y="120"/>
                  <a:pt x="173" y="114"/>
                  <a:pt x="193" y="111"/>
                </a:cubicBezTo>
                <a:cubicBezTo>
                  <a:pt x="195" y="131"/>
                  <a:pt x="190" y="136"/>
                  <a:pt x="170" y="138"/>
                </a:cubicBezTo>
                <a:close/>
                <a:moveTo>
                  <a:pt x="164" y="111"/>
                </a:moveTo>
                <a:cubicBezTo>
                  <a:pt x="148" y="106"/>
                  <a:pt x="142" y="104"/>
                  <a:pt x="144" y="86"/>
                </a:cubicBezTo>
                <a:cubicBezTo>
                  <a:pt x="162" y="88"/>
                  <a:pt x="166" y="93"/>
                  <a:pt x="164" y="111"/>
                </a:cubicBezTo>
                <a:close/>
                <a:moveTo>
                  <a:pt x="170" y="111"/>
                </a:moveTo>
                <a:cubicBezTo>
                  <a:pt x="172" y="94"/>
                  <a:pt x="173" y="88"/>
                  <a:pt x="191" y="85"/>
                </a:cubicBezTo>
                <a:cubicBezTo>
                  <a:pt x="193" y="104"/>
                  <a:pt x="188" y="109"/>
                  <a:pt x="170" y="111"/>
                </a:cubicBezTo>
                <a:close/>
                <a:moveTo>
                  <a:pt x="167" y="94"/>
                </a:moveTo>
                <a:cubicBezTo>
                  <a:pt x="157" y="77"/>
                  <a:pt x="153" y="71"/>
                  <a:pt x="167" y="56"/>
                </a:cubicBezTo>
                <a:cubicBezTo>
                  <a:pt x="182" y="72"/>
                  <a:pt x="182" y="79"/>
                  <a:pt x="167" y="94"/>
                </a:cubicBezTo>
                <a:close/>
                <a:moveTo>
                  <a:pt x="166" y="175"/>
                </a:moveTo>
                <a:cubicBezTo>
                  <a:pt x="170" y="175"/>
                  <a:pt x="170" y="175"/>
                  <a:pt x="170" y="175"/>
                </a:cubicBezTo>
                <a:cubicBezTo>
                  <a:pt x="170" y="203"/>
                  <a:pt x="170" y="203"/>
                  <a:pt x="170" y="203"/>
                </a:cubicBezTo>
                <a:cubicBezTo>
                  <a:pt x="165" y="203"/>
                  <a:pt x="165" y="203"/>
                  <a:pt x="165" y="203"/>
                </a:cubicBezTo>
                <a:cubicBezTo>
                  <a:pt x="166" y="175"/>
                  <a:pt x="166" y="175"/>
                  <a:pt x="166" y="175"/>
                </a:cubicBezTo>
                <a:close/>
                <a:moveTo>
                  <a:pt x="144" y="14"/>
                </a:moveTo>
                <a:cubicBezTo>
                  <a:pt x="146" y="14"/>
                  <a:pt x="146" y="14"/>
                  <a:pt x="146" y="14"/>
                </a:cubicBezTo>
                <a:cubicBezTo>
                  <a:pt x="146" y="78"/>
                  <a:pt x="146" y="78"/>
                  <a:pt x="146" y="78"/>
                </a:cubicBezTo>
                <a:cubicBezTo>
                  <a:pt x="144" y="78"/>
                  <a:pt x="144" y="78"/>
                  <a:pt x="144" y="78"/>
                </a:cubicBezTo>
                <a:cubicBezTo>
                  <a:pt x="144" y="14"/>
                  <a:pt x="144" y="14"/>
                  <a:pt x="144" y="14"/>
                </a:cubicBezTo>
                <a:close/>
                <a:moveTo>
                  <a:pt x="190" y="39"/>
                </a:moveTo>
                <a:cubicBezTo>
                  <a:pt x="191" y="39"/>
                  <a:pt x="191" y="39"/>
                  <a:pt x="191" y="39"/>
                </a:cubicBezTo>
                <a:cubicBezTo>
                  <a:pt x="191" y="82"/>
                  <a:pt x="191" y="82"/>
                  <a:pt x="191" y="82"/>
                </a:cubicBezTo>
                <a:cubicBezTo>
                  <a:pt x="190" y="82"/>
                  <a:pt x="190" y="82"/>
                  <a:pt x="190" y="82"/>
                </a:cubicBezTo>
                <a:cubicBezTo>
                  <a:pt x="190" y="39"/>
                  <a:pt x="190" y="39"/>
                  <a:pt x="190" y="39"/>
                </a:cubicBezTo>
                <a:close/>
                <a:moveTo>
                  <a:pt x="175" y="31"/>
                </a:moveTo>
                <a:cubicBezTo>
                  <a:pt x="176" y="31"/>
                  <a:pt x="176" y="31"/>
                  <a:pt x="176" y="31"/>
                </a:cubicBezTo>
                <a:cubicBezTo>
                  <a:pt x="176" y="57"/>
                  <a:pt x="176" y="57"/>
                  <a:pt x="176" y="57"/>
                </a:cubicBezTo>
                <a:cubicBezTo>
                  <a:pt x="175" y="57"/>
                  <a:pt x="175" y="57"/>
                  <a:pt x="175" y="57"/>
                </a:cubicBezTo>
                <a:cubicBezTo>
                  <a:pt x="175" y="31"/>
                  <a:pt x="175" y="31"/>
                  <a:pt x="175" y="31"/>
                </a:cubicBezTo>
                <a:close/>
                <a:moveTo>
                  <a:pt x="160" y="22"/>
                </a:moveTo>
                <a:cubicBezTo>
                  <a:pt x="161" y="22"/>
                  <a:pt x="161" y="22"/>
                  <a:pt x="161" y="22"/>
                </a:cubicBezTo>
                <a:cubicBezTo>
                  <a:pt x="161" y="51"/>
                  <a:pt x="161" y="51"/>
                  <a:pt x="161" y="51"/>
                </a:cubicBezTo>
                <a:cubicBezTo>
                  <a:pt x="160" y="51"/>
                  <a:pt x="160" y="51"/>
                  <a:pt x="160" y="51"/>
                </a:cubicBezTo>
                <a:cubicBezTo>
                  <a:pt x="160" y="22"/>
                  <a:pt x="160" y="22"/>
                  <a:pt x="160" y="22"/>
                </a:cubicBezTo>
                <a:close/>
                <a:moveTo>
                  <a:pt x="171" y="167"/>
                </a:moveTo>
                <a:cubicBezTo>
                  <a:pt x="173" y="148"/>
                  <a:pt x="174" y="140"/>
                  <a:pt x="196" y="137"/>
                </a:cubicBezTo>
                <a:cubicBezTo>
                  <a:pt x="198" y="159"/>
                  <a:pt x="193" y="165"/>
                  <a:pt x="171" y="16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Content Placeholder 2">
            <a:extLst>
              <a:ext uri="{FF2B5EF4-FFF2-40B4-BE49-F238E27FC236}">
                <a16:creationId xmlns:a16="http://schemas.microsoft.com/office/drawing/2014/main" xmlns="" id="{54DBEDDD-4EF7-4DCE-96A2-2879A740794E}"/>
              </a:ext>
            </a:extLst>
          </p:cNvPr>
          <p:cNvSpPr txBox="1">
            <a:spLocks/>
          </p:cNvSpPr>
          <p:nvPr/>
        </p:nvSpPr>
        <p:spPr>
          <a:xfrm>
            <a:off x="7365238" y="1603592"/>
            <a:ext cx="403859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Helvetica Neu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Helvetica Neu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Helvetica Neu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Helvetica Neu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Helvetica Neu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400" b="1" dirty="0">
                <a:solidFill>
                  <a:srgbClr val="F5873D"/>
                </a:solidFill>
              </a:rPr>
              <a:t>Actions</a:t>
            </a:r>
          </a:p>
          <a:p>
            <a:pPr algn="just">
              <a:lnSpc>
                <a:spcPct val="100000"/>
              </a:lnSpc>
              <a:buFont typeface="+mj-lt"/>
              <a:buAutoNum type="arabicPeriod"/>
            </a:pPr>
            <a:r>
              <a:rPr lang="en-GB" sz="1400" dirty="0"/>
              <a:t>Develop as a centre of innovation in all parts of the agrifood supply chain</a:t>
            </a:r>
          </a:p>
          <a:p>
            <a:pPr algn="just">
              <a:lnSpc>
                <a:spcPct val="100000"/>
              </a:lnSpc>
              <a:buFont typeface="+mj-lt"/>
              <a:buAutoNum type="arabicPeriod"/>
            </a:pPr>
            <a:r>
              <a:rPr lang="en-GB" sz="1400" dirty="0"/>
              <a:t>Develop </a:t>
            </a:r>
            <a:r>
              <a:rPr lang="en-GB" sz="1400" dirty="0" err="1"/>
              <a:t>SmartLINC</a:t>
            </a:r>
            <a:r>
              <a:rPr lang="en-GB" sz="1400" dirty="0"/>
              <a:t> ERDF project (energy efficiency) and CERES Fund (food waste circular economy)</a:t>
            </a:r>
          </a:p>
          <a:p>
            <a:pPr algn="just">
              <a:lnSpc>
                <a:spcPct val="100000"/>
              </a:lnSpc>
              <a:buFont typeface="+mj-lt"/>
              <a:buAutoNum type="arabicPeriod"/>
            </a:pPr>
            <a:r>
              <a:rPr lang="en-GB" sz="1400" dirty="0"/>
              <a:t>Promote uptake of automation through COTEMACO Interreg project, ERDF, and Growth Hub</a:t>
            </a:r>
          </a:p>
          <a:p>
            <a:pPr algn="just">
              <a:lnSpc>
                <a:spcPct val="100000"/>
              </a:lnSpc>
              <a:buFont typeface="+mj-lt"/>
              <a:buAutoNum type="arabicPeriod"/>
            </a:pPr>
            <a:r>
              <a:rPr lang="en-GB" sz="1400" dirty="0"/>
              <a:t>Develop and implement a sector skills plan</a:t>
            </a:r>
          </a:p>
          <a:p>
            <a:pPr algn="just">
              <a:lnSpc>
                <a:spcPct val="100000"/>
              </a:lnSpc>
              <a:buFont typeface="+mj-lt"/>
              <a:buAutoNum type="arabicPeriod"/>
            </a:pPr>
            <a:r>
              <a:rPr lang="en-GB" sz="1400" dirty="0"/>
              <a:t>Implement Water Management Plan with Water Resources East</a:t>
            </a:r>
          </a:p>
          <a:p>
            <a:pPr algn="just">
              <a:lnSpc>
                <a:spcPct val="100000"/>
              </a:lnSpc>
              <a:buFont typeface="+mj-lt"/>
              <a:buAutoNum type="arabicPeriod"/>
            </a:pPr>
            <a:r>
              <a:rPr lang="en-GB" sz="1400" dirty="0"/>
              <a:t>Work in partnership with neighbouring LEP regions to growth the agrifood sector</a:t>
            </a:r>
          </a:p>
          <a:p>
            <a:pPr algn="just">
              <a:lnSpc>
                <a:spcPct val="100000"/>
              </a:lnSpc>
              <a:buFont typeface="+mj-lt"/>
              <a:buAutoNum type="arabicPeriod"/>
            </a:pPr>
            <a:r>
              <a:rPr lang="en-GB" sz="1400" dirty="0"/>
              <a:t>Build on existing Hunan Lincolnshire partnership to grow bilateral trade</a:t>
            </a:r>
          </a:p>
          <a:p>
            <a:pPr marL="0" indent="0" algn="just">
              <a:lnSpc>
                <a:spcPct val="100000"/>
              </a:lnSpc>
              <a:buNone/>
            </a:pPr>
            <a:endParaRPr lang="en-GB" sz="1400" dirty="0"/>
          </a:p>
          <a:p>
            <a:pPr algn="just">
              <a:lnSpc>
                <a:spcPct val="100000"/>
              </a:lnSpc>
            </a:pPr>
            <a:endParaRPr lang="en-GB" sz="1400" dirty="0"/>
          </a:p>
        </p:txBody>
      </p:sp>
      <p:sp>
        <p:nvSpPr>
          <p:cNvPr id="4" name="Slide Number Placeholder 3">
            <a:extLst>
              <a:ext uri="{FF2B5EF4-FFF2-40B4-BE49-F238E27FC236}">
                <a16:creationId xmlns:a16="http://schemas.microsoft.com/office/drawing/2014/main" xmlns="" id="{4E8AD234-E3EC-4D9E-A1E5-30DD7B28309A}"/>
              </a:ext>
            </a:extLst>
          </p:cNvPr>
          <p:cNvSpPr>
            <a:spLocks noGrp="1"/>
          </p:cNvSpPr>
          <p:nvPr>
            <p:ph type="sldNum" sz="quarter" idx="12"/>
          </p:nvPr>
        </p:nvSpPr>
        <p:spPr/>
        <p:txBody>
          <a:bodyPr/>
          <a:lstStyle/>
          <a:p>
            <a:fld id="{9EF44107-4028-49BE-8D3C-62793E417957}" type="slidenum">
              <a:rPr lang="en-GB" smtClean="0"/>
              <a:t>14</a:t>
            </a:fld>
            <a:endParaRPr lang="en-GB"/>
          </a:p>
        </p:txBody>
      </p:sp>
    </p:spTree>
    <p:extLst>
      <p:ext uri="{BB962C8B-B14F-4D97-AF65-F5344CB8AC3E}">
        <p14:creationId xmlns:p14="http://schemas.microsoft.com/office/powerpoint/2010/main" val="181738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a:xfrm>
            <a:off x="838201" y="365127"/>
            <a:ext cx="10515600" cy="1325563"/>
          </a:xfrm>
        </p:spPr>
        <p:txBody>
          <a:bodyPr/>
          <a:lstStyle/>
          <a:p>
            <a:r>
              <a:rPr lang="en-GB" dirty="0"/>
              <a:t>Energy and Water</a:t>
            </a:r>
          </a:p>
        </p:txBody>
      </p:sp>
      <p:sp>
        <p:nvSpPr>
          <p:cNvPr id="5" name="Content Placeholder 2">
            <a:extLst>
              <a:ext uri="{FF2B5EF4-FFF2-40B4-BE49-F238E27FC236}">
                <a16:creationId xmlns:a16="http://schemas.microsoft.com/office/drawing/2014/main" xmlns="" id="{47DF440F-011F-4A02-B3AC-43D842EC4A5D}"/>
              </a:ext>
            </a:extLst>
          </p:cNvPr>
          <p:cNvSpPr txBox="1">
            <a:spLocks/>
          </p:cNvSpPr>
          <p:nvPr/>
        </p:nvSpPr>
        <p:spPr>
          <a:xfrm>
            <a:off x="4139442" y="1608658"/>
            <a:ext cx="3371272" cy="4351338"/>
          </a:xfrm>
          <a:prstGeom prst="rect">
            <a:avLst/>
          </a:prstGeom>
        </p:spPr>
        <p:txBody>
          <a:bodyPr vert="horz" lIns="91440" tIns="45720" rIns="91440" bIns="45720" rtlCol="0">
            <a:no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600" b="1" dirty="0">
                <a:solidFill>
                  <a:srgbClr val="F5873D"/>
                </a:solidFill>
              </a:rPr>
              <a:t>Summary of Opportunity</a:t>
            </a:r>
          </a:p>
          <a:p>
            <a:r>
              <a:rPr lang="en-GB" sz="1600" dirty="0"/>
              <a:t>Greater Lincolnshire is well placed to pioneer new approaches that contribute to the Government’s commitment to </a:t>
            </a:r>
            <a:r>
              <a:rPr lang="en-GB" sz="1600" b="1" dirty="0"/>
              <a:t>reach Net Zero UK carbon emissions by 2050</a:t>
            </a:r>
            <a:r>
              <a:rPr lang="en-GB" sz="1600" dirty="0"/>
              <a:t>. </a:t>
            </a:r>
          </a:p>
          <a:p>
            <a:r>
              <a:rPr lang="en-GB" sz="1600" dirty="0"/>
              <a:t>Local businesses require a large and efficient supply of energy and water, in a dispersed and large geography – the LIS will support them.</a:t>
            </a:r>
          </a:p>
          <a:p>
            <a:r>
              <a:rPr lang="en-GB" sz="1600" dirty="0"/>
              <a:t>Opportunity to </a:t>
            </a:r>
            <a:r>
              <a:rPr lang="en-GB" sz="1600" b="1" dirty="0"/>
              <a:t>focus on local and rural energy production and distribution and use the currently constrained energy infrastructure in a more efficient and affordable manner</a:t>
            </a:r>
            <a:r>
              <a:rPr lang="en-GB" sz="1600" dirty="0"/>
              <a:t>.</a:t>
            </a:r>
          </a:p>
          <a:p>
            <a:endParaRPr lang="en-GB" sz="1600" dirty="0"/>
          </a:p>
        </p:txBody>
      </p:sp>
      <p:grpSp>
        <p:nvGrpSpPr>
          <p:cNvPr id="42" name="Group 41">
            <a:extLst>
              <a:ext uri="{FF2B5EF4-FFF2-40B4-BE49-F238E27FC236}">
                <a16:creationId xmlns:a16="http://schemas.microsoft.com/office/drawing/2014/main" xmlns="" id="{9BC6DF7B-F498-480F-800A-4C586A7F16B0}"/>
              </a:ext>
            </a:extLst>
          </p:cNvPr>
          <p:cNvGrpSpPr/>
          <p:nvPr/>
        </p:nvGrpSpPr>
        <p:grpSpPr>
          <a:xfrm>
            <a:off x="5554266" y="610222"/>
            <a:ext cx="541624" cy="634308"/>
            <a:chOff x="5514975" y="3422650"/>
            <a:chExt cx="638176" cy="795338"/>
          </a:xfrm>
          <a:solidFill>
            <a:schemeClr val="tx2"/>
          </a:solidFill>
        </p:grpSpPr>
        <p:sp>
          <p:nvSpPr>
            <p:cNvPr id="44" name="Freeform 191">
              <a:extLst>
                <a:ext uri="{FF2B5EF4-FFF2-40B4-BE49-F238E27FC236}">
                  <a16:creationId xmlns:a16="http://schemas.microsoft.com/office/drawing/2014/main" xmlns="" id="{534DD6A3-EBD7-4893-A0EE-17AD1F04D93C}"/>
                </a:ext>
              </a:extLst>
            </p:cNvPr>
            <p:cNvSpPr>
              <a:spLocks/>
            </p:cNvSpPr>
            <p:nvPr/>
          </p:nvSpPr>
          <p:spPr bwMode="auto">
            <a:xfrm>
              <a:off x="5646738" y="3422650"/>
              <a:ext cx="506413" cy="555625"/>
            </a:xfrm>
            <a:custGeom>
              <a:avLst/>
              <a:gdLst>
                <a:gd name="T0" fmla="*/ 71 w 135"/>
                <a:gd name="T1" fmla="*/ 59 h 148"/>
                <a:gd name="T2" fmla="*/ 120 w 135"/>
                <a:gd name="T3" fmla="*/ 10 h 148"/>
                <a:gd name="T4" fmla="*/ 92 w 135"/>
                <a:gd name="T5" fmla="*/ 74 h 148"/>
                <a:gd name="T6" fmla="*/ 109 w 135"/>
                <a:gd name="T7" fmla="*/ 141 h 148"/>
                <a:gd name="T8" fmla="*/ 68 w 135"/>
                <a:gd name="T9" fmla="*/ 85 h 148"/>
                <a:gd name="T10" fmla="*/ 2 w 135"/>
                <a:gd name="T11" fmla="*/ 66 h 148"/>
                <a:gd name="T12" fmla="*/ 71 w 135"/>
                <a:gd name="T13" fmla="*/ 59 h 148"/>
              </a:gdLst>
              <a:ahLst/>
              <a:cxnLst>
                <a:cxn ang="0">
                  <a:pos x="T0" y="T1"/>
                </a:cxn>
                <a:cxn ang="0">
                  <a:pos x="T2" y="T3"/>
                </a:cxn>
                <a:cxn ang="0">
                  <a:pos x="T4" y="T5"/>
                </a:cxn>
                <a:cxn ang="0">
                  <a:pos x="T6" y="T7"/>
                </a:cxn>
                <a:cxn ang="0">
                  <a:pos x="T8" y="T9"/>
                </a:cxn>
                <a:cxn ang="0">
                  <a:pos x="T10" y="T11"/>
                </a:cxn>
                <a:cxn ang="0">
                  <a:pos x="T12" y="T13"/>
                </a:cxn>
              </a:cxnLst>
              <a:rect l="0" t="0" r="r" b="b"/>
              <a:pathLst>
                <a:path w="135" h="148">
                  <a:moveTo>
                    <a:pt x="71" y="59"/>
                  </a:moveTo>
                  <a:cubicBezTo>
                    <a:pt x="71" y="59"/>
                    <a:pt x="106" y="0"/>
                    <a:pt x="120" y="10"/>
                  </a:cubicBezTo>
                  <a:cubicBezTo>
                    <a:pt x="135" y="20"/>
                    <a:pt x="92" y="74"/>
                    <a:pt x="92" y="74"/>
                  </a:cubicBezTo>
                  <a:cubicBezTo>
                    <a:pt x="92" y="74"/>
                    <a:pt x="125" y="133"/>
                    <a:pt x="109" y="141"/>
                  </a:cubicBezTo>
                  <a:cubicBezTo>
                    <a:pt x="93" y="148"/>
                    <a:pt x="68" y="85"/>
                    <a:pt x="68" y="85"/>
                  </a:cubicBezTo>
                  <a:cubicBezTo>
                    <a:pt x="68" y="85"/>
                    <a:pt x="0" y="83"/>
                    <a:pt x="2" y="66"/>
                  </a:cubicBezTo>
                  <a:cubicBezTo>
                    <a:pt x="3" y="48"/>
                    <a:pt x="71" y="59"/>
                    <a:pt x="7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92">
              <a:extLst>
                <a:ext uri="{FF2B5EF4-FFF2-40B4-BE49-F238E27FC236}">
                  <a16:creationId xmlns:a16="http://schemas.microsoft.com/office/drawing/2014/main" xmlns="" id="{50FA5D93-6CDB-4B53-9671-2873C965510B}"/>
                </a:ext>
              </a:extLst>
            </p:cNvPr>
            <p:cNvSpPr>
              <a:spLocks/>
            </p:cNvSpPr>
            <p:nvPr/>
          </p:nvSpPr>
          <p:spPr bwMode="auto">
            <a:xfrm>
              <a:off x="5861050" y="3835400"/>
              <a:ext cx="141288" cy="379413"/>
            </a:xfrm>
            <a:custGeom>
              <a:avLst/>
              <a:gdLst>
                <a:gd name="T0" fmla="*/ 13 w 38"/>
                <a:gd name="T1" fmla="*/ 16 h 101"/>
                <a:gd name="T2" fmla="*/ 6 w 38"/>
                <a:gd name="T3" fmla="*/ 0 h 101"/>
                <a:gd name="T4" fmla="*/ 3 w 38"/>
                <a:gd name="T5" fmla="*/ 8 h 101"/>
                <a:gd name="T6" fmla="*/ 0 w 38"/>
                <a:gd name="T7" fmla="*/ 90 h 101"/>
                <a:gd name="T8" fmla="*/ 11 w 38"/>
                <a:gd name="T9" fmla="*/ 101 h 101"/>
                <a:gd name="T10" fmla="*/ 27 w 38"/>
                <a:gd name="T11" fmla="*/ 101 h 101"/>
                <a:gd name="T12" fmla="*/ 38 w 38"/>
                <a:gd name="T13" fmla="*/ 90 h 101"/>
                <a:gd name="T14" fmla="*/ 37 w 38"/>
                <a:gd name="T15" fmla="*/ 45 h 101"/>
                <a:gd name="T16" fmla="*/ 13 w 38"/>
                <a:gd name="T17"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1">
                  <a:moveTo>
                    <a:pt x="13" y="16"/>
                  </a:moveTo>
                  <a:cubicBezTo>
                    <a:pt x="10" y="10"/>
                    <a:pt x="8" y="5"/>
                    <a:pt x="6" y="0"/>
                  </a:cubicBezTo>
                  <a:cubicBezTo>
                    <a:pt x="4" y="2"/>
                    <a:pt x="3" y="5"/>
                    <a:pt x="3" y="8"/>
                  </a:cubicBezTo>
                  <a:cubicBezTo>
                    <a:pt x="0" y="90"/>
                    <a:pt x="0" y="90"/>
                    <a:pt x="0" y="90"/>
                  </a:cubicBezTo>
                  <a:cubicBezTo>
                    <a:pt x="0" y="96"/>
                    <a:pt x="5" y="101"/>
                    <a:pt x="11" y="101"/>
                  </a:cubicBezTo>
                  <a:cubicBezTo>
                    <a:pt x="27" y="101"/>
                    <a:pt x="27" y="101"/>
                    <a:pt x="27" y="101"/>
                  </a:cubicBezTo>
                  <a:cubicBezTo>
                    <a:pt x="33" y="101"/>
                    <a:pt x="38" y="96"/>
                    <a:pt x="38" y="90"/>
                  </a:cubicBezTo>
                  <a:cubicBezTo>
                    <a:pt x="37" y="45"/>
                    <a:pt x="37" y="45"/>
                    <a:pt x="37" y="45"/>
                  </a:cubicBezTo>
                  <a:cubicBezTo>
                    <a:pt x="29" y="41"/>
                    <a:pt x="22" y="31"/>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3">
              <a:extLst>
                <a:ext uri="{FF2B5EF4-FFF2-40B4-BE49-F238E27FC236}">
                  <a16:creationId xmlns:a16="http://schemas.microsoft.com/office/drawing/2014/main" xmlns="" id="{630A8F10-DD18-4E28-9A6A-590A3614DBB8}"/>
                </a:ext>
              </a:extLst>
            </p:cNvPr>
            <p:cNvSpPr>
              <a:spLocks/>
            </p:cNvSpPr>
            <p:nvPr/>
          </p:nvSpPr>
          <p:spPr bwMode="auto">
            <a:xfrm>
              <a:off x="5514975" y="3981450"/>
              <a:ext cx="288925" cy="236538"/>
            </a:xfrm>
            <a:custGeom>
              <a:avLst/>
              <a:gdLst>
                <a:gd name="T0" fmla="*/ 52 w 77"/>
                <a:gd name="T1" fmla="*/ 41 h 63"/>
                <a:gd name="T2" fmla="*/ 73 w 77"/>
                <a:gd name="T3" fmla="*/ 53 h 63"/>
                <a:gd name="T4" fmla="*/ 49 w 77"/>
                <a:gd name="T5" fmla="*/ 62 h 63"/>
                <a:gd name="T6" fmla="*/ 28 w 77"/>
                <a:gd name="T7" fmla="*/ 47 h 63"/>
                <a:gd name="T8" fmla="*/ 9 w 77"/>
                <a:gd name="T9" fmla="*/ 22 h 63"/>
                <a:gd name="T10" fmla="*/ 2 w 77"/>
                <a:gd name="T11" fmla="*/ 15 h 63"/>
                <a:gd name="T12" fmla="*/ 44 w 77"/>
                <a:gd name="T13" fmla="*/ 1 h 63"/>
                <a:gd name="T14" fmla="*/ 77 w 77"/>
                <a:gd name="T15" fmla="*/ 28 h 63"/>
                <a:gd name="T16" fmla="*/ 35 w 77"/>
                <a:gd name="T17" fmla="*/ 18 h 63"/>
                <a:gd name="T18" fmla="*/ 39 w 77"/>
                <a:gd name="T19" fmla="*/ 24 h 63"/>
                <a:gd name="T20" fmla="*/ 52 w 77"/>
                <a:gd name="T2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63">
                  <a:moveTo>
                    <a:pt x="52" y="41"/>
                  </a:moveTo>
                  <a:cubicBezTo>
                    <a:pt x="52" y="41"/>
                    <a:pt x="62" y="54"/>
                    <a:pt x="73" y="53"/>
                  </a:cubicBezTo>
                  <a:cubicBezTo>
                    <a:pt x="70" y="61"/>
                    <a:pt x="56" y="63"/>
                    <a:pt x="49" y="62"/>
                  </a:cubicBezTo>
                  <a:cubicBezTo>
                    <a:pt x="40" y="60"/>
                    <a:pt x="33" y="54"/>
                    <a:pt x="28" y="47"/>
                  </a:cubicBezTo>
                  <a:cubicBezTo>
                    <a:pt x="22" y="38"/>
                    <a:pt x="19" y="29"/>
                    <a:pt x="9" y="22"/>
                  </a:cubicBezTo>
                  <a:cubicBezTo>
                    <a:pt x="7" y="20"/>
                    <a:pt x="0" y="17"/>
                    <a:pt x="2" y="15"/>
                  </a:cubicBezTo>
                  <a:cubicBezTo>
                    <a:pt x="14" y="3"/>
                    <a:pt x="36" y="0"/>
                    <a:pt x="44" y="1"/>
                  </a:cubicBezTo>
                  <a:cubicBezTo>
                    <a:pt x="44" y="1"/>
                    <a:pt x="74" y="0"/>
                    <a:pt x="77" y="28"/>
                  </a:cubicBezTo>
                  <a:cubicBezTo>
                    <a:pt x="49" y="14"/>
                    <a:pt x="35" y="18"/>
                    <a:pt x="35" y="18"/>
                  </a:cubicBezTo>
                  <a:cubicBezTo>
                    <a:pt x="34" y="20"/>
                    <a:pt x="37" y="22"/>
                    <a:pt x="39" y="24"/>
                  </a:cubicBezTo>
                  <a:cubicBezTo>
                    <a:pt x="39" y="24"/>
                    <a:pt x="43" y="26"/>
                    <a:pt x="5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4">
              <a:extLst>
                <a:ext uri="{FF2B5EF4-FFF2-40B4-BE49-F238E27FC236}">
                  <a16:creationId xmlns:a16="http://schemas.microsoft.com/office/drawing/2014/main" xmlns="" id="{0B5B0FD6-CBCE-44A6-A7DB-AEEF767ED196}"/>
                </a:ext>
              </a:extLst>
            </p:cNvPr>
            <p:cNvSpPr>
              <a:spLocks/>
            </p:cNvSpPr>
            <p:nvPr/>
          </p:nvSpPr>
          <p:spPr bwMode="auto">
            <a:xfrm>
              <a:off x="5594350" y="3813175"/>
              <a:ext cx="168275" cy="153988"/>
            </a:xfrm>
            <a:custGeom>
              <a:avLst/>
              <a:gdLst>
                <a:gd name="T0" fmla="*/ 20 w 45"/>
                <a:gd name="T1" fmla="*/ 35 h 41"/>
                <a:gd name="T2" fmla="*/ 21 w 45"/>
                <a:gd name="T3" fmla="*/ 28 h 41"/>
                <a:gd name="T4" fmla="*/ 23 w 45"/>
                <a:gd name="T5" fmla="*/ 22 h 41"/>
                <a:gd name="T6" fmla="*/ 32 w 45"/>
                <a:gd name="T7" fmla="*/ 37 h 41"/>
                <a:gd name="T8" fmla="*/ 43 w 45"/>
                <a:gd name="T9" fmla="*/ 41 h 41"/>
                <a:gd name="T10" fmla="*/ 38 w 45"/>
                <a:gd name="T11" fmla="*/ 21 h 41"/>
                <a:gd name="T12" fmla="*/ 11 w 45"/>
                <a:gd name="T13" fmla="*/ 1 h 41"/>
                <a:gd name="T14" fmla="*/ 10 w 45"/>
                <a:gd name="T15" fmla="*/ 8 h 41"/>
                <a:gd name="T16" fmla="*/ 2 w 45"/>
                <a:gd name="T17" fmla="*/ 31 h 41"/>
                <a:gd name="T18" fmla="*/ 0 w 45"/>
                <a:gd name="T19" fmla="*/ 39 h 41"/>
                <a:gd name="T20" fmla="*/ 20 w 45"/>
                <a:gd name="T2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0" y="35"/>
                  </a:moveTo>
                  <a:cubicBezTo>
                    <a:pt x="22" y="30"/>
                    <a:pt x="21" y="28"/>
                    <a:pt x="21" y="28"/>
                  </a:cubicBezTo>
                  <a:cubicBezTo>
                    <a:pt x="22" y="26"/>
                    <a:pt x="21" y="23"/>
                    <a:pt x="23" y="22"/>
                  </a:cubicBezTo>
                  <a:cubicBezTo>
                    <a:pt x="23" y="22"/>
                    <a:pt x="28" y="26"/>
                    <a:pt x="32" y="37"/>
                  </a:cubicBezTo>
                  <a:cubicBezTo>
                    <a:pt x="35" y="37"/>
                    <a:pt x="39" y="39"/>
                    <a:pt x="43" y="41"/>
                  </a:cubicBezTo>
                  <a:cubicBezTo>
                    <a:pt x="45" y="31"/>
                    <a:pt x="38" y="21"/>
                    <a:pt x="38" y="21"/>
                  </a:cubicBezTo>
                  <a:cubicBezTo>
                    <a:pt x="35" y="16"/>
                    <a:pt x="23" y="3"/>
                    <a:pt x="11" y="1"/>
                  </a:cubicBezTo>
                  <a:cubicBezTo>
                    <a:pt x="8" y="0"/>
                    <a:pt x="10" y="6"/>
                    <a:pt x="10" y="8"/>
                  </a:cubicBezTo>
                  <a:cubicBezTo>
                    <a:pt x="9" y="17"/>
                    <a:pt x="5" y="23"/>
                    <a:pt x="2" y="31"/>
                  </a:cubicBezTo>
                  <a:cubicBezTo>
                    <a:pt x="1" y="34"/>
                    <a:pt x="1" y="36"/>
                    <a:pt x="0" y="39"/>
                  </a:cubicBezTo>
                  <a:cubicBezTo>
                    <a:pt x="8" y="36"/>
                    <a:pt x="15" y="35"/>
                    <a:pt x="2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TextBox 42">
            <a:extLst>
              <a:ext uri="{FF2B5EF4-FFF2-40B4-BE49-F238E27FC236}">
                <a16:creationId xmlns:a16="http://schemas.microsoft.com/office/drawing/2014/main" xmlns="" id="{56DAD870-4CAB-446E-A687-0BF5E812EF8A}"/>
              </a:ext>
            </a:extLst>
          </p:cNvPr>
          <p:cNvSpPr txBox="1"/>
          <p:nvPr/>
        </p:nvSpPr>
        <p:spPr>
          <a:xfrm>
            <a:off x="825503" y="1608658"/>
            <a:ext cx="2842125" cy="1080000"/>
          </a:xfrm>
          <a:prstGeom prst="rect">
            <a:avLst/>
          </a:prstGeom>
          <a:noFill/>
        </p:spPr>
        <p:txBody>
          <a:bodyPr wrap="square" rtlCol="0">
            <a:noAutofit/>
          </a:bodyPr>
          <a:lstStyle/>
          <a:p>
            <a:pPr algn="ctr"/>
            <a:r>
              <a:rPr lang="en-GB" sz="1600" b="1" dirty="0">
                <a:solidFill>
                  <a:srgbClr val="F5873D"/>
                </a:solidFill>
                <a:latin typeface="Helvetica Neue"/>
              </a:rPr>
              <a:t>Ambition</a:t>
            </a:r>
          </a:p>
          <a:p>
            <a:pPr algn="ctr">
              <a:spcBef>
                <a:spcPts val="1000"/>
              </a:spcBef>
            </a:pPr>
            <a:r>
              <a:rPr lang="en-GB" sz="1600" dirty="0">
                <a:solidFill>
                  <a:schemeClr val="tx2"/>
                </a:solidFill>
                <a:latin typeface="Helvetica Neue"/>
                <a:cs typeface="Arial" panose="020B0604020202020204" pitchFamily="34" charset="0"/>
              </a:rPr>
              <a:t>Become a rural innovation test bed for energy and water technologies and adopt new whole of system thinking to managing energy</a:t>
            </a:r>
            <a:endParaRPr lang="en-GB" sz="1600" dirty="0">
              <a:solidFill>
                <a:schemeClr val="tx2"/>
              </a:solidFill>
              <a:latin typeface="Helvetica Neue"/>
            </a:endParaRPr>
          </a:p>
        </p:txBody>
      </p:sp>
      <p:sp>
        <p:nvSpPr>
          <p:cNvPr id="21" name="Content Placeholder 2">
            <a:extLst>
              <a:ext uri="{FF2B5EF4-FFF2-40B4-BE49-F238E27FC236}">
                <a16:creationId xmlns:a16="http://schemas.microsoft.com/office/drawing/2014/main" xmlns="" id="{27052DEB-2311-4D1E-89CC-834C554C04A7}"/>
              </a:ext>
            </a:extLst>
          </p:cNvPr>
          <p:cNvSpPr txBox="1">
            <a:spLocks/>
          </p:cNvSpPr>
          <p:nvPr/>
        </p:nvSpPr>
        <p:spPr>
          <a:xfrm>
            <a:off x="7982529" y="1608658"/>
            <a:ext cx="3371272" cy="4351338"/>
          </a:xfrm>
          <a:prstGeom prst="rect">
            <a:avLst/>
          </a:prstGeom>
        </p:spPr>
        <p:txBody>
          <a:bodyPr vert="horz" lIns="91440" tIns="45720" rIns="91440" bIns="45720" rtlCol="0">
            <a:no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600" b="1" dirty="0">
                <a:solidFill>
                  <a:srgbClr val="F5873D"/>
                </a:solidFill>
              </a:rPr>
              <a:t>Actions</a:t>
            </a:r>
          </a:p>
          <a:p>
            <a:pPr marL="228600" indent="-228600">
              <a:buFont typeface="+mj-lt"/>
              <a:buAutoNum type="arabicPeriod"/>
            </a:pPr>
            <a:r>
              <a:rPr lang="en-GB" sz="1600" dirty="0"/>
              <a:t>Become a testbed for the application of new energy technologies in rural contexts</a:t>
            </a:r>
          </a:p>
          <a:p>
            <a:pPr marL="228600" indent="-228600">
              <a:buFont typeface="+mj-lt"/>
              <a:buAutoNum type="arabicPeriod"/>
            </a:pPr>
            <a:r>
              <a:rPr lang="en-GB" sz="1600" dirty="0"/>
              <a:t>Address existing local energy network capacity constraints</a:t>
            </a:r>
          </a:p>
          <a:p>
            <a:pPr marL="228600" indent="-228600">
              <a:buFont typeface="+mj-lt"/>
              <a:buAutoNum type="arabicPeriod"/>
            </a:pPr>
            <a:r>
              <a:rPr lang="en-GB" sz="1600" dirty="0"/>
              <a:t>Target digital and engineering skills be developing a revised Education and Training Needs Assessment &amp; Delivery Plan</a:t>
            </a:r>
          </a:p>
          <a:p>
            <a:pPr marL="228600" indent="-228600">
              <a:buFont typeface="+mj-lt"/>
              <a:buAutoNum type="arabicPeriod"/>
            </a:pPr>
            <a:r>
              <a:rPr lang="en-GB" sz="1600" dirty="0"/>
              <a:t>Deliver a Carbon Neutral Business Zone</a:t>
            </a:r>
          </a:p>
          <a:p>
            <a:pPr marL="228600" indent="-228600">
              <a:buFont typeface="+mj-lt"/>
              <a:buAutoNum type="arabicPeriod"/>
            </a:pPr>
            <a:r>
              <a:rPr lang="en-GB" sz="1600" dirty="0"/>
              <a:t>Support SMEs to engage with the circular economy through better information and guidance</a:t>
            </a:r>
          </a:p>
          <a:p>
            <a:endParaRPr lang="en-GB" sz="1600" dirty="0"/>
          </a:p>
        </p:txBody>
      </p:sp>
      <p:sp>
        <p:nvSpPr>
          <p:cNvPr id="8" name="Slide Number Placeholder 7">
            <a:extLst>
              <a:ext uri="{FF2B5EF4-FFF2-40B4-BE49-F238E27FC236}">
                <a16:creationId xmlns:a16="http://schemas.microsoft.com/office/drawing/2014/main" xmlns="" id="{33D3D2E4-DF9A-406E-9591-9E2A046341AE}"/>
              </a:ext>
            </a:extLst>
          </p:cNvPr>
          <p:cNvSpPr>
            <a:spLocks noGrp="1"/>
          </p:cNvSpPr>
          <p:nvPr>
            <p:ph type="sldNum" sz="quarter" idx="12"/>
          </p:nvPr>
        </p:nvSpPr>
        <p:spPr/>
        <p:txBody>
          <a:bodyPr/>
          <a:lstStyle/>
          <a:p>
            <a:fld id="{9EF44107-4028-49BE-8D3C-62793E417957}" type="slidenum">
              <a:rPr lang="en-GB" smtClean="0"/>
              <a:t>15</a:t>
            </a:fld>
            <a:endParaRPr lang="en-GB"/>
          </a:p>
        </p:txBody>
      </p:sp>
    </p:spTree>
    <p:extLst>
      <p:ext uri="{BB962C8B-B14F-4D97-AF65-F5344CB8AC3E}">
        <p14:creationId xmlns:p14="http://schemas.microsoft.com/office/powerpoint/2010/main" val="67328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p:txBody>
          <a:bodyPr/>
          <a:lstStyle/>
          <a:p>
            <a:r>
              <a:rPr lang="en-GB" dirty="0"/>
              <a:t>Visitor Economy</a:t>
            </a:r>
          </a:p>
        </p:txBody>
      </p:sp>
      <p:sp>
        <p:nvSpPr>
          <p:cNvPr id="3" name="Content Placeholder 2">
            <a:extLst>
              <a:ext uri="{FF2B5EF4-FFF2-40B4-BE49-F238E27FC236}">
                <a16:creationId xmlns:a16="http://schemas.microsoft.com/office/drawing/2014/main" xmlns="" id="{258B33B8-A778-45F3-800E-19678141A618}"/>
              </a:ext>
            </a:extLst>
          </p:cNvPr>
          <p:cNvSpPr>
            <a:spLocks noGrp="1"/>
          </p:cNvSpPr>
          <p:nvPr>
            <p:ph idx="1"/>
          </p:nvPr>
        </p:nvSpPr>
        <p:spPr>
          <a:xfrm>
            <a:off x="3512796" y="1597149"/>
            <a:ext cx="3771900" cy="3568198"/>
          </a:xfrm>
        </p:spPr>
        <p:txBody>
          <a:bodyPr vert="horz" lIns="91440" tIns="45720" rIns="91440" bIns="45720" rtlCol="0">
            <a:noAutofit/>
          </a:bodyPr>
          <a:lstStyle/>
          <a:p>
            <a:pPr marL="0" indent="0" algn="ctr">
              <a:lnSpc>
                <a:spcPct val="100000"/>
              </a:lnSpc>
              <a:buNone/>
            </a:pPr>
            <a:r>
              <a:rPr lang="en-GB" sz="1600" b="1" dirty="0">
                <a:solidFill>
                  <a:srgbClr val="F5873D"/>
                </a:solidFill>
              </a:rPr>
              <a:t>Summary of Opportunity</a:t>
            </a:r>
          </a:p>
          <a:p>
            <a:pPr marL="0" indent="0" algn="just">
              <a:lnSpc>
                <a:spcPct val="100000"/>
              </a:lnSpc>
              <a:buNone/>
            </a:pPr>
            <a:r>
              <a:rPr lang="en-GB" sz="1600" dirty="0"/>
              <a:t>50 miles of coastline, an area of outstanding natural beauty, and hundreds of visitor attractions contribute to a </a:t>
            </a:r>
            <a:r>
              <a:rPr lang="en-GB" sz="1600" b="1" dirty="0"/>
              <a:t>£1.47bn</a:t>
            </a:r>
            <a:r>
              <a:rPr lang="en-GB" sz="1600" dirty="0"/>
              <a:t> visitor economy sector which supports </a:t>
            </a:r>
            <a:r>
              <a:rPr lang="en-GB" sz="1600" b="1" dirty="0"/>
              <a:t>at least 39,000 jobs</a:t>
            </a:r>
            <a:r>
              <a:rPr lang="en-GB" sz="1600" dirty="0"/>
              <a:t>. There is an opportunity to capitalise on these assets and grow the sector.</a:t>
            </a:r>
          </a:p>
          <a:p>
            <a:pPr marL="0" indent="0" algn="just">
              <a:lnSpc>
                <a:spcPct val="100000"/>
              </a:lnSpc>
              <a:buNone/>
            </a:pPr>
            <a:r>
              <a:rPr lang="en-GB" sz="1600" b="1" dirty="0"/>
              <a:t>Productivity in the sector is low</a:t>
            </a:r>
            <a:r>
              <a:rPr lang="en-GB" sz="1600" dirty="0"/>
              <a:t>, caused in part by the </a:t>
            </a:r>
            <a:r>
              <a:rPr lang="en-GB" sz="1600" b="1" dirty="0"/>
              <a:t>current seasonality </a:t>
            </a:r>
            <a:r>
              <a:rPr lang="en-GB" sz="1600" dirty="0"/>
              <a:t>of Greater Lincolnshire’s tourism offering and low wages. </a:t>
            </a:r>
          </a:p>
          <a:p>
            <a:pPr marL="0" indent="0" algn="just">
              <a:lnSpc>
                <a:spcPct val="100000"/>
              </a:lnSpc>
              <a:buNone/>
            </a:pPr>
            <a:r>
              <a:rPr lang="en-GB" sz="1600" dirty="0"/>
              <a:t>A priority is to help provide higher-quality and more reliable employment for workers in the sector and increase productivity. </a:t>
            </a:r>
          </a:p>
          <a:p>
            <a:pPr marL="0" indent="0" algn="just">
              <a:lnSpc>
                <a:spcPct val="100000"/>
              </a:lnSpc>
              <a:buNone/>
            </a:pPr>
            <a:endParaRPr lang="en-GB" sz="1600" dirty="0"/>
          </a:p>
        </p:txBody>
      </p:sp>
      <p:sp>
        <p:nvSpPr>
          <p:cNvPr id="32" name="Rectangle 31">
            <a:extLst>
              <a:ext uri="{FF2B5EF4-FFF2-40B4-BE49-F238E27FC236}">
                <a16:creationId xmlns:a16="http://schemas.microsoft.com/office/drawing/2014/main" xmlns="" id="{6D2EF263-1612-4F76-BF7A-58DA8E48001F}"/>
              </a:ext>
            </a:extLst>
          </p:cNvPr>
          <p:cNvSpPr/>
          <p:nvPr/>
        </p:nvSpPr>
        <p:spPr>
          <a:xfrm>
            <a:off x="515071" y="1597149"/>
            <a:ext cx="2609588" cy="981818"/>
          </a:xfrm>
          <a:prstGeom prst="rect">
            <a:avLst/>
          </a:prstGeom>
        </p:spPr>
        <p:txBody>
          <a:bodyPr wrap="square">
            <a:noAutofit/>
          </a:bodyPr>
          <a:lstStyle/>
          <a:p>
            <a:pPr algn="ctr">
              <a:spcAft>
                <a:spcPts val="200"/>
              </a:spcAft>
            </a:pPr>
            <a:r>
              <a:rPr lang="en-GB" sz="1600" b="1" dirty="0">
                <a:solidFill>
                  <a:srgbClr val="F5873D"/>
                </a:solidFill>
                <a:latin typeface="Helvetica Neue"/>
                <a:cs typeface="Arial" panose="020B0604020202020204" pitchFamily="34" charset="0"/>
              </a:rPr>
              <a:t>Ambition</a:t>
            </a:r>
          </a:p>
          <a:p>
            <a:pPr algn="ctr">
              <a:spcBef>
                <a:spcPts val="1000"/>
              </a:spcBef>
              <a:spcAft>
                <a:spcPts val="200"/>
              </a:spcAft>
            </a:pPr>
            <a:r>
              <a:rPr lang="en-GB" sz="1600" dirty="0">
                <a:solidFill>
                  <a:schemeClr val="tx2"/>
                </a:solidFill>
                <a:latin typeface="Helvetica Neue"/>
                <a:cs typeface="Arial" panose="020B0604020202020204" pitchFamily="34" charset="0"/>
              </a:rPr>
              <a:t>Grow the tourism sector yearly by building on recent investment and upgrades, promoting Lincolnshire as a leading tourist destination</a:t>
            </a:r>
          </a:p>
        </p:txBody>
      </p:sp>
      <p:grpSp>
        <p:nvGrpSpPr>
          <p:cNvPr id="33" name="Group 32">
            <a:extLst>
              <a:ext uri="{FF2B5EF4-FFF2-40B4-BE49-F238E27FC236}">
                <a16:creationId xmlns:a16="http://schemas.microsoft.com/office/drawing/2014/main" xmlns="" id="{BA9924EB-4191-4610-8A2E-47A026B87534}"/>
              </a:ext>
            </a:extLst>
          </p:cNvPr>
          <p:cNvGrpSpPr/>
          <p:nvPr/>
        </p:nvGrpSpPr>
        <p:grpSpPr>
          <a:xfrm>
            <a:off x="5281550" y="676930"/>
            <a:ext cx="500587" cy="414389"/>
            <a:chOff x="5397500" y="3335338"/>
            <a:chExt cx="674688" cy="614362"/>
          </a:xfrm>
          <a:solidFill>
            <a:schemeClr val="tx2"/>
          </a:solidFill>
        </p:grpSpPr>
        <p:sp>
          <p:nvSpPr>
            <p:cNvPr id="34" name="Freeform 321">
              <a:extLst>
                <a:ext uri="{FF2B5EF4-FFF2-40B4-BE49-F238E27FC236}">
                  <a16:creationId xmlns:a16="http://schemas.microsoft.com/office/drawing/2014/main" xmlns="" id="{8D53065C-7C5B-450A-B4B9-B97B1E80DDED}"/>
                </a:ext>
              </a:extLst>
            </p:cNvPr>
            <p:cNvSpPr>
              <a:spLocks noEditPoints="1"/>
            </p:cNvSpPr>
            <p:nvPr/>
          </p:nvSpPr>
          <p:spPr bwMode="auto">
            <a:xfrm>
              <a:off x="5397500" y="3402013"/>
              <a:ext cx="674688" cy="547687"/>
            </a:xfrm>
            <a:custGeom>
              <a:avLst/>
              <a:gdLst>
                <a:gd name="T0" fmla="*/ 180 w 180"/>
                <a:gd name="T1" fmla="*/ 143 h 146"/>
                <a:gd name="T2" fmla="*/ 120 w 180"/>
                <a:gd name="T3" fmla="*/ 1 h 146"/>
                <a:gd name="T4" fmla="*/ 117 w 180"/>
                <a:gd name="T5" fmla="*/ 0 h 146"/>
                <a:gd name="T6" fmla="*/ 115 w 180"/>
                <a:gd name="T7" fmla="*/ 1 h 146"/>
                <a:gd name="T8" fmla="*/ 76 w 180"/>
                <a:gd name="T9" fmla="*/ 94 h 146"/>
                <a:gd name="T10" fmla="*/ 51 w 180"/>
                <a:gd name="T11" fmla="*/ 36 h 146"/>
                <a:gd name="T12" fmla="*/ 48 w 180"/>
                <a:gd name="T13" fmla="*/ 34 h 146"/>
                <a:gd name="T14" fmla="*/ 46 w 180"/>
                <a:gd name="T15" fmla="*/ 36 h 146"/>
                <a:gd name="T16" fmla="*/ 0 w 180"/>
                <a:gd name="T17" fmla="*/ 143 h 146"/>
                <a:gd name="T18" fmla="*/ 1 w 180"/>
                <a:gd name="T19" fmla="*/ 145 h 146"/>
                <a:gd name="T20" fmla="*/ 3 w 180"/>
                <a:gd name="T21" fmla="*/ 146 h 146"/>
                <a:gd name="T22" fmla="*/ 94 w 180"/>
                <a:gd name="T23" fmla="*/ 146 h 146"/>
                <a:gd name="T24" fmla="*/ 94 w 180"/>
                <a:gd name="T25" fmla="*/ 146 h 146"/>
                <a:gd name="T26" fmla="*/ 178 w 180"/>
                <a:gd name="T27" fmla="*/ 146 h 146"/>
                <a:gd name="T28" fmla="*/ 180 w 180"/>
                <a:gd name="T29" fmla="*/ 145 h 146"/>
                <a:gd name="T30" fmla="*/ 180 w 180"/>
                <a:gd name="T31" fmla="*/ 143 h 146"/>
                <a:gd name="T32" fmla="*/ 117 w 180"/>
                <a:gd name="T33" fmla="*/ 8 h 146"/>
                <a:gd name="T34" fmla="*/ 148 w 180"/>
                <a:gd name="T35" fmla="*/ 80 h 146"/>
                <a:gd name="T36" fmla="*/ 119 w 180"/>
                <a:gd name="T37" fmla="*/ 86 h 146"/>
                <a:gd name="T38" fmla="*/ 87 w 180"/>
                <a:gd name="T39" fmla="*/ 79 h 146"/>
                <a:gd name="T40" fmla="*/ 117 w 180"/>
                <a:gd name="T41" fmla="*/ 8 h 146"/>
                <a:gd name="T42" fmla="*/ 48 w 180"/>
                <a:gd name="T43" fmla="*/ 43 h 146"/>
                <a:gd name="T44" fmla="*/ 67 w 180"/>
                <a:gd name="T45" fmla="*/ 86 h 146"/>
                <a:gd name="T46" fmla="*/ 55 w 180"/>
                <a:gd name="T47" fmla="*/ 94 h 146"/>
                <a:gd name="T48" fmla="*/ 25 w 180"/>
                <a:gd name="T49" fmla="*/ 96 h 146"/>
                <a:gd name="T50" fmla="*/ 48 w 180"/>
                <a:gd name="T5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6">
                  <a:moveTo>
                    <a:pt x="180" y="143"/>
                  </a:moveTo>
                  <a:cubicBezTo>
                    <a:pt x="120" y="1"/>
                    <a:pt x="120" y="1"/>
                    <a:pt x="120" y="1"/>
                  </a:cubicBezTo>
                  <a:cubicBezTo>
                    <a:pt x="119" y="1"/>
                    <a:pt x="118" y="0"/>
                    <a:pt x="117" y="0"/>
                  </a:cubicBezTo>
                  <a:cubicBezTo>
                    <a:pt x="116" y="0"/>
                    <a:pt x="116" y="1"/>
                    <a:pt x="115" y="1"/>
                  </a:cubicBezTo>
                  <a:cubicBezTo>
                    <a:pt x="76" y="94"/>
                    <a:pt x="76" y="94"/>
                    <a:pt x="76" y="94"/>
                  </a:cubicBezTo>
                  <a:cubicBezTo>
                    <a:pt x="51" y="36"/>
                    <a:pt x="51" y="36"/>
                    <a:pt x="51" y="36"/>
                  </a:cubicBezTo>
                  <a:cubicBezTo>
                    <a:pt x="50" y="35"/>
                    <a:pt x="49" y="34"/>
                    <a:pt x="48" y="34"/>
                  </a:cubicBezTo>
                  <a:cubicBezTo>
                    <a:pt x="48" y="34"/>
                    <a:pt x="47" y="35"/>
                    <a:pt x="46" y="36"/>
                  </a:cubicBezTo>
                  <a:cubicBezTo>
                    <a:pt x="0" y="143"/>
                    <a:pt x="0" y="143"/>
                    <a:pt x="0" y="143"/>
                  </a:cubicBezTo>
                  <a:cubicBezTo>
                    <a:pt x="0" y="143"/>
                    <a:pt x="0" y="144"/>
                    <a:pt x="1" y="145"/>
                  </a:cubicBezTo>
                  <a:cubicBezTo>
                    <a:pt x="1" y="145"/>
                    <a:pt x="2" y="146"/>
                    <a:pt x="3" y="146"/>
                  </a:cubicBezTo>
                  <a:cubicBezTo>
                    <a:pt x="94" y="146"/>
                    <a:pt x="94" y="146"/>
                    <a:pt x="94" y="146"/>
                  </a:cubicBezTo>
                  <a:cubicBezTo>
                    <a:pt x="94" y="146"/>
                    <a:pt x="94" y="146"/>
                    <a:pt x="94" y="146"/>
                  </a:cubicBezTo>
                  <a:cubicBezTo>
                    <a:pt x="178" y="146"/>
                    <a:pt x="178" y="146"/>
                    <a:pt x="178" y="146"/>
                  </a:cubicBezTo>
                  <a:cubicBezTo>
                    <a:pt x="179" y="146"/>
                    <a:pt x="179" y="145"/>
                    <a:pt x="180" y="145"/>
                  </a:cubicBezTo>
                  <a:cubicBezTo>
                    <a:pt x="180" y="144"/>
                    <a:pt x="180" y="143"/>
                    <a:pt x="180" y="143"/>
                  </a:cubicBezTo>
                  <a:close/>
                  <a:moveTo>
                    <a:pt x="117" y="8"/>
                  </a:moveTo>
                  <a:cubicBezTo>
                    <a:pt x="148" y="80"/>
                    <a:pt x="148" y="80"/>
                    <a:pt x="148" y="80"/>
                  </a:cubicBezTo>
                  <a:cubicBezTo>
                    <a:pt x="140" y="84"/>
                    <a:pt x="130" y="86"/>
                    <a:pt x="119" y="86"/>
                  </a:cubicBezTo>
                  <a:cubicBezTo>
                    <a:pt x="107" y="86"/>
                    <a:pt x="96" y="83"/>
                    <a:pt x="87" y="79"/>
                  </a:cubicBezTo>
                  <a:lnTo>
                    <a:pt x="117" y="8"/>
                  </a:lnTo>
                  <a:close/>
                  <a:moveTo>
                    <a:pt x="48" y="43"/>
                  </a:moveTo>
                  <a:cubicBezTo>
                    <a:pt x="67" y="86"/>
                    <a:pt x="67" y="86"/>
                    <a:pt x="67" y="86"/>
                  </a:cubicBezTo>
                  <a:cubicBezTo>
                    <a:pt x="64" y="89"/>
                    <a:pt x="60" y="92"/>
                    <a:pt x="55" y="94"/>
                  </a:cubicBezTo>
                  <a:cubicBezTo>
                    <a:pt x="45" y="98"/>
                    <a:pt x="34" y="99"/>
                    <a:pt x="25" y="96"/>
                  </a:cubicBezTo>
                  <a:lnTo>
                    <a:pt x="4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22">
              <a:extLst>
                <a:ext uri="{FF2B5EF4-FFF2-40B4-BE49-F238E27FC236}">
                  <a16:creationId xmlns:a16="http://schemas.microsoft.com/office/drawing/2014/main" xmlns="" id="{347CDC1F-23E3-40F2-B7E6-C77EAB9E919E}"/>
                </a:ext>
              </a:extLst>
            </p:cNvPr>
            <p:cNvSpPr>
              <a:spLocks/>
            </p:cNvSpPr>
            <p:nvPr/>
          </p:nvSpPr>
          <p:spPr bwMode="auto">
            <a:xfrm>
              <a:off x="5408613" y="3409950"/>
              <a:ext cx="19050" cy="7937"/>
            </a:xfrm>
            <a:custGeom>
              <a:avLst/>
              <a:gdLst>
                <a:gd name="T0" fmla="*/ 5 w 5"/>
                <a:gd name="T1" fmla="*/ 0 h 2"/>
                <a:gd name="T2" fmla="*/ 0 w 5"/>
                <a:gd name="T3" fmla="*/ 0 h 2"/>
                <a:gd name="T4" fmla="*/ 4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4" y="2"/>
                    <a:pt x="4" y="2"/>
                    <a:pt x="4" y="2"/>
                  </a:cubicBezTo>
                  <a:cubicBezTo>
                    <a:pt x="4" y="1"/>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3">
              <a:extLst>
                <a:ext uri="{FF2B5EF4-FFF2-40B4-BE49-F238E27FC236}">
                  <a16:creationId xmlns:a16="http://schemas.microsoft.com/office/drawing/2014/main" xmlns="" id="{45731E21-4BD9-42D8-A27D-B8A13D8B7C0D}"/>
                </a:ext>
              </a:extLst>
            </p:cNvPr>
            <p:cNvSpPr>
              <a:spLocks/>
            </p:cNvSpPr>
            <p:nvPr/>
          </p:nvSpPr>
          <p:spPr bwMode="auto">
            <a:xfrm>
              <a:off x="5457825" y="3341688"/>
              <a:ext cx="11113" cy="19050"/>
            </a:xfrm>
            <a:custGeom>
              <a:avLst/>
              <a:gdLst>
                <a:gd name="T0" fmla="*/ 3 w 3"/>
                <a:gd name="T1" fmla="*/ 4 h 5"/>
                <a:gd name="T2" fmla="*/ 0 w 3"/>
                <a:gd name="T3" fmla="*/ 0 h 5"/>
                <a:gd name="T4" fmla="*/ 1 w 3"/>
                <a:gd name="T5" fmla="*/ 5 h 5"/>
                <a:gd name="T6" fmla="*/ 3 w 3"/>
                <a:gd name="T7" fmla="*/ 4 h 5"/>
              </a:gdLst>
              <a:ahLst/>
              <a:cxnLst>
                <a:cxn ang="0">
                  <a:pos x="T0" y="T1"/>
                </a:cxn>
                <a:cxn ang="0">
                  <a:pos x="T2" y="T3"/>
                </a:cxn>
                <a:cxn ang="0">
                  <a:pos x="T4" y="T5"/>
                </a:cxn>
                <a:cxn ang="0">
                  <a:pos x="T6" y="T7"/>
                </a:cxn>
              </a:cxnLst>
              <a:rect l="0" t="0" r="r" b="b"/>
              <a:pathLst>
                <a:path w="3" h="5">
                  <a:moveTo>
                    <a:pt x="3" y="4"/>
                  </a:moveTo>
                  <a:cubicBezTo>
                    <a:pt x="0" y="0"/>
                    <a:pt x="0" y="0"/>
                    <a:pt x="0" y="0"/>
                  </a:cubicBezTo>
                  <a:cubicBezTo>
                    <a:pt x="1" y="5"/>
                    <a:pt x="1" y="5"/>
                    <a:pt x="1" y="5"/>
                  </a:cubicBezTo>
                  <a:cubicBezTo>
                    <a:pt x="1" y="4"/>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4">
              <a:extLst>
                <a:ext uri="{FF2B5EF4-FFF2-40B4-BE49-F238E27FC236}">
                  <a16:creationId xmlns:a16="http://schemas.microsoft.com/office/drawing/2014/main" xmlns="" id="{EC85DFAF-9E8B-4DFB-899B-347B8789E178}"/>
                </a:ext>
              </a:extLst>
            </p:cNvPr>
            <p:cNvSpPr>
              <a:spLocks/>
            </p:cNvSpPr>
            <p:nvPr/>
          </p:nvSpPr>
          <p:spPr bwMode="auto">
            <a:xfrm>
              <a:off x="5432425" y="3357563"/>
              <a:ext cx="17463" cy="19050"/>
            </a:xfrm>
            <a:custGeom>
              <a:avLst/>
              <a:gdLst>
                <a:gd name="T0" fmla="*/ 5 w 5"/>
                <a:gd name="T1" fmla="*/ 3 h 5"/>
                <a:gd name="T2" fmla="*/ 0 w 5"/>
                <a:gd name="T3" fmla="*/ 0 h 5"/>
                <a:gd name="T4" fmla="*/ 3 w 5"/>
                <a:gd name="T5" fmla="*/ 5 h 5"/>
                <a:gd name="T6" fmla="*/ 5 w 5"/>
                <a:gd name="T7" fmla="*/ 3 h 5"/>
              </a:gdLst>
              <a:ahLst/>
              <a:cxnLst>
                <a:cxn ang="0">
                  <a:pos x="T0" y="T1"/>
                </a:cxn>
                <a:cxn ang="0">
                  <a:pos x="T2" y="T3"/>
                </a:cxn>
                <a:cxn ang="0">
                  <a:pos x="T4" y="T5"/>
                </a:cxn>
                <a:cxn ang="0">
                  <a:pos x="T6" y="T7"/>
                </a:cxn>
              </a:cxnLst>
              <a:rect l="0" t="0" r="r" b="b"/>
              <a:pathLst>
                <a:path w="5" h="5">
                  <a:moveTo>
                    <a:pt x="5" y="3"/>
                  </a:moveTo>
                  <a:cubicBezTo>
                    <a:pt x="0" y="0"/>
                    <a:pt x="0" y="0"/>
                    <a:pt x="0" y="0"/>
                  </a:cubicBezTo>
                  <a:cubicBezTo>
                    <a:pt x="3" y="5"/>
                    <a:pt x="3" y="5"/>
                    <a:pt x="3" y="5"/>
                  </a:cubicBezTo>
                  <a:cubicBezTo>
                    <a:pt x="4" y="4"/>
                    <a:pt x="4"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5">
              <a:extLst>
                <a:ext uri="{FF2B5EF4-FFF2-40B4-BE49-F238E27FC236}">
                  <a16:creationId xmlns:a16="http://schemas.microsoft.com/office/drawing/2014/main" xmlns="" id="{59E0CE03-EE5F-4BD1-B11B-ECD7231941DB}"/>
                </a:ext>
              </a:extLst>
            </p:cNvPr>
            <p:cNvSpPr>
              <a:spLocks/>
            </p:cNvSpPr>
            <p:nvPr/>
          </p:nvSpPr>
          <p:spPr bwMode="auto">
            <a:xfrm>
              <a:off x="5416550" y="3382963"/>
              <a:ext cx="19050" cy="11112"/>
            </a:xfrm>
            <a:custGeom>
              <a:avLst/>
              <a:gdLst>
                <a:gd name="T0" fmla="*/ 5 w 5"/>
                <a:gd name="T1" fmla="*/ 1 h 3"/>
                <a:gd name="T2" fmla="*/ 0 w 5"/>
                <a:gd name="T3" fmla="*/ 0 h 3"/>
                <a:gd name="T4" fmla="*/ 4 w 5"/>
                <a:gd name="T5" fmla="*/ 3 h 3"/>
                <a:gd name="T6" fmla="*/ 5 w 5"/>
                <a:gd name="T7" fmla="*/ 1 h 3"/>
              </a:gdLst>
              <a:ahLst/>
              <a:cxnLst>
                <a:cxn ang="0">
                  <a:pos x="T0" y="T1"/>
                </a:cxn>
                <a:cxn ang="0">
                  <a:pos x="T2" y="T3"/>
                </a:cxn>
                <a:cxn ang="0">
                  <a:pos x="T4" y="T5"/>
                </a:cxn>
                <a:cxn ang="0">
                  <a:pos x="T6" y="T7"/>
                </a:cxn>
              </a:cxnLst>
              <a:rect l="0" t="0" r="r" b="b"/>
              <a:pathLst>
                <a:path w="5" h="3">
                  <a:moveTo>
                    <a:pt x="5" y="1"/>
                  </a:moveTo>
                  <a:cubicBezTo>
                    <a:pt x="0" y="0"/>
                    <a:pt x="0" y="0"/>
                    <a:pt x="0" y="0"/>
                  </a:cubicBezTo>
                  <a:cubicBezTo>
                    <a:pt x="4" y="3"/>
                    <a:pt x="4" y="3"/>
                    <a:pt x="4" y="3"/>
                  </a:cubicBezTo>
                  <a:cubicBezTo>
                    <a:pt x="4" y="2"/>
                    <a:pt x="4"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6">
              <a:extLst>
                <a:ext uri="{FF2B5EF4-FFF2-40B4-BE49-F238E27FC236}">
                  <a16:creationId xmlns:a16="http://schemas.microsoft.com/office/drawing/2014/main" xmlns="" id="{1AD2AF34-FE0E-4A7C-9DF1-7E120037141C}"/>
                </a:ext>
              </a:extLst>
            </p:cNvPr>
            <p:cNvSpPr>
              <a:spLocks/>
            </p:cNvSpPr>
            <p:nvPr/>
          </p:nvSpPr>
          <p:spPr bwMode="auto">
            <a:xfrm>
              <a:off x="5480050" y="3335338"/>
              <a:ext cx="11113" cy="17462"/>
            </a:xfrm>
            <a:custGeom>
              <a:avLst/>
              <a:gdLst>
                <a:gd name="T0" fmla="*/ 1 w 3"/>
                <a:gd name="T1" fmla="*/ 0 h 5"/>
                <a:gd name="T2" fmla="*/ 0 w 3"/>
                <a:gd name="T3" fmla="*/ 5 h 5"/>
                <a:gd name="T4" fmla="*/ 3 w 3"/>
                <a:gd name="T5" fmla="*/ 4 h 5"/>
                <a:gd name="T6" fmla="*/ 1 w 3"/>
                <a:gd name="T7" fmla="*/ 0 h 5"/>
              </a:gdLst>
              <a:ahLst/>
              <a:cxnLst>
                <a:cxn ang="0">
                  <a:pos x="T0" y="T1"/>
                </a:cxn>
                <a:cxn ang="0">
                  <a:pos x="T2" y="T3"/>
                </a:cxn>
                <a:cxn ang="0">
                  <a:pos x="T4" y="T5"/>
                </a:cxn>
                <a:cxn ang="0">
                  <a:pos x="T6" y="T7"/>
                </a:cxn>
              </a:cxnLst>
              <a:rect l="0" t="0" r="r" b="b"/>
              <a:pathLst>
                <a:path w="3" h="5">
                  <a:moveTo>
                    <a:pt x="1" y="0"/>
                  </a:moveTo>
                  <a:cubicBezTo>
                    <a:pt x="0" y="5"/>
                    <a:pt x="0" y="5"/>
                    <a:pt x="0" y="5"/>
                  </a:cubicBezTo>
                  <a:cubicBezTo>
                    <a:pt x="1" y="4"/>
                    <a:pt x="2" y="4"/>
                    <a:pt x="3" y="4"/>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27">
              <a:extLst>
                <a:ext uri="{FF2B5EF4-FFF2-40B4-BE49-F238E27FC236}">
                  <a16:creationId xmlns:a16="http://schemas.microsoft.com/office/drawing/2014/main" xmlns="" id="{11FBCC33-208C-40C7-8F40-625939574EEB}"/>
                </a:ext>
              </a:extLst>
            </p:cNvPr>
            <p:cNvSpPr>
              <a:spLocks/>
            </p:cNvSpPr>
            <p:nvPr/>
          </p:nvSpPr>
          <p:spPr bwMode="auto">
            <a:xfrm>
              <a:off x="5507038" y="3335338"/>
              <a:ext cx="6350" cy="17462"/>
            </a:xfrm>
            <a:custGeom>
              <a:avLst/>
              <a:gdLst>
                <a:gd name="T0" fmla="*/ 1 w 2"/>
                <a:gd name="T1" fmla="*/ 0 h 5"/>
                <a:gd name="T2" fmla="*/ 0 w 2"/>
                <a:gd name="T3" fmla="*/ 4 h 5"/>
                <a:gd name="T4" fmla="*/ 2 w 2"/>
                <a:gd name="T5" fmla="*/ 5 h 5"/>
                <a:gd name="T6" fmla="*/ 1 w 2"/>
                <a:gd name="T7" fmla="*/ 0 h 5"/>
              </a:gdLst>
              <a:ahLst/>
              <a:cxnLst>
                <a:cxn ang="0">
                  <a:pos x="T0" y="T1"/>
                </a:cxn>
                <a:cxn ang="0">
                  <a:pos x="T2" y="T3"/>
                </a:cxn>
                <a:cxn ang="0">
                  <a:pos x="T4" y="T5"/>
                </a:cxn>
                <a:cxn ang="0">
                  <a:pos x="T6" y="T7"/>
                </a:cxn>
              </a:cxnLst>
              <a:rect l="0" t="0" r="r" b="b"/>
              <a:pathLst>
                <a:path w="2" h="5">
                  <a:moveTo>
                    <a:pt x="1" y="0"/>
                  </a:moveTo>
                  <a:cubicBezTo>
                    <a:pt x="0" y="4"/>
                    <a:pt x="0" y="4"/>
                    <a:pt x="0" y="4"/>
                  </a:cubicBezTo>
                  <a:cubicBezTo>
                    <a:pt x="0" y="4"/>
                    <a:pt x="1" y="4"/>
                    <a:pt x="2" y="5"/>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8">
              <a:extLst>
                <a:ext uri="{FF2B5EF4-FFF2-40B4-BE49-F238E27FC236}">
                  <a16:creationId xmlns:a16="http://schemas.microsoft.com/office/drawing/2014/main" xmlns="" id="{127FE237-945F-40AE-943C-8ABF8168CDE7}"/>
                </a:ext>
              </a:extLst>
            </p:cNvPr>
            <p:cNvSpPr>
              <a:spLocks/>
            </p:cNvSpPr>
            <p:nvPr/>
          </p:nvSpPr>
          <p:spPr bwMode="auto">
            <a:xfrm>
              <a:off x="5559425" y="3382963"/>
              <a:ext cx="19050" cy="11112"/>
            </a:xfrm>
            <a:custGeom>
              <a:avLst/>
              <a:gdLst>
                <a:gd name="T0" fmla="*/ 2 w 5"/>
                <a:gd name="T1" fmla="*/ 3 h 3"/>
                <a:gd name="T2" fmla="*/ 5 w 5"/>
                <a:gd name="T3" fmla="*/ 0 h 3"/>
                <a:gd name="T4" fmla="*/ 0 w 5"/>
                <a:gd name="T5" fmla="*/ 1 h 3"/>
                <a:gd name="T6" fmla="*/ 2 w 5"/>
                <a:gd name="T7" fmla="*/ 3 h 3"/>
              </a:gdLst>
              <a:ahLst/>
              <a:cxnLst>
                <a:cxn ang="0">
                  <a:pos x="T0" y="T1"/>
                </a:cxn>
                <a:cxn ang="0">
                  <a:pos x="T2" y="T3"/>
                </a:cxn>
                <a:cxn ang="0">
                  <a:pos x="T4" y="T5"/>
                </a:cxn>
                <a:cxn ang="0">
                  <a:pos x="T6" y="T7"/>
                </a:cxn>
              </a:cxnLst>
              <a:rect l="0" t="0" r="r" b="b"/>
              <a:pathLst>
                <a:path w="5" h="3">
                  <a:moveTo>
                    <a:pt x="2" y="3"/>
                  </a:moveTo>
                  <a:cubicBezTo>
                    <a:pt x="5" y="0"/>
                    <a:pt x="5" y="0"/>
                    <a:pt x="5" y="0"/>
                  </a:cubicBezTo>
                  <a:cubicBezTo>
                    <a:pt x="0" y="1"/>
                    <a:pt x="0" y="1"/>
                    <a:pt x="0" y="1"/>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29">
              <a:extLst>
                <a:ext uri="{FF2B5EF4-FFF2-40B4-BE49-F238E27FC236}">
                  <a16:creationId xmlns:a16="http://schemas.microsoft.com/office/drawing/2014/main" xmlns="" id="{C5656CFB-5557-4464-8F54-DD1B6053FDB9}"/>
                </a:ext>
              </a:extLst>
            </p:cNvPr>
            <p:cNvSpPr>
              <a:spLocks/>
            </p:cNvSpPr>
            <p:nvPr/>
          </p:nvSpPr>
          <p:spPr bwMode="auto">
            <a:xfrm>
              <a:off x="5570538" y="3409950"/>
              <a:ext cx="19050" cy="7937"/>
            </a:xfrm>
            <a:custGeom>
              <a:avLst/>
              <a:gdLst>
                <a:gd name="T0" fmla="*/ 0 w 5"/>
                <a:gd name="T1" fmla="*/ 0 h 2"/>
                <a:gd name="T2" fmla="*/ 0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0" y="0"/>
                    <a:pt x="0" y="1"/>
                    <a:pt x="0" y="2"/>
                  </a:cubicBezTo>
                  <a:cubicBezTo>
                    <a:pt x="5" y="0"/>
                    <a:pt x="5" y="0"/>
                    <a:pt x="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0">
              <a:extLst>
                <a:ext uri="{FF2B5EF4-FFF2-40B4-BE49-F238E27FC236}">
                  <a16:creationId xmlns:a16="http://schemas.microsoft.com/office/drawing/2014/main" xmlns="" id="{47AF5402-4526-48AA-B674-4CC7F4D0A54A}"/>
                </a:ext>
              </a:extLst>
            </p:cNvPr>
            <p:cNvSpPr>
              <a:spLocks/>
            </p:cNvSpPr>
            <p:nvPr/>
          </p:nvSpPr>
          <p:spPr bwMode="auto">
            <a:xfrm>
              <a:off x="5548313" y="3357563"/>
              <a:ext cx="14288" cy="19050"/>
            </a:xfrm>
            <a:custGeom>
              <a:avLst/>
              <a:gdLst>
                <a:gd name="T0" fmla="*/ 4 w 4"/>
                <a:gd name="T1" fmla="*/ 0 h 5"/>
                <a:gd name="T2" fmla="*/ 0 w 4"/>
                <a:gd name="T3" fmla="*/ 3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3"/>
                    <a:pt x="0" y="3"/>
                    <a:pt x="0" y="3"/>
                  </a:cubicBezTo>
                  <a:cubicBezTo>
                    <a:pt x="0" y="4"/>
                    <a:pt x="1" y="4"/>
                    <a:pt x="1" y="5"/>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1">
              <a:extLst>
                <a:ext uri="{FF2B5EF4-FFF2-40B4-BE49-F238E27FC236}">
                  <a16:creationId xmlns:a16="http://schemas.microsoft.com/office/drawing/2014/main" xmlns="" id="{8BBA84B1-285A-40E2-9239-C7B4B776598B}"/>
                </a:ext>
              </a:extLst>
            </p:cNvPr>
            <p:cNvSpPr>
              <a:spLocks/>
            </p:cNvSpPr>
            <p:nvPr/>
          </p:nvSpPr>
          <p:spPr bwMode="auto">
            <a:xfrm>
              <a:off x="5526088" y="3341688"/>
              <a:ext cx="14288" cy="19050"/>
            </a:xfrm>
            <a:custGeom>
              <a:avLst/>
              <a:gdLst>
                <a:gd name="T0" fmla="*/ 4 w 4"/>
                <a:gd name="T1" fmla="*/ 0 h 5"/>
                <a:gd name="T2" fmla="*/ 0 w 4"/>
                <a:gd name="T3" fmla="*/ 4 h 5"/>
                <a:gd name="T4" fmla="*/ 3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4"/>
                    <a:pt x="0" y="4"/>
                    <a:pt x="0" y="4"/>
                  </a:cubicBezTo>
                  <a:cubicBezTo>
                    <a:pt x="1" y="4"/>
                    <a:pt x="2" y="4"/>
                    <a:pt x="3" y="5"/>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2">
              <a:extLst>
                <a:ext uri="{FF2B5EF4-FFF2-40B4-BE49-F238E27FC236}">
                  <a16:creationId xmlns:a16="http://schemas.microsoft.com/office/drawing/2014/main" xmlns="" id="{26B4F935-B788-4472-8D35-06F9A8FC1906}"/>
                </a:ext>
              </a:extLst>
            </p:cNvPr>
            <p:cNvSpPr>
              <a:spLocks/>
            </p:cNvSpPr>
            <p:nvPr/>
          </p:nvSpPr>
          <p:spPr bwMode="auto">
            <a:xfrm>
              <a:off x="5548313" y="3473450"/>
              <a:ext cx="14288" cy="15875"/>
            </a:xfrm>
            <a:custGeom>
              <a:avLst/>
              <a:gdLst>
                <a:gd name="T0" fmla="*/ 0 w 4"/>
                <a:gd name="T1" fmla="*/ 1 h 4"/>
                <a:gd name="T2" fmla="*/ 4 w 4"/>
                <a:gd name="T3" fmla="*/ 4 h 4"/>
                <a:gd name="T4" fmla="*/ 1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4" y="4"/>
                    <a:pt x="4" y="4"/>
                    <a:pt x="4" y="4"/>
                  </a:cubicBezTo>
                  <a:cubicBezTo>
                    <a:pt x="1" y="0"/>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3">
              <a:extLst>
                <a:ext uri="{FF2B5EF4-FFF2-40B4-BE49-F238E27FC236}">
                  <a16:creationId xmlns:a16="http://schemas.microsoft.com/office/drawing/2014/main" xmlns="" id="{71D77682-A308-477B-9952-302A0D7C68B0}"/>
                </a:ext>
              </a:extLst>
            </p:cNvPr>
            <p:cNvSpPr>
              <a:spLocks/>
            </p:cNvSpPr>
            <p:nvPr/>
          </p:nvSpPr>
          <p:spPr bwMode="auto">
            <a:xfrm>
              <a:off x="5507038" y="3495675"/>
              <a:ext cx="6350" cy="19050"/>
            </a:xfrm>
            <a:custGeom>
              <a:avLst/>
              <a:gdLst>
                <a:gd name="T0" fmla="*/ 2 w 2"/>
                <a:gd name="T1" fmla="*/ 0 h 5"/>
                <a:gd name="T2" fmla="*/ 0 w 2"/>
                <a:gd name="T3" fmla="*/ 0 h 5"/>
                <a:gd name="T4" fmla="*/ 1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1" y="0"/>
                    <a:pt x="0" y="0"/>
                    <a:pt x="0" y="0"/>
                  </a:cubicBezTo>
                  <a:cubicBezTo>
                    <a:pt x="1" y="5"/>
                    <a:pt x="1" y="5"/>
                    <a:pt x="1" y="5"/>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4">
              <a:extLst>
                <a:ext uri="{FF2B5EF4-FFF2-40B4-BE49-F238E27FC236}">
                  <a16:creationId xmlns:a16="http://schemas.microsoft.com/office/drawing/2014/main" xmlns="" id="{4471B2FB-9442-49B0-9E8A-9545559FE449}"/>
                </a:ext>
              </a:extLst>
            </p:cNvPr>
            <p:cNvSpPr>
              <a:spLocks/>
            </p:cNvSpPr>
            <p:nvPr/>
          </p:nvSpPr>
          <p:spPr bwMode="auto">
            <a:xfrm>
              <a:off x="5526088" y="3489325"/>
              <a:ext cx="14288" cy="14287"/>
            </a:xfrm>
            <a:custGeom>
              <a:avLst/>
              <a:gdLst>
                <a:gd name="T0" fmla="*/ 4 w 4"/>
                <a:gd name="T1" fmla="*/ 4 h 4"/>
                <a:gd name="T2" fmla="*/ 3 w 4"/>
                <a:gd name="T3" fmla="*/ 0 h 4"/>
                <a:gd name="T4" fmla="*/ 0 w 4"/>
                <a:gd name="T5" fmla="*/ 1 h 4"/>
                <a:gd name="T6" fmla="*/ 4 w 4"/>
                <a:gd name="T7" fmla="*/ 4 h 4"/>
              </a:gdLst>
              <a:ahLst/>
              <a:cxnLst>
                <a:cxn ang="0">
                  <a:pos x="T0" y="T1"/>
                </a:cxn>
                <a:cxn ang="0">
                  <a:pos x="T2" y="T3"/>
                </a:cxn>
                <a:cxn ang="0">
                  <a:pos x="T4" y="T5"/>
                </a:cxn>
                <a:cxn ang="0">
                  <a:pos x="T6" y="T7"/>
                </a:cxn>
              </a:cxnLst>
              <a:rect l="0" t="0" r="r" b="b"/>
              <a:pathLst>
                <a:path w="4" h="4">
                  <a:moveTo>
                    <a:pt x="4" y="4"/>
                  </a:moveTo>
                  <a:cubicBezTo>
                    <a:pt x="3" y="0"/>
                    <a:pt x="3" y="0"/>
                    <a:pt x="3" y="0"/>
                  </a:cubicBezTo>
                  <a:cubicBezTo>
                    <a:pt x="2" y="0"/>
                    <a:pt x="1" y="0"/>
                    <a:pt x="0" y="1"/>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5">
              <a:extLst>
                <a:ext uri="{FF2B5EF4-FFF2-40B4-BE49-F238E27FC236}">
                  <a16:creationId xmlns:a16="http://schemas.microsoft.com/office/drawing/2014/main" xmlns="" id="{432CA06B-1363-4150-A38A-3CD58B29FCCC}"/>
                </a:ext>
              </a:extLst>
            </p:cNvPr>
            <p:cNvSpPr>
              <a:spLocks/>
            </p:cNvSpPr>
            <p:nvPr/>
          </p:nvSpPr>
          <p:spPr bwMode="auto">
            <a:xfrm>
              <a:off x="5570538" y="3432175"/>
              <a:ext cx="19050" cy="7937"/>
            </a:xfrm>
            <a:custGeom>
              <a:avLst/>
              <a:gdLst>
                <a:gd name="T0" fmla="*/ 0 w 5"/>
                <a:gd name="T1" fmla="*/ 0 h 2"/>
                <a:gd name="T2" fmla="*/ 0 w 5"/>
                <a:gd name="T3" fmla="*/ 2 h 2"/>
                <a:gd name="T4" fmla="*/ 5 w 5"/>
                <a:gd name="T5" fmla="*/ 1 h 2"/>
                <a:gd name="T6" fmla="*/ 0 w 5"/>
                <a:gd name="T7" fmla="*/ 0 h 2"/>
              </a:gdLst>
              <a:ahLst/>
              <a:cxnLst>
                <a:cxn ang="0">
                  <a:pos x="T0" y="T1"/>
                </a:cxn>
                <a:cxn ang="0">
                  <a:pos x="T2" y="T3"/>
                </a:cxn>
                <a:cxn ang="0">
                  <a:pos x="T4" y="T5"/>
                </a:cxn>
                <a:cxn ang="0">
                  <a:pos x="T6" y="T7"/>
                </a:cxn>
              </a:cxnLst>
              <a:rect l="0" t="0" r="r" b="b"/>
              <a:pathLst>
                <a:path w="5" h="2">
                  <a:moveTo>
                    <a:pt x="0" y="0"/>
                  </a:moveTo>
                  <a:cubicBezTo>
                    <a:pt x="0" y="0"/>
                    <a:pt x="0" y="1"/>
                    <a:pt x="0" y="2"/>
                  </a:cubicBezTo>
                  <a:cubicBezTo>
                    <a:pt x="5" y="1"/>
                    <a:pt x="5" y="1"/>
                    <a:pt x="5"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6">
              <a:extLst>
                <a:ext uri="{FF2B5EF4-FFF2-40B4-BE49-F238E27FC236}">
                  <a16:creationId xmlns:a16="http://schemas.microsoft.com/office/drawing/2014/main" xmlns="" id="{120610EE-037A-42EE-9BFD-ECC270F7EB6B}"/>
                </a:ext>
              </a:extLst>
            </p:cNvPr>
            <p:cNvSpPr>
              <a:spLocks/>
            </p:cNvSpPr>
            <p:nvPr/>
          </p:nvSpPr>
          <p:spPr bwMode="auto">
            <a:xfrm>
              <a:off x="5559425" y="3454400"/>
              <a:ext cx="19050" cy="11112"/>
            </a:xfrm>
            <a:custGeom>
              <a:avLst/>
              <a:gdLst>
                <a:gd name="T0" fmla="*/ 2 w 5"/>
                <a:gd name="T1" fmla="*/ 0 h 3"/>
                <a:gd name="T2" fmla="*/ 0 w 5"/>
                <a:gd name="T3" fmla="*/ 2 h 3"/>
                <a:gd name="T4" fmla="*/ 5 w 5"/>
                <a:gd name="T5" fmla="*/ 3 h 3"/>
                <a:gd name="T6" fmla="*/ 2 w 5"/>
                <a:gd name="T7" fmla="*/ 0 h 3"/>
              </a:gdLst>
              <a:ahLst/>
              <a:cxnLst>
                <a:cxn ang="0">
                  <a:pos x="T0" y="T1"/>
                </a:cxn>
                <a:cxn ang="0">
                  <a:pos x="T2" y="T3"/>
                </a:cxn>
                <a:cxn ang="0">
                  <a:pos x="T4" y="T5"/>
                </a:cxn>
                <a:cxn ang="0">
                  <a:pos x="T6" y="T7"/>
                </a:cxn>
              </a:cxnLst>
              <a:rect l="0" t="0" r="r" b="b"/>
              <a:pathLst>
                <a:path w="5" h="3">
                  <a:moveTo>
                    <a:pt x="2" y="0"/>
                  </a:moveTo>
                  <a:cubicBezTo>
                    <a:pt x="1" y="0"/>
                    <a:pt x="1" y="1"/>
                    <a:pt x="0" y="2"/>
                  </a:cubicBezTo>
                  <a:cubicBezTo>
                    <a:pt x="5" y="3"/>
                    <a:pt x="5" y="3"/>
                    <a:pt x="5" y="3"/>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7">
              <a:extLst>
                <a:ext uri="{FF2B5EF4-FFF2-40B4-BE49-F238E27FC236}">
                  <a16:creationId xmlns:a16="http://schemas.microsoft.com/office/drawing/2014/main" xmlns="" id="{A1935D8A-2A81-4502-8F1A-8DD9E6687B88}"/>
                </a:ext>
              </a:extLst>
            </p:cNvPr>
            <p:cNvSpPr>
              <a:spLocks/>
            </p:cNvSpPr>
            <p:nvPr/>
          </p:nvSpPr>
          <p:spPr bwMode="auto">
            <a:xfrm>
              <a:off x="5457825" y="3489325"/>
              <a:ext cx="11113" cy="14287"/>
            </a:xfrm>
            <a:custGeom>
              <a:avLst/>
              <a:gdLst>
                <a:gd name="T0" fmla="*/ 3 w 3"/>
                <a:gd name="T1" fmla="*/ 1 h 4"/>
                <a:gd name="T2" fmla="*/ 1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2" y="0"/>
                    <a:pt x="1" y="0"/>
                    <a:pt x="1" y="0"/>
                  </a:cubicBezTo>
                  <a:cubicBezTo>
                    <a:pt x="0" y="4"/>
                    <a:pt x="0" y="4"/>
                    <a:pt x="0" y="4"/>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8">
              <a:extLst>
                <a:ext uri="{FF2B5EF4-FFF2-40B4-BE49-F238E27FC236}">
                  <a16:creationId xmlns:a16="http://schemas.microsoft.com/office/drawing/2014/main" xmlns="" id="{CBBAC2BD-403F-4122-A094-2775A1EB1E99}"/>
                </a:ext>
              </a:extLst>
            </p:cNvPr>
            <p:cNvSpPr>
              <a:spLocks/>
            </p:cNvSpPr>
            <p:nvPr/>
          </p:nvSpPr>
          <p:spPr bwMode="auto">
            <a:xfrm>
              <a:off x="5480050" y="3495675"/>
              <a:ext cx="11113" cy="19050"/>
            </a:xfrm>
            <a:custGeom>
              <a:avLst/>
              <a:gdLst>
                <a:gd name="T0" fmla="*/ 3 w 3"/>
                <a:gd name="T1" fmla="*/ 0 h 5"/>
                <a:gd name="T2" fmla="*/ 0 w 3"/>
                <a:gd name="T3" fmla="*/ 0 h 5"/>
                <a:gd name="T4" fmla="*/ 1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2" y="0"/>
                    <a:pt x="1" y="0"/>
                    <a:pt x="0" y="0"/>
                  </a:cubicBezTo>
                  <a:cubicBezTo>
                    <a:pt x="1" y="5"/>
                    <a:pt x="1" y="5"/>
                    <a:pt x="1" y="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
              <a:extLst>
                <a:ext uri="{FF2B5EF4-FFF2-40B4-BE49-F238E27FC236}">
                  <a16:creationId xmlns:a16="http://schemas.microsoft.com/office/drawing/2014/main" xmlns="" id="{9C5BAE16-AEE0-4825-93ED-DC9C0542A78D}"/>
                </a:ext>
              </a:extLst>
            </p:cNvPr>
            <p:cNvSpPr>
              <a:spLocks/>
            </p:cNvSpPr>
            <p:nvPr/>
          </p:nvSpPr>
          <p:spPr bwMode="auto">
            <a:xfrm>
              <a:off x="5432425" y="3473450"/>
              <a:ext cx="17463" cy="15875"/>
            </a:xfrm>
            <a:custGeom>
              <a:avLst/>
              <a:gdLst>
                <a:gd name="T0" fmla="*/ 3 w 5"/>
                <a:gd name="T1" fmla="*/ 0 h 4"/>
                <a:gd name="T2" fmla="*/ 0 w 5"/>
                <a:gd name="T3" fmla="*/ 4 h 4"/>
                <a:gd name="T4" fmla="*/ 5 w 5"/>
                <a:gd name="T5" fmla="*/ 1 h 4"/>
                <a:gd name="T6" fmla="*/ 3 w 5"/>
                <a:gd name="T7" fmla="*/ 0 h 4"/>
              </a:gdLst>
              <a:ahLst/>
              <a:cxnLst>
                <a:cxn ang="0">
                  <a:pos x="T0" y="T1"/>
                </a:cxn>
                <a:cxn ang="0">
                  <a:pos x="T2" y="T3"/>
                </a:cxn>
                <a:cxn ang="0">
                  <a:pos x="T4" y="T5"/>
                </a:cxn>
                <a:cxn ang="0">
                  <a:pos x="T6" y="T7"/>
                </a:cxn>
              </a:cxnLst>
              <a:rect l="0" t="0" r="r" b="b"/>
              <a:pathLst>
                <a:path w="5" h="4">
                  <a:moveTo>
                    <a:pt x="3" y="0"/>
                  </a:moveTo>
                  <a:cubicBezTo>
                    <a:pt x="0" y="4"/>
                    <a:pt x="0" y="4"/>
                    <a:pt x="0" y="4"/>
                  </a:cubicBezTo>
                  <a:cubicBezTo>
                    <a:pt x="5" y="1"/>
                    <a:pt x="5" y="1"/>
                    <a:pt x="5" y="1"/>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40">
              <a:extLst>
                <a:ext uri="{FF2B5EF4-FFF2-40B4-BE49-F238E27FC236}">
                  <a16:creationId xmlns:a16="http://schemas.microsoft.com/office/drawing/2014/main" xmlns="" id="{3B926B2F-5E06-4321-A7B4-F2E5BF961AB8}"/>
                </a:ext>
              </a:extLst>
            </p:cNvPr>
            <p:cNvSpPr>
              <a:spLocks/>
            </p:cNvSpPr>
            <p:nvPr/>
          </p:nvSpPr>
          <p:spPr bwMode="auto">
            <a:xfrm>
              <a:off x="5416550" y="3454400"/>
              <a:ext cx="19050" cy="11112"/>
            </a:xfrm>
            <a:custGeom>
              <a:avLst/>
              <a:gdLst>
                <a:gd name="T0" fmla="*/ 0 w 5"/>
                <a:gd name="T1" fmla="*/ 3 h 3"/>
                <a:gd name="T2" fmla="*/ 5 w 5"/>
                <a:gd name="T3" fmla="*/ 2 h 3"/>
                <a:gd name="T4" fmla="*/ 4 w 5"/>
                <a:gd name="T5" fmla="*/ 0 h 3"/>
                <a:gd name="T6" fmla="*/ 0 w 5"/>
                <a:gd name="T7" fmla="*/ 3 h 3"/>
              </a:gdLst>
              <a:ahLst/>
              <a:cxnLst>
                <a:cxn ang="0">
                  <a:pos x="T0" y="T1"/>
                </a:cxn>
                <a:cxn ang="0">
                  <a:pos x="T2" y="T3"/>
                </a:cxn>
                <a:cxn ang="0">
                  <a:pos x="T4" y="T5"/>
                </a:cxn>
                <a:cxn ang="0">
                  <a:pos x="T6" y="T7"/>
                </a:cxn>
              </a:cxnLst>
              <a:rect l="0" t="0" r="r" b="b"/>
              <a:pathLst>
                <a:path w="5" h="3">
                  <a:moveTo>
                    <a:pt x="0" y="3"/>
                  </a:moveTo>
                  <a:cubicBezTo>
                    <a:pt x="5" y="2"/>
                    <a:pt x="5" y="2"/>
                    <a:pt x="5" y="2"/>
                  </a:cubicBezTo>
                  <a:cubicBezTo>
                    <a:pt x="4" y="1"/>
                    <a:pt x="4" y="0"/>
                    <a:pt x="4"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41">
              <a:extLst>
                <a:ext uri="{FF2B5EF4-FFF2-40B4-BE49-F238E27FC236}">
                  <a16:creationId xmlns:a16="http://schemas.microsoft.com/office/drawing/2014/main" xmlns="" id="{0FB97178-F9D9-42D5-8AD2-A6AB6B43BFC5}"/>
                </a:ext>
              </a:extLst>
            </p:cNvPr>
            <p:cNvSpPr>
              <a:spLocks/>
            </p:cNvSpPr>
            <p:nvPr/>
          </p:nvSpPr>
          <p:spPr bwMode="auto">
            <a:xfrm>
              <a:off x="5408613" y="3432175"/>
              <a:ext cx="19050" cy="7937"/>
            </a:xfrm>
            <a:custGeom>
              <a:avLst/>
              <a:gdLst>
                <a:gd name="T0" fmla="*/ 4 w 5"/>
                <a:gd name="T1" fmla="*/ 0 h 2"/>
                <a:gd name="T2" fmla="*/ 0 w 5"/>
                <a:gd name="T3" fmla="*/ 1 h 2"/>
                <a:gd name="T4" fmla="*/ 5 w 5"/>
                <a:gd name="T5" fmla="*/ 2 h 2"/>
                <a:gd name="T6" fmla="*/ 4 w 5"/>
                <a:gd name="T7" fmla="*/ 0 h 2"/>
              </a:gdLst>
              <a:ahLst/>
              <a:cxnLst>
                <a:cxn ang="0">
                  <a:pos x="T0" y="T1"/>
                </a:cxn>
                <a:cxn ang="0">
                  <a:pos x="T2" y="T3"/>
                </a:cxn>
                <a:cxn ang="0">
                  <a:pos x="T4" y="T5"/>
                </a:cxn>
                <a:cxn ang="0">
                  <a:pos x="T6" y="T7"/>
                </a:cxn>
              </a:cxnLst>
              <a:rect l="0" t="0" r="r" b="b"/>
              <a:pathLst>
                <a:path w="5" h="2">
                  <a:moveTo>
                    <a:pt x="4" y="0"/>
                  </a:moveTo>
                  <a:cubicBezTo>
                    <a:pt x="0" y="1"/>
                    <a:pt x="0" y="1"/>
                    <a:pt x="0" y="1"/>
                  </a:cubicBezTo>
                  <a:cubicBezTo>
                    <a:pt x="5" y="2"/>
                    <a:pt x="5" y="2"/>
                    <a:pt x="5" y="2"/>
                  </a:cubicBezTo>
                  <a:cubicBezTo>
                    <a:pt x="4" y="1"/>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342">
              <a:extLst>
                <a:ext uri="{FF2B5EF4-FFF2-40B4-BE49-F238E27FC236}">
                  <a16:creationId xmlns:a16="http://schemas.microsoft.com/office/drawing/2014/main" xmlns="" id="{30049616-50BC-48C6-9FBB-9EEFF826DED0}"/>
                </a:ext>
              </a:extLst>
            </p:cNvPr>
            <p:cNvSpPr>
              <a:spLocks noChangeArrowheads="1"/>
            </p:cNvSpPr>
            <p:nvPr/>
          </p:nvSpPr>
          <p:spPr bwMode="auto">
            <a:xfrm>
              <a:off x="5435600" y="3360738"/>
              <a:ext cx="127000" cy="1285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Content Placeholder 2">
            <a:extLst>
              <a:ext uri="{FF2B5EF4-FFF2-40B4-BE49-F238E27FC236}">
                <a16:creationId xmlns:a16="http://schemas.microsoft.com/office/drawing/2014/main" xmlns="" id="{0D986227-C41B-429D-9453-390BF32E27AB}"/>
              </a:ext>
            </a:extLst>
          </p:cNvPr>
          <p:cNvSpPr txBox="1">
            <a:spLocks/>
          </p:cNvSpPr>
          <p:nvPr/>
        </p:nvSpPr>
        <p:spPr>
          <a:xfrm>
            <a:off x="7672833" y="1597149"/>
            <a:ext cx="4054764" cy="44730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Helvetica Neu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Helvetica Neu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Helvetica Neu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Helvetica Neu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Helvetica Neu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600" b="1" dirty="0">
                <a:solidFill>
                  <a:srgbClr val="F5873D"/>
                </a:solidFill>
              </a:rPr>
              <a:t>Actions</a:t>
            </a:r>
          </a:p>
          <a:p>
            <a:pPr algn="just">
              <a:lnSpc>
                <a:spcPct val="100000"/>
              </a:lnSpc>
              <a:buFont typeface="+mj-lt"/>
              <a:buAutoNum type="arabicPeriod"/>
            </a:pPr>
            <a:r>
              <a:rPr lang="en-GB" sz="1600" dirty="0"/>
              <a:t>Produce a refreshed Visitor Economy Strategy</a:t>
            </a:r>
          </a:p>
          <a:p>
            <a:pPr algn="just">
              <a:lnSpc>
                <a:spcPct val="100000"/>
              </a:lnSpc>
              <a:buFont typeface="+mj-lt"/>
              <a:buAutoNum type="arabicPeriod"/>
            </a:pPr>
            <a:r>
              <a:rPr lang="en-GB" sz="1600" dirty="0"/>
              <a:t>Develop a bid for a Tourism Zone</a:t>
            </a:r>
          </a:p>
          <a:p>
            <a:pPr algn="just">
              <a:lnSpc>
                <a:spcPct val="100000"/>
              </a:lnSpc>
              <a:buFont typeface="+mj-lt"/>
              <a:buAutoNum type="arabicPeriod"/>
            </a:pPr>
            <a:r>
              <a:rPr lang="en-GB" sz="1600" dirty="0"/>
              <a:t>Create a sector skills plan </a:t>
            </a:r>
          </a:p>
          <a:p>
            <a:pPr algn="just">
              <a:lnSpc>
                <a:spcPct val="100000"/>
              </a:lnSpc>
              <a:buFont typeface="+mj-lt"/>
              <a:buAutoNum type="arabicPeriod"/>
            </a:pPr>
            <a:r>
              <a:rPr lang="en-GB" sz="1600" dirty="0"/>
              <a:t>Upskill frontline workers to provide a more high-end hospitality experience</a:t>
            </a:r>
          </a:p>
          <a:p>
            <a:pPr algn="just">
              <a:lnSpc>
                <a:spcPct val="100000"/>
              </a:lnSpc>
              <a:buFont typeface="+mj-lt"/>
              <a:buAutoNum type="arabicPeriod"/>
            </a:pPr>
            <a:r>
              <a:rPr lang="en-GB" sz="1600" dirty="0"/>
              <a:t>Support SMEs to adopt digital technologies</a:t>
            </a:r>
          </a:p>
          <a:p>
            <a:pPr algn="just">
              <a:lnSpc>
                <a:spcPct val="100000"/>
              </a:lnSpc>
              <a:buFont typeface="+mj-lt"/>
              <a:buAutoNum type="arabicPeriod"/>
            </a:pPr>
            <a:r>
              <a:rPr lang="en-GB" sz="1600" dirty="0"/>
              <a:t>Create a destination marketing offer</a:t>
            </a:r>
          </a:p>
          <a:p>
            <a:pPr algn="just">
              <a:lnSpc>
                <a:spcPct val="100000"/>
              </a:lnSpc>
              <a:buFont typeface="+mj-lt"/>
              <a:buAutoNum type="arabicPeriod"/>
            </a:pPr>
            <a:r>
              <a:rPr lang="en-GB" sz="1600" dirty="0"/>
              <a:t>Develop a ‘sustainable tourism’ strategy </a:t>
            </a:r>
          </a:p>
          <a:p>
            <a:pPr algn="just">
              <a:lnSpc>
                <a:spcPct val="100000"/>
              </a:lnSpc>
              <a:buFont typeface="+mj-lt"/>
              <a:buAutoNum type="arabicPeriod"/>
            </a:pPr>
            <a:r>
              <a:rPr lang="en-GB" sz="1600" dirty="0"/>
              <a:t>Implement for Hotel Strategy for Greater Lincolnshire</a:t>
            </a:r>
          </a:p>
          <a:p>
            <a:pPr algn="just">
              <a:lnSpc>
                <a:spcPct val="100000"/>
              </a:lnSpc>
              <a:buFont typeface="+mj-lt"/>
              <a:buAutoNum type="arabicPeriod"/>
            </a:pPr>
            <a:r>
              <a:rPr lang="en-GB" sz="1600" dirty="0"/>
              <a:t>Enhance and promote place offering to attract a greater number of high-spend visitors</a:t>
            </a:r>
          </a:p>
          <a:p>
            <a:pPr marL="0" indent="0" algn="just">
              <a:lnSpc>
                <a:spcPct val="100000"/>
              </a:lnSpc>
              <a:buFont typeface="Arial" panose="020B0604020202020204" pitchFamily="34" charset="0"/>
              <a:buNone/>
            </a:pPr>
            <a:endParaRPr lang="en-GB" sz="1600" dirty="0"/>
          </a:p>
        </p:txBody>
      </p:sp>
      <p:sp>
        <p:nvSpPr>
          <p:cNvPr id="60" name="Slide Number Placeholder 59">
            <a:extLst>
              <a:ext uri="{FF2B5EF4-FFF2-40B4-BE49-F238E27FC236}">
                <a16:creationId xmlns:a16="http://schemas.microsoft.com/office/drawing/2014/main" xmlns="" id="{BCF2C8F9-0F30-4505-8F64-35F9B4D2AA33}"/>
              </a:ext>
            </a:extLst>
          </p:cNvPr>
          <p:cNvSpPr>
            <a:spLocks noGrp="1"/>
          </p:cNvSpPr>
          <p:nvPr>
            <p:ph type="sldNum" sz="quarter" idx="12"/>
          </p:nvPr>
        </p:nvSpPr>
        <p:spPr/>
        <p:txBody>
          <a:bodyPr/>
          <a:lstStyle/>
          <a:p>
            <a:fld id="{9EF44107-4028-49BE-8D3C-62793E417957}" type="slidenum">
              <a:rPr lang="en-GB" smtClean="0"/>
              <a:t>16</a:t>
            </a:fld>
            <a:endParaRPr lang="en-GB"/>
          </a:p>
        </p:txBody>
      </p:sp>
    </p:spTree>
    <p:extLst>
      <p:ext uri="{BB962C8B-B14F-4D97-AF65-F5344CB8AC3E}">
        <p14:creationId xmlns:p14="http://schemas.microsoft.com/office/powerpoint/2010/main" val="164890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AB91F-7E10-482E-A7EF-E5ABF37920EA}"/>
              </a:ext>
            </a:extLst>
          </p:cNvPr>
          <p:cNvSpPr>
            <a:spLocks noGrp="1"/>
          </p:cNvSpPr>
          <p:nvPr>
            <p:ph type="title"/>
          </p:nvPr>
        </p:nvSpPr>
        <p:spPr/>
        <p:txBody>
          <a:bodyPr/>
          <a:lstStyle/>
          <a:p>
            <a:r>
              <a:rPr lang="en-GB" dirty="0"/>
              <a:t>Defence</a:t>
            </a:r>
          </a:p>
        </p:txBody>
      </p:sp>
      <p:sp>
        <p:nvSpPr>
          <p:cNvPr id="6" name="Content Placeholder 2">
            <a:extLst>
              <a:ext uri="{FF2B5EF4-FFF2-40B4-BE49-F238E27FC236}">
                <a16:creationId xmlns:a16="http://schemas.microsoft.com/office/drawing/2014/main" xmlns="" id="{65172C00-FD03-4468-9D18-E6060F947420}"/>
              </a:ext>
            </a:extLst>
          </p:cNvPr>
          <p:cNvSpPr txBox="1">
            <a:spLocks/>
          </p:cNvSpPr>
          <p:nvPr/>
        </p:nvSpPr>
        <p:spPr>
          <a:xfrm>
            <a:off x="3472751" y="1690689"/>
            <a:ext cx="3931349" cy="3274334"/>
          </a:xfrm>
          <a:prstGeom prst="rect">
            <a:avLst/>
          </a:prstGeom>
        </p:spPr>
        <p:txBody>
          <a:bodyPr vert="horz" lIns="91440" tIns="45720" rIns="91440" bIns="45720" rtlCol="0">
            <a:noAutofit/>
          </a:bodyPr>
          <a:lstStyle>
            <a:defPPr>
              <a:defRPr lang="en-US"/>
            </a:defPPr>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600" b="1" dirty="0">
                <a:solidFill>
                  <a:srgbClr val="F5873D"/>
                </a:solidFill>
              </a:rPr>
              <a:t>Summary of Opportunity</a:t>
            </a:r>
          </a:p>
          <a:p>
            <a:r>
              <a:rPr lang="en-GB" sz="1600" dirty="0"/>
              <a:t>Greater Lincolnshire has a strong aviation heritage. There are </a:t>
            </a:r>
            <a:r>
              <a:rPr lang="en-GB" sz="1600" b="1" dirty="0"/>
              <a:t>5 active RAF stations</a:t>
            </a:r>
            <a:r>
              <a:rPr lang="en-GB" sz="1600" dirty="0"/>
              <a:t>. </a:t>
            </a:r>
          </a:p>
          <a:p>
            <a:r>
              <a:rPr lang="en-GB" sz="1600" dirty="0"/>
              <a:t>Under current plans, there will be </a:t>
            </a:r>
            <a:r>
              <a:rPr lang="en-GB" sz="1600" b="1" dirty="0"/>
              <a:t>significant RAF investmen</a:t>
            </a:r>
            <a:r>
              <a:rPr lang="en-GB" sz="1600" dirty="0"/>
              <a:t>t, plus a number of civil service and contractor posts will be created in order to </a:t>
            </a:r>
            <a:r>
              <a:rPr lang="en-GB" sz="1600" b="1" dirty="0"/>
              <a:t>support the development of core sites</a:t>
            </a:r>
            <a:r>
              <a:rPr lang="en-GB" sz="1600" dirty="0"/>
              <a:t>. </a:t>
            </a:r>
          </a:p>
          <a:p>
            <a:r>
              <a:rPr lang="en-GB" sz="1600" dirty="0"/>
              <a:t>Maintaining and building on Greater Lincolnshire’s strength in defence will help boost productivity across the whole area and </a:t>
            </a:r>
            <a:r>
              <a:rPr lang="en-GB" sz="1600" b="1" dirty="0"/>
              <a:t>make sure the UK remains one of the best places in the world to innovate, do business and create jobs in the sector</a:t>
            </a:r>
            <a:r>
              <a:rPr lang="en-GB" sz="1600" dirty="0"/>
              <a:t>.</a:t>
            </a:r>
          </a:p>
        </p:txBody>
      </p:sp>
      <p:sp>
        <p:nvSpPr>
          <p:cNvPr id="57" name="Freeform 461">
            <a:extLst>
              <a:ext uri="{FF2B5EF4-FFF2-40B4-BE49-F238E27FC236}">
                <a16:creationId xmlns:a16="http://schemas.microsoft.com/office/drawing/2014/main" xmlns="" id="{0AD0A21F-9006-46CB-A690-7376E2A2DECC}"/>
              </a:ext>
            </a:extLst>
          </p:cNvPr>
          <p:cNvSpPr>
            <a:spLocks/>
          </p:cNvSpPr>
          <p:nvPr/>
        </p:nvSpPr>
        <p:spPr bwMode="auto">
          <a:xfrm>
            <a:off x="3254951" y="725048"/>
            <a:ext cx="435600" cy="435600"/>
          </a:xfrm>
          <a:custGeom>
            <a:avLst/>
            <a:gdLst>
              <a:gd name="T0" fmla="*/ 264 w 292"/>
              <a:gd name="T1" fmla="*/ 295 h 299"/>
              <a:gd name="T2" fmla="*/ 157 w 292"/>
              <a:gd name="T3" fmla="*/ 194 h 299"/>
              <a:gd name="T4" fmla="*/ 158 w 292"/>
              <a:gd name="T5" fmla="*/ 187 h 299"/>
              <a:gd name="T6" fmla="*/ 121 w 292"/>
              <a:gd name="T7" fmla="*/ 225 h 299"/>
              <a:gd name="T8" fmla="*/ 114 w 292"/>
              <a:gd name="T9" fmla="*/ 299 h 299"/>
              <a:gd name="T10" fmla="*/ 93 w 292"/>
              <a:gd name="T11" fmla="*/ 299 h 299"/>
              <a:gd name="T12" fmla="*/ 70 w 292"/>
              <a:gd name="T13" fmla="*/ 264 h 299"/>
              <a:gd name="T14" fmla="*/ 58 w 292"/>
              <a:gd name="T15" fmla="*/ 253 h 299"/>
              <a:gd name="T16" fmla="*/ 39 w 292"/>
              <a:gd name="T17" fmla="*/ 268 h 299"/>
              <a:gd name="T18" fmla="*/ 53 w 292"/>
              <a:gd name="T19" fmla="*/ 247 h 299"/>
              <a:gd name="T20" fmla="*/ 42 w 292"/>
              <a:gd name="T21" fmla="*/ 237 h 299"/>
              <a:gd name="T22" fmla="*/ 5 w 292"/>
              <a:gd name="T23" fmla="*/ 216 h 299"/>
              <a:gd name="T24" fmla="*/ 4 w 292"/>
              <a:gd name="T25" fmla="*/ 195 h 299"/>
              <a:gd name="T26" fmla="*/ 77 w 292"/>
              <a:gd name="T27" fmla="*/ 182 h 299"/>
              <a:gd name="T28" fmla="*/ 113 w 292"/>
              <a:gd name="T29" fmla="*/ 145 h 299"/>
              <a:gd name="T30" fmla="*/ 105 w 292"/>
              <a:gd name="T31" fmla="*/ 145 h 299"/>
              <a:gd name="T32" fmla="*/ 0 w 292"/>
              <a:gd name="T33" fmla="*/ 45 h 299"/>
              <a:gd name="T34" fmla="*/ 43 w 292"/>
              <a:gd name="T35" fmla="*/ 44 h 299"/>
              <a:gd name="T36" fmla="*/ 141 w 292"/>
              <a:gd name="T37" fmla="*/ 95 h 299"/>
              <a:gd name="T38" fmla="*/ 204 w 292"/>
              <a:gd name="T39" fmla="*/ 71 h 299"/>
              <a:gd name="T40" fmla="*/ 292 w 292"/>
              <a:gd name="T41" fmla="*/ 0 h 299"/>
              <a:gd name="T42" fmla="*/ 226 w 292"/>
              <a:gd name="T43" fmla="*/ 92 h 299"/>
              <a:gd name="T44" fmla="*/ 207 w 292"/>
              <a:gd name="T45" fmla="*/ 157 h 299"/>
              <a:gd name="T46" fmla="*/ 263 w 292"/>
              <a:gd name="T47" fmla="*/ 252 h 299"/>
              <a:gd name="T48" fmla="*/ 264 w 292"/>
              <a:gd name="T49" fmla="*/ 2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299">
                <a:moveTo>
                  <a:pt x="264" y="295"/>
                </a:moveTo>
                <a:cubicBezTo>
                  <a:pt x="157" y="194"/>
                  <a:pt x="157" y="194"/>
                  <a:pt x="157" y="194"/>
                </a:cubicBezTo>
                <a:cubicBezTo>
                  <a:pt x="158" y="187"/>
                  <a:pt x="158" y="187"/>
                  <a:pt x="158" y="187"/>
                </a:cubicBezTo>
                <a:cubicBezTo>
                  <a:pt x="121" y="225"/>
                  <a:pt x="121" y="225"/>
                  <a:pt x="121" y="225"/>
                </a:cubicBezTo>
                <a:cubicBezTo>
                  <a:pt x="114" y="299"/>
                  <a:pt x="114" y="299"/>
                  <a:pt x="114" y="299"/>
                </a:cubicBezTo>
                <a:cubicBezTo>
                  <a:pt x="93" y="299"/>
                  <a:pt x="93" y="299"/>
                  <a:pt x="93" y="299"/>
                </a:cubicBezTo>
                <a:cubicBezTo>
                  <a:pt x="85" y="274"/>
                  <a:pt x="83" y="252"/>
                  <a:pt x="70" y="264"/>
                </a:cubicBezTo>
                <a:cubicBezTo>
                  <a:pt x="58" y="253"/>
                  <a:pt x="58" y="253"/>
                  <a:pt x="58" y="253"/>
                </a:cubicBezTo>
                <a:cubicBezTo>
                  <a:pt x="52" y="259"/>
                  <a:pt x="44" y="270"/>
                  <a:pt x="39" y="268"/>
                </a:cubicBezTo>
                <a:cubicBezTo>
                  <a:pt x="37" y="263"/>
                  <a:pt x="47" y="254"/>
                  <a:pt x="53" y="247"/>
                </a:cubicBezTo>
                <a:cubicBezTo>
                  <a:pt x="42" y="237"/>
                  <a:pt x="42" y="237"/>
                  <a:pt x="42" y="237"/>
                </a:cubicBezTo>
                <a:cubicBezTo>
                  <a:pt x="56" y="225"/>
                  <a:pt x="28" y="220"/>
                  <a:pt x="5" y="216"/>
                </a:cubicBezTo>
                <a:cubicBezTo>
                  <a:pt x="4" y="195"/>
                  <a:pt x="4" y="195"/>
                  <a:pt x="4" y="195"/>
                </a:cubicBezTo>
                <a:cubicBezTo>
                  <a:pt x="77" y="182"/>
                  <a:pt x="77" y="182"/>
                  <a:pt x="77" y="182"/>
                </a:cubicBezTo>
                <a:cubicBezTo>
                  <a:pt x="113" y="145"/>
                  <a:pt x="113" y="145"/>
                  <a:pt x="113" y="145"/>
                </a:cubicBezTo>
                <a:cubicBezTo>
                  <a:pt x="105" y="145"/>
                  <a:pt x="105" y="145"/>
                  <a:pt x="105" y="145"/>
                </a:cubicBezTo>
                <a:cubicBezTo>
                  <a:pt x="0" y="45"/>
                  <a:pt x="0" y="45"/>
                  <a:pt x="0" y="45"/>
                </a:cubicBezTo>
                <a:cubicBezTo>
                  <a:pt x="14" y="38"/>
                  <a:pt x="16" y="33"/>
                  <a:pt x="43" y="44"/>
                </a:cubicBezTo>
                <a:cubicBezTo>
                  <a:pt x="141" y="95"/>
                  <a:pt x="141" y="95"/>
                  <a:pt x="141" y="95"/>
                </a:cubicBezTo>
                <a:cubicBezTo>
                  <a:pt x="204" y="71"/>
                  <a:pt x="204" y="71"/>
                  <a:pt x="204" y="71"/>
                </a:cubicBezTo>
                <a:cubicBezTo>
                  <a:pt x="231" y="38"/>
                  <a:pt x="266" y="1"/>
                  <a:pt x="292" y="0"/>
                </a:cubicBezTo>
                <a:cubicBezTo>
                  <a:pt x="292" y="26"/>
                  <a:pt x="256" y="64"/>
                  <a:pt x="226" y="92"/>
                </a:cubicBezTo>
                <a:cubicBezTo>
                  <a:pt x="207" y="157"/>
                  <a:pt x="207" y="157"/>
                  <a:pt x="207" y="157"/>
                </a:cubicBezTo>
                <a:cubicBezTo>
                  <a:pt x="263" y="252"/>
                  <a:pt x="263" y="252"/>
                  <a:pt x="263" y="252"/>
                </a:cubicBezTo>
                <a:cubicBezTo>
                  <a:pt x="277" y="280"/>
                  <a:pt x="272" y="282"/>
                  <a:pt x="264" y="29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TextBox 57">
            <a:extLst>
              <a:ext uri="{FF2B5EF4-FFF2-40B4-BE49-F238E27FC236}">
                <a16:creationId xmlns:a16="http://schemas.microsoft.com/office/drawing/2014/main" xmlns="" id="{3424E29C-A15E-43BB-8511-5CCC6ADB97A1}"/>
              </a:ext>
            </a:extLst>
          </p:cNvPr>
          <p:cNvSpPr txBox="1"/>
          <p:nvPr/>
        </p:nvSpPr>
        <p:spPr>
          <a:xfrm>
            <a:off x="630354" y="1690689"/>
            <a:ext cx="2583750" cy="1080000"/>
          </a:xfrm>
          <a:prstGeom prst="rect">
            <a:avLst/>
          </a:prstGeom>
          <a:noFill/>
        </p:spPr>
        <p:txBody>
          <a:bodyPr wrap="square" rtlCol="0">
            <a:noAutofit/>
          </a:bodyPr>
          <a:lstStyle/>
          <a:p>
            <a:pPr algn="ctr"/>
            <a:r>
              <a:rPr lang="en-GB" sz="1600" b="1" dirty="0">
                <a:solidFill>
                  <a:srgbClr val="F5873D"/>
                </a:solidFill>
                <a:latin typeface="Helvetica Neue"/>
              </a:rPr>
              <a:t>Ambition</a:t>
            </a:r>
          </a:p>
          <a:p>
            <a:pPr algn="ctr">
              <a:spcBef>
                <a:spcPts val="1000"/>
              </a:spcBef>
            </a:pPr>
            <a:r>
              <a:rPr lang="en-GB" sz="1600" dirty="0">
                <a:solidFill>
                  <a:schemeClr val="tx2"/>
                </a:solidFill>
                <a:latin typeface="Helvetica Neue"/>
                <a:cs typeface="Arial" panose="020B0604020202020204" pitchFamily="34" charset="0"/>
              </a:rPr>
              <a:t>Create a cluster of Defence companies and become a first-choice destination for Defence-related industries, service leavers and their families</a:t>
            </a:r>
          </a:p>
          <a:p>
            <a:pPr algn="ctr"/>
            <a:endParaRPr lang="en-GB" sz="1600" dirty="0">
              <a:solidFill>
                <a:schemeClr val="tx2"/>
              </a:solidFill>
              <a:latin typeface="Helvetica Neue"/>
            </a:endParaRPr>
          </a:p>
        </p:txBody>
      </p:sp>
      <p:sp>
        <p:nvSpPr>
          <p:cNvPr id="59" name="Content Placeholder 2">
            <a:extLst>
              <a:ext uri="{FF2B5EF4-FFF2-40B4-BE49-F238E27FC236}">
                <a16:creationId xmlns:a16="http://schemas.microsoft.com/office/drawing/2014/main" xmlns="" id="{4FCD2D41-89C3-45C4-ABA9-0F1210C47F3A}"/>
              </a:ext>
            </a:extLst>
          </p:cNvPr>
          <p:cNvSpPr txBox="1">
            <a:spLocks/>
          </p:cNvSpPr>
          <p:nvPr/>
        </p:nvSpPr>
        <p:spPr>
          <a:xfrm>
            <a:off x="7623499" y="1690689"/>
            <a:ext cx="3545905" cy="3274334"/>
          </a:xfrm>
          <a:prstGeom prst="rect">
            <a:avLst/>
          </a:prstGeom>
        </p:spPr>
        <p:txBody>
          <a:bodyPr vert="horz" lIns="91440" tIns="45720" rIns="91440" bIns="45720" rtlCol="0">
            <a:noAutofit/>
          </a:bodyPr>
          <a:lstStyle>
            <a:defPPr>
              <a:defRPr lang="en-US"/>
            </a:defPPr>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600" b="1" dirty="0">
                <a:solidFill>
                  <a:srgbClr val="F5873D"/>
                </a:solidFill>
              </a:rPr>
              <a:t>Actions</a:t>
            </a:r>
          </a:p>
          <a:p>
            <a:pPr marL="228600" indent="-228600">
              <a:buFont typeface="+mj-lt"/>
              <a:buAutoNum type="arabicPeriod"/>
            </a:pPr>
            <a:r>
              <a:rPr lang="en-GB" sz="1600" dirty="0"/>
              <a:t>Explore opportunities for a defence cluster business park and workspace units</a:t>
            </a:r>
          </a:p>
          <a:p>
            <a:pPr marL="228600" indent="-228600">
              <a:buFont typeface="+mj-lt"/>
              <a:buAutoNum type="arabicPeriod"/>
            </a:pPr>
            <a:r>
              <a:rPr lang="en-GB" sz="1600" dirty="0"/>
              <a:t>Maximise the support offered to RAF Leavers to develop further careers and opportunities within Greater Lincolnshire</a:t>
            </a:r>
          </a:p>
          <a:p>
            <a:pPr marL="228600" indent="-228600">
              <a:buFont typeface="+mj-lt"/>
              <a:buAutoNum type="arabicPeriod"/>
            </a:pPr>
            <a:r>
              <a:rPr lang="en-GB" sz="1600" dirty="0"/>
              <a:t>Develop a business support programme for the defence sector focused on supporting new starts, spin outs and scale ups</a:t>
            </a:r>
          </a:p>
          <a:p>
            <a:pPr marL="228600" indent="-228600">
              <a:buFont typeface="+mj-lt"/>
              <a:buAutoNum type="arabicPeriod"/>
            </a:pPr>
            <a:r>
              <a:rPr lang="en-GB" sz="1600" dirty="0"/>
              <a:t>Work with the defence sector and academic institutions to improve research and innovation capabilities</a:t>
            </a:r>
          </a:p>
        </p:txBody>
      </p:sp>
      <p:sp>
        <p:nvSpPr>
          <p:cNvPr id="5" name="Slide Number Placeholder 4">
            <a:extLst>
              <a:ext uri="{FF2B5EF4-FFF2-40B4-BE49-F238E27FC236}">
                <a16:creationId xmlns:a16="http://schemas.microsoft.com/office/drawing/2014/main" xmlns="" id="{3091D4E0-92B2-48A9-A46C-28780FFD842A}"/>
              </a:ext>
            </a:extLst>
          </p:cNvPr>
          <p:cNvSpPr>
            <a:spLocks noGrp="1"/>
          </p:cNvSpPr>
          <p:nvPr>
            <p:ph type="sldNum" sz="quarter" idx="12"/>
          </p:nvPr>
        </p:nvSpPr>
        <p:spPr/>
        <p:txBody>
          <a:bodyPr/>
          <a:lstStyle/>
          <a:p>
            <a:fld id="{9EF44107-4028-49BE-8D3C-62793E417957}" type="slidenum">
              <a:rPr lang="en-GB" smtClean="0"/>
              <a:t>17</a:t>
            </a:fld>
            <a:endParaRPr lang="en-GB"/>
          </a:p>
        </p:txBody>
      </p:sp>
    </p:spTree>
    <p:extLst>
      <p:ext uri="{BB962C8B-B14F-4D97-AF65-F5344CB8AC3E}">
        <p14:creationId xmlns:p14="http://schemas.microsoft.com/office/powerpoint/2010/main" val="134244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D9272-B8C3-4F21-BEBE-2F40DD4374A0}"/>
              </a:ext>
            </a:extLst>
          </p:cNvPr>
          <p:cNvSpPr>
            <a:spLocks noGrp="1"/>
          </p:cNvSpPr>
          <p:nvPr>
            <p:ph type="title"/>
          </p:nvPr>
        </p:nvSpPr>
        <p:spPr/>
        <p:txBody>
          <a:bodyPr>
            <a:normAutofit/>
          </a:bodyPr>
          <a:lstStyle/>
          <a:p>
            <a:r>
              <a:rPr lang="en-GB" dirty="0"/>
              <a:t>Foundations of Productivity</a:t>
            </a:r>
          </a:p>
        </p:txBody>
      </p:sp>
      <p:sp>
        <p:nvSpPr>
          <p:cNvPr id="4" name="Slide Number Placeholder 3">
            <a:extLst>
              <a:ext uri="{FF2B5EF4-FFF2-40B4-BE49-F238E27FC236}">
                <a16:creationId xmlns:a16="http://schemas.microsoft.com/office/drawing/2014/main" xmlns="" id="{19570D20-9E01-44C4-8097-B134604554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4107-4028-49BE-8D3C-62793E41795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7DDAC34F-C8C8-418F-8E4D-A2DFE79C13E0}"/>
              </a:ext>
            </a:extLst>
          </p:cNvPr>
          <p:cNvPicPr>
            <a:picLocks noChangeAspect="1"/>
          </p:cNvPicPr>
          <p:nvPr/>
        </p:nvPicPr>
        <p:blipFill>
          <a:blip r:embed="rId3"/>
          <a:stretch>
            <a:fillRect/>
          </a:stretch>
        </p:blipFill>
        <p:spPr>
          <a:xfrm>
            <a:off x="10601965" y="190356"/>
            <a:ext cx="1354060" cy="940320"/>
          </a:xfrm>
          <a:prstGeom prst="rect">
            <a:avLst/>
          </a:prstGeom>
        </p:spPr>
      </p:pic>
    </p:spTree>
    <p:extLst>
      <p:ext uri="{BB962C8B-B14F-4D97-AF65-F5344CB8AC3E}">
        <p14:creationId xmlns:p14="http://schemas.microsoft.com/office/powerpoint/2010/main" val="349346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D557F-7876-4625-B60C-2810158C498B}"/>
              </a:ext>
            </a:extLst>
          </p:cNvPr>
          <p:cNvSpPr>
            <a:spLocks noGrp="1"/>
          </p:cNvSpPr>
          <p:nvPr>
            <p:ph type="title"/>
          </p:nvPr>
        </p:nvSpPr>
        <p:spPr/>
        <p:txBody>
          <a:bodyPr/>
          <a:lstStyle/>
          <a:p>
            <a:r>
              <a:rPr lang="en-GB" dirty="0"/>
              <a:t>Foundations - Ideas</a:t>
            </a:r>
          </a:p>
        </p:txBody>
      </p:sp>
      <p:sp>
        <p:nvSpPr>
          <p:cNvPr id="4" name="Content Placeholder 2">
            <a:extLst>
              <a:ext uri="{FF2B5EF4-FFF2-40B4-BE49-F238E27FC236}">
                <a16:creationId xmlns:a16="http://schemas.microsoft.com/office/drawing/2014/main" xmlns="" id="{B2DEF88F-E3CF-4A4A-A634-C17DDF3A1E9F}"/>
              </a:ext>
            </a:extLst>
          </p:cNvPr>
          <p:cNvSpPr txBox="1">
            <a:spLocks/>
          </p:cNvSpPr>
          <p:nvPr/>
        </p:nvSpPr>
        <p:spPr>
          <a:xfrm>
            <a:off x="330288" y="1676347"/>
            <a:ext cx="3320015" cy="4351338"/>
          </a:xfrm>
          <a:prstGeom prst="rect">
            <a:avLst/>
          </a:prstGeom>
        </p:spPr>
        <p:txBody>
          <a:bodyPr vert="horz" lIns="91440" tIns="45720" rIns="91440" bIns="45720" rtlCol="0">
            <a:norm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Ambition </a:t>
            </a:r>
          </a:p>
          <a:p>
            <a:r>
              <a:rPr lang="en-GB" sz="1800" b="0" dirty="0">
                <a:solidFill>
                  <a:schemeClr val="tx2">
                    <a:lumMod val="75000"/>
                  </a:schemeClr>
                </a:solidFill>
              </a:rPr>
              <a:t>Capitalise on recent momentum to enhance innovation, with twin priorities of deepening innovative activity in the strategic opportunity sectors and broadening the overall base of innovation occurring throughout Greater Lincolnshire.</a:t>
            </a:r>
          </a:p>
        </p:txBody>
      </p:sp>
      <p:sp>
        <p:nvSpPr>
          <p:cNvPr id="18" name="Freeform 103">
            <a:extLst>
              <a:ext uri="{FF2B5EF4-FFF2-40B4-BE49-F238E27FC236}">
                <a16:creationId xmlns:a16="http://schemas.microsoft.com/office/drawing/2014/main" xmlns="" id="{73DB91D4-A81C-4724-A0D7-F4C189CBC21D}"/>
              </a:ext>
            </a:extLst>
          </p:cNvPr>
          <p:cNvSpPr>
            <a:spLocks noEditPoints="1"/>
          </p:cNvSpPr>
          <p:nvPr/>
        </p:nvSpPr>
        <p:spPr bwMode="auto">
          <a:xfrm>
            <a:off x="6096000" y="638630"/>
            <a:ext cx="612000" cy="612000"/>
          </a:xfrm>
          <a:custGeom>
            <a:avLst/>
            <a:gdLst>
              <a:gd name="T0" fmla="*/ 197 w 445"/>
              <a:gd name="T1" fmla="*/ 537 h 537"/>
              <a:gd name="T2" fmla="*/ 244 w 445"/>
              <a:gd name="T3" fmla="*/ 511 h 537"/>
              <a:gd name="T4" fmla="*/ 222 w 445"/>
              <a:gd name="T5" fmla="*/ 116 h 537"/>
              <a:gd name="T6" fmla="*/ 302 w 445"/>
              <a:gd name="T7" fmla="*/ 371 h 537"/>
              <a:gd name="T8" fmla="*/ 179 w 445"/>
              <a:gd name="T9" fmla="*/ 442 h 537"/>
              <a:gd name="T10" fmla="*/ 98 w 445"/>
              <a:gd name="T11" fmla="*/ 285 h 537"/>
              <a:gd name="T12" fmla="*/ 257 w 445"/>
              <a:gd name="T13" fmla="*/ 404 h 537"/>
              <a:gd name="T14" fmla="*/ 313 w 445"/>
              <a:gd name="T15" fmla="*/ 276 h 537"/>
              <a:gd name="T16" fmla="*/ 131 w 445"/>
              <a:gd name="T17" fmla="*/ 276 h 537"/>
              <a:gd name="T18" fmla="*/ 187 w 445"/>
              <a:gd name="T19" fmla="*/ 404 h 537"/>
              <a:gd name="T20" fmla="*/ 198 w 445"/>
              <a:gd name="T21" fmla="*/ 342 h 537"/>
              <a:gd name="T22" fmla="*/ 180 w 445"/>
              <a:gd name="T23" fmla="*/ 276 h 537"/>
              <a:gd name="T24" fmla="*/ 192 w 445"/>
              <a:gd name="T25" fmla="*/ 242 h 537"/>
              <a:gd name="T26" fmla="*/ 248 w 445"/>
              <a:gd name="T27" fmla="*/ 240 h 537"/>
              <a:gd name="T28" fmla="*/ 264 w 445"/>
              <a:gd name="T29" fmla="*/ 276 h 537"/>
              <a:gd name="T30" fmla="*/ 244 w 445"/>
              <a:gd name="T31" fmla="*/ 404 h 537"/>
              <a:gd name="T32" fmla="*/ 216 w 445"/>
              <a:gd name="T33" fmla="*/ 404 h 537"/>
              <a:gd name="T34" fmla="*/ 230 w 445"/>
              <a:gd name="T35" fmla="*/ 339 h 537"/>
              <a:gd name="T36" fmla="*/ 237 w 445"/>
              <a:gd name="T37" fmla="*/ 257 h 537"/>
              <a:gd name="T38" fmla="*/ 209 w 445"/>
              <a:gd name="T39" fmla="*/ 257 h 537"/>
              <a:gd name="T40" fmla="*/ 213 w 445"/>
              <a:gd name="T41" fmla="*/ 340 h 537"/>
              <a:gd name="T42" fmla="*/ 266 w 445"/>
              <a:gd name="T43" fmla="*/ 474 h 537"/>
              <a:gd name="T44" fmla="*/ 178 w 445"/>
              <a:gd name="T45" fmla="*/ 448 h 537"/>
              <a:gd name="T46" fmla="*/ 266 w 445"/>
              <a:gd name="T47" fmla="*/ 474 h 537"/>
              <a:gd name="T48" fmla="*/ 16 w 445"/>
              <a:gd name="T49" fmla="*/ 273 h 537"/>
              <a:gd name="T50" fmla="*/ 55 w 445"/>
              <a:gd name="T51" fmla="*/ 230 h 537"/>
              <a:gd name="T52" fmla="*/ 258 w 445"/>
              <a:gd name="T53" fmla="*/ 505 h 537"/>
              <a:gd name="T54" fmla="*/ 183 w 445"/>
              <a:gd name="T55" fmla="*/ 479 h 537"/>
              <a:gd name="T56" fmla="*/ 258 w 445"/>
              <a:gd name="T57" fmla="*/ 505 h 537"/>
              <a:gd name="T58" fmla="*/ 354 w 445"/>
              <a:gd name="T59" fmla="*/ 134 h 537"/>
              <a:gd name="T60" fmla="*/ 355 w 445"/>
              <a:gd name="T61" fmla="*/ 72 h 537"/>
              <a:gd name="T62" fmla="*/ 327 w 445"/>
              <a:gd name="T63" fmla="*/ 103 h 537"/>
              <a:gd name="T64" fmla="*/ 389 w 445"/>
              <a:gd name="T65" fmla="*/ 230 h 537"/>
              <a:gd name="T66" fmla="*/ 428 w 445"/>
              <a:gd name="T67" fmla="*/ 273 h 537"/>
              <a:gd name="T68" fmla="*/ 389 w 445"/>
              <a:gd name="T69" fmla="*/ 230 h 537"/>
              <a:gd name="T70" fmla="*/ 117 w 445"/>
              <a:gd name="T71" fmla="*/ 103 h 537"/>
              <a:gd name="T72" fmla="*/ 90 w 445"/>
              <a:gd name="T73" fmla="*/ 72 h 537"/>
              <a:gd name="T74" fmla="*/ 90 w 445"/>
              <a:gd name="T75" fmla="*/ 72 h 537"/>
              <a:gd name="T76" fmla="*/ 62 w 445"/>
              <a:gd name="T77" fmla="*/ 103 h 537"/>
              <a:gd name="T78" fmla="*/ 90 w 445"/>
              <a:gd name="T79" fmla="*/ 134 h 537"/>
              <a:gd name="T80" fmla="*/ 203 w 445"/>
              <a:gd name="T81" fmla="*/ 64 h 537"/>
              <a:gd name="T82" fmla="*/ 241 w 445"/>
              <a:gd name="T83" fmla="*/ 19 h 537"/>
              <a:gd name="T84" fmla="*/ 203 w 445"/>
              <a:gd name="T85" fmla="*/ 6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5" h="537">
                <a:moveTo>
                  <a:pt x="244" y="537"/>
                </a:moveTo>
                <a:cubicBezTo>
                  <a:pt x="197" y="537"/>
                  <a:pt x="197" y="537"/>
                  <a:pt x="197" y="537"/>
                </a:cubicBezTo>
                <a:cubicBezTo>
                  <a:pt x="180" y="537"/>
                  <a:pt x="181" y="511"/>
                  <a:pt x="197" y="511"/>
                </a:cubicBezTo>
                <a:cubicBezTo>
                  <a:pt x="244" y="511"/>
                  <a:pt x="244" y="511"/>
                  <a:pt x="244" y="511"/>
                </a:cubicBezTo>
                <a:cubicBezTo>
                  <a:pt x="261" y="511"/>
                  <a:pt x="261" y="537"/>
                  <a:pt x="244" y="537"/>
                </a:cubicBezTo>
                <a:close/>
                <a:moveTo>
                  <a:pt x="222" y="116"/>
                </a:moveTo>
                <a:cubicBezTo>
                  <a:pt x="291" y="116"/>
                  <a:pt x="348" y="177"/>
                  <a:pt x="348" y="254"/>
                </a:cubicBezTo>
                <a:cubicBezTo>
                  <a:pt x="348" y="326"/>
                  <a:pt x="318" y="326"/>
                  <a:pt x="302" y="371"/>
                </a:cubicBezTo>
                <a:cubicBezTo>
                  <a:pt x="294" y="393"/>
                  <a:pt x="294" y="442"/>
                  <a:pt x="265" y="442"/>
                </a:cubicBezTo>
                <a:cubicBezTo>
                  <a:pt x="179" y="442"/>
                  <a:pt x="179" y="442"/>
                  <a:pt x="179" y="442"/>
                </a:cubicBezTo>
                <a:cubicBezTo>
                  <a:pt x="151" y="442"/>
                  <a:pt x="150" y="392"/>
                  <a:pt x="142" y="371"/>
                </a:cubicBezTo>
                <a:cubicBezTo>
                  <a:pt x="130" y="338"/>
                  <a:pt x="105" y="325"/>
                  <a:pt x="98" y="285"/>
                </a:cubicBezTo>
                <a:cubicBezTo>
                  <a:pt x="83" y="198"/>
                  <a:pt x="140" y="116"/>
                  <a:pt x="222" y="116"/>
                </a:cubicBezTo>
                <a:close/>
                <a:moveTo>
                  <a:pt x="257" y="404"/>
                </a:moveTo>
                <a:cubicBezTo>
                  <a:pt x="262" y="396"/>
                  <a:pt x="264" y="388"/>
                  <a:pt x="266" y="378"/>
                </a:cubicBezTo>
                <a:cubicBezTo>
                  <a:pt x="277" y="330"/>
                  <a:pt x="306" y="313"/>
                  <a:pt x="313" y="276"/>
                </a:cubicBezTo>
                <a:cubicBezTo>
                  <a:pt x="324" y="212"/>
                  <a:pt x="281" y="154"/>
                  <a:pt x="222" y="154"/>
                </a:cubicBezTo>
                <a:cubicBezTo>
                  <a:pt x="162" y="154"/>
                  <a:pt x="120" y="213"/>
                  <a:pt x="131" y="276"/>
                </a:cubicBezTo>
                <a:cubicBezTo>
                  <a:pt x="138" y="313"/>
                  <a:pt x="166" y="328"/>
                  <a:pt x="178" y="378"/>
                </a:cubicBezTo>
                <a:cubicBezTo>
                  <a:pt x="180" y="388"/>
                  <a:pt x="182" y="396"/>
                  <a:pt x="187" y="404"/>
                </a:cubicBezTo>
                <a:cubicBezTo>
                  <a:pt x="200" y="404"/>
                  <a:pt x="200" y="404"/>
                  <a:pt x="200" y="404"/>
                </a:cubicBezTo>
                <a:cubicBezTo>
                  <a:pt x="201" y="380"/>
                  <a:pt x="201" y="361"/>
                  <a:pt x="198" y="342"/>
                </a:cubicBezTo>
                <a:cubicBezTo>
                  <a:pt x="196" y="323"/>
                  <a:pt x="191" y="303"/>
                  <a:pt x="180" y="276"/>
                </a:cubicBezTo>
                <a:cubicBezTo>
                  <a:pt x="180" y="276"/>
                  <a:pt x="180" y="276"/>
                  <a:pt x="180" y="276"/>
                </a:cubicBezTo>
                <a:cubicBezTo>
                  <a:pt x="173" y="260"/>
                  <a:pt x="180" y="249"/>
                  <a:pt x="192" y="242"/>
                </a:cubicBezTo>
                <a:cubicBezTo>
                  <a:pt x="192" y="242"/>
                  <a:pt x="192" y="242"/>
                  <a:pt x="192" y="242"/>
                </a:cubicBezTo>
                <a:cubicBezTo>
                  <a:pt x="200" y="238"/>
                  <a:pt x="210" y="235"/>
                  <a:pt x="219" y="235"/>
                </a:cubicBezTo>
                <a:cubicBezTo>
                  <a:pt x="229" y="235"/>
                  <a:pt x="239" y="236"/>
                  <a:pt x="248" y="240"/>
                </a:cubicBezTo>
                <a:cubicBezTo>
                  <a:pt x="262" y="246"/>
                  <a:pt x="270" y="258"/>
                  <a:pt x="264" y="275"/>
                </a:cubicBezTo>
                <a:cubicBezTo>
                  <a:pt x="264" y="276"/>
                  <a:pt x="264" y="276"/>
                  <a:pt x="264" y="276"/>
                </a:cubicBezTo>
                <a:cubicBezTo>
                  <a:pt x="253" y="303"/>
                  <a:pt x="248" y="323"/>
                  <a:pt x="246" y="342"/>
                </a:cubicBezTo>
                <a:cubicBezTo>
                  <a:pt x="243" y="361"/>
                  <a:pt x="243" y="380"/>
                  <a:pt x="244" y="404"/>
                </a:cubicBezTo>
                <a:cubicBezTo>
                  <a:pt x="257" y="404"/>
                  <a:pt x="257" y="404"/>
                  <a:pt x="257" y="404"/>
                </a:cubicBezTo>
                <a:close/>
                <a:moveTo>
                  <a:pt x="216" y="404"/>
                </a:moveTo>
                <a:cubicBezTo>
                  <a:pt x="228" y="404"/>
                  <a:pt x="228" y="404"/>
                  <a:pt x="228" y="404"/>
                </a:cubicBezTo>
                <a:cubicBezTo>
                  <a:pt x="228" y="379"/>
                  <a:pt x="228" y="360"/>
                  <a:pt x="230" y="339"/>
                </a:cubicBezTo>
                <a:cubicBezTo>
                  <a:pt x="233" y="319"/>
                  <a:pt x="238" y="298"/>
                  <a:pt x="248" y="271"/>
                </a:cubicBezTo>
                <a:cubicBezTo>
                  <a:pt x="247" y="264"/>
                  <a:pt x="243" y="260"/>
                  <a:pt x="237" y="257"/>
                </a:cubicBezTo>
                <a:cubicBezTo>
                  <a:pt x="233" y="256"/>
                  <a:pt x="228" y="255"/>
                  <a:pt x="223" y="255"/>
                </a:cubicBezTo>
                <a:cubicBezTo>
                  <a:pt x="218" y="255"/>
                  <a:pt x="213" y="255"/>
                  <a:pt x="209" y="257"/>
                </a:cubicBezTo>
                <a:cubicBezTo>
                  <a:pt x="202" y="260"/>
                  <a:pt x="196" y="264"/>
                  <a:pt x="195" y="271"/>
                </a:cubicBezTo>
                <a:cubicBezTo>
                  <a:pt x="206" y="299"/>
                  <a:pt x="211" y="320"/>
                  <a:pt x="213" y="340"/>
                </a:cubicBezTo>
                <a:cubicBezTo>
                  <a:pt x="216" y="360"/>
                  <a:pt x="216" y="379"/>
                  <a:pt x="216" y="404"/>
                </a:cubicBezTo>
                <a:close/>
                <a:moveTo>
                  <a:pt x="266" y="474"/>
                </a:moveTo>
                <a:cubicBezTo>
                  <a:pt x="178" y="474"/>
                  <a:pt x="178" y="474"/>
                  <a:pt x="178" y="474"/>
                </a:cubicBezTo>
                <a:cubicBezTo>
                  <a:pt x="165" y="474"/>
                  <a:pt x="165" y="448"/>
                  <a:pt x="178" y="448"/>
                </a:cubicBezTo>
                <a:cubicBezTo>
                  <a:pt x="266" y="448"/>
                  <a:pt x="266" y="448"/>
                  <a:pt x="266" y="448"/>
                </a:cubicBezTo>
                <a:cubicBezTo>
                  <a:pt x="279" y="448"/>
                  <a:pt x="279" y="474"/>
                  <a:pt x="266" y="474"/>
                </a:cubicBezTo>
                <a:close/>
                <a:moveTo>
                  <a:pt x="55" y="273"/>
                </a:moveTo>
                <a:cubicBezTo>
                  <a:pt x="16" y="273"/>
                  <a:pt x="16" y="273"/>
                  <a:pt x="16" y="273"/>
                </a:cubicBezTo>
                <a:cubicBezTo>
                  <a:pt x="0" y="273"/>
                  <a:pt x="0" y="230"/>
                  <a:pt x="16" y="230"/>
                </a:cubicBezTo>
                <a:cubicBezTo>
                  <a:pt x="55" y="230"/>
                  <a:pt x="55" y="230"/>
                  <a:pt x="55" y="230"/>
                </a:cubicBezTo>
                <a:cubicBezTo>
                  <a:pt x="72" y="230"/>
                  <a:pt x="71" y="273"/>
                  <a:pt x="55" y="273"/>
                </a:cubicBezTo>
                <a:close/>
                <a:moveTo>
                  <a:pt x="258" y="505"/>
                </a:moveTo>
                <a:cubicBezTo>
                  <a:pt x="183" y="505"/>
                  <a:pt x="183" y="505"/>
                  <a:pt x="183" y="505"/>
                </a:cubicBezTo>
                <a:cubicBezTo>
                  <a:pt x="170" y="505"/>
                  <a:pt x="169" y="479"/>
                  <a:pt x="183" y="479"/>
                </a:cubicBezTo>
                <a:cubicBezTo>
                  <a:pt x="258" y="479"/>
                  <a:pt x="258" y="479"/>
                  <a:pt x="258" y="479"/>
                </a:cubicBezTo>
                <a:cubicBezTo>
                  <a:pt x="271" y="479"/>
                  <a:pt x="271" y="505"/>
                  <a:pt x="258" y="505"/>
                </a:cubicBezTo>
                <a:close/>
                <a:moveTo>
                  <a:pt x="327" y="103"/>
                </a:moveTo>
                <a:cubicBezTo>
                  <a:pt x="315" y="117"/>
                  <a:pt x="343" y="146"/>
                  <a:pt x="354" y="134"/>
                </a:cubicBezTo>
                <a:cubicBezTo>
                  <a:pt x="382" y="103"/>
                  <a:pt x="382" y="103"/>
                  <a:pt x="382" y="103"/>
                </a:cubicBezTo>
                <a:cubicBezTo>
                  <a:pt x="394" y="90"/>
                  <a:pt x="366" y="59"/>
                  <a:pt x="355" y="72"/>
                </a:cubicBezTo>
                <a:cubicBezTo>
                  <a:pt x="327" y="103"/>
                  <a:pt x="327" y="103"/>
                  <a:pt x="327" y="103"/>
                </a:cubicBezTo>
                <a:cubicBezTo>
                  <a:pt x="327" y="103"/>
                  <a:pt x="327" y="103"/>
                  <a:pt x="327" y="103"/>
                </a:cubicBezTo>
                <a:cubicBezTo>
                  <a:pt x="327" y="103"/>
                  <a:pt x="327" y="103"/>
                  <a:pt x="327" y="103"/>
                </a:cubicBezTo>
                <a:close/>
                <a:moveTo>
                  <a:pt x="389" y="230"/>
                </a:moveTo>
                <a:cubicBezTo>
                  <a:pt x="428" y="230"/>
                  <a:pt x="428" y="230"/>
                  <a:pt x="428" y="230"/>
                </a:cubicBezTo>
                <a:cubicBezTo>
                  <a:pt x="445" y="230"/>
                  <a:pt x="444" y="273"/>
                  <a:pt x="428" y="273"/>
                </a:cubicBezTo>
                <a:cubicBezTo>
                  <a:pt x="389" y="273"/>
                  <a:pt x="389" y="273"/>
                  <a:pt x="389" y="273"/>
                </a:cubicBezTo>
                <a:cubicBezTo>
                  <a:pt x="373" y="273"/>
                  <a:pt x="373" y="230"/>
                  <a:pt x="389" y="230"/>
                </a:cubicBezTo>
                <a:close/>
                <a:moveTo>
                  <a:pt x="90" y="134"/>
                </a:moveTo>
                <a:cubicBezTo>
                  <a:pt x="102" y="147"/>
                  <a:pt x="129" y="116"/>
                  <a:pt x="117" y="103"/>
                </a:cubicBezTo>
                <a:cubicBezTo>
                  <a:pt x="117" y="103"/>
                  <a:pt x="117" y="103"/>
                  <a:pt x="117" y="103"/>
                </a:cubicBezTo>
                <a:cubicBezTo>
                  <a:pt x="90" y="72"/>
                  <a:pt x="90" y="72"/>
                  <a:pt x="90" y="72"/>
                </a:cubicBezTo>
                <a:cubicBezTo>
                  <a:pt x="90" y="72"/>
                  <a:pt x="90" y="72"/>
                  <a:pt x="90" y="72"/>
                </a:cubicBezTo>
                <a:cubicBezTo>
                  <a:pt x="90" y="72"/>
                  <a:pt x="90" y="72"/>
                  <a:pt x="90" y="72"/>
                </a:cubicBezTo>
                <a:cubicBezTo>
                  <a:pt x="79" y="60"/>
                  <a:pt x="50" y="90"/>
                  <a:pt x="62" y="103"/>
                </a:cubicBezTo>
                <a:cubicBezTo>
                  <a:pt x="62" y="103"/>
                  <a:pt x="62" y="103"/>
                  <a:pt x="62" y="103"/>
                </a:cubicBezTo>
                <a:cubicBezTo>
                  <a:pt x="62" y="103"/>
                  <a:pt x="62" y="103"/>
                  <a:pt x="62" y="103"/>
                </a:cubicBezTo>
                <a:cubicBezTo>
                  <a:pt x="90" y="134"/>
                  <a:pt x="90" y="134"/>
                  <a:pt x="90" y="134"/>
                </a:cubicBezTo>
                <a:cubicBezTo>
                  <a:pt x="90" y="134"/>
                  <a:pt x="90" y="134"/>
                  <a:pt x="90" y="134"/>
                </a:cubicBezTo>
                <a:close/>
                <a:moveTo>
                  <a:pt x="203" y="64"/>
                </a:moveTo>
                <a:cubicBezTo>
                  <a:pt x="203" y="19"/>
                  <a:pt x="203" y="19"/>
                  <a:pt x="203" y="19"/>
                </a:cubicBezTo>
                <a:cubicBezTo>
                  <a:pt x="203" y="1"/>
                  <a:pt x="241" y="0"/>
                  <a:pt x="241" y="19"/>
                </a:cubicBezTo>
                <a:cubicBezTo>
                  <a:pt x="241" y="64"/>
                  <a:pt x="241" y="64"/>
                  <a:pt x="241" y="64"/>
                </a:cubicBezTo>
                <a:cubicBezTo>
                  <a:pt x="241" y="82"/>
                  <a:pt x="203" y="83"/>
                  <a:pt x="203"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Content Placeholder 2">
            <a:extLst>
              <a:ext uri="{FF2B5EF4-FFF2-40B4-BE49-F238E27FC236}">
                <a16:creationId xmlns:a16="http://schemas.microsoft.com/office/drawing/2014/main" xmlns="" id="{00B579D6-8C76-4BD9-91C9-F9456607DDD4}"/>
              </a:ext>
            </a:extLst>
          </p:cNvPr>
          <p:cNvSpPr txBox="1">
            <a:spLocks/>
          </p:cNvSpPr>
          <p:nvPr/>
        </p:nvSpPr>
        <p:spPr>
          <a:xfrm>
            <a:off x="7889358" y="1676347"/>
            <a:ext cx="3964712" cy="2448268"/>
          </a:xfrm>
          <a:prstGeom prst="rect">
            <a:avLst/>
          </a:prstGeom>
        </p:spPr>
        <p:txBody>
          <a:bodyPr vert="horz" lIns="91440" tIns="45720" rIns="91440" bIns="45720" rtlCol="0">
            <a:no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Actions</a:t>
            </a:r>
          </a:p>
          <a:p>
            <a:pPr marL="342900" lvl="0" indent="-342900" algn="l">
              <a:buFont typeface="+mj-lt"/>
              <a:buAutoNum type="arabicPeriod"/>
            </a:pPr>
            <a:r>
              <a:rPr lang="en-GB" sz="1800" b="0" dirty="0">
                <a:solidFill>
                  <a:schemeClr val="tx2">
                    <a:lumMod val="75000"/>
                  </a:schemeClr>
                </a:solidFill>
              </a:rPr>
              <a:t>Stimulate and support wider innovation activity across all of Greater Lincolnshire</a:t>
            </a:r>
          </a:p>
          <a:p>
            <a:pPr marL="342900" lvl="0" indent="-342900" algn="l">
              <a:buFont typeface="+mj-lt"/>
              <a:buAutoNum type="arabicPeriod"/>
            </a:pPr>
            <a:r>
              <a:rPr lang="en-GB" sz="1800" b="0" dirty="0">
                <a:solidFill>
                  <a:schemeClr val="tx2">
                    <a:lumMod val="75000"/>
                  </a:schemeClr>
                </a:solidFill>
              </a:rPr>
              <a:t>Equip businesses and industry leaders with the skills they need to innovate successfully</a:t>
            </a:r>
          </a:p>
          <a:p>
            <a:pPr marL="342900" lvl="0" indent="-342900" algn="l">
              <a:buFont typeface="+mj-lt"/>
              <a:buAutoNum type="arabicPeriod"/>
            </a:pPr>
            <a:r>
              <a:rPr lang="en-GB" sz="1800" b="0" dirty="0">
                <a:solidFill>
                  <a:schemeClr val="tx2">
                    <a:lumMod val="75000"/>
                  </a:schemeClr>
                </a:solidFill>
              </a:rPr>
              <a:t>Turn focused excellence in innovation and research into commercial opportunities</a:t>
            </a:r>
          </a:p>
          <a:p>
            <a:pPr algn="l"/>
            <a:endParaRPr lang="en-GB" sz="1800" dirty="0"/>
          </a:p>
        </p:txBody>
      </p:sp>
      <p:sp>
        <p:nvSpPr>
          <p:cNvPr id="28" name="Content Placeholder 2">
            <a:extLst>
              <a:ext uri="{FF2B5EF4-FFF2-40B4-BE49-F238E27FC236}">
                <a16:creationId xmlns:a16="http://schemas.microsoft.com/office/drawing/2014/main" xmlns="" id="{91986E66-7D4D-4E72-B854-396F87EC16C2}"/>
              </a:ext>
            </a:extLst>
          </p:cNvPr>
          <p:cNvSpPr txBox="1">
            <a:spLocks/>
          </p:cNvSpPr>
          <p:nvPr/>
        </p:nvSpPr>
        <p:spPr>
          <a:xfrm>
            <a:off x="3650304" y="1690690"/>
            <a:ext cx="4164626" cy="2448268"/>
          </a:xfrm>
          <a:prstGeom prst="rect">
            <a:avLst/>
          </a:prstGeom>
        </p:spPr>
        <p:txBody>
          <a:bodyPr vert="horz" lIns="91440" tIns="45720" rIns="91440" bIns="45720" rtlCol="0">
            <a:no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Strategic Case</a:t>
            </a:r>
          </a:p>
          <a:p>
            <a:pPr marL="285750" indent="-285750" algn="l">
              <a:buFont typeface="Arial" panose="020B0604020202020204" pitchFamily="34" charset="0"/>
              <a:buChar char="•"/>
            </a:pPr>
            <a:r>
              <a:rPr lang="en-GB" sz="1800" b="0" dirty="0">
                <a:solidFill>
                  <a:schemeClr val="tx2">
                    <a:lumMod val="75000"/>
                  </a:schemeClr>
                </a:solidFill>
              </a:rPr>
              <a:t>Encourage more innovative activity - beyond the 0.2% of GVA current R&amp;D expenditure</a:t>
            </a:r>
          </a:p>
          <a:p>
            <a:pPr marL="285750" indent="-285750" algn="l">
              <a:buFont typeface="Arial" panose="020B0604020202020204" pitchFamily="34" charset="0"/>
              <a:buChar char="•"/>
            </a:pPr>
            <a:r>
              <a:rPr lang="en-GB" sz="1800" b="0" dirty="0">
                <a:solidFill>
                  <a:schemeClr val="tx2">
                    <a:lumMod val="75000"/>
                  </a:schemeClr>
                </a:solidFill>
              </a:rPr>
              <a:t>Commercialise innovation - Greater Lincolnshire Innovate UK funding allocations have increased rapidly in recent years, experiencing a five-fold increase in just eight years, from £0.75m in 2010 to almost £4m in 2018.</a:t>
            </a:r>
          </a:p>
          <a:p>
            <a:pPr marL="285750" indent="-285750" algn="l">
              <a:buFont typeface="Arial" panose="020B0604020202020204" pitchFamily="34" charset="0"/>
              <a:buChar char="•"/>
            </a:pPr>
            <a:r>
              <a:rPr lang="en-GB" sz="1800" b="0" dirty="0">
                <a:solidFill>
                  <a:schemeClr val="tx2">
                    <a:lumMod val="75000"/>
                  </a:schemeClr>
                </a:solidFill>
              </a:rPr>
              <a:t>Drive a step-change in innovative activity - to raise ambitions for innovation throughout the community or risk falling behind. </a:t>
            </a:r>
          </a:p>
        </p:txBody>
      </p:sp>
      <p:sp>
        <p:nvSpPr>
          <p:cNvPr id="31" name="Slide Number Placeholder 30">
            <a:extLst>
              <a:ext uri="{FF2B5EF4-FFF2-40B4-BE49-F238E27FC236}">
                <a16:creationId xmlns:a16="http://schemas.microsoft.com/office/drawing/2014/main" xmlns="" id="{A89FEEAE-BE60-455B-B233-57B1EDF7F107}"/>
              </a:ext>
            </a:extLst>
          </p:cNvPr>
          <p:cNvSpPr>
            <a:spLocks noGrp="1"/>
          </p:cNvSpPr>
          <p:nvPr>
            <p:ph type="sldNum" sz="quarter" idx="12"/>
          </p:nvPr>
        </p:nvSpPr>
        <p:spPr/>
        <p:txBody>
          <a:bodyPr/>
          <a:lstStyle/>
          <a:p>
            <a:fld id="{9EF44107-4028-49BE-8D3C-62793E417957}" type="slidenum">
              <a:rPr lang="en-GB" smtClean="0"/>
              <a:t>19</a:t>
            </a:fld>
            <a:endParaRPr lang="en-GB"/>
          </a:p>
        </p:txBody>
      </p:sp>
    </p:spTree>
    <p:extLst>
      <p:ext uri="{BB962C8B-B14F-4D97-AF65-F5344CB8AC3E}">
        <p14:creationId xmlns:p14="http://schemas.microsoft.com/office/powerpoint/2010/main" val="116059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8B58F9D2-BCF2-483A-904D-AC2AD0D5E632}"/>
              </a:ext>
            </a:extLst>
          </p:cNvPr>
          <p:cNvSpPr>
            <a:spLocks noGrp="1"/>
          </p:cNvSpPr>
          <p:nvPr>
            <p:ph type="sldNum" sz="quarter" idx="12"/>
          </p:nvPr>
        </p:nvSpPr>
        <p:spPr/>
        <p:txBody>
          <a:bodyPr/>
          <a:lstStyle/>
          <a:p>
            <a:pPr defTabSz="457200"/>
            <a:fld id="{9EF44107-4028-49BE-8D3C-62793E417957}" type="slidenum">
              <a:rPr lang="en-GB">
                <a:solidFill>
                  <a:prstClr val="black">
                    <a:tint val="75000"/>
                  </a:prstClr>
                </a:solidFill>
                <a:latin typeface="Calibri" panose="020F0502020204030204"/>
              </a:rPr>
              <a:pPr defTabSz="457200"/>
              <a:t>2</a:t>
            </a:fld>
            <a:endParaRPr lang="en-GB">
              <a:solidFill>
                <a:prstClr val="black">
                  <a:tint val="75000"/>
                </a:prstClr>
              </a:solidFill>
              <a:latin typeface="Calibri" panose="020F0502020204030204"/>
            </a:endParaRPr>
          </a:p>
        </p:txBody>
      </p:sp>
      <p:sp>
        <p:nvSpPr>
          <p:cNvPr id="7" name="Title 6">
            <a:extLst>
              <a:ext uri="{FF2B5EF4-FFF2-40B4-BE49-F238E27FC236}">
                <a16:creationId xmlns:a16="http://schemas.microsoft.com/office/drawing/2014/main" xmlns="" id="{6F95149D-EA4D-4F15-A50F-6DDA3BD22B86}"/>
              </a:ext>
            </a:extLst>
          </p:cNvPr>
          <p:cNvSpPr>
            <a:spLocks noGrp="1"/>
          </p:cNvSpPr>
          <p:nvPr>
            <p:ph type="title"/>
          </p:nvPr>
        </p:nvSpPr>
        <p:spPr>
          <a:xfrm>
            <a:off x="547785" y="444245"/>
            <a:ext cx="7886700" cy="994172"/>
          </a:xfrm>
        </p:spPr>
        <p:txBody>
          <a:bodyPr>
            <a:normAutofit/>
          </a:bodyPr>
          <a:lstStyle/>
          <a:p>
            <a:r>
              <a:rPr lang="en-GB" sz="2700" dirty="0"/>
              <a:t>Purpose of today</a:t>
            </a:r>
          </a:p>
        </p:txBody>
      </p:sp>
      <p:pic>
        <p:nvPicPr>
          <p:cNvPr id="6" name="Picture 5">
            <a:extLst>
              <a:ext uri="{FF2B5EF4-FFF2-40B4-BE49-F238E27FC236}">
                <a16:creationId xmlns:a16="http://schemas.microsoft.com/office/drawing/2014/main" xmlns="" id="{313E5C38-E1A6-4215-8889-48126E10893D}"/>
              </a:ext>
            </a:extLst>
          </p:cNvPr>
          <p:cNvPicPr>
            <a:picLocks noChangeAspect="1"/>
          </p:cNvPicPr>
          <p:nvPr/>
        </p:nvPicPr>
        <p:blipFill>
          <a:blip r:embed="rId2"/>
          <a:stretch>
            <a:fillRect/>
          </a:stretch>
        </p:blipFill>
        <p:spPr>
          <a:xfrm>
            <a:off x="217278" y="136672"/>
            <a:ext cx="661014" cy="454235"/>
          </a:xfrm>
          <a:prstGeom prst="rect">
            <a:avLst/>
          </a:prstGeom>
        </p:spPr>
      </p:pic>
      <p:graphicFrame>
        <p:nvGraphicFramePr>
          <p:cNvPr id="8" name="Table 7">
            <a:extLst>
              <a:ext uri="{FF2B5EF4-FFF2-40B4-BE49-F238E27FC236}">
                <a16:creationId xmlns:a16="http://schemas.microsoft.com/office/drawing/2014/main" xmlns="" id="{4C7B5CC9-5931-4D93-A4AA-02F94C5ED2E2}"/>
              </a:ext>
            </a:extLst>
          </p:cNvPr>
          <p:cNvGraphicFramePr>
            <a:graphicFrameLocks noGrp="1"/>
          </p:cNvGraphicFramePr>
          <p:nvPr>
            <p:extLst>
              <p:ext uri="{D42A27DB-BD31-4B8C-83A1-F6EECF244321}">
                <p14:modId xmlns:p14="http://schemas.microsoft.com/office/powerpoint/2010/main" val="2660007325"/>
              </p:ext>
            </p:extLst>
          </p:nvPr>
        </p:nvGraphicFramePr>
        <p:xfrm>
          <a:off x="878291" y="1605726"/>
          <a:ext cx="9770113" cy="2082018"/>
        </p:xfrm>
        <a:graphic>
          <a:graphicData uri="http://schemas.openxmlformats.org/drawingml/2006/table">
            <a:tbl>
              <a:tblPr firstRow="1" bandRow="1">
                <a:tableStyleId>{073A0DAA-6AF3-43AB-8588-CEC1D06C72B9}</a:tableStyleId>
              </a:tblPr>
              <a:tblGrid>
                <a:gridCol w="9770113">
                  <a:extLst>
                    <a:ext uri="{9D8B030D-6E8A-4147-A177-3AD203B41FA5}">
                      <a16:colId xmlns:a16="http://schemas.microsoft.com/office/drawing/2014/main" xmlns="" val="639698821"/>
                    </a:ext>
                  </a:extLst>
                </a:gridCol>
              </a:tblGrid>
              <a:tr h="415455">
                <a:tc>
                  <a:txBody>
                    <a:bodyPr/>
                    <a:lstStyle/>
                    <a:p>
                      <a:r>
                        <a:rPr lang="en-US" sz="2000" b="1" dirty="0">
                          <a:solidFill>
                            <a:schemeClr val="tx2">
                              <a:lumMod val="75000"/>
                            </a:schemeClr>
                          </a:solidFill>
                          <a:latin typeface="Helvetica" panose="020B0604020202020204" pitchFamily="34" charset="0"/>
                          <a:cs typeface="Helvetica" panose="020B0604020202020204" pitchFamily="34" charset="0"/>
                        </a:rPr>
                        <a:t>To give a progress update to the LEP Board – process and LIS content</a:t>
                      </a:r>
                    </a:p>
                    <a:p>
                      <a:endParaRPr lang="en-GB" sz="2000" b="1" dirty="0">
                        <a:solidFill>
                          <a:schemeClr val="tx2">
                            <a:lumMod val="75000"/>
                          </a:schemeClr>
                        </a:solidFill>
                        <a:latin typeface="Helvetica" panose="020B0604020202020204" pitchFamily="34" charset="0"/>
                        <a:cs typeface="Helvetica" panose="020B0604020202020204" pitchFamily="34" charset="0"/>
                      </a:endParaRPr>
                    </a:p>
                  </a:txBody>
                  <a:tcPr marL="84406" marR="84406" marT="42203" marB="42203" anchor="ct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xmlns="" val="3410220425"/>
                  </a:ext>
                </a:extLst>
              </a:tr>
              <a:tr h="415455">
                <a:tc>
                  <a:txBody>
                    <a:bodyPr/>
                    <a:lstStyle/>
                    <a:p>
                      <a:r>
                        <a:rPr lang="en-US" sz="2000" b="1" dirty="0">
                          <a:solidFill>
                            <a:schemeClr val="tx2">
                              <a:lumMod val="75000"/>
                            </a:schemeClr>
                          </a:solidFill>
                          <a:latin typeface="Helvetica" panose="020B0604020202020204" pitchFamily="34" charset="0"/>
                          <a:cs typeface="Helvetica" panose="020B0604020202020204" pitchFamily="34" charset="0"/>
                        </a:rPr>
                        <a:t>To review the draft LIS and discuss potential ambition statements</a:t>
                      </a:r>
                    </a:p>
                    <a:p>
                      <a:endParaRPr lang="en-GB" sz="2000" b="1" dirty="0">
                        <a:solidFill>
                          <a:schemeClr val="tx2">
                            <a:lumMod val="75000"/>
                          </a:schemeClr>
                        </a:solidFill>
                        <a:latin typeface="Helvetica" panose="020B0604020202020204" pitchFamily="34" charset="0"/>
                        <a:cs typeface="Helvetica" panose="020B0604020202020204" pitchFamily="34" charset="0"/>
                      </a:endParaRPr>
                    </a:p>
                  </a:txBody>
                  <a:tcPr marL="84406" marR="84406" marT="42203" marB="42203" anchor="ct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xmlns="" val="507702172"/>
                  </a:ext>
                </a:extLst>
              </a:tr>
              <a:tr h="0">
                <a:tc>
                  <a:txBody>
                    <a:bodyPr/>
                    <a:lstStyle/>
                    <a:p>
                      <a:r>
                        <a:rPr lang="en-GB" sz="2000" b="1" dirty="0">
                          <a:solidFill>
                            <a:schemeClr val="tx2">
                              <a:lumMod val="75000"/>
                            </a:schemeClr>
                          </a:solidFill>
                          <a:latin typeface="Helvetica" panose="020B0604020202020204" pitchFamily="34" charset="0"/>
                          <a:cs typeface="Helvetica" panose="020B0604020202020204" pitchFamily="34" charset="0"/>
                        </a:rPr>
                        <a:t>To agree next steps for Greater Lincolnshire and approach to co-production</a:t>
                      </a:r>
                    </a:p>
                    <a:p>
                      <a:endParaRPr lang="en-GB" sz="2000" b="1" dirty="0">
                        <a:solidFill>
                          <a:schemeClr val="tx2">
                            <a:lumMod val="75000"/>
                          </a:schemeClr>
                        </a:solidFill>
                        <a:latin typeface="Helvetica" panose="020B0604020202020204" pitchFamily="34" charset="0"/>
                        <a:cs typeface="Helvetica" panose="020B0604020202020204" pitchFamily="34" charset="0"/>
                      </a:endParaRPr>
                    </a:p>
                  </a:txBody>
                  <a:tcPr marL="84406" marR="84406" marT="42203" marB="42203" anchor="ct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extLst>
                  <a:ext uri="{0D108BD9-81ED-4DB2-BD59-A6C34878D82A}">
                    <a16:rowId xmlns:a16="http://schemas.microsoft.com/office/drawing/2014/main" xmlns="" val="806354"/>
                  </a:ext>
                </a:extLst>
              </a:tr>
            </a:tbl>
          </a:graphicData>
        </a:graphic>
      </p:graphicFrame>
    </p:spTree>
    <p:extLst>
      <p:ext uri="{BB962C8B-B14F-4D97-AF65-F5344CB8AC3E}">
        <p14:creationId xmlns:p14="http://schemas.microsoft.com/office/powerpoint/2010/main" val="168169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D557F-7876-4625-B60C-2810158C498B}"/>
              </a:ext>
            </a:extLst>
          </p:cNvPr>
          <p:cNvSpPr>
            <a:spLocks noGrp="1"/>
          </p:cNvSpPr>
          <p:nvPr>
            <p:ph type="title"/>
          </p:nvPr>
        </p:nvSpPr>
        <p:spPr>
          <a:xfrm>
            <a:off x="838201" y="365127"/>
            <a:ext cx="10515600" cy="1325563"/>
          </a:xfrm>
        </p:spPr>
        <p:txBody>
          <a:bodyPr/>
          <a:lstStyle/>
          <a:p>
            <a:r>
              <a:rPr lang="en-GB" dirty="0"/>
              <a:t>Foundations - People</a:t>
            </a:r>
          </a:p>
        </p:txBody>
      </p:sp>
      <p:sp>
        <p:nvSpPr>
          <p:cNvPr id="5" name="Content Placeholder 2">
            <a:extLst>
              <a:ext uri="{FF2B5EF4-FFF2-40B4-BE49-F238E27FC236}">
                <a16:creationId xmlns:a16="http://schemas.microsoft.com/office/drawing/2014/main" xmlns="" id="{1650AE38-AFF7-408B-A98D-590E2394AE3F}"/>
              </a:ext>
            </a:extLst>
          </p:cNvPr>
          <p:cNvSpPr txBox="1">
            <a:spLocks/>
          </p:cNvSpPr>
          <p:nvPr/>
        </p:nvSpPr>
        <p:spPr>
          <a:xfrm>
            <a:off x="644106" y="1430662"/>
            <a:ext cx="3453589" cy="4351338"/>
          </a:xfrm>
          <a:prstGeom prst="rect">
            <a:avLst/>
          </a:prstGeom>
        </p:spPr>
        <p:txBody>
          <a:bodyPr vert="horz" lIns="91440" tIns="45720" rIns="91440" bIns="45720" rtlCol="0">
            <a:norm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800" b="1" dirty="0">
                <a:solidFill>
                  <a:srgbClr val="F5873D"/>
                </a:solidFill>
              </a:rPr>
              <a:t>Ambition</a:t>
            </a:r>
          </a:p>
          <a:p>
            <a:pPr algn="ctr"/>
            <a:r>
              <a:rPr lang="en-GB" sz="1800" dirty="0"/>
              <a:t>Develop skills and talent across Greater Lincolnshire and develop a flourishing and inclusive economy with a more responsive skills system that creates better opportunities for all.</a:t>
            </a:r>
          </a:p>
          <a:p>
            <a:endParaRPr lang="en-GB" sz="1800" dirty="0"/>
          </a:p>
        </p:txBody>
      </p:sp>
      <p:grpSp>
        <p:nvGrpSpPr>
          <p:cNvPr id="11" name="Group 10">
            <a:extLst>
              <a:ext uri="{FF2B5EF4-FFF2-40B4-BE49-F238E27FC236}">
                <a16:creationId xmlns:a16="http://schemas.microsoft.com/office/drawing/2014/main" xmlns="" id="{C31C594F-FA61-4FFA-8F32-C1AEA6FB1C09}"/>
              </a:ext>
            </a:extLst>
          </p:cNvPr>
          <p:cNvGrpSpPr/>
          <p:nvPr/>
        </p:nvGrpSpPr>
        <p:grpSpPr>
          <a:xfrm>
            <a:off x="6308545" y="721908"/>
            <a:ext cx="576000" cy="576000"/>
            <a:chOff x="4573588" y="5930900"/>
            <a:chExt cx="779462" cy="723900"/>
          </a:xfrm>
          <a:solidFill>
            <a:schemeClr val="tx2"/>
          </a:solidFill>
        </p:grpSpPr>
        <p:sp>
          <p:nvSpPr>
            <p:cNvPr id="12" name="Freeform 338">
              <a:extLst>
                <a:ext uri="{FF2B5EF4-FFF2-40B4-BE49-F238E27FC236}">
                  <a16:creationId xmlns:a16="http://schemas.microsoft.com/office/drawing/2014/main" xmlns="" id="{A59C5997-3FDE-4FEF-8DB0-CEC8BD70543C}"/>
                </a:ext>
              </a:extLst>
            </p:cNvPr>
            <p:cNvSpPr>
              <a:spLocks/>
            </p:cNvSpPr>
            <p:nvPr/>
          </p:nvSpPr>
          <p:spPr bwMode="auto">
            <a:xfrm>
              <a:off x="4708525" y="6245225"/>
              <a:ext cx="509587" cy="409575"/>
            </a:xfrm>
            <a:custGeom>
              <a:avLst/>
              <a:gdLst>
                <a:gd name="T0" fmla="*/ 99 w 136"/>
                <a:gd name="T1" fmla="*/ 0 h 109"/>
                <a:gd name="T2" fmla="*/ 37 w 136"/>
                <a:gd name="T3" fmla="*/ 0 h 109"/>
                <a:gd name="T4" fmla="*/ 37 w 136"/>
                <a:gd name="T5" fmla="*/ 0 h 109"/>
                <a:gd name="T6" fmla="*/ 2 w 136"/>
                <a:gd name="T7" fmla="*/ 36 h 109"/>
                <a:gd name="T8" fmla="*/ 7 w 136"/>
                <a:gd name="T9" fmla="*/ 74 h 109"/>
                <a:gd name="T10" fmla="*/ 42 w 136"/>
                <a:gd name="T11" fmla="*/ 109 h 109"/>
                <a:gd name="T12" fmla="*/ 94 w 136"/>
                <a:gd name="T13" fmla="*/ 109 h 109"/>
                <a:gd name="T14" fmla="*/ 129 w 136"/>
                <a:gd name="T15" fmla="*/ 73 h 109"/>
                <a:gd name="T16" fmla="*/ 134 w 136"/>
                <a:gd name="T17" fmla="*/ 36 h 109"/>
                <a:gd name="T18" fmla="*/ 99 w 136"/>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09">
                  <a:moveTo>
                    <a:pt x="99" y="0"/>
                  </a:moveTo>
                  <a:cubicBezTo>
                    <a:pt x="37" y="0"/>
                    <a:pt x="37" y="0"/>
                    <a:pt x="37" y="0"/>
                  </a:cubicBezTo>
                  <a:cubicBezTo>
                    <a:pt x="37" y="0"/>
                    <a:pt x="37" y="0"/>
                    <a:pt x="37" y="0"/>
                  </a:cubicBezTo>
                  <a:cubicBezTo>
                    <a:pt x="18" y="0"/>
                    <a:pt x="0" y="17"/>
                    <a:pt x="2" y="36"/>
                  </a:cubicBezTo>
                  <a:cubicBezTo>
                    <a:pt x="7" y="74"/>
                    <a:pt x="7" y="74"/>
                    <a:pt x="7" y="74"/>
                  </a:cubicBezTo>
                  <a:cubicBezTo>
                    <a:pt x="11" y="93"/>
                    <a:pt x="23" y="109"/>
                    <a:pt x="42" y="109"/>
                  </a:cubicBezTo>
                  <a:cubicBezTo>
                    <a:pt x="94" y="109"/>
                    <a:pt x="94" y="109"/>
                    <a:pt x="94" y="109"/>
                  </a:cubicBezTo>
                  <a:cubicBezTo>
                    <a:pt x="113" y="109"/>
                    <a:pt x="125" y="93"/>
                    <a:pt x="129" y="73"/>
                  </a:cubicBezTo>
                  <a:cubicBezTo>
                    <a:pt x="134" y="36"/>
                    <a:pt x="134" y="36"/>
                    <a:pt x="134" y="36"/>
                  </a:cubicBezTo>
                  <a:cubicBezTo>
                    <a:pt x="136" y="16"/>
                    <a:pt x="118" y="0"/>
                    <a:pt x="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339">
              <a:extLst>
                <a:ext uri="{FF2B5EF4-FFF2-40B4-BE49-F238E27FC236}">
                  <a16:creationId xmlns:a16="http://schemas.microsoft.com/office/drawing/2014/main" xmlns="" id="{2D7A8038-6F7A-45C8-822B-64274A657D50}"/>
                </a:ext>
              </a:extLst>
            </p:cNvPr>
            <p:cNvSpPr>
              <a:spLocks noChangeArrowheads="1"/>
            </p:cNvSpPr>
            <p:nvPr/>
          </p:nvSpPr>
          <p:spPr bwMode="auto">
            <a:xfrm>
              <a:off x="4832350" y="5930900"/>
              <a:ext cx="261937" cy="273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40">
              <a:extLst>
                <a:ext uri="{FF2B5EF4-FFF2-40B4-BE49-F238E27FC236}">
                  <a16:creationId xmlns:a16="http://schemas.microsoft.com/office/drawing/2014/main" xmlns="" id="{BAEB24D2-6258-481B-8151-A1C9B8385EE2}"/>
                </a:ext>
              </a:extLst>
            </p:cNvPr>
            <p:cNvSpPr>
              <a:spLocks/>
            </p:cNvSpPr>
            <p:nvPr/>
          </p:nvSpPr>
          <p:spPr bwMode="auto">
            <a:xfrm>
              <a:off x="5135563" y="6096000"/>
              <a:ext cx="217487" cy="171450"/>
            </a:xfrm>
            <a:custGeom>
              <a:avLst/>
              <a:gdLst>
                <a:gd name="T0" fmla="*/ 42 w 58"/>
                <a:gd name="T1" fmla="*/ 0 h 46"/>
                <a:gd name="T2" fmla="*/ 15 w 58"/>
                <a:gd name="T3" fmla="*/ 0 h 46"/>
                <a:gd name="T4" fmla="*/ 15 w 58"/>
                <a:gd name="T5" fmla="*/ 0 h 46"/>
                <a:gd name="T6" fmla="*/ 1 w 58"/>
                <a:gd name="T7" fmla="*/ 15 h 46"/>
                <a:gd name="T8" fmla="*/ 1 w 58"/>
                <a:gd name="T9" fmla="*/ 16 h 46"/>
                <a:gd name="T10" fmla="*/ 40 w 58"/>
                <a:gd name="T11" fmla="*/ 46 h 46"/>
                <a:gd name="T12" fmla="*/ 55 w 58"/>
                <a:gd name="T13" fmla="*/ 31 h 46"/>
                <a:gd name="T14" fmla="*/ 57 w 58"/>
                <a:gd name="T15" fmla="*/ 15 h 46"/>
                <a:gd name="T16" fmla="*/ 42 w 5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6">
                  <a:moveTo>
                    <a:pt x="42" y="0"/>
                  </a:moveTo>
                  <a:cubicBezTo>
                    <a:pt x="15" y="0"/>
                    <a:pt x="15" y="0"/>
                    <a:pt x="15" y="0"/>
                  </a:cubicBezTo>
                  <a:cubicBezTo>
                    <a:pt x="15" y="0"/>
                    <a:pt x="15" y="0"/>
                    <a:pt x="15" y="0"/>
                  </a:cubicBezTo>
                  <a:cubicBezTo>
                    <a:pt x="7" y="0"/>
                    <a:pt x="0" y="7"/>
                    <a:pt x="1" y="15"/>
                  </a:cubicBezTo>
                  <a:cubicBezTo>
                    <a:pt x="1" y="16"/>
                    <a:pt x="1" y="16"/>
                    <a:pt x="1" y="16"/>
                  </a:cubicBezTo>
                  <a:cubicBezTo>
                    <a:pt x="26" y="16"/>
                    <a:pt x="40" y="46"/>
                    <a:pt x="40" y="46"/>
                  </a:cubicBezTo>
                  <a:cubicBezTo>
                    <a:pt x="48" y="46"/>
                    <a:pt x="53" y="39"/>
                    <a:pt x="55" y="31"/>
                  </a:cubicBezTo>
                  <a:cubicBezTo>
                    <a:pt x="57" y="15"/>
                    <a:pt x="57" y="15"/>
                    <a:pt x="57" y="15"/>
                  </a:cubicBezTo>
                  <a:cubicBezTo>
                    <a:pt x="58" y="7"/>
                    <a:pt x="50"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341">
              <a:extLst>
                <a:ext uri="{FF2B5EF4-FFF2-40B4-BE49-F238E27FC236}">
                  <a16:creationId xmlns:a16="http://schemas.microsoft.com/office/drawing/2014/main" xmlns="" id="{227E79F9-43A4-46A6-9782-65A8864F7B82}"/>
                </a:ext>
              </a:extLst>
            </p:cNvPr>
            <p:cNvSpPr>
              <a:spLocks noChangeArrowheads="1"/>
            </p:cNvSpPr>
            <p:nvPr/>
          </p:nvSpPr>
          <p:spPr bwMode="auto">
            <a:xfrm>
              <a:off x="5187950" y="5961063"/>
              <a:ext cx="112712"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42">
              <a:extLst>
                <a:ext uri="{FF2B5EF4-FFF2-40B4-BE49-F238E27FC236}">
                  <a16:creationId xmlns:a16="http://schemas.microsoft.com/office/drawing/2014/main" xmlns="" id="{0ED11E89-01D5-47C7-A3D7-6671530DEEF7}"/>
                </a:ext>
              </a:extLst>
            </p:cNvPr>
            <p:cNvSpPr>
              <a:spLocks/>
            </p:cNvSpPr>
            <p:nvPr/>
          </p:nvSpPr>
          <p:spPr bwMode="auto">
            <a:xfrm>
              <a:off x="4573588" y="6096000"/>
              <a:ext cx="217487" cy="171450"/>
            </a:xfrm>
            <a:custGeom>
              <a:avLst/>
              <a:gdLst>
                <a:gd name="T0" fmla="*/ 16 w 58"/>
                <a:gd name="T1" fmla="*/ 0 h 46"/>
                <a:gd name="T2" fmla="*/ 43 w 58"/>
                <a:gd name="T3" fmla="*/ 0 h 46"/>
                <a:gd name="T4" fmla="*/ 43 w 58"/>
                <a:gd name="T5" fmla="*/ 0 h 46"/>
                <a:gd name="T6" fmla="*/ 57 w 58"/>
                <a:gd name="T7" fmla="*/ 15 h 46"/>
                <a:gd name="T8" fmla="*/ 57 w 58"/>
                <a:gd name="T9" fmla="*/ 16 h 46"/>
                <a:gd name="T10" fmla="*/ 18 w 58"/>
                <a:gd name="T11" fmla="*/ 46 h 46"/>
                <a:gd name="T12" fmla="*/ 3 w 58"/>
                <a:gd name="T13" fmla="*/ 31 h 46"/>
                <a:gd name="T14" fmla="*/ 1 w 58"/>
                <a:gd name="T15" fmla="*/ 15 h 46"/>
                <a:gd name="T16" fmla="*/ 16 w 5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6">
                  <a:moveTo>
                    <a:pt x="16" y="0"/>
                  </a:moveTo>
                  <a:cubicBezTo>
                    <a:pt x="43" y="0"/>
                    <a:pt x="43" y="0"/>
                    <a:pt x="43" y="0"/>
                  </a:cubicBezTo>
                  <a:cubicBezTo>
                    <a:pt x="43" y="0"/>
                    <a:pt x="43" y="0"/>
                    <a:pt x="43" y="0"/>
                  </a:cubicBezTo>
                  <a:cubicBezTo>
                    <a:pt x="51" y="0"/>
                    <a:pt x="58" y="7"/>
                    <a:pt x="57" y="15"/>
                  </a:cubicBezTo>
                  <a:cubicBezTo>
                    <a:pt x="57" y="16"/>
                    <a:pt x="57" y="16"/>
                    <a:pt x="57" y="16"/>
                  </a:cubicBezTo>
                  <a:cubicBezTo>
                    <a:pt x="31" y="16"/>
                    <a:pt x="18" y="46"/>
                    <a:pt x="18" y="46"/>
                  </a:cubicBezTo>
                  <a:cubicBezTo>
                    <a:pt x="10" y="46"/>
                    <a:pt x="5" y="39"/>
                    <a:pt x="3" y="31"/>
                  </a:cubicBezTo>
                  <a:cubicBezTo>
                    <a:pt x="1" y="15"/>
                    <a:pt x="1" y="15"/>
                    <a:pt x="1" y="15"/>
                  </a:cubicBezTo>
                  <a:cubicBezTo>
                    <a:pt x="0" y="7"/>
                    <a:pt x="8"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343">
              <a:extLst>
                <a:ext uri="{FF2B5EF4-FFF2-40B4-BE49-F238E27FC236}">
                  <a16:creationId xmlns:a16="http://schemas.microsoft.com/office/drawing/2014/main" xmlns="" id="{27B7F7AF-E08F-42A1-AD3E-8ACD11DB7060}"/>
                </a:ext>
              </a:extLst>
            </p:cNvPr>
            <p:cNvSpPr>
              <a:spLocks noChangeArrowheads="1"/>
            </p:cNvSpPr>
            <p:nvPr/>
          </p:nvSpPr>
          <p:spPr bwMode="auto">
            <a:xfrm>
              <a:off x="4625975" y="5961063"/>
              <a:ext cx="112712"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Content Placeholder 2">
            <a:extLst>
              <a:ext uri="{FF2B5EF4-FFF2-40B4-BE49-F238E27FC236}">
                <a16:creationId xmlns:a16="http://schemas.microsoft.com/office/drawing/2014/main" xmlns="" id="{0519C192-899E-418A-AAA9-F970CB4CE806}"/>
              </a:ext>
            </a:extLst>
          </p:cNvPr>
          <p:cNvSpPr txBox="1">
            <a:spLocks/>
          </p:cNvSpPr>
          <p:nvPr/>
        </p:nvSpPr>
        <p:spPr>
          <a:xfrm>
            <a:off x="7910624" y="1430662"/>
            <a:ext cx="4186170" cy="4351338"/>
          </a:xfrm>
          <a:prstGeom prst="rect">
            <a:avLst/>
          </a:prstGeom>
        </p:spPr>
        <p:txBody>
          <a:bodyPr vert="horz" lIns="91440" tIns="45720" rIns="91440" bIns="45720" rtlCol="0">
            <a:norm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800" b="1" dirty="0">
                <a:solidFill>
                  <a:srgbClr val="F5873D"/>
                </a:solidFill>
              </a:rPr>
              <a:t>Actions</a:t>
            </a:r>
          </a:p>
          <a:p>
            <a:pPr marL="342900" lvl="0" indent="-342900" algn="l">
              <a:buFont typeface="+mj-lt"/>
              <a:buAutoNum type="arabicPeriod"/>
            </a:pPr>
            <a:r>
              <a:rPr lang="en-GB" sz="1800" dirty="0"/>
              <a:t>Continue efforts to equip the workforce with high-quality, relevant training </a:t>
            </a:r>
          </a:p>
          <a:p>
            <a:pPr marL="342900" lvl="0" indent="-342900" algn="l">
              <a:buFont typeface="+mj-lt"/>
              <a:buAutoNum type="arabicPeriod"/>
            </a:pPr>
            <a:r>
              <a:rPr lang="en-GB" sz="1800" dirty="0"/>
              <a:t>Develop a programme to support residents to participate in the workforce</a:t>
            </a:r>
          </a:p>
          <a:p>
            <a:pPr marL="342900" lvl="0" indent="-342900" algn="l">
              <a:buFont typeface="+mj-lt"/>
              <a:buAutoNum type="arabicPeriod"/>
            </a:pPr>
            <a:r>
              <a:rPr lang="en-GB" sz="1800" dirty="0"/>
              <a:t>Partner with businesses to help them adapt and compete</a:t>
            </a:r>
          </a:p>
          <a:p>
            <a:endParaRPr lang="en-GB" sz="1800" dirty="0"/>
          </a:p>
          <a:p>
            <a:endParaRPr lang="en-GB" sz="1800" dirty="0"/>
          </a:p>
        </p:txBody>
      </p:sp>
      <p:sp>
        <p:nvSpPr>
          <p:cNvPr id="26" name="Content Placeholder 2">
            <a:extLst>
              <a:ext uri="{FF2B5EF4-FFF2-40B4-BE49-F238E27FC236}">
                <a16:creationId xmlns:a16="http://schemas.microsoft.com/office/drawing/2014/main" xmlns="" id="{22847B54-CAA1-4D3D-BEF9-04310B8EEB02}"/>
              </a:ext>
            </a:extLst>
          </p:cNvPr>
          <p:cNvSpPr txBox="1">
            <a:spLocks/>
          </p:cNvSpPr>
          <p:nvPr/>
        </p:nvSpPr>
        <p:spPr>
          <a:xfrm>
            <a:off x="4234109" y="1445005"/>
            <a:ext cx="3485127" cy="4351338"/>
          </a:xfrm>
          <a:prstGeom prst="rect">
            <a:avLst/>
          </a:prstGeom>
        </p:spPr>
        <p:txBody>
          <a:bodyPr vert="horz" lIns="91440" tIns="45720" rIns="91440" bIns="45720" rtlCol="0">
            <a:no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Strategic Case</a:t>
            </a:r>
          </a:p>
          <a:p>
            <a:pPr marL="285750" indent="-285750" algn="l">
              <a:buFont typeface="Arial" panose="020B0604020202020204" pitchFamily="34" charset="0"/>
              <a:buChar char="•"/>
            </a:pPr>
            <a:r>
              <a:rPr lang="en-GB" sz="1800" b="0" dirty="0">
                <a:solidFill>
                  <a:schemeClr val="tx2">
                    <a:lumMod val="75000"/>
                  </a:schemeClr>
                </a:solidFill>
              </a:rPr>
              <a:t>Focus on inclusive growth –over 30% of workers earn below the real living wage </a:t>
            </a:r>
          </a:p>
          <a:p>
            <a:pPr marL="285750" indent="-285750" algn="l">
              <a:buFont typeface="Arial" panose="020B0604020202020204" pitchFamily="34" charset="0"/>
              <a:buChar char="•"/>
            </a:pPr>
            <a:r>
              <a:rPr lang="en-GB" sz="1800" b="0" dirty="0">
                <a:solidFill>
                  <a:schemeClr val="tx2">
                    <a:lumMod val="75000"/>
                  </a:schemeClr>
                </a:solidFill>
              </a:rPr>
              <a:t>Grow the pool of higher-level skills - between 2008 and 2018 there was an 8% increase those with NVQ4 </a:t>
            </a:r>
          </a:p>
          <a:p>
            <a:pPr marL="285750" indent="-285750" algn="l">
              <a:buFont typeface="Arial" panose="020B0604020202020204" pitchFamily="34" charset="0"/>
              <a:buChar char="•"/>
            </a:pPr>
            <a:r>
              <a:rPr lang="en-GB" sz="1800" b="0" dirty="0">
                <a:solidFill>
                  <a:schemeClr val="tx2">
                    <a:lumMod val="75000"/>
                  </a:schemeClr>
                </a:solidFill>
              </a:rPr>
              <a:t>Address replacement demand and deficit of young talent - over 207,000 projected job vacancies by 2024</a:t>
            </a:r>
          </a:p>
          <a:p>
            <a:pPr marL="285750" indent="-285750" algn="l">
              <a:buFont typeface="Arial" panose="020B0604020202020204" pitchFamily="34" charset="0"/>
              <a:buChar char="•"/>
            </a:pPr>
            <a:r>
              <a:rPr lang="en-GB" sz="1800" b="0" dirty="0">
                <a:solidFill>
                  <a:schemeClr val="tx2">
                    <a:lumMod val="75000"/>
                  </a:schemeClr>
                </a:solidFill>
              </a:rPr>
              <a:t>Match skills to business need - over 20% of Greater Lincolnshire’s job vacancies are due to skills shortages</a:t>
            </a:r>
          </a:p>
        </p:txBody>
      </p:sp>
      <p:sp>
        <p:nvSpPr>
          <p:cNvPr id="3" name="Slide Number Placeholder 2">
            <a:extLst>
              <a:ext uri="{FF2B5EF4-FFF2-40B4-BE49-F238E27FC236}">
                <a16:creationId xmlns:a16="http://schemas.microsoft.com/office/drawing/2014/main" xmlns="" id="{B5978C3E-288A-4CAD-86CD-8D6138AB40D8}"/>
              </a:ext>
            </a:extLst>
          </p:cNvPr>
          <p:cNvSpPr>
            <a:spLocks noGrp="1"/>
          </p:cNvSpPr>
          <p:nvPr>
            <p:ph type="sldNum" sz="quarter" idx="12"/>
          </p:nvPr>
        </p:nvSpPr>
        <p:spPr/>
        <p:txBody>
          <a:bodyPr/>
          <a:lstStyle/>
          <a:p>
            <a:fld id="{9EF44107-4028-49BE-8D3C-62793E417957}" type="slidenum">
              <a:rPr lang="en-GB" smtClean="0"/>
              <a:t>20</a:t>
            </a:fld>
            <a:endParaRPr lang="en-GB" dirty="0"/>
          </a:p>
        </p:txBody>
      </p:sp>
    </p:spTree>
    <p:extLst>
      <p:ext uri="{BB962C8B-B14F-4D97-AF65-F5344CB8AC3E}">
        <p14:creationId xmlns:p14="http://schemas.microsoft.com/office/powerpoint/2010/main" val="264393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xmlns="" id="{4EE9FCF7-E525-4C5E-9BE8-2C5181863213}"/>
              </a:ext>
            </a:extLst>
          </p:cNvPr>
          <p:cNvSpPr txBox="1">
            <a:spLocks/>
          </p:cNvSpPr>
          <p:nvPr/>
        </p:nvSpPr>
        <p:spPr>
          <a:xfrm>
            <a:off x="3785333" y="1488283"/>
            <a:ext cx="4335447" cy="5070476"/>
          </a:xfrm>
          <a:prstGeom prst="rect">
            <a:avLst/>
          </a:prstGeom>
        </p:spPr>
        <p:txBody>
          <a:bodyPr vert="horz" lIns="91440" tIns="45720" rIns="91440" bIns="45720" rtlCol="0">
            <a:normAutofit/>
          </a:bodyPr>
          <a:lstStyle>
            <a:defPPr>
              <a:defRPr lang="en-US"/>
            </a:defPPr>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10000"/>
              </a:lnSpc>
            </a:pPr>
            <a:r>
              <a:rPr lang="en-GB" sz="1800" b="1" dirty="0">
                <a:solidFill>
                  <a:srgbClr val="F5873D"/>
                </a:solidFill>
              </a:rPr>
              <a:t>Strategic Case</a:t>
            </a:r>
          </a:p>
          <a:p>
            <a:pPr marL="285750" indent="-285750" algn="l">
              <a:lnSpc>
                <a:spcPct val="110000"/>
              </a:lnSpc>
              <a:buFont typeface="Arial" panose="020B0604020202020204" pitchFamily="34" charset="0"/>
              <a:buChar char="•"/>
            </a:pPr>
            <a:r>
              <a:rPr lang="en-GB" sz="1800" dirty="0"/>
              <a:t>Improve transport connectivity within Greater Lincolnshire and out to other destinations</a:t>
            </a:r>
          </a:p>
          <a:p>
            <a:pPr marL="285750" indent="-285750" algn="l">
              <a:lnSpc>
                <a:spcPct val="110000"/>
              </a:lnSpc>
              <a:buFont typeface="Arial" panose="020B0604020202020204" pitchFamily="34" charset="0"/>
              <a:buChar char="•"/>
            </a:pPr>
            <a:r>
              <a:rPr lang="en-GB" sz="1800" dirty="0"/>
              <a:t>Maximise the value of ports</a:t>
            </a:r>
          </a:p>
          <a:p>
            <a:pPr marL="285750" indent="-285750" algn="l">
              <a:lnSpc>
                <a:spcPct val="110000"/>
              </a:lnSpc>
              <a:buFont typeface="Arial" panose="020B0604020202020204" pitchFamily="34" charset="0"/>
              <a:buChar char="•"/>
            </a:pPr>
            <a:r>
              <a:rPr lang="en-GB" sz="1800" dirty="0"/>
              <a:t>Improve digital connectivity, particularly in rural areas</a:t>
            </a:r>
          </a:p>
          <a:p>
            <a:pPr marL="285750" indent="-285750" algn="l">
              <a:lnSpc>
                <a:spcPct val="110000"/>
              </a:lnSpc>
              <a:buFont typeface="Arial" panose="020B0604020202020204" pitchFamily="34" charset="0"/>
              <a:buChar char="•"/>
            </a:pPr>
            <a:r>
              <a:rPr lang="en-GB" sz="1800" dirty="0"/>
              <a:t>Improve flood defence and water management</a:t>
            </a:r>
          </a:p>
          <a:p>
            <a:pPr marL="285750" indent="-285750" algn="l">
              <a:lnSpc>
                <a:spcPct val="110000"/>
              </a:lnSpc>
              <a:buFont typeface="Arial" panose="020B0604020202020204" pitchFamily="34" charset="0"/>
              <a:buChar char="•"/>
            </a:pPr>
            <a:r>
              <a:rPr lang="en-GB" sz="1800" dirty="0"/>
              <a:t>Ensure utilities support local growth</a:t>
            </a:r>
          </a:p>
        </p:txBody>
      </p:sp>
      <p:sp>
        <p:nvSpPr>
          <p:cNvPr id="2" name="Title 1">
            <a:extLst>
              <a:ext uri="{FF2B5EF4-FFF2-40B4-BE49-F238E27FC236}">
                <a16:creationId xmlns:a16="http://schemas.microsoft.com/office/drawing/2014/main" xmlns="" id="{165D557F-7876-4625-B60C-2810158C498B}"/>
              </a:ext>
            </a:extLst>
          </p:cNvPr>
          <p:cNvSpPr>
            <a:spLocks noGrp="1"/>
          </p:cNvSpPr>
          <p:nvPr>
            <p:ph type="title"/>
          </p:nvPr>
        </p:nvSpPr>
        <p:spPr>
          <a:xfrm>
            <a:off x="838201" y="365127"/>
            <a:ext cx="10515600" cy="1325563"/>
          </a:xfrm>
        </p:spPr>
        <p:txBody>
          <a:bodyPr/>
          <a:lstStyle/>
          <a:p>
            <a:r>
              <a:rPr lang="en-GB" dirty="0"/>
              <a:t>Foundations - Infrastructure</a:t>
            </a:r>
          </a:p>
        </p:txBody>
      </p:sp>
      <p:sp>
        <p:nvSpPr>
          <p:cNvPr id="6" name="Content Placeholder 2">
            <a:extLst>
              <a:ext uri="{FF2B5EF4-FFF2-40B4-BE49-F238E27FC236}">
                <a16:creationId xmlns:a16="http://schemas.microsoft.com/office/drawing/2014/main" xmlns="" id="{5A26EFD8-4647-4EE1-AA94-E20669360AC3}"/>
              </a:ext>
            </a:extLst>
          </p:cNvPr>
          <p:cNvSpPr txBox="1">
            <a:spLocks/>
          </p:cNvSpPr>
          <p:nvPr/>
        </p:nvSpPr>
        <p:spPr>
          <a:xfrm>
            <a:off x="550021" y="1488283"/>
            <a:ext cx="3122591" cy="5070476"/>
          </a:xfrm>
          <a:prstGeom prst="rect">
            <a:avLst/>
          </a:prstGeom>
        </p:spPr>
        <p:txBody>
          <a:bodyPr vert="horz" lIns="91440" tIns="45720" rIns="91440" bIns="45720" rtlCol="0">
            <a:normAutofit/>
          </a:bodyPr>
          <a:lstStyle>
            <a:defPPr>
              <a:defRPr lang="en-US"/>
            </a:defPPr>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10000"/>
              </a:lnSpc>
            </a:pPr>
            <a:r>
              <a:rPr lang="en-GB" sz="1800" b="1" dirty="0">
                <a:solidFill>
                  <a:srgbClr val="F5873D"/>
                </a:solidFill>
              </a:rPr>
              <a:t>Ambition</a:t>
            </a:r>
          </a:p>
          <a:p>
            <a:pPr algn="ctr">
              <a:lnSpc>
                <a:spcPct val="110000"/>
              </a:lnSpc>
            </a:pPr>
            <a:r>
              <a:rPr lang="en-GB" sz="1800" dirty="0"/>
              <a:t>Ensure Greater Lincolnshire has the infrastructure it needs to support businesses, connect people, and be prepared for future growth and challenges</a:t>
            </a:r>
          </a:p>
        </p:txBody>
      </p:sp>
      <p:grpSp>
        <p:nvGrpSpPr>
          <p:cNvPr id="7" name="Group 6">
            <a:extLst>
              <a:ext uri="{FF2B5EF4-FFF2-40B4-BE49-F238E27FC236}">
                <a16:creationId xmlns:a16="http://schemas.microsoft.com/office/drawing/2014/main" xmlns="" id="{9D38CCDB-562A-46BF-B9F6-38B42C3C18A6}"/>
              </a:ext>
            </a:extLst>
          </p:cNvPr>
          <p:cNvGrpSpPr/>
          <p:nvPr/>
        </p:nvGrpSpPr>
        <p:grpSpPr>
          <a:xfrm>
            <a:off x="7998946" y="784408"/>
            <a:ext cx="468000" cy="468000"/>
            <a:chOff x="3336926" y="5895975"/>
            <a:chExt cx="704850" cy="828675"/>
          </a:xfrm>
          <a:solidFill>
            <a:schemeClr val="tx2"/>
          </a:solidFill>
        </p:grpSpPr>
        <p:sp>
          <p:nvSpPr>
            <p:cNvPr id="8" name="Freeform 487">
              <a:extLst>
                <a:ext uri="{FF2B5EF4-FFF2-40B4-BE49-F238E27FC236}">
                  <a16:creationId xmlns:a16="http://schemas.microsoft.com/office/drawing/2014/main" xmlns="" id="{4C55DD76-655C-4CDD-B389-6E1EA5C89404}"/>
                </a:ext>
              </a:extLst>
            </p:cNvPr>
            <p:cNvSpPr>
              <a:spLocks/>
            </p:cNvSpPr>
            <p:nvPr/>
          </p:nvSpPr>
          <p:spPr bwMode="auto">
            <a:xfrm>
              <a:off x="3336926" y="6515100"/>
              <a:ext cx="217488" cy="209550"/>
            </a:xfrm>
            <a:custGeom>
              <a:avLst/>
              <a:gdLst>
                <a:gd name="T0" fmla="*/ 4 w 58"/>
                <a:gd name="T1" fmla="*/ 33 h 56"/>
                <a:gd name="T2" fmla="*/ 9 w 58"/>
                <a:gd name="T3" fmla="*/ 52 h 56"/>
                <a:gd name="T4" fmla="*/ 28 w 58"/>
                <a:gd name="T5" fmla="*/ 48 h 56"/>
                <a:gd name="T6" fmla="*/ 58 w 58"/>
                <a:gd name="T7" fmla="*/ 0 h 56"/>
                <a:gd name="T8" fmla="*/ 26 w 58"/>
                <a:gd name="T9" fmla="*/ 0 h 56"/>
                <a:gd name="T10" fmla="*/ 4 w 58"/>
                <a:gd name="T11" fmla="*/ 33 h 56"/>
              </a:gdLst>
              <a:ahLst/>
              <a:cxnLst>
                <a:cxn ang="0">
                  <a:pos x="T0" y="T1"/>
                </a:cxn>
                <a:cxn ang="0">
                  <a:pos x="T2" y="T3"/>
                </a:cxn>
                <a:cxn ang="0">
                  <a:pos x="T4" y="T5"/>
                </a:cxn>
                <a:cxn ang="0">
                  <a:pos x="T6" y="T7"/>
                </a:cxn>
                <a:cxn ang="0">
                  <a:pos x="T8" y="T9"/>
                </a:cxn>
                <a:cxn ang="0">
                  <a:pos x="T10" y="T11"/>
                </a:cxn>
              </a:cxnLst>
              <a:rect l="0" t="0" r="r" b="b"/>
              <a:pathLst>
                <a:path w="58" h="56">
                  <a:moveTo>
                    <a:pt x="4" y="33"/>
                  </a:moveTo>
                  <a:cubicBezTo>
                    <a:pt x="0" y="40"/>
                    <a:pt x="2" y="48"/>
                    <a:pt x="9" y="52"/>
                  </a:cubicBezTo>
                  <a:cubicBezTo>
                    <a:pt x="15" y="56"/>
                    <a:pt x="23" y="54"/>
                    <a:pt x="28" y="48"/>
                  </a:cubicBezTo>
                  <a:cubicBezTo>
                    <a:pt x="58" y="0"/>
                    <a:pt x="58" y="0"/>
                    <a:pt x="58" y="0"/>
                  </a:cubicBezTo>
                  <a:cubicBezTo>
                    <a:pt x="26" y="0"/>
                    <a:pt x="26" y="0"/>
                    <a:pt x="26" y="0"/>
                  </a:cubicBezTo>
                  <a:lnTo>
                    <a:pt x="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88">
              <a:extLst>
                <a:ext uri="{FF2B5EF4-FFF2-40B4-BE49-F238E27FC236}">
                  <a16:creationId xmlns:a16="http://schemas.microsoft.com/office/drawing/2014/main" xmlns="" id="{E0F7B640-3979-48EF-9F89-49AF8BED12CA}"/>
                </a:ext>
              </a:extLst>
            </p:cNvPr>
            <p:cNvSpPr>
              <a:spLocks/>
            </p:cNvSpPr>
            <p:nvPr/>
          </p:nvSpPr>
          <p:spPr bwMode="auto">
            <a:xfrm>
              <a:off x="3824288" y="6515100"/>
              <a:ext cx="217488" cy="209550"/>
            </a:xfrm>
            <a:custGeom>
              <a:avLst/>
              <a:gdLst>
                <a:gd name="T0" fmla="*/ 30 w 58"/>
                <a:gd name="T1" fmla="*/ 48 h 56"/>
                <a:gd name="T2" fmla="*/ 49 w 58"/>
                <a:gd name="T3" fmla="*/ 52 h 56"/>
                <a:gd name="T4" fmla="*/ 54 w 58"/>
                <a:gd name="T5" fmla="*/ 33 h 56"/>
                <a:gd name="T6" fmla="*/ 32 w 58"/>
                <a:gd name="T7" fmla="*/ 0 h 56"/>
                <a:gd name="T8" fmla="*/ 0 w 58"/>
                <a:gd name="T9" fmla="*/ 0 h 56"/>
                <a:gd name="T10" fmla="*/ 30 w 58"/>
                <a:gd name="T11" fmla="*/ 48 h 56"/>
              </a:gdLst>
              <a:ahLst/>
              <a:cxnLst>
                <a:cxn ang="0">
                  <a:pos x="T0" y="T1"/>
                </a:cxn>
                <a:cxn ang="0">
                  <a:pos x="T2" y="T3"/>
                </a:cxn>
                <a:cxn ang="0">
                  <a:pos x="T4" y="T5"/>
                </a:cxn>
                <a:cxn ang="0">
                  <a:pos x="T6" y="T7"/>
                </a:cxn>
                <a:cxn ang="0">
                  <a:pos x="T8" y="T9"/>
                </a:cxn>
                <a:cxn ang="0">
                  <a:pos x="T10" y="T11"/>
                </a:cxn>
              </a:cxnLst>
              <a:rect l="0" t="0" r="r" b="b"/>
              <a:pathLst>
                <a:path w="58" h="56">
                  <a:moveTo>
                    <a:pt x="30" y="48"/>
                  </a:moveTo>
                  <a:cubicBezTo>
                    <a:pt x="35" y="54"/>
                    <a:pt x="43" y="56"/>
                    <a:pt x="49" y="52"/>
                  </a:cubicBezTo>
                  <a:cubicBezTo>
                    <a:pt x="56" y="48"/>
                    <a:pt x="58" y="40"/>
                    <a:pt x="54" y="33"/>
                  </a:cubicBezTo>
                  <a:cubicBezTo>
                    <a:pt x="32" y="0"/>
                    <a:pt x="32" y="0"/>
                    <a:pt x="32" y="0"/>
                  </a:cubicBezTo>
                  <a:cubicBezTo>
                    <a:pt x="0" y="0"/>
                    <a:pt x="0" y="0"/>
                    <a:pt x="0" y="0"/>
                  </a:cubicBezTo>
                  <a:lnTo>
                    <a:pt x="3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89">
              <a:extLst>
                <a:ext uri="{FF2B5EF4-FFF2-40B4-BE49-F238E27FC236}">
                  <a16:creationId xmlns:a16="http://schemas.microsoft.com/office/drawing/2014/main" xmlns="" id="{E7DDB4C1-AF7C-441A-9D5A-492F56569E09}"/>
                </a:ext>
              </a:extLst>
            </p:cNvPr>
            <p:cNvSpPr>
              <a:spLocks noEditPoints="1"/>
            </p:cNvSpPr>
            <p:nvPr/>
          </p:nvSpPr>
          <p:spPr bwMode="auto">
            <a:xfrm>
              <a:off x="3381376" y="5895975"/>
              <a:ext cx="614363" cy="566738"/>
            </a:xfrm>
            <a:custGeom>
              <a:avLst/>
              <a:gdLst>
                <a:gd name="T0" fmla="*/ 128 w 164"/>
                <a:gd name="T1" fmla="*/ 0 h 151"/>
                <a:gd name="T2" fmla="*/ 36 w 164"/>
                <a:gd name="T3" fmla="*/ 0 h 151"/>
                <a:gd name="T4" fmla="*/ 0 w 164"/>
                <a:gd name="T5" fmla="*/ 36 h 151"/>
                <a:gd name="T6" fmla="*/ 0 w 164"/>
                <a:gd name="T7" fmla="*/ 115 h 151"/>
                <a:gd name="T8" fmla="*/ 36 w 164"/>
                <a:gd name="T9" fmla="*/ 151 h 151"/>
                <a:gd name="T10" fmla="*/ 128 w 164"/>
                <a:gd name="T11" fmla="*/ 151 h 151"/>
                <a:gd name="T12" fmla="*/ 164 w 164"/>
                <a:gd name="T13" fmla="*/ 115 h 151"/>
                <a:gd name="T14" fmla="*/ 164 w 164"/>
                <a:gd name="T15" fmla="*/ 36 h 151"/>
                <a:gd name="T16" fmla="*/ 128 w 164"/>
                <a:gd name="T17" fmla="*/ 0 h 151"/>
                <a:gd name="T18" fmla="*/ 41 w 164"/>
                <a:gd name="T19" fmla="*/ 137 h 151"/>
                <a:gd name="T20" fmla="*/ 27 w 164"/>
                <a:gd name="T21" fmla="*/ 123 h 151"/>
                <a:gd name="T22" fmla="*/ 41 w 164"/>
                <a:gd name="T23" fmla="*/ 110 h 151"/>
                <a:gd name="T24" fmla="*/ 55 w 164"/>
                <a:gd name="T25" fmla="*/ 123 h 151"/>
                <a:gd name="T26" fmla="*/ 41 w 164"/>
                <a:gd name="T27" fmla="*/ 137 h 151"/>
                <a:gd name="T28" fmla="*/ 123 w 164"/>
                <a:gd name="T29" fmla="*/ 137 h 151"/>
                <a:gd name="T30" fmla="*/ 109 w 164"/>
                <a:gd name="T31" fmla="*/ 123 h 151"/>
                <a:gd name="T32" fmla="*/ 123 w 164"/>
                <a:gd name="T33" fmla="*/ 110 h 151"/>
                <a:gd name="T34" fmla="*/ 137 w 164"/>
                <a:gd name="T35" fmla="*/ 123 h 151"/>
                <a:gd name="T36" fmla="*/ 123 w 164"/>
                <a:gd name="T37" fmla="*/ 137 h 151"/>
                <a:gd name="T38" fmla="*/ 137 w 164"/>
                <a:gd name="T39" fmla="*/ 87 h 151"/>
                <a:gd name="T40" fmla="*/ 128 w 164"/>
                <a:gd name="T41" fmla="*/ 96 h 151"/>
                <a:gd name="T42" fmla="*/ 36 w 164"/>
                <a:gd name="T43" fmla="*/ 96 h 151"/>
                <a:gd name="T44" fmla="*/ 27 w 164"/>
                <a:gd name="T45" fmla="*/ 87 h 151"/>
                <a:gd name="T46" fmla="*/ 27 w 164"/>
                <a:gd name="T47" fmla="*/ 36 h 151"/>
                <a:gd name="T48" fmla="*/ 36 w 164"/>
                <a:gd name="T49" fmla="*/ 27 h 151"/>
                <a:gd name="T50" fmla="*/ 128 w 164"/>
                <a:gd name="T51" fmla="*/ 27 h 151"/>
                <a:gd name="T52" fmla="*/ 137 w 164"/>
                <a:gd name="T53" fmla="*/ 36 h 151"/>
                <a:gd name="T54" fmla="*/ 137 w 164"/>
                <a:gd name="T55"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51">
                  <a:moveTo>
                    <a:pt x="128" y="0"/>
                  </a:moveTo>
                  <a:cubicBezTo>
                    <a:pt x="36" y="0"/>
                    <a:pt x="36" y="0"/>
                    <a:pt x="36" y="0"/>
                  </a:cubicBezTo>
                  <a:cubicBezTo>
                    <a:pt x="16" y="0"/>
                    <a:pt x="0" y="16"/>
                    <a:pt x="0" y="36"/>
                  </a:cubicBezTo>
                  <a:cubicBezTo>
                    <a:pt x="0" y="115"/>
                    <a:pt x="0" y="115"/>
                    <a:pt x="0" y="115"/>
                  </a:cubicBezTo>
                  <a:cubicBezTo>
                    <a:pt x="0" y="135"/>
                    <a:pt x="16" y="151"/>
                    <a:pt x="36" y="151"/>
                  </a:cubicBezTo>
                  <a:cubicBezTo>
                    <a:pt x="128" y="151"/>
                    <a:pt x="128" y="151"/>
                    <a:pt x="128" y="151"/>
                  </a:cubicBezTo>
                  <a:cubicBezTo>
                    <a:pt x="148" y="151"/>
                    <a:pt x="164" y="135"/>
                    <a:pt x="164" y="115"/>
                  </a:cubicBezTo>
                  <a:cubicBezTo>
                    <a:pt x="164" y="36"/>
                    <a:pt x="164" y="36"/>
                    <a:pt x="164" y="36"/>
                  </a:cubicBezTo>
                  <a:cubicBezTo>
                    <a:pt x="164" y="16"/>
                    <a:pt x="148" y="0"/>
                    <a:pt x="128" y="0"/>
                  </a:cubicBezTo>
                  <a:close/>
                  <a:moveTo>
                    <a:pt x="41" y="137"/>
                  </a:moveTo>
                  <a:cubicBezTo>
                    <a:pt x="33" y="137"/>
                    <a:pt x="27" y="131"/>
                    <a:pt x="27" y="123"/>
                  </a:cubicBezTo>
                  <a:cubicBezTo>
                    <a:pt x="27" y="116"/>
                    <a:pt x="33" y="110"/>
                    <a:pt x="41" y="110"/>
                  </a:cubicBezTo>
                  <a:cubicBezTo>
                    <a:pt x="48" y="110"/>
                    <a:pt x="55" y="116"/>
                    <a:pt x="55" y="123"/>
                  </a:cubicBezTo>
                  <a:cubicBezTo>
                    <a:pt x="55" y="131"/>
                    <a:pt x="48" y="137"/>
                    <a:pt x="41" y="137"/>
                  </a:cubicBezTo>
                  <a:close/>
                  <a:moveTo>
                    <a:pt x="123" y="137"/>
                  </a:moveTo>
                  <a:cubicBezTo>
                    <a:pt x="116" y="137"/>
                    <a:pt x="109" y="131"/>
                    <a:pt x="109" y="123"/>
                  </a:cubicBezTo>
                  <a:cubicBezTo>
                    <a:pt x="109" y="116"/>
                    <a:pt x="116" y="110"/>
                    <a:pt x="123" y="110"/>
                  </a:cubicBezTo>
                  <a:cubicBezTo>
                    <a:pt x="131" y="110"/>
                    <a:pt x="137" y="116"/>
                    <a:pt x="137" y="123"/>
                  </a:cubicBezTo>
                  <a:cubicBezTo>
                    <a:pt x="137" y="131"/>
                    <a:pt x="131" y="137"/>
                    <a:pt x="123" y="137"/>
                  </a:cubicBezTo>
                  <a:close/>
                  <a:moveTo>
                    <a:pt x="137" y="87"/>
                  </a:moveTo>
                  <a:cubicBezTo>
                    <a:pt x="137" y="92"/>
                    <a:pt x="133" y="96"/>
                    <a:pt x="128" y="96"/>
                  </a:cubicBezTo>
                  <a:cubicBezTo>
                    <a:pt x="36" y="96"/>
                    <a:pt x="36" y="96"/>
                    <a:pt x="36" y="96"/>
                  </a:cubicBezTo>
                  <a:cubicBezTo>
                    <a:pt x="31" y="96"/>
                    <a:pt x="27" y="92"/>
                    <a:pt x="27" y="87"/>
                  </a:cubicBezTo>
                  <a:cubicBezTo>
                    <a:pt x="27" y="36"/>
                    <a:pt x="27" y="36"/>
                    <a:pt x="27" y="36"/>
                  </a:cubicBezTo>
                  <a:cubicBezTo>
                    <a:pt x="27" y="31"/>
                    <a:pt x="31" y="27"/>
                    <a:pt x="36" y="27"/>
                  </a:cubicBezTo>
                  <a:cubicBezTo>
                    <a:pt x="128" y="27"/>
                    <a:pt x="128" y="27"/>
                    <a:pt x="128" y="27"/>
                  </a:cubicBezTo>
                  <a:cubicBezTo>
                    <a:pt x="133" y="27"/>
                    <a:pt x="137" y="31"/>
                    <a:pt x="137" y="36"/>
                  </a:cubicBezTo>
                  <a:lnTo>
                    <a:pt x="13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Content Placeholder 2">
            <a:extLst>
              <a:ext uri="{FF2B5EF4-FFF2-40B4-BE49-F238E27FC236}">
                <a16:creationId xmlns:a16="http://schemas.microsoft.com/office/drawing/2014/main" xmlns="" id="{10DB458E-5D0D-4242-BC19-7236C391476F}"/>
              </a:ext>
            </a:extLst>
          </p:cNvPr>
          <p:cNvSpPr txBox="1">
            <a:spLocks/>
          </p:cNvSpPr>
          <p:nvPr/>
        </p:nvSpPr>
        <p:spPr>
          <a:xfrm>
            <a:off x="8198072" y="1488283"/>
            <a:ext cx="3604068" cy="5070476"/>
          </a:xfrm>
          <a:prstGeom prst="rect">
            <a:avLst/>
          </a:prstGeom>
        </p:spPr>
        <p:txBody>
          <a:bodyPr vert="horz" lIns="91440" tIns="45720" rIns="91440" bIns="45720" rtlCol="0">
            <a:noAutofit/>
          </a:bodyPr>
          <a:lstStyle>
            <a:defPPr>
              <a:defRPr lang="en-US"/>
            </a:defPPr>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10000"/>
              </a:lnSpc>
            </a:pPr>
            <a:r>
              <a:rPr lang="en-GB" sz="1800" b="1" dirty="0">
                <a:solidFill>
                  <a:srgbClr val="F5873D"/>
                </a:solidFill>
              </a:rPr>
              <a:t>Actions</a:t>
            </a:r>
          </a:p>
          <a:p>
            <a:pPr marL="342900" lvl="0" indent="-342900" algn="l">
              <a:lnSpc>
                <a:spcPct val="110000"/>
              </a:lnSpc>
              <a:buFont typeface="+mj-lt"/>
              <a:buAutoNum type="arabicPeriod"/>
            </a:pPr>
            <a:r>
              <a:rPr lang="en-GB" sz="1800" dirty="0"/>
              <a:t>Develop and publish a Greater Lincolnshire Strategic Infrastructure Delivery Plan by early 2020</a:t>
            </a:r>
          </a:p>
          <a:p>
            <a:pPr marL="342900" lvl="0" indent="-342900" algn="l">
              <a:lnSpc>
                <a:spcPct val="110000"/>
              </a:lnSpc>
              <a:buFont typeface="+mj-lt"/>
              <a:buAutoNum type="arabicPeriod"/>
            </a:pPr>
            <a:r>
              <a:rPr lang="en-GB" sz="1800" dirty="0"/>
              <a:t>Improve inter- and intra- regional transport connectivity</a:t>
            </a:r>
          </a:p>
          <a:p>
            <a:pPr marL="342900" lvl="0" indent="-342900" algn="l">
              <a:lnSpc>
                <a:spcPct val="110000"/>
              </a:lnSpc>
              <a:buFont typeface="+mj-lt"/>
              <a:buAutoNum type="arabicPeriod"/>
            </a:pPr>
            <a:r>
              <a:rPr lang="en-GB" sz="1800" dirty="0"/>
              <a:t>Provide businesses with the digital infrastructure they require to grow and innovate</a:t>
            </a:r>
          </a:p>
          <a:p>
            <a:pPr marL="342900" lvl="0" indent="-342900" algn="l">
              <a:lnSpc>
                <a:spcPct val="110000"/>
              </a:lnSpc>
              <a:buFont typeface="+mj-lt"/>
              <a:buAutoNum type="arabicPeriod"/>
            </a:pPr>
            <a:r>
              <a:rPr lang="en-GB" sz="1800" dirty="0"/>
              <a:t>Ensure water is managed effectively as a strategic asset, an industrial input and as part of the area’s natural capital</a:t>
            </a:r>
          </a:p>
        </p:txBody>
      </p:sp>
      <p:sp>
        <p:nvSpPr>
          <p:cNvPr id="3" name="Slide Number Placeholder 2">
            <a:extLst>
              <a:ext uri="{FF2B5EF4-FFF2-40B4-BE49-F238E27FC236}">
                <a16:creationId xmlns:a16="http://schemas.microsoft.com/office/drawing/2014/main" xmlns="" id="{604D8322-9EB6-4BC1-9321-C7FB1D3AE9A9}"/>
              </a:ext>
            </a:extLst>
          </p:cNvPr>
          <p:cNvSpPr>
            <a:spLocks noGrp="1"/>
          </p:cNvSpPr>
          <p:nvPr>
            <p:ph type="sldNum" sz="quarter" idx="12"/>
          </p:nvPr>
        </p:nvSpPr>
        <p:spPr/>
        <p:txBody>
          <a:bodyPr/>
          <a:lstStyle/>
          <a:p>
            <a:fld id="{9EF44107-4028-49BE-8D3C-62793E417957}" type="slidenum">
              <a:rPr lang="en-GB" smtClean="0"/>
              <a:t>21</a:t>
            </a:fld>
            <a:endParaRPr lang="en-GB"/>
          </a:p>
        </p:txBody>
      </p:sp>
    </p:spTree>
    <p:extLst>
      <p:ext uri="{BB962C8B-B14F-4D97-AF65-F5344CB8AC3E}">
        <p14:creationId xmlns:p14="http://schemas.microsoft.com/office/powerpoint/2010/main" val="277121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D557F-7876-4625-B60C-2810158C498B}"/>
              </a:ext>
            </a:extLst>
          </p:cNvPr>
          <p:cNvSpPr>
            <a:spLocks noGrp="1"/>
          </p:cNvSpPr>
          <p:nvPr>
            <p:ph type="title"/>
          </p:nvPr>
        </p:nvSpPr>
        <p:spPr/>
        <p:txBody>
          <a:bodyPr/>
          <a:lstStyle/>
          <a:p>
            <a:r>
              <a:rPr lang="en-GB" dirty="0"/>
              <a:t>Foundations – Business Environment</a:t>
            </a:r>
          </a:p>
        </p:txBody>
      </p:sp>
      <p:sp>
        <p:nvSpPr>
          <p:cNvPr id="4" name="Content Placeholder 2">
            <a:extLst>
              <a:ext uri="{FF2B5EF4-FFF2-40B4-BE49-F238E27FC236}">
                <a16:creationId xmlns:a16="http://schemas.microsoft.com/office/drawing/2014/main" xmlns="" id="{B2DEF88F-E3CF-4A4A-A634-C17DDF3A1E9F}"/>
              </a:ext>
            </a:extLst>
          </p:cNvPr>
          <p:cNvSpPr txBox="1">
            <a:spLocks/>
          </p:cNvSpPr>
          <p:nvPr/>
        </p:nvSpPr>
        <p:spPr>
          <a:xfrm>
            <a:off x="758966" y="1718914"/>
            <a:ext cx="2933187" cy="4351338"/>
          </a:xfrm>
          <a:prstGeom prst="rect">
            <a:avLst/>
          </a:prstGeom>
        </p:spPr>
        <p:txBody>
          <a:bodyPr vert="horz" lIns="91440" tIns="45720" rIns="91440" bIns="45720" rtlCol="0">
            <a:norm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Ambition</a:t>
            </a:r>
          </a:p>
          <a:p>
            <a:r>
              <a:rPr lang="en-GB" sz="1800" b="0" dirty="0">
                <a:solidFill>
                  <a:schemeClr val="tx2">
                    <a:lumMod val="75000"/>
                  </a:schemeClr>
                </a:solidFill>
              </a:rPr>
              <a:t>Create a supportive environment for entrepreneurs, micros and SMEs to grow and become more productive and resilient</a:t>
            </a:r>
          </a:p>
        </p:txBody>
      </p:sp>
      <p:sp>
        <p:nvSpPr>
          <p:cNvPr id="8" name="Freeform 350">
            <a:extLst>
              <a:ext uri="{FF2B5EF4-FFF2-40B4-BE49-F238E27FC236}">
                <a16:creationId xmlns:a16="http://schemas.microsoft.com/office/drawing/2014/main" xmlns="" id="{C02F3C4B-2938-4EB4-995E-80CB60233789}"/>
              </a:ext>
            </a:extLst>
          </p:cNvPr>
          <p:cNvSpPr>
            <a:spLocks noEditPoints="1"/>
          </p:cNvSpPr>
          <p:nvPr/>
        </p:nvSpPr>
        <p:spPr bwMode="auto">
          <a:xfrm>
            <a:off x="10356382" y="787748"/>
            <a:ext cx="464018" cy="480319"/>
          </a:xfrm>
          <a:custGeom>
            <a:avLst/>
            <a:gdLst>
              <a:gd name="T0" fmla="*/ 439 w 492"/>
              <a:gd name="T1" fmla="*/ 80 h 451"/>
              <a:gd name="T2" fmla="*/ 368 w 492"/>
              <a:gd name="T3" fmla="*/ 80 h 451"/>
              <a:gd name="T4" fmla="*/ 368 w 492"/>
              <a:gd name="T5" fmla="*/ 72 h 451"/>
              <a:gd name="T6" fmla="*/ 296 w 492"/>
              <a:gd name="T7" fmla="*/ 0 h 451"/>
              <a:gd name="T8" fmla="*/ 196 w 492"/>
              <a:gd name="T9" fmla="*/ 0 h 451"/>
              <a:gd name="T10" fmla="*/ 124 w 492"/>
              <a:gd name="T11" fmla="*/ 72 h 451"/>
              <a:gd name="T12" fmla="*/ 124 w 492"/>
              <a:gd name="T13" fmla="*/ 80 h 451"/>
              <a:gd name="T14" fmla="*/ 52 w 492"/>
              <a:gd name="T15" fmla="*/ 80 h 451"/>
              <a:gd name="T16" fmla="*/ 0 w 492"/>
              <a:gd name="T17" fmla="*/ 132 h 451"/>
              <a:gd name="T18" fmla="*/ 0 w 492"/>
              <a:gd name="T19" fmla="*/ 381 h 451"/>
              <a:gd name="T20" fmla="*/ 46 w 492"/>
              <a:gd name="T21" fmla="*/ 432 h 451"/>
              <a:gd name="T22" fmla="*/ 46 w 492"/>
              <a:gd name="T23" fmla="*/ 437 h 451"/>
              <a:gd name="T24" fmla="*/ 60 w 492"/>
              <a:gd name="T25" fmla="*/ 451 h 451"/>
              <a:gd name="T26" fmla="*/ 85 w 492"/>
              <a:gd name="T27" fmla="*/ 451 h 451"/>
              <a:gd name="T28" fmla="*/ 99 w 492"/>
              <a:gd name="T29" fmla="*/ 437 h 451"/>
              <a:gd name="T30" fmla="*/ 98 w 492"/>
              <a:gd name="T31" fmla="*/ 433 h 451"/>
              <a:gd name="T32" fmla="*/ 393 w 492"/>
              <a:gd name="T33" fmla="*/ 433 h 451"/>
              <a:gd name="T34" fmla="*/ 393 w 492"/>
              <a:gd name="T35" fmla="*/ 437 h 451"/>
              <a:gd name="T36" fmla="*/ 407 w 492"/>
              <a:gd name="T37" fmla="*/ 451 h 451"/>
              <a:gd name="T38" fmla="*/ 432 w 492"/>
              <a:gd name="T39" fmla="*/ 451 h 451"/>
              <a:gd name="T40" fmla="*/ 446 w 492"/>
              <a:gd name="T41" fmla="*/ 437 h 451"/>
              <a:gd name="T42" fmla="*/ 445 w 492"/>
              <a:gd name="T43" fmla="*/ 432 h 451"/>
              <a:gd name="T44" fmla="*/ 492 w 492"/>
              <a:gd name="T45" fmla="*/ 381 h 451"/>
              <a:gd name="T46" fmla="*/ 492 w 492"/>
              <a:gd name="T47" fmla="*/ 132 h 451"/>
              <a:gd name="T48" fmla="*/ 439 w 492"/>
              <a:gd name="T49" fmla="*/ 80 h 451"/>
              <a:gd name="T50" fmla="*/ 397 w 492"/>
              <a:gd name="T51" fmla="*/ 97 h 451"/>
              <a:gd name="T52" fmla="*/ 421 w 492"/>
              <a:gd name="T53" fmla="*/ 97 h 451"/>
              <a:gd name="T54" fmla="*/ 421 w 492"/>
              <a:gd name="T55" fmla="*/ 409 h 451"/>
              <a:gd name="T56" fmla="*/ 397 w 492"/>
              <a:gd name="T57" fmla="*/ 409 h 451"/>
              <a:gd name="T58" fmla="*/ 397 w 492"/>
              <a:gd name="T59" fmla="*/ 97 h 451"/>
              <a:gd name="T60" fmla="*/ 163 w 492"/>
              <a:gd name="T61" fmla="*/ 72 h 451"/>
              <a:gd name="T62" fmla="*/ 196 w 492"/>
              <a:gd name="T63" fmla="*/ 39 h 451"/>
              <a:gd name="T64" fmla="*/ 296 w 492"/>
              <a:gd name="T65" fmla="*/ 39 h 451"/>
              <a:gd name="T66" fmla="*/ 328 w 492"/>
              <a:gd name="T67" fmla="*/ 72 h 451"/>
              <a:gd name="T68" fmla="*/ 328 w 492"/>
              <a:gd name="T69" fmla="*/ 80 h 451"/>
              <a:gd name="T70" fmla="*/ 163 w 492"/>
              <a:gd name="T71" fmla="*/ 80 h 451"/>
              <a:gd name="T72" fmla="*/ 163 w 492"/>
              <a:gd name="T73" fmla="*/ 72 h 451"/>
              <a:gd name="T74" fmla="*/ 70 w 492"/>
              <a:gd name="T75" fmla="*/ 97 h 451"/>
              <a:gd name="T76" fmla="*/ 95 w 492"/>
              <a:gd name="T77" fmla="*/ 97 h 451"/>
              <a:gd name="T78" fmla="*/ 95 w 492"/>
              <a:gd name="T79" fmla="*/ 409 h 451"/>
              <a:gd name="T80" fmla="*/ 70 w 492"/>
              <a:gd name="T81" fmla="*/ 409 h 451"/>
              <a:gd name="T82" fmla="*/ 70 w 492"/>
              <a:gd name="T83" fmla="*/ 9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451">
                <a:moveTo>
                  <a:pt x="439" y="80"/>
                </a:moveTo>
                <a:cubicBezTo>
                  <a:pt x="368" y="80"/>
                  <a:pt x="368" y="80"/>
                  <a:pt x="368" y="80"/>
                </a:cubicBezTo>
                <a:cubicBezTo>
                  <a:pt x="368" y="72"/>
                  <a:pt x="368" y="72"/>
                  <a:pt x="368" y="72"/>
                </a:cubicBezTo>
                <a:cubicBezTo>
                  <a:pt x="368" y="32"/>
                  <a:pt x="335" y="0"/>
                  <a:pt x="296" y="0"/>
                </a:cubicBezTo>
                <a:cubicBezTo>
                  <a:pt x="196" y="0"/>
                  <a:pt x="196" y="0"/>
                  <a:pt x="196" y="0"/>
                </a:cubicBezTo>
                <a:cubicBezTo>
                  <a:pt x="156" y="0"/>
                  <a:pt x="124" y="32"/>
                  <a:pt x="124" y="72"/>
                </a:cubicBezTo>
                <a:cubicBezTo>
                  <a:pt x="124" y="80"/>
                  <a:pt x="124" y="80"/>
                  <a:pt x="124" y="80"/>
                </a:cubicBezTo>
                <a:cubicBezTo>
                  <a:pt x="52" y="80"/>
                  <a:pt x="52" y="80"/>
                  <a:pt x="52" y="80"/>
                </a:cubicBezTo>
                <a:cubicBezTo>
                  <a:pt x="23" y="80"/>
                  <a:pt x="0" y="104"/>
                  <a:pt x="0" y="132"/>
                </a:cubicBezTo>
                <a:cubicBezTo>
                  <a:pt x="0" y="381"/>
                  <a:pt x="0" y="381"/>
                  <a:pt x="0" y="381"/>
                </a:cubicBezTo>
                <a:cubicBezTo>
                  <a:pt x="0" y="407"/>
                  <a:pt x="20" y="429"/>
                  <a:pt x="46" y="432"/>
                </a:cubicBezTo>
                <a:cubicBezTo>
                  <a:pt x="46" y="434"/>
                  <a:pt x="46" y="435"/>
                  <a:pt x="46" y="437"/>
                </a:cubicBezTo>
                <a:cubicBezTo>
                  <a:pt x="46" y="445"/>
                  <a:pt x="52" y="451"/>
                  <a:pt x="60" y="451"/>
                </a:cubicBezTo>
                <a:cubicBezTo>
                  <a:pt x="85" y="451"/>
                  <a:pt x="85" y="451"/>
                  <a:pt x="85" y="451"/>
                </a:cubicBezTo>
                <a:cubicBezTo>
                  <a:pt x="93" y="451"/>
                  <a:pt x="99" y="445"/>
                  <a:pt x="99" y="437"/>
                </a:cubicBezTo>
                <a:cubicBezTo>
                  <a:pt x="99" y="435"/>
                  <a:pt x="98" y="434"/>
                  <a:pt x="98" y="433"/>
                </a:cubicBezTo>
                <a:cubicBezTo>
                  <a:pt x="393" y="433"/>
                  <a:pt x="393" y="433"/>
                  <a:pt x="393" y="433"/>
                </a:cubicBezTo>
                <a:cubicBezTo>
                  <a:pt x="393" y="434"/>
                  <a:pt x="393" y="435"/>
                  <a:pt x="393" y="437"/>
                </a:cubicBezTo>
                <a:cubicBezTo>
                  <a:pt x="393" y="445"/>
                  <a:pt x="399" y="451"/>
                  <a:pt x="407" y="451"/>
                </a:cubicBezTo>
                <a:cubicBezTo>
                  <a:pt x="432" y="451"/>
                  <a:pt x="432" y="451"/>
                  <a:pt x="432" y="451"/>
                </a:cubicBezTo>
                <a:cubicBezTo>
                  <a:pt x="440" y="451"/>
                  <a:pt x="446" y="445"/>
                  <a:pt x="446" y="437"/>
                </a:cubicBezTo>
                <a:cubicBezTo>
                  <a:pt x="446" y="435"/>
                  <a:pt x="446" y="434"/>
                  <a:pt x="445" y="432"/>
                </a:cubicBezTo>
                <a:cubicBezTo>
                  <a:pt x="471" y="429"/>
                  <a:pt x="492" y="407"/>
                  <a:pt x="492" y="381"/>
                </a:cubicBezTo>
                <a:cubicBezTo>
                  <a:pt x="492" y="132"/>
                  <a:pt x="492" y="132"/>
                  <a:pt x="492" y="132"/>
                </a:cubicBezTo>
                <a:cubicBezTo>
                  <a:pt x="492" y="104"/>
                  <a:pt x="468" y="80"/>
                  <a:pt x="439" y="80"/>
                </a:cubicBezTo>
                <a:close/>
                <a:moveTo>
                  <a:pt x="397" y="97"/>
                </a:moveTo>
                <a:cubicBezTo>
                  <a:pt x="421" y="97"/>
                  <a:pt x="421" y="97"/>
                  <a:pt x="421" y="97"/>
                </a:cubicBezTo>
                <a:cubicBezTo>
                  <a:pt x="421" y="409"/>
                  <a:pt x="421" y="409"/>
                  <a:pt x="421" y="409"/>
                </a:cubicBezTo>
                <a:cubicBezTo>
                  <a:pt x="397" y="409"/>
                  <a:pt x="397" y="409"/>
                  <a:pt x="397" y="409"/>
                </a:cubicBezTo>
                <a:lnTo>
                  <a:pt x="397" y="97"/>
                </a:lnTo>
                <a:close/>
                <a:moveTo>
                  <a:pt x="163" y="72"/>
                </a:moveTo>
                <a:cubicBezTo>
                  <a:pt x="163" y="54"/>
                  <a:pt x="178" y="39"/>
                  <a:pt x="196" y="39"/>
                </a:cubicBezTo>
                <a:cubicBezTo>
                  <a:pt x="296" y="39"/>
                  <a:pt x="296" y="39"/>
                  <a:pt x="296" y="39"/>
                </a:cubicBezTo>
                <a:cubicBezTo>
                  <a:pt x="314" y="39"/>
                  <a:pt x="328" y="54"/>
                  <a:pt x="328" y="72"/>
                </a:cubicBezTo>
                <a:cubicBezTo>
                  <a:pt x="328" y="80"/>
                  <a:pt x="328" y="80"/>
                  <a:pt x="328" y="80"/>
                </a:cubicBezTo>
                <a:cubicBezTo>
                  <a:pt x="163" y="80"/>
                  <a:pt x="163" y="80"/>
                  <a:pt x="163" y="80"/>
                </a:cubicBezTo>
                <a:lnTo>
                  <a:pt x="163" y="72"/>
                </a:lnTo>
                <a:close/>
                <a:moveTo>
                  <a:pt x="70" y="97"/>
                </a:moveTo>
                <a:cubicBezTo>
                  <a:pt x="95" y="97"/>
                  <a:pt x="95" y="97"/>
                  <a:pt x="95" y="97"/>
                </a:cubicBezTo>
                <a:cubicBezTo>
                  <a:pt x="95" y="409"/>
                  <a:pt x="95" y="409"/>
                  <a:pt x="95" y="409"/>
                </a:cubicBezTo>
                <a:cubicBezTo>
                  <a:pt x="70" y="409"/>
                  <a:pt x="70" y="409"/>
                  <a:pt x="70" y="409"/>
                </a:cubicBezTo>
                <a:lnTo>
                  <a:pt x="70"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Content Placeholder 2">
            <a:extLst>
              <a:ext uri="{FF2B5EF4-FFF2-40B4-BE49-F238E27FC236}">
                <a16:creationId xmlns:a16="http://schemas.microsoft.com/office/drawing/2014/main" xmlns="" id="{4AE5E4C4-10B5-400A-ACCA-25D267C9BE5E}"/>
              </a:ext>
            </a:extLst>
          </p:cNvPr>
          <p:cNvSpPr txBox="1">
            <a:spLocks/>
          </p:cNvSpPr>
          <p:nvPr/>
        </p:nvSpPr>
        <p:spPr>
          <a:xfrm>
            <a:off x="7747573" y="1718914"/>
            <a:ext cx="3920837" cy="4351338"/>
          </a:xfrm>
          <a:prstGeom prst="rect">
            <a:avLst/>
          </a:prstGeom>
        </p:spPr>
        <p:txBody>
          <a:bodyPr vert="horz" lIns="91440" tIns="45720" rIns="91440" bIns="45720" rtlCol="0">
            <a:norm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Actions</a:t>
            </a:r>
            <a:endParaRPr lang="en-GB" sz="1800" b="0" dirty="0">
              <a:solidFill>
                <a:schemeClr val="tx2">
                  <a:lumMod val="75000"/>
                </a:schemeClr>
              </a:solidFill>
            </a:endParaRPr>
          </a:p>
          <a:p>
            <a:pPr marL="342900" lvl="0" indent="-342900" algn="l">
              <a:buFont typeface="+mj-lt"/>
              <a:buAutoNum type="arabicPeriod"/>
            </a:pPr>
            <a:r>
              <a:rPr lang="en-GB" sz="1800" b="0" dirty="0">
                <a:solidFill>
                  <a:schemeClr val="tx2">
                    <a:lumMod val="75000"/>
                  </a:schemeClr>
                </a:solidFill>
              </a:rPr>
              <a:t>Support all businesses to grow, build resilience and raise productivity through effective use of technology solutions</a:t>
            </a:r>
          </a:p>
          <a:p>
            <a:pPr marL="342900" lvl="0" indent="-342900" algn="l">
              <a:buFont typeface="+mj-lt"/>
              <a:buAutoNum type="arabicPeriod"/>
            </a:pPr>
            <a:r>
              <a:rPr lang="en-GB" sz="1800" b="0" dirty="0">
                <a:solidFill>
                  <a:schemeClr val="tx2">
                    <a:lumMod val="75000"/>
                  </a:schemeClr>
                </a:solidFill>
              </a:rPr>
              <a:t>Maximise the opportunities of the circular economy and energy for all businesses</a:t>
            </a:r>
          </a:p>
          <a:p>
            <a:pPr marL="342900" lvl="0" indent="-342900" algn="l">
              <a:buFont typeface="+mj-lt"/>
              <a:buAutoNum type="arabicPeriod"/>
            </a:pPr>
            <a:r>
              <a:rPr lang="en-GB" sz="1800" b="0" dirty="0">
                <a:solidFill>
                  <a:schemeClr val="tx2">
                    <a:lumMod val="75000"/>
                  </a:schemeClr>
                </a:solidFill>
              </a:rPr>
              <a:t>Develop Greater Lincolnshire’s place in the global economy</a:t>
            </a:r>
          </a:p>
          <a:p>
            <a:pPr marL="342900" lvl="0" indent="-342900" algn="l">
              <a:buFont typeface="+mj-lt"/>
              <a:buAutoNum type="arabicPeriod"/>
            </a:pPr>
            <a:r>
              <a:rPr lang="en-GB" sz="1800" b="0" dirty="0">
                <a:solidFill>
                  <a:schemeClr val="tx2">
                    <a:lumMod val="75000"/>
                  </a:schemeClr>
                </a:solidFill>
              </a:rPr>
              <a:t>Focus on tailored interventions to capitalise on our areas of strategic opportunity</a:t>
            </a:r>
          </a:p>
          <a:p>
            <a:endParaRPr lang="en-GB" sz="1800" dirty="0"/>
          </a:p>
        </p:txBody>
      </p:sp>
      <p:sp>
        <p:nvSpPr>
          <p:cNvPr id="13" name="Content Placeholder 2">
            <a:extLst>
              <a:ext uri="{FF2B5EF4-FFF2-40B4-BE49-F238E27FC236}">
                <a16:creationId xmlns:a16="http://schemas.microsoft.com/office/drawing/2014/main" xmlns="" id="{D58F426D-4A4D-45DA-9376-EDEBFF1199DA}"/>
              </a:ext>
            </a:extLst>
          </p:cNvPr>
          <p:cNvSpPr txBox="1">
            <a:spLocks/>
          </p:cNvSpPr>
          <p:nvPr/>
        </p:nvSpPr>
        <p:spPr>
          <a:xfrm>
            <a:off x="3759445" y="1718914"/>
            <a:ext cx="3920836" cy="4351338"/>
          </a:xfrm>
          <a:prstGeom prst="rect">
            <a:avLst/>
          </a:prstGeom>
        </p:spPr>
        <p:txBody>
          <a:bodyPr vert="horz" lIns="91440" tIns="45720" rIns="91440" bIns="45720" rtlCol="0">
            <a:noAutofit/>
          </a:bodyPr>
          <a:lstStyle>
            <a:defPPr>
              <a:defRPr lang="en-US"/>
            </a:defPPr>
            <a:lvl1pPr indent="0" algn="ctr">
              <a:lnSpc>
                <a:spcPct val="100000"/>
              </a:lnSpc>
              <a:spcBef>
                <a:spcPts val="1000"/>
              </a:spcBef>
              <a:buFont typeface="Arial" panose="020B0604020202020204" pitchFamily="34" charset="0"/>
              <a:buNone/>
              <a:defRPr sz="1400" b="1">
                <a:solidFill>
                  <a:srgbClr val="F5873D"/>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Strategic Case</a:t>
            </a:r>
          </a:p>
          <a:p>
            <a:pPr marL="285750" indent="-285750" algn="l">
              <a:buFont typeface="Arial" panose="020B0604020202020204" pitchFamily="34" charset="0"/>
              <a:buChar char="•"/>
            </a:pPr>
            <a:r>
              <a:rPr lang="en-GB" sz="1800" b="0" dirty="0">
                <a:solidFill>
                  <a:schemeClr val="tx2">
                    <a:lumMod val="75000"/>
                  </a:schemeClr>
                </a:solidFill>
              </a:rPr>
              <a:t>Prioritise business start ups and growth – currently a negative net business birth rate</a:t>
            </a:r>
          </a:p>
          <a:p>
            <a:pPr marL="285750" indent="-285750" algn="l">
              <a:buFont typeface="Arial" panose="020B0604020202020204" pitchFamily="34" charset="0"/>
              <a:buChar char="•"/>
            </a:pPr>
            <a:r>
              <a:rPr lang="en-GB" sz="1800" b="0" dirty="0">
                <a:solidFill>
                  <a:schemeClr val="tx2">
                    <a:lumMod val="75000"/>
                  </a:schemeClr>
                </a:solidFill>
              </a:rPr>
              <a:t>Engage the global economy - building on the £4.7bn exports annually &amp; ideas for a Free Port</a:t>
            </a:r>
          </a:p>
          <a:p>
            <a:pPr marL="285750" indent="-285750" algn="l">
              <a:buFont typeface="Arial" panose="020B0604020202020204" pitchFamily="34" charset="0"/>
              <a:buChar char="•"/>
            </a:pPr>
            <a:r>
              <a:rPr lang="en-GB" sz="1800" b="0" dirty="0">
                <a:solidFill>
                  <a:schemeClr val="tx2">
                    <a:lumMod val="75000"/>
                  </a:schemeClr>
                </a:solidFill>
              </a:rPr>
              <a:t>Increase business engagement with digital technology - uptake of digital technology is currently low</a:t>
            </a:r>
          </a:p>
          <a:p>
            <a:pPr marL="285750" indent="-285750" algn="l">
              <a:buFont typeface="Arial" panose="020B0604020202020204" pitchFamily="34" charset="0"/>
              <a:buChar char="•"/>
            </a:pPr>
            <a:r>
              <a:rPr lang="en-GB" sz="1800" b="0" dirty="0">
                <a:solidFill>
                  <a:schemeClr val="tx2">
                    <a:lumMod val="75000"/>
                  </a:schemeClr>
                </a:solidFill>
              </a:rPr>
              <a:t>Provide businesses appropriate sites and premises – including the enterprise zones</a:t>
            </a:r>
          </a:p>
        </p:txBody>
      </p:sp>
      <p:sp>
        <p:nvSpPr>
          <p:cNvPr id="3" name="Slide Number Placeholder 2">
            <a:extLst>
              <a:ext uri="{FF2B5EF4-FFF2-40B4-BE49-F238E27FC236}">
                <a16:creationId xmlns:a16="http://schemas.microsoft.com/office/drawing/2014/main" xmlns="" id="{2E6AEF9B-0015-439A-91CE-FF9ABA2D332A}"/>
              </a:ext>
            </a:extLst>
          </p:cNvPr>
          <p:cNvSpPr>
            <a:spLocks noGrp="1"/>
          </p:cNvSpPr>
          <p:nvPr>
            <p:ph type="sldNum" sz="quarter" idx="12"/>
          </p:nvPr>
        </p:nvSpPr>
        <p:spPr/>
        <p:txBody>
          <a:bodyPr/>
          <a:lstStyle/>
          <a:p>
            <a:fld id="{9EF44107-4028-49BE-8D3C-62793E417957}" type="slidenum">
              <a:rPr lang="en-GB" smtClean="0"/>
              <a:t>22</a:t>
            </a:fld>
            <a:endParaRPr lang="en-GB"/>
          </a:p>
        </p:txBody>
      </p:sp>
    </p:spTree>
    <p:extLst>
      <p:ext uri="{BB962C8B-B14F-4D97-AF65-F5344CB8AC3E}">
        <p14:creationId xmlns:p14="http://schemas.microsoft.com/office/powerpoint/2010/main" val="26556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D557F-7876-4625-B60C-2810158C498B}"/>
              </a:ext>
            </a:extLst>
          </p:cNvPr>
          <p:cNvSpPr>
            <a:spLocks noGrp="1"/>
          </p:cNvSpPr>
          <p:nvPr>
            <p:ph type="title"/>
          </p:nvPr>
        </p:nvSpPr>
        <p:spPr>
          <a:xfrm>
            <a:off x="838201" y="365127"/>
            <a:ext cx="10515600" cy="1325563"/>
          </a:xfrm>
        </p:spPr>
        <p:txBody>
          <a:bodyPr/>
          <a:lstStyle/>
          <a:p>
            <a:r>
              <a:rPr lang="en-GB" dirty="0"/>
              <a:t>Foundations - Place</a:t>
            </a:r>
          </a:p>
        </p:txBody>
      </p:sp>
      <p:sp>
        <p:nvSpPr>
          <p:cNvPr id="5" name="Content Placeholder 2">
            <a:extLst>
              <a:ext uri="{FF2B5EF4-FFF2-40B4-BE49-F238E27FC236}">
                <a16:creationId xmlns:a16="http://schemas.microsoft.com/office/drawing/2014/main" xmlns="" id="{1650AE38-AFF7-408B-A98D-590E2394AE3F}"/>
              </a:ext>
            </a:extLst>
          </p:cNvPr>
          <p:cNvSpPr txBox="1">
            <a:spLocks/>
          </p:cNvSpPr>
          <p:nvPr/>
        </p:nvSpPr>
        <p:spPr>
          <a:xfrm>
            <a:off x="370368" y="1576232"/>
            <a:ext cx="3591442" cy="4351338"/>
          </a:xfrm>
          <a:prstGeom prst="rect">
            <a:avLst/>
          </a:prstGeom>
        </p:spPr>
        <p:txBody>
          <a:bodyPr vert="horz" lIns="91440" tIns="45720" rIns="91440" bIns="45720" rtlCol="0">
            <a:norm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800" b="1" dirty="0">
                <a:solidFill>
                  <a:srgbClr val="F5873D"/>
                </a:solidFill>
              </a:rPr>
              <a:t>Ambition</a:t>
            </a:r>
          </a:p>
          <a:p>
            <a:pPr algn="ctr"/>
            <a:r>
              <a:rPr lang="en-GB" sz="1800" dirty="0"/>
              <a:t>Capitalise on the dispersed economy to create a leading polycentric, productive economy</a:t>
            </a:r>
          </a:p>
          <a:p>
            <a:endParaRPr lang="en-GB" sz="1800" dirty="0"/>
          </a:p>
        </p:txBody>
      </p:sp>
      <p:sp>
        <p:nvSpPr>
          <p:cNvPr id="7" name="Freeform 46">
            <a:extLst>
              <a:ext uri="{FF2B5EF4-FFF2-40B4-BE49-F238E27FC236}">
                <a16:creationId xmlns:a16="http://schemas.microsoft.com/office/drawing/2014/main" xmlns="" id="{6FDB639E-F834-40FD-B623-E4B8EF94F55A}"/>
              </a:ext>
            </a:extLst>
          </p:cNvPr>
          <p:cNvSpPr>
            <a:spLocks noEditPoints="1"/>
          </p:cNvSpPr>
          <p:nvPr/>
        </p:nvSpPr>
        <p:spPr bwMode="auto">
          <a:xfrm>
            <a:off x="6096000" y="793908"/>
            <a:ext cx="432000" cy="468000"/>
          </a:xfrm>
          <a:custGeom>
            <a:avLst/>
            <a:gdLst>
              <a:gd name="T0" fmla="*/ 112 w 135"/>
              <a:gd name="T1" fmla="*/ 25 h 193"/>
              <a:gd name="T2" fmla="*/ 119 w 135"/>
              <a:gd name="T3" fmla="*/ 110 h 193"/>
              <a:gd name="T4" fmla="*/ 67 w 135"/>
              <a:gd name="T5" fmla="*/ 193 h 193"/>
              <a:gd name="T6" fmla="*/ 15 w 135"/>
              <a:gd name="T7" fmla="*/ 110 h 193"/>
              <a:gd name="T8" fmla="*/ 22 w 135"/>
              <a:gd name="T9" fmla="*/ 25 h 193"/>
              <a:gd name="T10" fmla="*/ 112 w 135"/>
              <a:gd name="T11" fmla="*/ 25 h 193"/>
              <a:gd name="T12" fmla="*/ 67 w 135"/>
              <a:gd name="T13" fmla="*/ 105 h 193"/>
              <a:gd name="T14" fmla="*/ 31 w 135"/>
              <a:gd name="T15" fmla="*/ 69 h 193"/>
              <a:gd name="T16" fmla="*/ 67 w 135"/>
              <a:gd name="T17" fmla="*/ 32 h 193"/>
              <a:gd name="T18" fmla="*/ 103 w 135"/>
              <a:gd name="T19" fmla="*/ 69 h 193"/>
              <a:gd name="T20" fmla="*/ 67 w 135"/>
              <a:gd name="T21" fmla="*/ 10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93">
                <a:moveTo>
                  <a:pt x="112" y="25"/>
                </a:moveTo>
                <a:cubicBezTo>
                  <a:pt x="135" y="47"/>
                  <a:pt x="131" y="85"/>
                  <a:pt x="119" y="110"/>
                </a:cubicBezTo>
                <a:cubicBezTo>
                  <a:pt x="104" y="141"/>
                  <a:pt x="94" y="154"/>
                  <a:pt x="67" y="193"/>
                </a:cubicBezTo>
                <a:cubicBezTo>
                  <a:pt x="37" y="151"/>
                  <a:pt x="29" y="136"/>
                  <a:pt x="15" y="110"/>
                </a:cubicBezTo>
                <a:cubicBezTo>
                  <a:pt x="2" y="84"/>
                  <a:pt x="0" y="47"/>
                  <a:pt x="22" y="25"/>
                </a:cubicBezTo>
                <a:cubicBezTo>
                  <a:pt x="48" y="1"/>
                  <a:pt x="87" y="0"/>
                  <a:pt x="112" y="25"/>
                </a:cubicBezTo>
                <a:close/>
                <a:moveTo>
                  <a:pt x="67" y="105"/>
                </a:moveTo>
                <a:cubicBezTo>
                  <a:pt x="47" y="105"/>
                  <a:pt x="31" y="89"/>
                  <a:pt x="31" y="69"/>
                </a:cubicBezTo>
                <a:cubicBezTo>
                  <a:pt x="31" y="49"/>
                  <a:pt x="47" y="32"/>
                  <a:pt x="67" y="32"/>
                </a:cubicBezTo>
                <a:cubicBezTo>
                  <a:pt x="87" y="32"/>
                  <a:pt x="103" y="49"/>
                  <a:pt x="103" y="69"/>
                </a:cubicBezTo>
                <a:cubicBezTo>
                  <a:pt x="103" y="89"/>
                  <a:pt x="87" y="105"/>
                  <a:pt x="67" y="10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Content Placeholder 2">
            <a:extLst>
              <a:ext uri="{FF2B5EF4-FFF2-40B4-BE49-F238E27FC236}">
                <a16:creationId xmlns:a16="http://schemas.microsoft.com/office/drawing/2014/main" xmlns="" id="{52FE65EE-44D6-4946-8830-8021DD969C97}"/>
              </a:ext>
            </a:extLst>
          </p:cNvPr>
          <p:cNvSpPr txBox="1">
            <a:spLocks/>
          </p:cNvSpPr>
          <p:nvPr/>
        </p:nvSpPr>
        <p:spPr>
          <a:xfrm>
            <a:off x="7736366" y="1576232"/>
            <a:ext cx="4183513" cy="4351338"/>
          </a:xfrm>
          <a:prstGeom prst="rect">
            <a:avLst/>
          </a:prstGeom>
        </p:spPr>
        <p:txBody>
          <a:bodyPr vert="horz" lIns="91440" tIns="45720" rIns="91440" bIns="45720" rtlCol="0">
            <a:norm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800" b="1" dirty="0">
                <a:solidFill>
                  <a:srgbClr val="F5873D"/>
                </a:solidFill>
              </a:rPr>
              <a:t>Actions</a:t>
            </a:r>
          </a:p>
          <a:p>
            <a:pPr marL="342900" lvl="0" indent="-342900" algn="l">
              <a:buFont typeface="+mj-lt"/>
              <a:buAutoNum type="arabicPeriod"/>
            </a:pPr>
            <a:r>
              <a:rPr lang="en-GB" sz="1800" dirty="0"/>
              <a:t>Work together to make towns stronger, not individually but collectively </a:t>
            </a:r>
          </a:p>
          <a:p>
            <a:pPr marL="342900" lvl="0" indent="-342900" algn="l">
              <a:buFont typeface="+mj-lt"/>
              <a:buAutoNum type="arabicPeriod"/>
            </a:pPr>
            <a:r>
              <a:rPr lang="en-GB" sz="1800" dirty="0"/>
              <a:t>Invest in infrastructure improvements and complement this with reach to pockets of rural isolation</a:t>
            </a:r>
          </a:p>
          <a:p>
            <a:pPr marL="342900" lvl="0" indent="-342900" algn="l">
              <a:buFont typeface="+mj-lt"/>
              <a:buAutoNum type="arabicPeriod"/>
            </a:pPr>
            <a:r>
              <a:rPr lang="en-GB" sz="1800" dirty="0"/>
              <a:t>Develop a new local approach to delivering 100,000 homes.</a:t>
            </a:r>
          </a:p>
          <a:p>
            <a:pPr algn="l"/>
            <a:endParaRPr lang="en-GB" sz="1800" dirty="0"/>
          </a:p>
          <a:p>
            <a:pPr algn="l"/>
            <a:endParaRPr lang="en-GB" sz="1800" dirty="0"/>
          </a:p>
        </p:txBody>
      </p:sp>
      <p:sp>
        <p:nvSpPr>
          <p:cNvPr id="13" name="Content Placeholder 2">
            <a:extLst>
              <a:ext uri="{FF2B5EF4-FFF2-40B4-BE49-F238E27FC236}">
                <a16:creationId xmlns:a16="http://schemas.microsoft.com/office/drawing/2014/main" xmlns="" id="{C1A45BC8-8531-4AC8-981A-037E96C30CCE}"/>
              </a:ext>
            </a:extLst>
          </p:cNvPr>
          <p:cNvSpPr txBox="1">
            <a:spLocks/>
          </p:cNvSpPr>
          <p:nvPr/>
        </p:nvSpPr>
        <p:spPr>
          <a:xfrm>
            <a:off x="4053367" y="1576232"/>
            <a:ext cx="3591442" cy="4351338"/>
          </a:xfrm>
          <a:prstGeom prst="rect">
            <a:avLst/>
          </a:prstGeom>
        </p:spPr>
        <p:txBody>
          <a:bodyPr vert="horz" lIns="91440" tIns="45720" rIns="91440" bIns="45720" rtlCol="0">
            <a:noAutofit/>
          </a:bodyPr>
          <a:lstStyle>
            <a:lvl1pPr indent="0" algn="just">
              <a:lnSpc>
                <a:spcPct val="100000"/>
              </a:lnSpc>
              <a:spcBef>
                <a:spcPts val="1000"/>
              </a:spcBef>
              <a:buFont typeface="Arial" panose="020B0604020202020204" pitchFamily="34" charset="0"/>
              <a:buNone/>
              <a:defRPr sz="1400">
                <a:solidFill>
                  <a:schemeClr val="tx2">
                    <a:lumMod val="75000"/>
                  </a:schemeClr>
                </a:solidFill>
                <a:latin typeface="Helvetica Neue"/>
              </a:defRPr>
            </a:lvl1pPr>
            <a:lvl2pPr marL="685800" indent="-228600">
              <a:lnSpc>
                <a:spcPct val="90000"/>
              </a:lnSpc>
              <a:spcBef>
                <a:spcPts val="500"/>
              </a:spcBef>
              <a:buFont typeface="Arial" panose="020B0604020202020204" pitchFamily="34" charset="0"/>
              <a:buChar char="•"/>
              <a:defRPr sz="2400">
                <a:solidFill>
                  <a:schemeClr val="tx2">
                    <a:lumMod val="75000"/>
                  </a:schemeClr>
                </a:solidFill>
                <a:latin typeface="Helvetica Neue"/>
              </a:defRPr>
            </a:lvl2pPr>
            <a:lvl3pPr marL="1143000" indent="-228600">
              <a:lnSpc>
                <a:spcPct val="90000"/>
              </a:lnSpc>
              <a:spcBef>
                <a:spcPts val="500"/>
              </a:spcBef>
              <a:buFont typeface="Arial" panose="020B0604020202020204" pitchFamily="34" charset="0"/>
              <a:buChar char="•"/>
              <a:defRPr sz="2000">
                <a:solidFill>
                  <a:schemeClr val="tx2">
                    <a:lumMod val="75000"/>
                  </a:schemeClr>
                </a:solidFill>
                <a:latin typeface="Helvetica Neue"/>
              </a:defRPr>
            </a:lvl3pPr>
            <a:lvl4pPr marL="16002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4pPr>
            <a:lvl5pPr marL="2057400" indent="-228600">
              <a:lnSpc>
                <a:spcPct val="90000"/>
              </a:lnSpc>
              <a:spcBef>
                <a:spcPts val="500"/>
              </a:spcBef>
              <a:buFont typeface="Arial" panose="020B0604020202020204" pitchFamily="34" charset="0"/>
              <a:buChar char="•"/>
              <a:defRPr>
                <a:solidFill>
                  <a:schemeClr val="tx2">
                    <a:lumMod val="75000"/>
                  </a:schemeClr>
                </a:solidFill>
                <a:latin typeface="Helvetica Neue"/>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sz="1800" b="1" dirty="0">
                <a:solidFill>
                  <a:srgbClr val="F5873D"/>
                </a:solidFill>
              </a:rPr>
              <a:t>Strategic case</a:t>
            </a:r>
          </a:p>
          <a:p>
            <a:pPr marL="285750" indent="-285750" algn="l">
              <a:buFont typeface="Arial" panose="020B0604020202020204" pitchFamily="34" charset="0"/>
              <a:buChar char="•"/>
            </a:pPr>
            <a:r>
              <a:rPr lang="en-GB" sz="1800" dirty="0"/>
              <a:t>Protect Greater Lincolnshire’s distinctive and strategic natural capital</a:t>
            </a:r>
          </a:p>
          <a:p>
            <a:pPr marL="285750" indent="-285750" algn="l">
              <a:buFont typeface="Arial" panose="020B0604020202020204" pitchFamily="34" charset="0"/>
              <a:buChar char="•"/>
            </a:pPr>
            <a:r>
              <a:rPr lang="en-GB" sz="1800" dirty="0"/>
              <a:t>Meet housing needs - addressing low activity and land values in housing market, particularly in areas with flood risks</a:t>
            </a:r>
          </a:p>
          <a:p>
            <a:pPr marL="285750" indent="-285750" algn="l">
              <a:buFont typeface="Arial" panose="020B0604020202020204" pitchFamily="34" charset="0"/>
              <a:buChar char="•"/>
            </a:pPr>
            <a:r>
              <a:rPr lang="en-GB" sz="1800" dirty="0"/>
              <a:t>Prioritise inclusive growth - providing solutions to promote inclusion is vital in terms of inclusive growth and increasing the prosperity of areas.</a:t>
            </a:r>
          </a:p>
          <a:p>
            <a:endParaRPr lang="en-GB" sz="1800" dirty="0"/>
          </a:p>
        </p:txBody>
      </p:sp>
      <p:sp>
        <p:nvSpPr>
          <p:cNvPr id="3" name="Slide Number Placeholder 2">
            <a:extLst>
              <a:ext uri="{FF2B5EF4-FFF2-40B4-BE49-F238E27FC236}">
                <a16:creationId xmlns:a16="http://schemas.microsoft.com/office/drawing/2014/main" xmlns="" id="{D89B8B2C-1C01-4066-A61E-ACF7B7D8DC09}"/>
              </a:ext>
            </a:extLst>
          </p:cNvPr>
          <p:cNvSpPr>
            <a:spLocks noGrp="1"/>
          </p:cNvSpPr>
          <p:nvPr>
            <p:ph type="sldNum" sz="quarter" idx="12"/>
          </p:nvPr>
        </p:nvSpPr>
        <p:spPr/>
        <p:txBody>
          <a:bodyPr/>
          <a:lstStyle/>
          <a:p>
            <a:fld id="{9EF44107-4028-49BE-8D3C-62793E417957}" type="slidenum">
              <a:rPr lang="en-GB" smtClean="0"/>
              <a:t>23</a:t>
            </a:fld>
            <a:endParaRPr lang="en-GB"/>
          </a:p>
        </p:txBody>
      </p:sp>
    </p:spTree>
    <p:extLst>
      <p:ext uri="{BB962C8B-B14F-4D97-AF65-F5344CB8AC3E}">
        <p14:creationId xmlns:p14="http://schemas.microsoft.com/office/powerpoint/2010/main" val="2060205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D9272-B8C3-4F21-BEBE-2F40DD4374A0}"/>
              </a:ext>
            </a:extLst>
          </p:cNvPr>
          <p:cNvSpPr>
            <a:spLocks noGrp="1"/>
          </p:cNvSpPr>
          <p:nvPr>
            <p:ph type="title"/>
          </p:nvPr>
        </p:nvSpPr>
        <p:spPr/>
        <p:txBody>
          <a:bodyPr>
            <a:normAutofit/>
          </a:bodyPr>
          <a:lstStyle/>
          <a:p>
            <a:r>
              <a:rPr lang="en-GB" dirty="0"/>
              <a:t>Questions for consideration</a:t>
            </a:r>
          </a:p>
        </p:txBody>
      </p:sp>
      <p:sp>
        <p:nvSpPr>
          <p:cNvPr id="4" name="Slide Number Placeholder 3">
            <a:extLst>
              <a:ext uri="{FF2B5EF4-FFF2-40B4-BE49-F238E27FC236}">
                <a16:creationId xmlns:a16="http://schemas.microsoft.com/office/drawing/2014/main" xmlns="" id="{19570D20-9E01-44C4-8097-B134604554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4107-4028-49BE-8D3C-62793E41795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7DDAC34F-C8C8-418F-8E4D-A2DFE79C13E0}"/>
              </a:ext>
            </a:extLst>
          </p:cNvPr>
          <p:cNvPicPr>
            <a:picLocks noChangeAspect="1"/>
          </p:cNvPicPr>
          <p:nvPr/>
        </p:nvPicPr>
        <p:blipFill>
          <a:blip r:embed="rId3"/>
          <a:stretch>
            <a:fillRect/>
          </a:stretch>
        </p:blipFill>
        <p:spPr>
          <a:xfrm>
            <a:off x="10601965" y="190356"/>
            <a:ext cx="1354060" cy="940320"/>
          </a:xfrm>
          <a:prstGeom prst="rect">
            <a:avLst/>
          </a:prstGeom>
        </p:spPr>
      </p:pic>
    </p:spTree>
    <p:extLst>
      <p:ext uri="{BB962C8B-B14F-4D97-AF65-F5344CB8AC3E}">
        <p14:creationId xmlns:p14="http://schemas.microsoft.com/office/powerpoint/2010/main" val="216452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CAD-2F2F-4A82-8007-E41254694F7F}"/>
              </a:ext>
            </a:extLst>
          </p:cNvPr>
          <p:cNvSpPr>
            <a:spLocks noGrp="1"/>
          </p:cNvSpPr>
          <p:nvPr>
            <p:ph type="title"/>
          </p:nvPr>
        </p:nvSpPr>
        <p:spPr/>
        <p:txBody>
          <a:bodyPr/>
          <a:lstStyle/>
          <a:p>
            <a:r>
              <a:rPr lang="en-GB" dirty="0"/>
              <a:t>What are the main takeaways from the LIS? (1)</a:t>
            </a:r>
          </a:p>
        </p:txBody>
      </p:sp>
      <p:sp>
        <p:nvSpPr>
          <p:cNvPr id="3" name="Content Placeholder 2">
            <a:extLst>
              <a:ext uri="{FF2B5EF4-FFF2-40B4-BE49-F238E27FC236}">
                <a16:creationId xmlns:a16="http://schemas.microsoft.com/office/drawing/2014/main" xmlns="" id="{0A8ADC6F-0F4A-4D2A-82FD-C8D2F1C09B06}"/>
              </a:ext>
            </a:extLst>
          </p:cNvPr>
          <p:cNvSpPr>
            <a:spLocks noGrp="1"/>
          </p:cNvSpPr>
          <p:nvPr>
            <p:ph idx="1"/>
          </p:nvPr>
        </p:nvSpPr>
        <p:spPr/>
        <p:txBody>
          <a:bodyPr>
            <a:normAutofit/>
          </a:bodyPr>
          <a:lstStyle/>
          <a:p>
            <a:pPr lvl="0"/>
            <a:r>
              <a:rPr lang="en-GB" dirty="0"/>
              <a:t>We are a manufacturing broad-based economy, with distinctive opportunities in a number of areas based on our assets, sectors, and investments</a:t>
            </a:r>
          </a:p>
          <a:p>
            <a:pPr lvl="0"/>
            <a:r>
              <a:rPr lang="en-GB" dirty="0" err="1"/>
              <a:t>Agrifood</a:t>
            </a:r>
            <a:r>
              <a:rPr lang="en-GB" dirty="0"/>
              <a:t> and energy and water – capitalise on existing sector strengths and assets</a:t>
            </a:r>
          </a:p>
          <a:p>
            <a:pPr lvl="0"/>
            <a:r>
              <a:rPr lang="en-GB" dirty="0"/>
              <a:t>Health &amp; care and visitor economy – major employers with potential to be more productive</a:t>
            </a:r>
          </a:p>
          <a:p>
            <a:pPr lvl="0"/>
            <a:r>
              <a:rPr lang="en-GB" dirty="0"/>
              <a:t>Defence – important aviation history and potential for catalyse a new sector / supply chain opportunity</a:t>
            </a:r>
          </a:p>
        </p:txBody>
      </p:sp>
      <p:sp>
        <p:nvSpPr>
          <p:cNvPr id="4" name="Slide Number Placeholder 3">
            <a:extLst>
              <a:ext uri="{FF2B5EF4-FFF2-40B4-BE49-F238E27FC236}">
                <a16:creationId xmlns:a16="http://schemas.microsoft.com/office/drawing/2014/main" xmlns="" id="{709E4727-E386-4A4E-9115-F09362B06264}"/>
              </a:ext>
            </a:extLst>
          </p:cNvPr>
          <p:cNvSpPr>
            <a:spLocks noGrp="1"/>
          </p:cNvSpPr>
          <p:nvPr>
            <p:ph type="sldNum" sz="quarter" idx="12"/>
          </p:nvPr>
        </p:nvSpPr>
        <p:spPr/>
        <p:txBody>
          <a:bodyPr/>
          <a:lstStyle/>
          <a:p>
            <a:fld id="{9EF44107-4028-49BE-8D3C-62793E417957}" type="slidenum">
              <a:rPr lang="en-GB" smtClean="0"/>
              <a:t>25</a:t>
            </a:fld>
            <a:endParaRPr lang="en-GB"/>
          </a:p>
        </p:txBody>
      </p:sp>
    </p:spTree>
    <p:extLst>
      <p:ext uri="{BB962C8B-B14F-4D97-AF65-F5344CB8AC3E}">
        <p14:creationId xmlns:p14="http://schemas.microsoft.com/office/powerpoint/2010/main" val="3643222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CAD-2F2F-4A82-8007-E41254694F7F}"/>
              </a:ext>
            </a:extLst>
          </p:cNvPr>
          <p:cNvSpPr>
            <a:spLocks noGrp="1"/>
          </p:cNvSpPr>
          <p:nvPr>
            <p:ph type="title"/>
          </p:nvPr>
        </p:nvSpPr>
        <p:spPr/>
        <p:txBody>
          <a:bodyPr/>
          <a:lstStyle/>
          <a:p>
            <a:r>
              <a:rPr lang="en-GB" dirty="0"/>
              <a:t>What are the main takeaways from the LIS? (2)</a:t>
            </a:r>
          </a:p>
        </p:txBody>
      </p:sp>
      <p:sp>
        <p:nvSpPr>
          <p:cNvPr id="3" name="Content Placeholder 2">
            <a:extLst>
              <a:ext uri="{FF2B5EF4-FFF2-40B4-BE49-F238E27FC236}">
                <a16:creationId xmlns:a16="http://schemas.microsoft.com/office/drawing/2014/main" xmlns="" id="{0A8ADC6F-0F4A-4D2A-82FD-C8D2F1C09B06}"/>
              </a:ext>
            </a:extLst>
          </p:cNvPr>
          <p:cNvSpPr>
            <a:spLocks noGrp="1"/>
          </p:cNvSpPr>
          <p:nvPr>
            <p:ph idx="1"/>
          </p:nvPr>
        </p:nvSpPr>
        <p:spPr/>
        <p:txBody>
          <a:bodyPr>
            <a:normAutofit fontScale="77500" lnSpcReduction="20000"/>
          </a:bodyPr>
          <a:lstStyle/>
          <a:p>
            <a:pPr lvl="0"/>
            <a:r>
              <a:rPr lang="en-GB" dirty="0"/>
              <a:t>Our R&amp;D activity starts from a low base but there are signs that it is growing, we aim to triple R&amp;D spend through the LIS</a:t>
            </a:r>
          </a:p>
          <a:p>
            <a:pPr lvl="0"/>
            <a:r>
              <a:rPr lang="en-GB" dirty="0"/>
              <a:t>The working age population is shrinking, with increased demand by employers for higher level skills, we will upskill, retrain and retain talent through the LIS</a:t>
            </a:r>
          </a:p>
          <a:p>
            <a:pPr lvl="0"/>
            <a:r>
              <a:rPr lang="en-GB" dirty="0"/>
              <a:t>The dispersed and rural economy requires renewed investment in infrastructure regionally, nationally and globally, we will take a strategic and integrated approach to future proof the region to respond to challenges and opportunities</a:t>
            </a:r>
          </a:p>
          <a:p>
            <a:pPr lvl="0"/>
            <a:r>
              <a:rPr lang="en-GB" dirty="0"/>
              <a:t>We will create a supportive business environment for our micro, small and medium sized enterprises, distinctive to other places as they are both the largest proportion of the business base by size and employment</a:t>
            </a:r>
          </a:p>
          <a:p>
            <a:pPr lvl="0"/>
            <a:r>
              <a:rPr lang="en-GB" dirty="0"/>
              <a:t>The area’s scale and dispersed economy make it challenging to reach all businesses and individuals, with a strong inclusion challenge, but Greater Lincolnshire’s places and natural capital is also the area’s strongest asset – we will support all places to grow through the LIS</a:t>
            </a:r>
          </a:p>
        </p:txBody>
      </p:sp>
      <p:sp>
        <p:nvSpPr>
          <p:cNvPr id="4" name="Slide Number Placeholder 3">
            <a:extLst>
              <a:ext uri="{FF2B5EF4-FFF2-40B4-BE49-F238E27FC236}">
                <a16:creationId xmlns:a16="http://schemas.microsoft.com/office/drawing/2014/main" xmlns="" id="{709E4727-E386-4A4E-9115-F09362B06264}"/>
              </a:ext>
            </a:extLst>
          </p:cNvPr>
          <p:cNvSpPr>
            <a:spLocks noGrp="1"/>
          </p:cNvSpPr>
          <p:nvPr>
            <p:ph type="sldNum" sz="quarter" idx="12"/>
          </p:nvPr>
        </p:nvSpPr>
        <p:spPr/>
        <p:txBody>
          <a:bodyPr/>
          <a:lstStyle/>
          <a:p>
            <a:fld id="{9EF44107-4028-49BE-8D3C-62793E417957}" type="slidenum">
              <a:rPr lang="en-GB" smtClean="0"/>
              <a:t>26</a:t>
            </a:fld>
            <a:endParaRPr lang="en-GB"/>
          </a:p>
        </p:txBody>
      </p:sp>
    </p:spTree>
    <p:extLst>
      <p:ext uri="{BB962C8B-B14F-4D97-AF65-F5344CB8AC3E}">
        <p14:creationId xmlns:p14="http://schemas.microsoft.com/office/powerpoint/2010/main" val="245366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CAD-2F2F-4A82-8007-E41254694F7F}"/>
              </a:ext>
            </a:extLst>
          </p:cNvPr>
          <p:cNvSpPr>
            <a:spLocks noGrp="1"/>
          </p:cNvSpPr>
          <p:nvPr>
            <p:ph type="title"/>
          </p:nvPr>
        </p:nvSpPr>
        <p:spPr/>
        <p:txBody>
          <a:bodyPr/>
          <a:lstStyle/>
          <a:p>
            <a:r>
              <a:rPr lang="en-GB" dirty="0"/>
              <a:t>What should be the LIS Ambition / mission statement?</a:t>
            </a:r>
          </a:p>
        </p:txBody>
      </p:sp>
      <p:sp>
        <p:nvSpPr>
          <p:cNvPr id="3" name="Content Placeholder 2">
            <a:extLst>
              <a:ext uri="{FF2B5EF4-FFF2-40B4-BE49-F238E27FC236}">
                <a16:creationId xmlns:a16="http://schemas.microsoft.com/office/drawing/2014/main" xmlns="" id="{0A8ADC6F-0F4A-4D2A-82FD-C8D2F1C09B06}"/>
              </a:ext>
            </a:extLst>
          </p:cNvPr>
          <p:cNvSpPr>
            <a:spLocks noGrp="1"/>
          </p:cNvSpPr>
          <p:nvPr>
            <p:ph idx="1"/>
          </p:nvPr>
        </p:nvSpPr>
        <p:spPr/>
        <p:txBody>
          <a:bodyPr>
            <a:normAutofit/>
          </a:bodyPr>
          <a:lstStyle/>
          <a:p>
            <a:pPr marL="0" indent="0">
              <a:buNone/>
            </a:pPr>
            <a:r>
              <a:rPr lang="en-GB" sz="2000" b="1" i="1" dirty="0">
                <a:solidFill>
                  <a:srgbClr val="F5873D"/>
                </a:solidFill>
              </a:rPr>
              <a:t>Current proposed ambition</a:t>
            </a:r>
            <a:r>
              <a:rPr lang="en-GB" sz="2000" i="1" dirty="0"/>
              <a:t>: </a:t>
            </a:r>
            <a:r>
              <a:rPr lang="en-GB" sz="2000" dirty="0"/>
              <a:t>Futureproof the UK’s major agrifood economy, creating a productive and resilient economy built on natural capital and inclusivity</a:t>
            </a:r>
          </a:p>
          <a:p>
            <a:endParaRPr lang="en-GB" sz="2000" dirty="0"/>
          </a:p>
          <a:p>
            <a:pPr marL="0" indent="0">
              <a:buNone/>
            </a:pPr>
            <a:r>
              <a:rPr lang="en-GB" sz="2000" b="1" i="1" dirty="0">
                <a:solidFill>
                  <a:srgbClr val="F5873D"/>
                </a:solidFill>
              </a:rPr>
              <a:t>Other potential ambitions</a:t>
            </a:r>
            <a:r>
              <a:rPr lang="en-GB" sz="2000" i="1" dirty="0"/>
              <a:t>:</a:t>
            </a:r>
          </a:p>
          <a:p>
            <a:pPr marL="457200" indent="-457200">
              <a:buFont typeface="+mj-lt"/>
              <a:buAutoNum type="arabicPeriod"/>
            </a:pPr>
            <a:r>
              <a:rPr lang="en-GB" sz="1800" dirty="0"/>
              <a:t>Grow productivity, wage levels and inclusivity through pursuing strategic opportunities that maximise the value of Greater Lincolnshire’s abundant natural capital and rural economy</a:t>
            </a:r>
            <a:endParaRPr lang="en-GB" sz="1600" dirty="0">
              <a:solidFill>
                <a:srgbClr val="FF0000"/>
              </a:solidFill>
            </a:endParaRPr>
          </a:p>
          <a:p>
            <a:pPr marL="457200" indent="-457200">
              <a:buFont typeface="+mj-lt"/>
              <a:buAutoNum type="arabicPeriod"/>
            </a:pPr>
            <a:r>
              <a:rPr lang="en-GB" sz="1800" dirty="0"/>
              <a:t>Capitalise on Greater Lincolnshire’s distinctive offering as a rural place with networks of small businesses to create a productive and resilient economy built on natural capital, inclusivity and a future-focused agrifood sector</a:t>
            </a:r>
          </a:p>
          <a:p>
            <a:pPr marL="457200" indent="-457200">
              <a:buFont typeface="+mj-lt"/>
              <a:buAutoNum type="arabicPeriod"/>
            </a:pPr>
            <a:r>
              <a:rPr lang="en-GB" sz="1800" dirty="0"/>
              <a:t>Harness Greater Lincolnshire’s distinctive offering as a rural place with a strong manufacturing base and large network of small businesses to grow a productive, inclusive and resilient economy</a:t>
            </a:r>
          </a:p>
        </p:txBody>
      </p:sp>
      <p:sp>
        <p:nvSpPr>
          <p:cNvPr id="4" name="Slide Number Placeholder 3">
            <a:extLst>
              <a:ext uri="{FF2B5EF4-FFF2-40B4-BE49-F238E27FC236}">
                <a16:creationId xmlns:a16="http://schemas.microsoft.com/office/drawing/2014/main" xmlns="" id="{709E4727-E386-4A4E-9115-F09362B06264}"/>
              </a:ext>
            </a:extLst>
          </p:cNvPr>
          <p:cNvSpPr>
            <a:spLocks noGrp="1"/>
          </p:cNvSpPr>
          <p:nvPr>
            <p:ph type="sldNum" sz="quarter" idx="12"/>
          </p:nvPr>
        </p:nvSpPr>
        <p:spPr/>
        <p:txBody>
          <a:bodyPr/>
          <a:lstStyle/>
          <a:p>
            <a:fld id="{9EF44107-4028-49BE-8D3C-62793E417957}" type="slidenum">
              <a:rPr lang="en-GB" smtClean="0"/>
              <a:t>27</a:t>
            </a:fld>
            <a:endParaRPr lang="en-GB"/>
          </a:p>
        </p:txBody>
      </p:sp>
    </p:spTree>
    <p:extLst>
      <p:ext uri="{BB962C8B-B14F-4D97-AF65-F5344CB8AC3E}">
        <p14:creationId xmlns:p14="http://schemas.microsoft.com/office/powerpoint/2010/main" val="97744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51933-91BE-44D1-8293-0E3A8EAA1BA7}"/>
              </a:ext>
            </a:extLst>
          </p:cNvPr>
          <p:cNvSpPr>
            <a:spLocks noGrp="1"/>
          </p:cNvSpPr>
          <p:nvPr>
            <p:ph type="title"/>
          </p:nvPr>
        </p:nvSpPr>
        <p:spPr>
          <a:xfrm>
            <a:off x="838198" y="234176"/>
            <a:ext cx="10515600" cy="1091387"/>
          </a:xfrm>
        </p:spPr>
        <p:txBody>
          <a:bodyPr>
            <a:normAutofit/>
          </a:bodyPr>
          <a:lstStyle/>
          <a:p>
            <a:r>
              <a:rPr lang="en-GB" sz="3200" dirty="0"/>
              <a:t>Questions to consider</a:t>
            </a:r>
          </a:p>
        </p:txBody>
      </p:sp>
      <p:sp>
        <p:nvSpPr>
          <p:cNvPr id="3" name="Content Placeholder 2">
            <a:extLst>
              <a:ext uri="{FF2B5EF4-FFF2-40B4-BE49-F238E27FC236}">
                <a16:creationId xmlns:a16="http://schemas.microsoft.com/office/drawing/2014/main" xmlns="" id="{39E15E21-7DE2-4CE1-83AA-4EDCFF4CB893}"/>
              </a:ext>
            </a:extLst>
          </p:cNvPr>
          <p:cNvSpPr>
            <a:spLocks noGrp="1"/>
          </p:cNvSpPr>
          <p:nvPr>
            <p:ph idx="1"/>
          </p:nvPr>
        </p:nvSpPr>
        <p:spPr>
          <a:xfrm>
            <a:off x="838197" y="1474206"/>
            <a:ext cx="10719394" cy="5149618"/>
          </a:xfrm>
        </p:spPr>
        <p:txBody>
          <a:bodyPr>
            <a:noAutofit/>
          </a:bodyPr>
          <a:lstStyle/>
          <a:p>
            <a:r>
              <a:rPr lang="en-GB" dirty="0"/>
              <a:t>Does the single overarching ambition for the LIS capture what is most important to Greater Lincolnshire?</a:t>
            </a:r>
          </a:p>
          <a:p>
            <a:pPr marL="0" indent="0">
              <a:buNone/>
            </a:pPr>
            <a:endParaRPr lang="en-GB" dirty="0"/>
          </a:p>
          <a:p>
            <a:r>
              <a:rPr lang="en-GB" dirty="0"/>
              <a:t>Will the proposed metrics help focus local partners on actions which make the greatest difference to Greater Lincolnshire’s productivity and people?</a:t>
            </a:r>
          </a:p>
          <a:p>
            <a:pPr marL="0" indent="0">
              <a:buNone/>
            </a:pPr>
            <a:endParaRPr lang="en-GB" dirty="0"/>
          </a:p>
          <a:p>
            <a:r>
              <a:rPr lang="en-GB" dirty="0"/>
              <a:t>Do the actions and priorities encompass the depth and breadth of activity which needs to occur?</a:t>
            </a:r>
          </a:p>
          <a:p>
            <a:pPr marL="0" indent="0">
              <a:lnSpc>
                <a:spcPct val="100000"/>
              </a:lnSpc>
              <a:spcBef>
                <a:spcPts val="600"/>
              </a:spcBef>
              <a:buNone/>
              <a:defRPr/>
            </a:pPr>
            <a:endParaRPr lang="en-GB" sz="1600" dirty="0"/>
          </a:p>
        </p:txBody>
      </p:sp>
      <p:sp>
        <p:nvSpPr>
          <p:cNvPr id="5" name="Slide Number Placeholder 4">
            <a:extLst>
              <a:ext uri="{FF2B5EF4-FFF2-40B4-BE49-F238E27FC236}">
                <a16:creationId xmlns:a16="http://schemas.microsoft.com/office/drawing/2014/main" xmlns="" id="{06D31AB9-217A-4CBD-8C4F-1F0455DA28D4}"/>
              </a:ext>
            </a:extLst>
          </p:cNvPr>
          <p:cNvSpPr>
            <a:spLocks noGrp="1"/>
          </p:cNvSpPr>
          <p:nvPr>
            <p:ph type="sldNum" sz="quarter" idx="12"/>
          </p:nvPr>
        </p:nvSpPr>
        <p:spPr/>
        <p:txBody>
          <a:bodyPr/>
          <a:lstStyle/>
          <a:p>
            <a:fld id="{9EF44107-4028-49BE-8D3C-62793E417957}" type="slidenum">
              <a:rPr lang="en-GB" smtClean="0"/>
              <a:t>28</a:t>
            </a:fld>
            <a:endParaRPr lang="en-GB" dirty="0"/>
          </a:p>
        </p:txBody>
      </p:sp>
      <p:pic>
        <p:nvPicPr>
          <p:cNvPr id="6" name="Picture 5">
            <a:extLst>
              <a:ext uri="{FF2B5EF4-FFF2-40B4-BE49-F238E27FC236}">
                <a16:creationId xmlns:a16="http://schemas.microsoft.com/office/drawing/2014/main" xmlns="" id="{0B8B2FC0-E403-4A15-BC45-A25622EC423A}"/>
              </a:ext>
            </a:extLst>
          </p:cNvPr>
          <p:cNvPicPr>
            <a:picLocks noChangeAspect="1"/>
          </p:cNvPicPr>
          <p:nvPr/>
        </p:nvPicPr>
        <p:blipFill>
          <a:blip r:embed="rId2"/>
          <a:stretch>
            <a:fillRect/>
          </a:stretch>
        </p:blipFill>
        <p:spPr>
          <a:xfrm>
            <a:off x="179772" y="136523"/>
            <a:ext cx="658425" cy="457240"/>
          </a:xfrm>
          <a:prstGeom prst="rect">
            <a:avLst/>
          </a:prstGeom>
        </p:spPr>
      </p:pic>
    </p:spTree>
    <p:extLst>
      <p:ext uri="{BB962C8B-B14F-4D97-AF65-F5344CB8AC3E}">
        <p14:creationId xmlns:p14="http://schemas.microsoft.com/office/powerpoint/2010/main" val="72242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D9272-B8C3-4F21-BEBE-2F40DD4374A0}"/>
              </a:ext>
            </a:extLst>
          </p:cNvPr>
          <p:cNvSpPr>
            <a:spLocks noGrp="1"/>
          </p:cNvSpPr>
          <p:nvPr>
            <p:ph type="title"/>
          </p:nvPr>
        </p:nvSpPr>
        <p:spPr/>
        <p:txBody>
          <a:bodyPr>
            <a:normAutofit/>
          </a:bodyPr>
          <a:lstStyle/>
          <a:p>
            <a:r>
              <a:rPr lang="en-GB" dirty="0"/>
              <a:t>Progress update</a:t>
            </a:r>
          </a:p>
        </p:txBody>
      </p:sp>
      <p:sp>
        <p:nvSpPr>
          <p:cNvPr id="4" name="Slide Number Placeholder 3">
            <a:extLst>
              <a:ext uri="{FF2B5EF4-FFF2-40B4-BE49-F238E27FC236}">
                <a16:creationId xmlns:a16="http://schemas.microsoft.com/office/drawing/2014/main" xmlns="" id="{19570D20-9E01-44C4-8097-B1346045542A}"/>
              </a:ext>
            </a:extLst>
          </p:cNvPr>
          <p:cNvSpPr>
            <a:spLocks noGrp="1"/>
          </p:cNvSpPr>
          <p:nvPr>
            <p:ph type="sldNum" sz="quarter" idx="12"/>
          </p:nvPr>
        </p:nvSpPr>
        <p:spPr/>
        <p:txBody>
          <a:bodyPr/>
          <a:lstStyle/>
          <a:p>
            <a:pPr>
              <a:defRPr/>
            </a:pPr>
            <a:fld id="{9EF44107-4028-49BE-8D3C-62793E417957}" type="slidenum">
              <a:rPr lang="en-GB">
                <a:solidFill>
                  <a:prstClr val="black">
                    <a:tint val="75000"/>
                  </a:prstClr>
                </a:solidFill>
                <a:latin typeface="Calibri" panose="020F0502020204030204"/>
              </a:rPr>
              <a:pPr>
                <a:defRPr/>
              </a:pPr>
              <a:t>3</a:t>
            </a:fld>
            <a:endParaRPr lang="en-GB">
              <a:solidFill>
                <a:prstClr val="black">
                  <a:tint val="75000"/>
                </a:prstClr>
              </a:solidFill>
              <a:latin typeface="Calibri" panose="020F0502020204030204"/>
            </a:endParaRPr>
          </a:p>
        </p:txBody>
      </p:sp>
      <p:pic>
        <p:nvPicPr>
          <p:cNvPr id="5" name="Picture 4">
            <a:extLst>
              <a:ext uri="{FF2B5EF4-FFF2-40B4-BE49-F238E27FC236}">
                <a16:creationId xmlns:a16="http://schemas.microsoft.com/office/drawing/2014/main" xmlns="" id="{7E0EDAE1-419A-4908-9C52-E33371B1791C}"/>
              </a:ext>
            </a:extLst>
          </p:cNvPr>
          <p:cNvPicPr>
            <a:picLocks noChangeAspect="1"/>
          </p:cNvPicPr>
          <p:nvPr/>
        </p:nvPicPr>
        <p:blipFill>
          <a:blip r:embed="rId3"/>
          <a:stretch>
            <a:fillRect/>
          </a:stretch>
        </p:blipFill>
        <p:spPr>
          <a:xfrm>
            <a:off x="10601965" y="190356"/>
            <a:ext cx="1354060" cy="940320"/>
          </a:xfrm>
          <a:prstGeom prst="rect">
            <a:avLst/>
          </a:prstGeom>
        </p:spPr>
      </p:pic>
    </p:spTree>
    <p:extLst>
      <p:ext uri="{BB962C8B-B14F-4D97-AF65-F5344CB8AC3E}">
        <p14:creationId xmlns:p14="http://schemas.microsoft.com/office/powerpoint/2010/main" val="113406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27C6A-4810-438D-88CA-7FAE3CD410C0}"/>
              </a:ext>
            </a:extLst>
          </p:cNvPr>
          <p:cNvSpPr>
            <a:spLocks noGrp="1"/>
          </p:cNvSpPr>
          <p:nvPr>
            <p:ph type="title"/>
          </p:nvPr>
        </p:nvSpPr>
        <p:spPr/>
        <p:txBody>
          <a:bodyPr/>
          <a:lstStyle/>
          <a:p>
            <a:r>
              <a:rPr lang="en-GB" dirty="0"/>
              <a:t>Where are we up to in the process?</a:t>
            </a:r>
          </a:p>
        </p:txBody>
      </p:sp>
      <p:pic>
        <p:nvPicPr>
          <p:cNvPr id="4" name="Picture 3">
            <a:extLst>
              <a:ext uri="{FF2B5EF4-FFF2-40B4-BE49-F238E27FC236}">
                <a16:creationId xmlns:a16="http://schemas.microsoft.com/office/drawing/2014/main" xmlns="" id="{D0161595-8B7D-4993-9DDF-1FAAF34F30DE}"/>
              </a:ext>
            </a:extLst>
          </p:cNvPr>
          <p:cNvPicPr>
            <a:picLocks noChangeAspect="1"/>
          </p:cNvPicPr>
          <p:nvPr/>
        </p:nvPicPr>
        <p:blipFill>
          <a:blip r:embed="rId2"/>
          <a:stretch>
            <a:fillRect/>
          </a:stretch>
        </p:blipFill>
        <p:spPr>
          <a:xfrm>
            <a:off x="331178" y="146575"/>
            <a:ext cx="661014" cy="454235"/>
          </a:xfrm>
          <a:prstGeom prst="rect">
            <a:avLst/>
          </a:prstGeom>
        </p:spPr>
      </p:pic>
      <p:sp>
        <p:nvSpPr>
          <p:cNvPr id="7" name="Rectangle 6">
            <a:extLst>
              <a:ext uri="{FF2B5EF4-FFF2-40B4-BE49-F238E27FC236}">
                <a16:creationId xmlns:a16="http://schemas.microsoft.com/office/drawing/2014/main" xmlns="" id="{A4EB19C9-F63C-4F82-B96E-8EC36BB39379}"/>
              </a:ext>
            </a:extLst>
          </p:cNvPr>
          <p:cNvSpPr/>
          <p:nvPr/>
        </p:nvSpPr>
        <p:spPr>
          <a:xfrm>
            <a:off x="890454" y="1968136"/>
            <a:ext cx="1591490" cy="888275"/>
          </a:xfrm>
          <a:prstGeom prst="rect">
            <a:avLst/>
          </a:prstGeom>
          <a:solidFill>
            <a:schemeClr val="bg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 panose="020B0604020202020204" pitchFamily="34" charset="0"/>
              </a:rPr>
              <a:t>Evidence Base Development</a:t>
            </a:r>
          </a:p>
        </p:txBody>
      </p:sp>
      <p:sp>
        <p:nvSpPr>
          <p:cNvPr id="8" name="Rectangle 7">
            <a:extLst>
              <a:ext uri="{FF2B5EF4-FFF2-40B4-BE49-F238E27FC236}">
                <a16:creationId xmlns:a16="http://schemas.microsoft.com/office/drawing/2014/main" xmlns="" id="{23DEDA81-A113-49E3-84AE-A86D80F0F4F9}"/>
              </a:ext>
            </a:extLst>
          </p:cNvPr>
          <p:cNvSpPr/>
          <p:nvPr/>
        </p:nvSpPr>
        <p:spPr>
          <a:xfrm>
            <a:off x="3108418" y="1968136"/>
            <a:ext cx="1591490" cy="888275"/>
          </a:xfrm>
          <a:prstGeom prst="rect">
            <a:avLst/>
          </a:prstGeom>
          <a:solidFill>
            <a:schemeClr val="bg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 panose="020B0604020202020204" pitchFamily="34" charset="0"/>
              </a:rPr>
              <a:t>Insights and Logic Chains</a:t>
            </a:r>
          </a:p>
        </p:txBody>
      </p:sp>
      <p:sp>
        <p:nvSpPr>
          <p:cNvPr id="9" name="Rectangle 8">
            <a:extLst>
              <a:ext uri="{FF2B5EF4-FFF2-40B4-BE49-F238E27FC236}">
                <a16:creationId xmlns:a16="http://schemas.microsoft.com/office/drawing/2014/main" xmlns="" id="{C835C895-A92D-48CF-BBA5-1EC91AB85B84}"/>
              </a:ext>
            </a:extLst>
          </p:cNvPr>
          <p:cNvSpPr/>
          <p:nvPr/>
        </p:nvSpPr>
        <p:spPr>
          <a:xfrm>
            <a:off x="5326382" y="1968136"/>
            <a:ext cx="1591490" cy="888275"/>
          </a:xfrm>
          <a:prstGeom prst="rect">
            <a:avLst/>
          </a:prstGeom>
          <a:solidFill>
            <a:schemeClr val="bg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 panose="020B0604020202020204" pitchFamily="34" charset="0"/>
              </a:rPr>
              <a:t>Workstream Policy Papers</a:t>
            </a:r>
          </a:p>
        </p:txBody>
      </p:sp>
      <p:sp>
        <p:nvSpPr>
          <p:cNvPr id="10" name="Rectangle 9">
            <a:extLst>
              <a:ext uri="{FF2B5EF4-FFF2-40B4-BE49-F238E27FC236}">
                <a16:creationId xmlns:a16="http://schemas.microsoft.com/office/drawing/2014/main" xmlns="" id="{9199F321-78D0-4834-AED6-ADD6CAEF445D}"/>
              </a:ext>
            </a:extLst>
          </p:cNvPr>
          <p:cNvSpPr/>
          <p:nvPr/>
        </p:nvSpPr>
        <p:spPr>
          <a:xfrm>
            <a:off x="7544346" y="1968136"/>
            <a:ext cx="1591490" cy="888275"/>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Helvetica" panose="020B0604020202020204" pitchFamily="34" charset="0"/>
              </a:rPr>
              <a:t>LIS drafting and internal review</a:t>
            </a:r>
          </a:p>
        </p:txBody>
      </p:sp>
      <p:sp>
        <p:nvSpPr>
          <p:cNvPr id="11" name="Rectangle 10">
            <a:extLst>
              <a:ext uri="{FF2B5EF4-FFF2-40B4-BE49-F238E27FC236}">
                <a16:creationId xmlns:a16="http://schemas.microsoft.com/office/drawing/2014/main" xmlns="" id="{AE976874-A05C-4BA0-BDB7-1CC9977BF1BE}"/>
              </a:ext>
            </a:extLst>
          </p:cNvPr>
          <p:cNvSpPr/>
          <p:nvPr/>
        </p:nvSpPr>
        <p:spPr>
          <a:xfrm>
            <a:off x="9762311" y="1968136"/>
            <a:ext cx="1591490" cy="888275"/>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Helvetica" panose="020B0604020202020204" pitchFamily="34" charset="0"/>
              </a:rPr>
              <a:t>Publication and Implementation</a:t>
            </a:r>
          </a:p>
        </p:txBody>
      </p:sp>
      <p:sp>
        <p:nvSpPr>
          <p:cNvPr id="12" name="Arrow: Right 11">
            <a:extLst>
              <a:ext uri="{FF2B5EF4-FFF2-40B4-BE49-F238E27FC236}">
                <a16:creationId xmlns:a16="http://schemas.microsoft.com/office/drawing/2014/main" xmlns="" id="{77AB1DDF-2E3A-46E3-879D-1BD029CC954D}"/>
              </a:ext>
            </a:extLst>
          </p:cNvPr>
          <p:cNvSpPr/>
          <p:nvPr/>
        </p:nvSpPr>
        <p:spPr>
          <a:xfrm>
            <a:off x="2607947" y="2316478"/>
            <a:ext cx="374469" cy="165463"/>
          </a:xfrm>
          <a:prstGeom prst="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Helvetica" panose="020B0604020202020204" pitchFamily="34" charset="0"/>
            </a:endParaRPr>
          </a:p>
        </p:txBody>
      </p:sp>
      <p:sp>
        <p:nvSpPr>
          <p:cNvPr id="13" name="Arrow: Right 12">
            <a:extLst>
              <a:ext uri="{FF2B5EF4-FFF2-40B4-BE49-F238E27FC236}">
                <a16:creationId xmlns:a16="http://schemas.microsoft.com/office/drawing/2014/main" xmlns="" id="{46DD67FD-450C-41BF-BC1D-667D214EC3D1}"/>
              </a:ext>
            </a:extLst>
          </p:cNvPr>
          <p:cNvSpPr/>
          <p:nvPr/>
        </p:nvSpPr>
        <p:spPr>
          <a:xfrm>
            <a:off x="9261839" y="2316478"/>
            <a:ext cx="374469" cy="165463"/>
          </a:xfrm>
          <a:prstGeom prst="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Helvetica" panose="020B0604020202020204" pitchFamily="34" charset="0"/>
            </a:endParaRPr>
          </a:p>
        </p:txBody>
      </p:sp>
      <p:sp>
        <p:nvSpPr>
          <p:cNvPr id="14" name="Arrow: Right 13">
            <a:extLst>
              <a:ext uri="{FF2B5EF4-FFF2-40B4-BE49-F238E27FC236}">
                <a16:creationId xmlns:a16="http://schemas.microsoft.com/office/drawing/2014/main" xmlns="" id="{C7AE1507-7F47-4CC1-A268-559B8CF11590}"/>
              </a:ext>
            </a:extLst>
          </p:cNvPr>
          <p:cNvSpPr/>
          <p:nvPr/>
        </p:nvSpPr>
        <p:spPr>
          <a:xfrm>
            <a:off x="7043875" y="2316478"/>
            <a:ext cx="374469" cy="165463"/>
          </a:xfrm>
          <a:prstGeom prst="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Helvetica" panose="020B0604020202020204" pitchFamily="34" charset="0"/>
            </a:endParaRPr>
          </a:p>
        </p:txBody>
      </p:sp>
      <p:sp>
        <p:nvSpPr>
          <p:cNvPr id="15" name="Arrow: Right 14">
            <a:extLst>
              <a:ext uri="{FF2B5EF4-FFF2-40B4-BE49-F238E27FC236}">
                <a16:creationId xmlns:a16="http://schemas.microsoft.com/office/drawing/2014/main" xmlns="" id="{1B0021DD-8E88-40C7-818D-E5CF32203863}"/>
              </a:ext>
            </a:extLst>
          </p:cNvPr>
          <p:cNvSpPr/>
          <p:nvPr/>
        </p:nvSpPr>
        <p:spPr>
          <a:xfrm>
            <a:off x="4825911" y="2316478"/>
            <a:ext cx="374469" cy="165463"/>
          </a:xfrm>
          <a:prstGeom prst="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Helvetica" panose="020B0604020202020204" pitchFamily="34" charset="0"/>
            </a:endParaRPr>
          </a:p>
        </p:txBody>
      </p:sp>
      <p:sp>
        <p:nvSpPr>
          <p:cNvPr id="19" name="Arrow: Left-Right 18">
            <a:extLst>
              <a:ext uri="{FF2B5EF4-FFF2-40B4-BE49-F238E27FC236}">
                <a16:creationId xmlns:a16="http://schemas.microsoft.com/office/drawing/2014/main" xmlns="" id="{4A45C371-5C06-441C-9318-4CF3FFAAF366}"/>
              </a:ext>
            </a:extLst>
          </p:cNvPr>
          <p:cNvSpPr/>
          <p:nvPr/>
        </p:nvSpPr>
        <p:spPr>
          <a:xfrm>
            <a:off x="890454" y="3100247"/>
            <a:ext cx="10463347" cy="339717"/>
          </a:xfrm>
          <a:prstGeom prst="leftRightArrow">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Helvetica" panose="020B0604020202020204" pitchFamily="34" charset="0"/>
              </a:rPr>
              <a:t>Engagement with the Independent Expert Panel, BEIS and other Government representatives, and local stakeholders</a:t>
            </a:r>
          </a:p>
        </p:txBody>
      </p:sp>
      <p:sp>
        <p:nvSpPr>
          <p:cNvPr id="22" name="Rectangle 21">
            <a:extLst>
              <a:ext uri="{FF2B5EF4-FFF2-40B4-BE49-F238E27FC236}">
                <a16:creationId xmlns:a16="http://schemas.microsoft.com/office/drawing/2014/main" xmlns="" id="{4D94550A-EFC3-4A3F-B2A9-0D839C2EEC6F}"/>
              </a:ext>
            </a:extLst>
          </p:cNvPr>
          <p:cNvSpPr/>
          <p:nvPr/>
        </p:nvSpPr>
        <p:spPr>
          <a:xfrm>
            <a:off x="890453" y="3735977"/>
            <a:ext cx="10463347" cy="26287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latin typeface="Helvetica" panose="020B0604020202020204" pitchFamily="34" charset="0"/>
            </a:endParaRPr>
          </a:p>
        </p:txBody>
      </p:sp>
      <p:sp>
        <p:nvSpPr>
          <p:cNvPr id="23" name="TextBox 22">
            <a:extLst>
              <a:ext uri="{FF2B5EF4-FFF2-40B4-BE49-F238E27FC236}">
                <a16:creationId xmlns:a16="http://schemas.microsoft.com/office/drawing/2014/main" xmlns="" id="{C3389273-2C0B-4E3A-8D40-7A54FF005152}"/>
              </a:ext>
            </a:extLst>
          </p:cNvPr>
          <p:cNvSpPr txBox="1"/>
          <p:nvPr/>
        </p:nvSpPr>
        <p:spPr>
          <a:xfrm>
            <a:off x="931229" y="3788227"/>
            <a:ext cx="3768679" cy="369332"/>
          </a:xfrm>
          <a:prstGeom prst="rect">
            <a:avLst/>
          </a:prstGeom>
          <a:noFill/>
        </p:spPr>
        <p:txBody>
          <a:bodyPr wrap="square" rtlCol="0">
            <a:spAutoFit/>
          </a:bodyPr>
          <a:lstStyle/>
          <a:p>
            <a:r>
              <a:rPr lang="en-GB" b="1" dirty="0">
                <a:solidFill>
                  <a:schemeClr val="tx2"/>
                </a:solidFill>
                <a:latin typeface="Helvetica" panose="020B0604020202020204" pitchFamily="34" charset="0"/>
              </a:rPr>
              <a:t>LIS Drafting and Internal Review</a:t>
            </a:r>
          </a:p>
        </p:txBody>
      </p:sp>
      <p:sp>
        <p:nvSpPr>
          <p:cNvPr id="24" name="TextBox 23">
            <a:extLst>
              <a:ext uri="{FF2B5EF4-FFF2-40B4-BE49-F238E27FC236}">
                <a16:creationId xmlns:a16="http://schemas.microsoft.com/office/drawing/2014/main" xmlns="" id="{9B7EB600-9842-4109-980C-36C5943D5F1C}"/>
              </a:ext>
            </a:extLst>
          </p:cNvPr>
          <p:cNvSpPr txBox="1"/>
          <p:nvPr/>
        </p:nvSpPr>
        <p:spPr>
          <a:xfrm>
            <a:off x="931229" y="4241074"/>
            <a:ext cx="10093235" cy="19082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chemeClr val="tx2"/>
                </a:solidFill>
                <a:latin typeface="Helvetica" panose="020B0604020202020204" pitchFamily="34" charset="0"/>
              </a:rPr>
              <a:t>An initial draft of the LIS was prepared by the LEP with support from Metro Dynamics</a:t>
            </a:r>
          </a:p>
          <a:p>
            <a:pPr marL="285750" indent="-285750">
              <a:spcAft>
                <a:spcPts val="600"/>
              </a:spcAft>
              <a:buFont typeface="Arial" panose="020B0604020202020204" pitchFamily="34" charset="0"/>
              <a:buChar char="•"/>
            </a:pPr>
            <a:r>
              <a:rPr lang="en-GB" sz="1400" dirty="0">
                <a:solidFill>
                  <a:schemeClr val="tx2"/>
                </a:solidFill>
                <a:latin typeface="Helvetica" panose="020B0604020202020204" pitchFamily="34" charset="0"/>
              </a:rPr>
              <a:t>Sections of the initial draft were shared with Greater Lincolnshire colleagues (within the LEP and local authorities) to refine the focus, bolster the interventions and reflect local priorities</a:t>
            </a:r>
          </a:p>
          <a:p>
            <a:pPr marL="285750" indent="-285750">
              <a:spcAft>
                <a:spcPts val="600"/>
              </a:spcAft>
              <a:buFont typeface="Arial" panose="020B0604020202020204" pitchFamily="34" charset="0"/>
              <a:buChar char="•"/>
            </a:pPr>
            <a:r>
              <a:rPr lang="en-GB" sz="1400" dirty="0">
                <a:solidFill>
                  <a:schemeClr val="tx2"/>
                </a:solidFill>
                <a:latin typeface="Helvetica" panose="020B0604020202020204" pitchFamily="34" charset="0"/>
              </a:rPr>
              <a:t>The LIS was updated to reflect feedback from Greater Lincolnshire colleagues and incorporated into the draft presented to this LEP Board meeting.</a:t>
            </a:r>
          </a:p>
          <a:p>
            <a:pPr marL="285750" indent="-285750">
              <a:spcAft>
                <a:spcPts val="600"/>
              </a:spcAft>
              <a:buFont typeface="Arial" panose="020B0604020202020204" pitchFamily="34" charset="0"/>
              <a:buChar char="•"/>
            </a:pPr>
            <a:endParaRPr lang="en-GB" sz="1400" dirty="0">
              <a:solidFill>
                <a:schemeClr val="tx2"/>
              </a:solidFill>
              <a:latin typeface="Helvetica" panose="020B0604020202020204" pitchFamily="34" charset="0"/>
            </a:endParaRPr>
          </a:p>
          <a:p>
            <a:pPr marL="285750" indent="-285750">
              <a:spcAft>
                <a:spcPts val="600"/>
              </a:spcAft>
              <a:buFont typeface="Arial" panose="020B0604020202020204" pitchFamily="34" charset="0"/>
              <a:buChar char="•"/>
            </a:pPr>
            <a:r>
              <a:rPr lang="en-GB" sz="1400" dirty="0">
                <a:solidFill>
                  <a:schemeClr val="tx2"/>
                </a:solidFill>
                <a:latin typeface="Helvetica" panose="020B0604020202020204" pitchFamily="34" charset="0"/>
              </a:rPr>
              <a:t>Next steps are to refine the LIS following the LEP Board meeting, and begin co-production with Government.</a:t>
            </a:r>
          </a:p>
        </p:txBody>
      </p:sp>
      <p:sp>
        <p:nvSpPr>
          <p:cNvPr id="3" name="Slide Number Placeholder 2">
            <a:extLst>
              <a:ext uri="{FF2B5EF4-FFF2-40B4-BE49-F238E27FC236}">
                <a16:creationId xmlns:a16="http://schemas.microsoft.com/office/drawing/2014/main" xmlns="" id="{A79CF252-A49B-450D-AB16-57F3A5B8EF53}"/>
              </a:ext>
            </a:extLst>
          </p:cNvPr>
          <p:cNvSpPr>
            <a:spLocks noGrp="1"/>
          </p:cNvSpPr>
          <p:nvPr>
            <p:ph type="sldNum" sz="quarter" idx="12"/>
          </p:nvPr>
        </p:nvSpPr>
        <p:spPr/>
        <p:txBody>
          <a:bodyPr/>
          <a:lstStyle/>
          <a:p>
            <a:fld id="{9EF44107-4028-49BE-8D3C-62793E417957}" type="slidenum">
              <a:rPr lang="en-GB" smtClean="0"/>
              <a:t>4</a:t>
            </a:fld>
            <a:endParaRPr lang="en-GB"/>
          </a:p>
        </p:txBody>
      </p:sp>
    </p:spTree>
    <p:extLst>
      <p:ext uri="{BB962C8B-B14F-4D97-AF65-F5344CB8AC3E}">
        <p14:creationId xmlns:p14="http://schemas.microsoft.com/office/powerpoint/2010/main" val="120176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D9272-B8C3-4F21-BEBE-2F40DD4374A0}"/>
              </a:ext>
            </a:extLst>
          </p:cNvPr>
          <p:cNvSpPr>
            <a:spLocks noGrp="1"/>
          </p:cNvSpPr>
          <p:nvPr>
            <p:ph type="title"/>
          </p:nvPr>
        </p:nvSpPr>
        <p:spPr/>
        <p:txBody>
          <a:bodyPr>
            <a:normAutofit/>
          </a:bodyPr>
          <a:lstStyle/>
          <a:p>
            <a:r>
              <a:rPr lang="en-GB" dirty="0"/>
              <a:t>Overview of LIS</a:t>
            </a:r>
          </a:p>
        </p:txBody>
      </p:sp>
      <p:sp>
        <p:nvSpPr>
          <p:cNvPr id="4" name="Slide Number Placeholder 3">
            <a:extLst>
              <a:ext uri="{FF2B5EF4-FFF2-40B4-BE49-F238E27FC236}">
                <a16:creationId xmlns:a16="http://schemas.microsoft.com/office/drawing/2014/main" xmlns="" id="{19570D20-9E01-44C4-8097-B1346045542A}"/>
              </a:ext>
            </a:extLst>
          </p:cNvPr>
          <p:cNvSpPr>
            <a:spLocks noGrp="1"/>
          </p:cNvSpPr>
          <p:nvPr>
            <p:ph type="sldNum" sz="quarter" idx="12"/>
          </p:nvPr>
        </p:nvSpPr>
        <p:spPr/>
        <p:txBody>
          <a:bodyPr/>
          <a:lstStyle/>
          <a:p>
            <a:pPr>
              <a:defRPr/>
            </a:pPr>
            <a:fld id="{9EF44107-4028-49BE-8D3C-62793E417957}" type="slidenum">
              <a:rPr lang="en-GB">
                <a:solidFill>
                  <a:prstClr val="black">
                    <a:tint val="75000"/>
                  </a:prstClr>
                </a:solidFill>
                <a:latin typeface="Calibri" panose="020F0502020204030204"/>
              </a:rPr>
              <a:pPr>
                <a:defRPr/>
              </a:pPr>
              <a:t>5</a:t>
            </a:fld>
            <a:endParaRPr lang="en-GB">
              <a:solidFill>
                <a:prstClr val="black">
                  <a:tint val="75000"/>
                </a:prstClr>
              </a:solidFill>
              <a:latin typeface="Calibri" panose="020F0502020204030204"/>
            </a:endParaRPr>
          </a:p>
        </p:txBody>
      </p:sp>
      <p:pic>
        <p:nvPicPr>
          <p:cNvPr id="5" name="Picture 4">
            <a:extLst>
              <a:ext uri="{FF2B5EF4-FFF2-40B4-BE49-F238E27FC236}">
                <a16:creationId xmlns:a16="http://schemas.microsoft.com/office/drawing/2014/main" xmlns="" id="{7DDAC34F-C8C8-418F-8E4D-A2DFE79C13E0}"/>
              </a:ext>
            </a:extLst>
          </p:cNvPr>
          <p:cNvPicPr>
            <a:picLocks noChangeAspect="1"/>
          </p:cNvPicPr>
          <p:nvPr/>
        </p:nvPicPr>
        <p:blipFill>
          <a:blip r:embed="rId3"/>
          <a:stretch>
            <a:fillRect/>
          </a:stretch>
        </p:blipFill>
        <p:spPr>
          <a:xfrm>
            <a:off x="10601965" y="190356"/>
            <a:ext cx="1354060" cy="940320"/>
          </a:xfrm>
          <a:prstGeom prst="rect">
            <a:avLst/>
          </a:prstGeom>
        </p:spPr>
      </p:pic>
    </p:spTree>
    <p:extLst>
      <p:ext uri="{BB962C8B-B14F-4D97-AF65-F5344CB8AC3E}">
        <p14:creationId xmlns:p14="http://schemas.microsoft.com/office/powerpoint/2010/main" val="59257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2B3218-70FF-4D2A-A570-62550A4CC5BB}"/>
              </a:ext>
            </a:extLst>
          </p:cNvPr>
          <p:cNvSpPr>
            <a:spLocks noGrp="1"/>
          </p:cNvSpPr>
          <p:nvPr>
            <p:ph type="title"/>
          </p:nvPr>
        </p:nvSpPr>
        <p:spPr>
          <a:xfrm>
            <a:off x="838200" y="60327"/>
            <a:ext cx="10515600" cy="743535"/>
          </a:xfrm>
        </p:spPr>
        <p:txBody>
          <a:bodyPr>
            <a:noAutofit/>
          </a:bodyPr>
          <a:lstStyle/>
          <a:p>
            <a:pPr algn="ctr"/>
            <a:r>
              <a:rPr lang="en-GB" sz="3200" dirty="0">
                <a:solidFill>
                  <a:schemeClr val="tx2"/>
                </a:solidFill>
              </a:rPr>
              <a:t>Local Industrial Strategy on a Page</a:t>
            </a:r>
            <a:endParaRPr lang="en-GB" sz="2400" dirty="0"/>
          </a:p>
        </p:txBody>
      </p:sp>
      <p:sp>
        <p:nvSpPr>
          <p:cNvPr id="5" name="Rectangle 4">
            <a:extLst>
              <a:ext uri="{FF2B5EF4-FFF2-40B4-BE49-F238E27FC236}">
                <a16:creationId xmlns:a16="http://schemas.microsoft.com/office/drawing/2014/main" xmlns="" id="{00BC377F-120E-4CF3-B56B-31990F70AB6D}"/>
              </a:ext>
            </a:extLst>
          </p:cNvPr>
          <p:cNvSpPr/>
          <p:nvPr/>
        </p:nvSpPr>
        <p:spPr>
          <a:xfrm>
            <a:off x="2896058" y="810023"/>
            <a:ext cx="6399885" cy="665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5873D"/>
                </a:solidFill>
                <a:latin typeface="Helvetica Neue"/>
              </a:rPr>
              <a:t>DRAFT AMBITION</a:t>
            </a:r>
          </a:p>
          <a:p>
            <a:pPr algn="ctr"/>
            <a:r>
              <a:rPr lang="en-GB" sz="1600" b="1" dirty="0">
                <a:solidFill>
                  <a:schemeClr val="tx2"/>
                </a:solidFill>
              </a:rPr>
              <a:t>Futureproofing the UK’s major agrifood economy, creating a productive and resilient economy built on natural capital and inclusivity</a:t>
            </a:r>
            <a:endParaRPr lang="en-GB" sz="1400" b="1" dirty="0">
              <a:solidFill>
                <a:schemeClr val="tx2"/>
              </a:solidFill>
              <a:latin typeface="Helvetica Neue"/>
            </a:endParaRPr>
          </a:p>
        </p:txBody>
      </p:sp>
      <p:sp>
        <p:nvSpPr>
          <p:cNvPr id="11" name="Rectangle 10">
            <a:extLst>
              <a:ext uri="{FF2B5EF4-FFF2-40B4-BE49-F238E27FC236}">
                <a16:creationId xmlns:a16="http://schemas.microsoft.com/office/drawing/2014/main" xmlns="" id="{C06C0539-4B0D-40AF-BF29-A49041F26621}"/>
              </a:ext>
            </a:extLst>
          </p:cNvPr>
          <p:cNvSpPr/>
          <p:nvPr/>
        </p:nvSpPr>
        <p:spPr>
          <a:xfrm>
            <a:off x="705805" y="1074219"/>
            <a:ext cx="5289161" cy="605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2"/>
              </a:solidFill>
              <a:latin typeface="Helvetica Neue"/>
            </a:endParaRPr>
          </a:p>
        </p:txBody>
      </p:sp>
      <p:cxnSp>
        <p:nvCxnSpPr>
          <p:cNvPr id="16" name="Straight Connector 15">
            <a:extLst>
              <a:ext uri="{FF2B5EF4-FFF2-40B4-BE49-F238E27FC236}">
                <a16:creationId xmlns:a16="http://schemas.microsoft.com/office/drawing/2014/main" xmlns="" id="{DBA3103A-0C5E-4571-89AD-2DEDAB2D4CA2}"/>
              </a:ext>
            </a:extLst>
          </p:cNvPr>
          <p:cNvCxnSpPr>
            <a:cxnSpLocks/>
          </p:cNvCxnSpPr>
          <p:nvPr/>
        </p:nvCxnSpPr>
        <p:spPr>
          <a:xfrm flipH="1">
            <a:off x="3378000" y="3606800"/>
            <a:ext cx="5436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2A13044D-4A4F-4F8F-8A9C-586E5CA81C39}"/>
              </a:ext>
            </a:extLst>
          </p:cNvPr>
          <p:cNvGrpSpPr/>
          <p:nvPr/>
        </p:nvGrpSpPr>
        <p:grpSpPr>
          <a:xfrm>
            <a:off x="181401" y="2007448"/>
            <a:ext cx="2348864" cy="1486813"/>
            <a:chOff x="138701" y="1878963"/>
            <a:chExt cx="2348864" cy="1486813"/>
          </a:xfrm>
        </p:grpSpPr>
        <p:grpSp>
          <p:nvGrpSpPr>
            <p:cNvPr id="8" name="Group 7">
              <a:extLst>
                <a:ext uri="{FF2B5EF4-FFF2-40B4-BE49-F238E27FC236}">
                  <a16:creationId xmlns:a16="http://schemas.microsoft.com/office/drawing/2014/main" xmlns="" id="{1C119CC2-2038-4DDD-B10B-276B8670011E}"/>
                </a:ext>
              </a:extLst>
            </p:cNvPr>
            <p:cNvGrpSpPr/>
            <p:nvPr/>
          </p:nvGrpSpPr>
          <p:grpSpPr>
            <a:xfrm>
              <a:off x="1203309" y="1878963"/>
              <a:ext cx="360000" cy="432000"/>
              <a:chOff x="5514975" y="3422650"/>
              <a:chExt cx="638176" cy="795338"/>
            </a:xfrm>
            <a:solidFill>
              <a:schemeClr val="tx2"/>
            </a:solidFill>
          </p:grpSpPr>
          <p:sp>
            <p:nvSpPr>
              <p:cNvPr id="9" name="Freeform 191">
                <a:extLst>
                  <a:ext uri="{FF2B5EF4-FFF2-40B4-BE49-F238E27FC236}">
                    <a16:creationId xmlns:a16="http://schemas.microsoft.com/office/drawing/2014/main" xmlns="" id="{BA5D956A-0029-4A76-B116-BC13AB46931C}"/>
                  </a:ext>
                </a:extLst>
              </p:cNvPr>
              <p:cNvSpPr>
                <a:spLocks/>
              </p:cNvSpPr>
              <p:nvPr/>
            </p:nvSpPr>
            <p:spPr bwMode="auto">
              <a:xfrm>
                <a:off x="5646738" y="3422650"/>
                <a:ext cx="506413" cy="555625"/>
              </a:xfrm>
              <a:custGeom>
                <a:avLst/>
                <a:gdLst>
                  <a:gd name="T0" fmla="*/ 71 w 135"/>
                  <a:gd name="T1" fmla="*/ 59 h 148"/>
                  <a:gd name="T2" fmla="*/ 120 w 135"/>
                  <a:gd name="T3" fmla="*/ 10 h 148"/>
                  <a:gd name="T4" fmla="*/ 92 w 135"/>
                  <a:gd name="T5" fmla="*/ 74 h 148"/>
                  <a:gd name="T6" fmla="*/ 109 w 135"/>
                  <a:gd name="T7" fmla="*/ 141 h 148"/>
                  <a:gd name="T8" fmla="*/ 68 w 135"/>
                  <a:gd name="T9" fmla="*/ 85 h 148"/>
                  <a:gd name="T10" fmla="*/ 2 w 135"/>
                  <a:gd name="T11" fmla="*/ 66 h 148"/>
                  <a:gd name="T12" fmla="*/ 71 w 135"/>
                  <a:gd name="T13" fmla="*/ 59 h 148"/>
                </a:gdLst>
                <a:ahLst/>
                <a:cxnLst>
                  <a:cxn ang="0">
                    <a:pos x="T0" y="T1"/>
                  </a:cxn>
                  <a:cxn ang="0">
                    <a:pos x="T2" y="T3"/>
                  </a:cxn>
                  <a:cxn ang="0">
                    <a:pos x="T4" y="T5"/>
                  </a:cxn>
                  <a:cxn ang="0">
                    <a:pos x="T6" y="T7"/>
                  </a:cxn>
                  <a:cxn ang="0">
                    <a:pos x="T8" y="T9"/>
                  </a:cxn>
                  <a:cxn ang="0">
                    <a:pos x="T10" y="T11"/>
                  </a:cxn>
                  <a:cxn ang="0">
                    <a:pos x="T12" y="T13"/>
                  </a:cxn>
                </a:cxnLst>
                <a:rect l="0" t="0" r="r" b="b"/>
                <a:pathLst>
                  <a:path w="135" h="148">
                    <a:moveTo>
                      <a:pt x="71" y="59"/>
                    </a:moveTo>
                    <a:cubicBezTo>
                      <a:pt x="71" y="59"/>
                      <a:pt x="106" y="0"/>
                      <a:pt x="120" y="10"/>
                    </a:cubicBezTo>
                    <a:cubicBezTo>
                      <a:pt x="135" y="20"/>
                      <a:pt x="92" y="74"/>
                      <a:pt x="92" y="74"/>
                    </a:cubicBezTo>
                    <a:cubicBezTo>
                      <a:pt x="92" y="74"/>
                      <a:pt x="125" y="133"/>
                      <a:pt x="109" y="141"/>
                    </a:cubicBezTo>
                    <a:cubicBezTo>
                      <a:pt x="93" y="148"/>
                      <a:pt x="68" y="85"/>
                      <a:pt x="68" y="85"/>
                    </a:cubicBezTo>
                    <a:cubicBezTo>
                      <a:pt x="68" y="85"/>
                      <a:pt x="0" y="83"/>
                      <a:pt x="2" y="66"/>
                    </a:cubicBezTo>
                    <a:cubicBezTo>
                      <a:pt x="3" y="48"/>
                      <a:pt x="71" y="59"/>
                      <a:pt x="7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 name="Freeform 192">
                <a:extLst>
                  <a:ext uri="{FF2B5EF4-FFF2-40B4-BE49-F238E27FC236}">
                    <a16:creationId xmlns:a16="http://schemas.microsoft.com/office/drawing/2014/main" xmlns="" id="{2B117A8E-F2B1-48B8-BDBD-6655C062B9DE}"/>
                  </a:ext>
                </a:extLst>
              </p:cNvPr>
              <p:cNvSpPr>
                <a:spLocks/>
              </p:cNvSpPr>
              <p:nvPr/>
            </p:nvSpPr>
            <p:spPr bwMode="auto">
              <a:xfrm>
                <a:off x="5861050" y="3835400"/>
                <a:ext cx="141288" cy="379413"/>
              </a:xfrm>
              <a:custGeom>
                <a:avLst/>
                <a:gdLst>
                  <a:gd name="T0" fmla="*/ 13 w 38"/>
                  <a:gd name="T1" fmla="*/ 16 h 101"/>
                  <a:gd name="T2" fmla="*/ 6 w 38"/>
                  <a:gd name="T3" fmla="*/ 0 h 101"/>
                  <a:gd name="T4" fmla="*/ 3 w 38"/>
                  <a:gd name="T5" fmla="*/ 8 h 101"/>
                  <a:gd name="T6" fmla="*/ 0 w 38"/>
                  <a:gd name="T7" fmla="*/ 90 h 101"/>
                  <a:gd name="T8" fmla="*/ 11 w 38"/>
                  <a:gd name="T9" fmla="*/ 101 h 101"/>
                  <a:gd name="T10" fmla="*/ 27 w 38"/>
                  <a:gd name="T11" fmla="*/ 101 h 101"/>
                  <a:gd name="T12" fmla="*/ 38 w 38"/>
                  <a:gd name="T13" fmla="*/ 90 h 101"/>
                  <a:gd name="T14" fmla="*/ 37 w 38"/>
                  <a:gd name="T15" fmla="*/ 45 h 101"/>
                  <a:gd name="T16" fmla="*/ 13 w 38"/>
                  <a:gd name="T17"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1">
                    <a:moveTo>
                      <a:pt x="13" y="16"/>
                    </a:moveTo>
                    <a:cubicBezTo>
                      <a:pt x="10" y="10"/>
                      <a:pt x="8" y="5"/>
                      <a:pt x="6" y="0"/>
                    </a:cubicBezTo>
                    <a:cubicBezTo>
                      <a:pt x="4" y="2"/>
                      <a:pt x="3" y="5"/>
                      <a:pt x="3" y="8"/>
                    </a:cubicBezTo>
                    <a:cubicBezTo>
                      <a:pt x="0" y="90"/>
                      <a:pt x="0" y="90"/>
                      <a:pt x="0" y="90"/>
                    </a:cubicBezTo>
                    <a:cubicBezTo>
                      <a:pt x="0" y="96"/>
                      <a:pt x="5" y="101"/>
                      <a:pt x="11" y="101"/>
                    </a:cubicBezTo>
                    <a:cubicBezTo>
                      <a:pt x="27" y="101"/>
                      <a:pt x="27" y="101"/>
                      <a:pt x="27" y="101"/>
                    </a:cubicBezTo>
                    <a:cubicBezTo>
                      <a:pt x="33" y="101"/>
                      <a:pt x="38" y="96"/>
                      <a:pt x="38" y="90"/>
                    </a:cubicBezTo>
                    <a:cubicBezTo>
                      <a:pt x="37" y="45"/>
                      <a:pt x="37" y="45"/>
                      <a:pt x="37" y="45"/>
                    </a:cubicBezTo>
                    <a:cubicBezTo>
                      <a:pt x="29" y="41"/>
                      <a:pt x="22" y="31"/>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2" name="Freeform 193">
                <a:extLst>
                  <a:ext uri="{FF2B5EF4-FFF2-40B4-BE49-F238E27FC236}">
                    <a16:creationId xmlns:a16="http://schemas.microsoft.com/office/drawing/2014/main" xmlns="" id="{63DD03C6-034E-4003-8C10-367DB4D64BDB}"/>
                  </a:ext>
                </a:extLst>
              </p:cNvPr>
              <p:cNvSpPr>
                <a:spLocks/>
              </p:cNvSpPr>
              <p:nvPr/>
            </p:nvSpPr>
            <p:spPr bwMode="auto">
              <a:xfrm>
                <a:off x="5514975" y="3981450"/>
                <a:ext cx="288925" cy="236538"/>
              </a:xfrm>
              <a:custGeom>
                <a:avLst/>
                <a:gdLst>
                  <a:gd name="T0" fmla="*/ 52 w 77"/>
                  <a:gd name="T1" fmla="*/ 41 h 63"/>
                  <a:gd name="T2" fmla="*/ 73 w 77"/>
                  <a:gd name="T3" fmla="*/ 53 h 63"/>
                  <a:gd name="T4" fmla="*/ 49 w 77"/>
                  <a:gd name="T5" fmla="*/ 62 h 63"/>
                  <a:gd name="T6" fmla="*/ 28 w 77"/>
                  <a:gd name="T7" fmla="*/ 47 h 63"/>
                  <a:gd name="T8" fmla="*/ 9 w 77"/>
                  <a:gd name="T9" fmla="*/ 22 h 63"/>
                  <a:gd name="T10" fmla="*/ 2 w 77"/>
                  <a:gd name="T11" fmla="*/ 15 h 63"/>
                  <a:gd name="T12" fmla="*/ 44 w 77"/>
                  <a:gd name="T13" fmla="*/ 1 h 63"/>
                  <a:gd name="T14" fmla="*/ 77 w 77"/>
                  <a:gd name="T15" fmla="*/ 28 h 63"/>
                  <a:gd name="T16" fmla="*/ 35 w 77"/>
                  <a:gd name="T17" fmla="*/ 18 h 63"/>
                  <a:gd name="T18" fmla="*/ 39 w 77"/>
                  <a:gd name="T19" fmla="*/ 24 h 63"/>
                  <a:gd name="T20" fmla="*/ 52 w 77"/>
                  <a:gd name="T2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63">
                    <a:moveTo>
                      <a:pt x="52" y="41"/>
                    </a:moveTo>
                    <a:cubicBezTo>
                      <a:pt x="52" y="41"/>
                      <a:pt x="62" y="54"/>
                      <a:pt x="73" y="53"/>
                    </a:cubicBezTo>
                    <a:cubicBezTo>
                      <a:pt x="70" y="61"/>
                      <a:pt x="56" y="63"/>
                      <a:pt x="49" y="62"/>
                    </a:cubicBezTo>
                    <a:cubicBezTo>
                      <a:pt x="40" y="60"/>
                      <a:pt x="33" y="54"/>
                      <a:pt x="28" y="47"/>
                    </a:cubicBezTo>
                    <a:cubicBezTo>
                      <a:pt x="22" y="38"/>
                      <a:pt x="19" y="29"/>
                      <a:pt x="9" y="22"/>
                    </a:cubicBezTo>
                    <a:cubicBezTo>
                      <a:pt x="7" y="20"/>
                      <a:pt x="0" y="17"/>
                      <a:pt x="2" y="15"/>
                    </a:cubicBezTo>
                    <a:cubicBezTo>
                      <a:pt x="14" y="3"/>
                      <a:pt x="36" y="0"/>
                      <a:pt x="44" y="1"/>
                    </a:cubicBezTo>
                    <a:cubicBezTo>
                      <a:pt x="44" y="1"/>
                      <a:pt x="74" y="0"/>
                      <a:pt x="77" y="28"/>
                    </a:cubicBezTo>
                    <a:cubicBezTo>
                      <a:pt x="49" y="14"/>
                      <a:pt x="35" y="18"/>
                      <a:pt x="35" y="18"/>
                    </a:cubicBezTo>
                    <a:cubicBezTo>
                      <a:pt x="34" y="20"/>
                      <a:pt x="37" y="22"/>
                      <a:pt x="39" y="24"/>
                    </a:cubicBezTo>
                    <a:cubicBezTo>
                      <a:pt x="39" y="24"/>
                      <a:pt x="43" y="26"/>
                      <a:pt x="5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3" name="Freeform 194">
                <a:extLst>
                  <a:ext uri="{FF2B5EF4-FFF2-40B4-BE49-F238E27FC236}">
                    <a16:creationId xmlns:a16="http://schemas.microsoft.com/office/drawing/2014/main" xmlns="" id="{E7AFB98B-C83C-4DD1-BA37-08C2B0903148}"/>
                  </a:ext>
                </a:extLst>
              </p:cNvPr>
              <p:cNvSpPr>
                <a:spLocks/>
              </p:cNvSpPr>
              <p:nvPr/>
            </p:nvSpPr>
            <p:spPr bwMode="auto">
              <a:xfrm>
                <a:off x="5594350" y="3813175"/>
                <a:ext cx="168275" cy="153988"/>
              </a:xfrm>
              <a:custGeom>
                <a:avLst/>
                <a:gdLst>
                  <a:gd name="T0" fmla="*/ 20 w 45"/>
                  <a:gd name="T1" fmla="*/ 35 h 41"/>
                  <a:gd name="T2" fmla="*/ 21 w 45"/>
                  <a:gd name="T3" fmla="*/ 28 h 41"/>
                  <a:gd name="T4" fmla="*/ 23 w 45"/>
                  <a:gd name="T5" fmla="*/ 22 h 41"/>
                  <a:gd name="T6" fmla="*/ 32 w 45"/>
                  <a:gd name="T7" fmla="*/ 37 h 41"/>
                  <a:gd name="T8" fmla="*/ 43 w 45"/>
                  <a:gd name="T9" fmla="*/ 41 h 41"/>
                  <a:gd name="T10" fmla="*/ 38 w 45"/>
                  <a:gd name="T11" fmla="*/ 21 h 41"/>
                  <a:gd name="T12" fmla="*/ 11 w 45"/>
                  <a:gd name="T13" fmla="*/ 1 h 41"/>
                  <a:gd name="T14" fmla="*/ 10 w 45"/>
                  <a:gd name="T15" fmla="*/ 8 h 41"/>
                  <a:gd name="T16" fmla="*/ 2 w 45"/>
                  <a:gd name="T17" fmla="*/ 31 h 41"/>
                  <a:gd name="T18" fmla="*/ 0 w 45"/>
                  <a:gd name="T19" fmla="*/ 39 h 41"/>
                  <a:gd name="T20" fmla="*/ 20 w 45"/>
                  <a:gd name="T2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0" y="35"/>
                    </a:moveTo>
                    <a:cubicBezTo>
                      <a:pt x="22" y="30"/>
                      <a:pt x="21" y="28"/>
                      <a:pt x="21" y="28"/>
                    </a:cubicBezTo>
                    <a:cubicBezTo>
                      <a:pt x="22" y="26"/>
                      <a:pt x="21" y="23"/>
                      <a:pt x="23" y="22"/>
                    </a:cubicBezTo>
                    <a:cubicBezTo>
                      <a:pt x="23" y="22"/>
                      <a:pt x="28" y="26"/>
                      <a:pt x="32" y="37"/>
                    </a:cubicBezTo>
                    <a:cubicBezTo>
                      <a:pt x="35" y="37"/>
                      <a:pt x="39" y="39"/>
                      <a:pt x="43" y="41"/>
                    </a:cubicBezTo>
                    <a:cubicBezTo>
                      <a:pt x="45" y="31"/>
                      <a:pt x="38" y="21"/>
                      <a:pt x="38" y="21"/>
                    </a:cubicBezTo>
                    <a:cubicBezTo>
                      <a:pt x="35" y="16"/>
                      <a:pt x="23" y="3"/>
                      <a:pt x="11" y="1"/>
                    </a:cubicBezTo>
                    <a:cubicBezTo>
                      <a:pt x="8" y="0"/>
                      <a:pt x="10" y="6"/>
                      <a:pt x="10" y="8"/>
                    </a:cubicBezTo>
                    <a:cubicBezTo>
                      <a:pt x="9" y="17"/>
                      <a:pt x="5" y="23"/>
                      <a:pt x="2" y="31"/>
                    </a:cubicBezTo>
                    <a:cubicBezTo>
                      <a:pt x="1" y="34"/>
                      <a:pt x="1" y="36"/>
                      <a:pt x="0" y="39"/>
                    </a:cubicBezTo>
                    <a:cubicBezTo>
                      <a:pt x="8" y="36"/>
                      <a:pt x="15" y="35"/>
                      <a:pt x="2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sp>
          <p:nvSpPr>
            <p:cNvPr id="15" name="TextBox 14">
              <a:extLst>
                <a:ext uri="{FF2B5EF4-FFF2-40B4-BE49-F238E27FC236}">
                  <a16:creationId xmlns:a16="http://schemas.microsoft.com/office/drawing/2014/main" xmlns="" id="{A8871DA8-F039-4CC8-B59A-C6A965D89F6F}"/>
                </a:ext>
              </a:extLst>
            </p:cNvPr>
            <p:cNvSpPr txBox="1"/>
            <p:nvPr/>
          </p:nvSpPr>
          <p:spPr>
            <a:xfrm>
              <a:off x="138701" y="2285776"/>
              <a:ext cx="2348864" cy="1080000"/>
            </a:xfrm>
            <a:prstGeom prst="rect">
              <a:avLst/>
            </a:prstGeom>
            <a:noFill/>
          </p:spPr>
          <p:txBody>
            <a:bodyPr wrap="square" rtlCol="0">
              <a:noAutofit/>
            </a:bodyPr>
            <a:lstStyle/>
            <a:p>
              <a:pPr algn="ctr"/>
              <a:r>
                <a:rPr lang="en-GB" sz="2000" b="1" dirty="0">
                  <a:solidFill>
                    <a:srgbClr val="F5873D"/>
                  </a:solidFill>
                  <a:latin typeface="Helvetica Neue"/>
                </a:rPr>
                <a:t>Energy and Water</a:t>
              </a:r>
              <a:endParaRPr lang="en-GB" sz="2000" dirty="0">
                <a:solidFill>
                  <a:srgbClr val="F5873D"/>
                </a:solidFill>
                <a:latin typeface="Helvetica Neue"/>
              </a:endParaRPr>
            </a:p>
          </p:txBody>
        </p:sp>
      </p:grpSp>
      <p:grpSp>
        <p:nvGrpSpPr>
          <p:cNvPr id="2" name="Group 1">
            <a:extLst>
              <a:ext uri="{FF2B5EF4-FFF2-40B4-BE49-F238E27FC236}">
                <a16:creationId xmlns:a16="http://schemas.microsoft.com/office/drawing/2014/main" xmlns="" id="{A4769631-6EE8-4838-9EA0-F7465FEED82B}"/>
              </a:ext>
            </a:extLst>
          </p:cNvPr>
          <p:cNvGrpSpPr/>
          <p:nvPr/>
        </p:nvGrpSpPr>
        <p:grpSpPr>
          <a:xfrm>
            <a:off x="2397020" y="2078356"/>
            <a:ext cx="2583750" cy="1344996"/>
            <a:chOff x="2896058" y="4015555"/>
            <a:chExt cx="2583750" cy="1344996"/>
          </a:xfrm>
        </p:grpSpPr>
        <p:sp>
          <p:nvSpPr>
            <p:cNvPr id="7" name="Rectangle 6">
              <a:extLst>
                <a:ext uri="{FF2B5EF4-FFF2-40B4-BE49-F238E27FC236}">
                  <a16:creationId xmlns:a16="http://schemas.microsoft.com/office/drawing/2014/main" xmlns="" id="{FA747C7E-20DB-4DE8-B50F-6D68BAF6A1D8}"/>
                </a:ext>
              </a:extLst>
            </p:cNvPr>
            <p:cNvSpPr/>
            <p:nvPr/>
          </p:nvSpPr>
          <p:spPr>
            <a:xfrm>
              <a:off x="2896058" y="4378733"/>
              <a:ext cx="2583750" cy="981818"/>
            </a:xfrm>
            <a:prstGeom prst="rect">
              <a:avLst/>
            </a:prstGeom>
          </p:spPr>
          <p:txBody>
            <a:bodyPr wrap="square">
              <a:noAutofit/>
            </a:bodyPr>
            <a:lstStyle/>
            <a:p>
              <a:pPr algn="ctr">
                <a:spcAft>
                  <a:spcPts val="200"/>
                </a:spcAft>
              </a:pPr>
              <a:r>
                <a:rPr lang="en-GB" sz="2000" b="1" dirty="0">
                  <a:solidFill>
                    <a:srgbClr val="F5873D"/>
                  </a:solidFill>
                  <a:latin typeface="Helvetica Neue"/>
                  <a:cs typeface="Arial" panose="020B0604020202020204" pitchFamily="34" charset="0"/>
                </a:rPr>
                <a:t>Health and Care</a:t>
              </a:r>
              <a:r>
                <a:rPr lang="en-GB" sz="2000" dirty="0">
                  <a:solidFill>
                    <a:srgbClr val="F5873D"/>
                  </a:solidFill>
                  <a:latin typeface="Helvetica Neue"/>
                  <a:cs typeface="Arial" panose="020B0604020202020204" pitchFamily="34" charset="0"/>
                </a:rPr>
                <a:t> </a:t>
              </a:r>
            </a:p>
          </p:txBody>
        </p:sp>
        <p:sp>
          <p:nvSpPr>
            <p:cNvPr id="17" name="Freeform 390">
              <a:extLst>
                <a:ext uri="{FF2B5EF4-FFF2-40B4-BE49-F238E27FC236}">
                  <a16:creationId xmlns:a16="http://schemas.microsoft.com/office/drawing/2014/main" xmlns="" id="{D45070F3-63E2-476C-96D8-80F399AA6AF1}"/>
                </a:ext>
              </a:extLst>
            </p:cNvPr>
            <p:cNvSpPr>
              <a:spLocks noEditPoints="1"/>
            </p:cNvSpPr>
            <p:nvPr/>
          </p:nvSpPr>
          <p:spPr bwMode="auto">
            <a:xfrm>
              <a:off x="3980274" y="4015555"/>
              <a:ext cx="415319" cy="386664"/>
            </a:xfrm>
            <a:custGeom>
              <a:avLst/>
              <a:gdLst>
                <a:gd name="T0" fmla="*/ 236 w 472"/>
                <a:gd name="T1" fmla="*/ 440 h 440"/>
                <a:gd name="T2" fmla="*/ 0 w 472"/>
                <a:gd name="T3" fmla="*/ 183 h 440"/>
                <a:gd name="T4" fmla="*/ 236 w 472"/>
                <a:gd name="T5" fmla="*/ 151 h 440"/>
                <a:gd name="T6" fmla="*/ 472 w 472"/>
                <a:gd name="T7" fmla="*/ 183 h 440"/>
                <a:gd name="T8" fmla="*/ 236 w 472"/>
                <a:gd name="T9" fmla="*/ 440 h 440"/>
                <a:gd name="T10" fmla="*/ 88 w 472"/>
                <a:gd name="T11" fmla="*/ 241 h 440"/>
                <a:gd name="T12" fmla="*/ 69 w 472"/>
                <a:gd name="T13" fmla="*/ 212 h 440"/>
                <a:gd name="T14" fmla="*/ 62 w 472"/>
                <a:gd name="T15" fmla="*/ 184 h 440"/>
                <a:gd name="T16" fmla="*/ 71 w 472"/>
                <a:gd name="T17" fmla="*/ 138 h 440"/>
                <a:gd name="T18" fmla="*/ 99 w 472"/>
                <a:gd name="T19" fmla="*/ 112 h 440"/>
                <a:gd name="T20" fmla="*/ 107 w 472"/>
                <a:gd name="T21" fmla="*/ 87 h 440"/>
                <a:gd name="T22" fmla="*/ 86 w 472"/>
                <a:gd name="T23" fmla="*/ 78 h 440"/>
                <a:gd name="T24" fmla="*/ 42 w 472"/>
                <a:gd name="T25" fmla="*/ 119 h 440"/>
                <a:gd name="T26" fmla="*/ 29 w 472"/>
                <a:gd name="T27" fmla="*/ 186 h 440"/>
                <a:gd name="T28" fmla="*/ 40 w 472"/>
                <a:gd name="T29" fmla="*/ 229 h 440"/>
                <a:gd name="T30" fmla="*/ 63 w 472"/>
                <a:gd name="T31" fmla="*/ 266 h 440"/>
                <a:gd name="T32" fmla="*/ 86 w 472"/>
                <a:gd name="T33" fmla="*/ 267 h 440"/>
                <a:gd name="T34" fmla="*/ 88 w 472"/>
                <a:gd name="T35" fmla="*/ 241 h 440"/>
                <a:gd name="T36" fmla="*/ 288 w 472"/>
                <a:gd name="T37" fmla="*/ 175 h 440"/>
                <a:gd name="T38" fmla="*/ 311 w 472"/>
                <a:gd name="T39" fmla="*/ 129 h 440"/>
                <a:gd name="T40" fmla="*/ 353 w 472"/>
                <a:gd name="T41" fmla="*/ 107 h 440"/>
                <a:gd name="T42" fmla="*/ 367 w 472"/>
                <a:gd name="T43" fmla="*/ 86 h 440"/>
                <a:gd name="T44" fmla="*/ 348 w 472"/>
                <a:gd name="T45" fmla="*/ 70 h 440"/>
                <a:gd name="T46" fmla="*/ 289 w 472"/>
                <a:gd name="T47" fmla="*/ 103 h 440"/>
                <a:gd name="T48" fmla="*/ 256 w 472"/>
                <a:gd name="T49" fmla="*/ 167 h 440"/>
                <a:gd name="T50" fmla="*/ 268 w 472"/>
                <a:gd name="T51" fmla="*/ 189 h 440"/>
                <a:gd name="T52" fmla="*/ 288 w 472"/>
                <a:gd name="T53" fmla="*/ 17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2" h="440">
                  <a:moveTo>
                    <a:pt x="236" y="440"/>
                  </a:moveTo>
                  <a:cubicBezTo>
                    <a:pt x="160" y="380"/>
                    <a:pt x="0" y="286"/>
                    <a:pt x="0" y="183"/>
                  </a:cubicBezTo>
                  <a:cubicBezTo>
                    <a:pt x="0" y="26"/>
                    <a:pt x="203" y="0"/>
                    <a:pt x="236" y="151"/>
                  </a:cubicBezTo>
                  <a:cubicBezTo>
                    <a:pt x="270" y="0"/>
                    <a:pt x="472" y="26"/>
                    <a:pt x="472" y="183"/>
                  </a:cubicBezTo>
                  <a:cubicBezTo>
                    <a:pt x="472" y="286"/>
                    <a:pt x="312" y="380"/>
                    <a:pt x="236" y="440"/>
                  </a:cubicBezTo>
                  <a:close/>
                  <a:moveTo>
                    <a:pt x="88" y="241"/>
                  </a:moveTo>
                  <a:cubicBezTo>
                    <a:pt x="80" y="232"/>
                    <a:pt x="74" y="222"/>
                    <a:pt x="69" y="212"/>
                  </a:cubicBezTo>
                  <a:cubicBezTo>
                    <a:pt x="65" y="203"/>
                    <a:pt x="62" y="194"/>
                    <a:pt x="62" y="184"/>
                  </a:cubicBezTo>
                  <a:cubicBezTo>
                    <a:pt x="61" y="165"/>
                    <a:pt x="64" y="150"/>
                    <a:pt x="71" y="138"/>
                  </a:cubicBezTo>
                  <a:cubicBezTo>
                    <a:pt x="77" y="127"/>
                    <a:pt x="87" y="118"/>
                    <a:pt x="99" y="112"/>
                  </a:cubicBezTo>
                  <a:cubicBezTo>
                    <a:pt x="108" y="107"/>
                    <a:pt x="111" y="97"/>
                    <a:pt x="107" y="87"/>
                  </a:cubicBezTo>
                  <a:cubicBezTo>
                    <a:pt x="104" y="78"/>
                    <a:pt x="94" y="74"/>
                    <a:pt x="86" y="78"/>
                  </a:cubicBezTo>
                  <a:cubicBezTo>
                    <a:pt x="67" y="88"/>
                    <a:pt x="52" y="101"/>
                    <a:pt x="42" y="119"/>
                  </a:cubicBezTo>
                  <a:cubicBezTo>
                    <a:pt x="32" y="137"/>
                    <a:pt x="28" y="159"/>
                    <a:pt x="29" y="186"/>
                  </a:cubicBezTo>
                  <a:cubicBezTo>
                    <a:pt x="30" y="201"/>
                    <a:pt x="34" y="215"/>
                    <a:pt x="40" y="229"/>
                  </a:cubicBezTo>
                  <a:cubicBezTo>
                    <a:pt x="46" y="241"/>
                    <a:pt x="54" y="254"/>
                    <a:pt x="63" y="266"/>
                  </a:cubicBezTo>
                  <a:cubicBezTo>
                    <a:pt x="69" y="273"/>
                    <a:pt x="80" y="274"/>
                    <a:pt x="86" y="267"/>
                  </a:cubicBezTo>
                  <a:cubicBezTo>
                    <a:pt x="93" y="260"/>
                    <a:pt x="94" y="249"/>
                    <a:pt x="88" y="241"/>
                  </a:cubicBezTo>
                  <a:close/>
                  <a:moveTo>
                    <a:pt x="288" y="175"/>
                  </a:moveTo>
                  <a:cubicBezTo>
                    <a:pt x="292" y="156"/>
                    <a:pt x="301" y="141"/>
                    <a:pt x="311" y="129"/>
                  </a:cubicBezTo>
                  <a:cubicBezTo>
                    <a:pt x="323" y="117"/>
                    <a:pt x="338" y="110"/>
                    <a:pt x="353" y="107"/>
                  </a:cubicBezTo>
                  <a:cubicBezTo>
                    <a:pt x="362" y="105"/>
                    <a:pt x="368" y="96"/>
                    <a:pt x="367" y="86"/>
                  </a:cubicBezTo>
                  <a:cubicBezTo>
                    <a:pt x="365" y="76"/>
                    <a:pt x="357" y="69"/>
                    <a:pt x="348" y="70"/>
                  </a:cubicBezTo>
                  <a:cubicBezTo>
                    <a:pt x="326" y="75"/>
                    <a:pt x="305" y="85"/>
                    <a:pt x="289" y="103"/>
                  </a:cubicBezTo>
                  <a:cubicBezTo>
                    <a:pt x="274" y="118"/>
                    <a:pt x="262" y="140"/>
                    <a:pt x="256" y="167"/>
                  </a:cubicBezTo>
                  <a:cubicBezTo>
                    <a:pt x="254" y="176"/>
                    <a:pt x="259" y="186"/>
                    <a:pt x="268" y="189"/>
                  </a:cubicBezTo>
                  <a:cubicBezTo>
                    <a:pt x="277" y="191"/>
                    <a:pt x="286" y="185"/>
                    <a:pt x="288" y="17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a:p>
          </p:txBody>
        </p:sp>
      </p:grpSp>
      <p:grpSp>
        <p:nvGrpSpPr>
          <p:cNvPr id="50" name="Group 49">
            <a:extLst>
              <a:ext uri="{FF2B5EF4-FFF2-40B4-BE49-F238E27FC236}">
                <a16:creationId xmlns:a16="http://schemas.microsoft.com/office/drawing/2014/main" xmlns="" id="{E8F18575-6A37-4104-93A6-FA526562AD43}"/>
              </a:ext>
            </a:extLst>
          </p:cNvPr>
          <p:cNvGrpSpPr/>
          <p:nvPr/>
        </p:nvGrpSpPr>
        <p:grpSpPr>
          <a:xfrm>
            <a:off x="9661735" y="2089405"/>
            <a:ext cx="2348864" cy="1322899"/>
            <a:chOff x="6049339" y="4037652"/>
            <a:chExt cx="2348864" cy="1322899"/>
          </a:xfrm>
        </p:grpSpPr>
        <p:sp>
          <p:nvSpPr>
            <p:cNvPr id="18" name="Rectangle 17">
              <a:extLst>
                <a:ext uri="{FF2B5EF4-FFF2-40B4-BE49-F238E27FC236}">
                  <a16:creationId xmlns:a16="http://schemas.microsoft.com/office/drawing/2014/main" xmlns="" id="{854CFB89-372D-4672-89AF-A3F1EEC795D6}"/>
                </a:ext>
              </a:extLst>
            </p:cNvPr>
            <p:cNvSpPr/>
            <p:nvPr/>
          </p:nvSpPr>
          <p:spPr>
            <a:xfrm>
              <a:off x="6049339" y="4378733"/>
              <a:ext cx="2348864" cy="981818"/>
            </a:xfrm>
            <a:prstGeom prst="rect">
              <a:avLst/>
            </a:prstGeom>
          </p:spPr>
          <p:txBody>
            <a:bodyPr wrap="square">
              <a:noAutofit/>
            </a:bodyPr>
            <a:lstStyle/>
            <a:p>
              <a:pPr algn="ctr">
                <a:spcAft>
                  <a:spcPts val="200"/>
                </a:spcAft>
              </a:pPr>
              <a:r>
                <a:rPr lang="en-GB" sz="2000" b="1" dirty="0">
                  <a:solidFill>
                    <a:srgbClr val="F5873D"/>
                  </a:solidFill>
                  <a:latin typeface="Helvetica Neue"/>
                  <a:cs typeface="Arial" panose="020B0604020202020204" pitchFamily="34" charset="0"/>
                </a:rPr>
                <a:t>Visitor Economy</a:t>
              </a:r>
              <a:r>
                <a:rPr lang="en-GB" sz="2000" dirty="0">
                  <a:solidFill>
                    <a:srgbClr val="F5873D"/>
                  </a:solidFill>
                  <a:latin typeface="Helvetica Neue"/>
                  <a:cs typeface="Arial" panose="020B0604020202020204" pitchFamily="34" charset="0"/>
                </a:rPr>
                <a:t> </a:t>
              </a:r>
            </a:p>
          </p:txBody>
        </p:sp>
        <p:grpSp>
          <p:nvGrpSpPr>
            <p:cNvPr id="19" name="Group 18">
              <a:extLst>
                <a:ext uri="{FF2B5EF4-FFF2-40B4-BE49-F238E27FC236}">
                  <a16:creationId xmlns:a16="http://schemas.microsoft.com/office/drawing/2014/main" xmlns="" id="{E37C7712-1D97-4CE9-A2CC-AC4785FFF108}"/>
                </a:ext>
              </a:extLst>
            </p:cNvPr>
            <p:cNvGrpSpPr/>
            <p:nvPr/>
          </p:nvGrpSpPr>
          <p:grpSpPr>
            <a:xfrm>
              <a:off x="7016917" y="4037652"/>
              <a:ext cx="413708" cy="342470"/>
              <a:chOff x="5397500" y="3335338"/>
              <a:chExt cx="674688" cy="614362"/>
            </a:xfrm>
            <a:solidFill>
              <a:schemeClr val="tx2"/>
            </a:solidFill>
          </p:grpSpPr>
          <p:sp>
            <p:nvSpPr>
              <p:cNvPr id="20" name="Freeform 321">
                <a:extLst>
                  <a:ext uri="{FF2B5EF4-FFF2-40B4-BE49-F238E27FC236}">
                    <a16:creationId xmlns:a16="http://schemas.microsoft.com/office/drawing/2014/main" xmlns="" id="{91167927-D9B7-40F4-AA24-0AA6B0E16547}"/>
                  </a:ext>
                </a:extLst>
              </p:cNvPr>
              <p:cNvSpPr>
                <a:spLocks noEditPoints="1"/>
              </p:cNvSpPr>
              <p:nvPr/>
            </p:nvSpPr>
            <p:spPr bwMode="auto">
              <a:xfrm>
                <a:off x="5397500" y="3402013"/>
                <a:ext cx="674688" cy="547687"/>
              </a:xfrm>
              <a:custGeom>
                <a:avLst/>
                <a:gdLst>
                  <a:gd name="T0" fmla="*/ 180 w 180"/>
                  <a:gd name="T1" fmla="*/ 143 h 146"/>
                  <a:gd name="T2" fmla="*/ 120 w 180"/>
                  <a:gd name="T3" fmla="*/ 1 h 146"/>
                  <a:gd name="T4" fmla="*/ 117 w 180"/>
                  <a:gd name="T5" fmla="*/ 0 h 146"/>
                  <a:gd name="T6" fmla="*/ 115 w 180"/>
                  <a:gd name="T7" fmla="*/ 1 h 146"/>
                  <a:gd name="T8" fmla="*/ 76 w 180"/>
                  <a:gd name="T9" fmla="*/ 94 h 146"/>
                  <a:gd name="T10" fmla="*/ 51 w 180"/>
                  <a:gd name="T11" fmla="*/ 36 h 146"/>
                  <a:gd name="T12" fmla="*/ 48 w 180"/>
                  <a:gd name="T13" fmla="*/ 34 h 146"/>
                  <a:gd name="T14" fmla="*/ 46 w 180"/>
                  <a:gd name="T15" fmla="*/ 36 h 146"/>
                  <a:gd name="T16" fmla="*/ 0 w 180"/>
                  <a:gd name="T17" fmla="*/ 143 h 146"/>
                  <a:gd name="T18" fmla="*/ 1 w 180"/>
                  <a:gd name="T19" fmla="*/ 145 h 146"/>
                  <a:gd name="T20" fmla="*/ 3 w 180"/>
                  <a:gd name="T21" fmla="*/ 146 h 146"/>
                  <a:gd name="T22" fmla="*/ 94 w 180"/>
                  <a:gd name="T23" fmla="*/ 146 h 146"/>
                  <a:gd name="T24" fmla="*/ 94 w 180"/>
                  <a:gd name="T25" fmla="*/ 146 h 146"/>
                  <a:gd name="T26" fmla="*/ 178 w 180"/>
                  <a:gd name="T27" fmla="*/ 146 h 146"/>
                  <a:gd name="T28" fmla="*/ 180 w 180"/>
                  <a:gd name="T29" fmla="*/ 145 h 146"/>
                  <a:gd name="T30" fmla="*/ 180 w 180"/>
                  <a:gd name="T31" fmla="*/ 143 h 146"/>
                  <a:gd name="T32" fmla="*/ 117 w 180"/>
                  <a:gd name="T33" fmla="*/ 8 h 146"/>
                  <a:gd name="T34" fmla="*/ 148 w 180"/>
                  <a:gd name="T35" fmla="*/ 80 h 146"/>
                  <a:gd name="T36" fmla="*/ 119 w 180"/>
                  <a:gd name="T37" fmla="*/ 86 h 146"/>
                  <a:gd name="T38" fmla="*/ 87 w 180"/>
                  <a:gd name="T39" fmla="*/ 79 h 146"/>
                  <a:gd name="T40" fmla="*/ 117 w 180"/>
                  <a:gd name="T41" fmla="*/ 8 h 146"/>
                  <a:gd name="T42" fmla="*/ 48 w 180"/>
                  <a:gd name="T43" fmla="*/ 43 h 146"/>
                  <a:gd name="T44" fmla="*/ 67 w 180"/>
                  <a:gd name="T45" fmla="*/ 86 h 146"/>
                  <a:gd name="T46" fmla="*/ 55 w 180"/>
                  <a:gd name="T47" fmla="*/ 94 h 146"/>
                  <a:gd name="T48" fmla="*/ 25 w 180"/>
                  <a:gd name="T49" fmla="*/ 96 h 146"/>
                  <a:gd name="T50" fmla="*/ 48 w 180"/>
                  <a:gd name="T5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6">
                    <a:moveTo>
                      <a:pt x="180" y="143"/>
                    </a:moveTo>
                    <a:cubicBezTo>
                      <a:pt x="120" y="1"/>
                      <a:pt x="120" y="1"/>
                      <a:pt x="120" y="1"/>
                    </a:cubicBezTo>
                    <a:cubicBezTo>
                      <a:pt x="119" y="1"/>
                      <a:pt x="118" y="0"/>
                      <a:pt x="117" y="0"/>
                    </a:cubicBezTo>
                    <a:cubicBezTo>
                      <a:pt x="116" y="0"/>
                      <a:pt x="116" y="1"/>
                      <a:pt x="115" y="1"/>
                    </a:cubicBezTo>
                    <a:cubicBezTo>
                      <a:pt x="76" y="94"/>
                      <a:pt x="76" y="94"/>
                      <a:pt x="76" y="94"/>
                    </a:cubicBezTo>
                    <a:cubicBezTo>
                      <a:pt x="51" y="36"/>
                      <a:pt x="51" y="36"/>
                      <a:pt x="51" y="36"/>
                    </a:cubicBezTo>
                    <a:cubicBezTo>
                      <a:pt x="50" y="35"/>
                      <a:pt x="49" y="34"/>
                      <a:pt x="48" y="34"/>
                    </a:cubicBezTo>
                    <a:cubicBezTo>
                      <a:pt x="48" y="34"/>
                      <a:pt x="47" y="35"/>
                      <a:pt x="46" y="36"/>
                    </a:cubicBezTo>
                    <a:cubicBezTo>
                      <a:pt x="0" y="143"/>
                      <a:pt x="0" y="143"/>
                      <a:pt x="0" y="143"/>
                    </a:cubicBezTo>
                    <a:cubicBezTo>
                      <a:pt x="0" y="143"/>
                      <a:pt x="0" y="144"/>
                      <a:pt x="1" y="145"/>
                    </a:cubicBezTo>
                    <a:cubicBezTo>
                      <a:pt x="1" y="145"/>
                      <a:pt x="2" y="146"/>
                      <a:pt x="3" y="146"/>
                    </a:cubicBezTo>
                    <a:cubicBezTo>
                      <a:pt x="94" y="146"/>
                      <a:pt x="94" y="146"/>
                      <a:pt x="94" y="146"/>
                    </a:cubicBezTo>
                    <a:cubicBezTo>
                      <a:pt x="94" y="146"/>
                      <a:pt x="94" y="146"/>
                      <a:pt x="94" y="146"/>
                    </a:cubicBezTo>
                    <a:cubicBezTo>
                      <a:pt x="178" y="146"/>
                      <a:pt x="178" y="146"/>
                      <a:pt x="178" y="146"/>
                    </a:cubicBezTo>
                    <a:cubicBezTo>
                      <a:pt x="179" y="146"/>
                      <a:pt x="179" y="145"/>
                      <a:pt x="180" y="145"/>
                    </a:cubicBezTo>
                    <a:cubicBezTo>
                      <a:pt x="180" y="144"/>
                      <a:pt x="180" y="143"/>
                      <a:pt x="180" y="143"/>
                    </a:cubicBezTo>
                    <a:close/>
                    <a:moveTo>
                      <a:pt x="117" y="8"/>
                    </a:moveTo>
                    <a:cubicBezTo>
                      <a:pt x="148" y="80"/>
                      <a:pt x="148" y="80"/>
                      <a:pt x="148" y="80"/>
                    </a:cubicBezTo>
                    <a:cubicBezTo>
                      <a:pt x="140" y="84"/>
                      <a:pt x="130" y="86"/>
                      <a:pt x="119" y="86"/>
                    </a:cubicBezTo>
                    <a:cubicBezTo>
                      <a:pt x="107" y="86"/>
                      <a:pt x="96" y="83"/>
                      <a:pt x="87" y="79"/>
                    </a:cubicBezTo>
                    <a:lnTo>
                      <a:pt x="117" y="8"/>
                    </a:lnTo>
                    <a:close/>
                    <a:moveTo>
                      <a:pt x="48" y="43"/>
                    </a:moveTo>
                    <a:cubicBezTo>
                      <a:pt x="67" y="86"/>
                      <a:pt x="67" y="86"/>
                      <a:pt x="67" y="86"/>
                    </a:cubicBezTo>
                    <a:cubicBezTo>
                      <a:pt x="64" y="89"/>
                      <a:pt x="60" y="92"/>
                      <a:pt x="55" y="94"/>
                    </a:cubicBezTo>
                    <a:cubicBezTo>
                      <a:pt x="45" y="98"/>
                      <a:pt x="34" y="99"/>
                      <a:pt x="25" y="96"/>
                    </a:cubicBezTo>
                    <a:lnTo>
                      <a:pt x="4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1" name="Freeform 322">
                <a:extLst>
                  <a:ext uri="{FF2B5EF4-FFF2-40B4-BE49-F238E27FC236}">
                    <a16:creationId xmlns:a16="http://schemas.microsoft.com/office/drawing/2014/main" xmlns="" id="{39A24B57-FF49-4BEE-B081-F44EF0421B53}"/>
                  </a:ext>
                </a:extLst>
              </p:cNvPr>
              <p:cNvSpPr>
                <a:spLocks/>
              </p:cNvSpPr>
              <p:nvPr/>
            </p:nvSpPr>
            <p:spPr bwMode="auto">
              <a:xfrm>
                <a:off x="5408613" y="3409950"/>
                <a:ext cx="19050" cy="7937"/>
              </a:xfrm>
              <a:custGeom>
                <a:avLst/>
                <a:gdLst>
                  <a:gd name="T0" fmla="*/ 5 w 5"/>
                  <a:gd name="T1" fmla="*/ 0 h 2"/>
                  <a:gd name="T2" fmla="*/ 0 w 5"/>
                  <a:gd name="T3" fmla="*/ 0 h 2"/>
                  <a:gd name="T4" fmla="*/ 4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4" y="2"/>
                      <a:pt x="4" y="2"/>
                      <a:pt x="4" y="2"/>
                    </a:cubicBezTo>
                    <a:cubicBezTo>
                      <a:pt x="4" y="1"/>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2" name="Freeform 323">
                <a:extLst>
                  <a:ext uri="{FF2B5EF4-FFF2-40B4-BE49-F238E27FC236}">
                    <a16:creationId xmlns:a16="http://schemas.microsoft.com/office/drawing/2014/main" xmlns="" id="{7299FC09-FBC1-48A7-AF55-0A03AAF2FCBA}"/>
                  </a:ext>
                </a:extLst>
              </p:cNvPr>
              <p:cNvSpPr>
                <a:spLocks/>
              </p:cNvSpPr>
              <p:nvPr/>
            </p:nvSpPr>
            <p:spPr bwMode="auto">
              <a:xfrm>
                <a:off x="5457825" y="3341688"/>
                <a:ext cx="11113" cy="19050"/>
              </a:xfrm>
              <a:custGeom>
                <a:avLst/>
                <a:gdLst>
                  <a:gd name="T0" fmla="*/ 3 w 3"/>
                  <a:gd name="T1" fmla="*/ 4 h 5"/>
                  <a:gd name="T2" fmla="*/ 0 w 3"/>
                  <a:gd name="T3" fmla="*/ 0 h 5"/>
                  <a:gd name="T4" fmla="*/ 1 w 3"/>
                  <a:gd name="T5" fmla="*/ 5 h 5"/>
                  <a:gd name="T6" fmla="*/ 3 w 3"/>
                  <a:gd name="T7" fmla="*/ 4 h 5"/>
                </a:gdLst>
                <a:ahLst/>
                <a:cxnLst>
                  <a:cxn ang="0">
                    <a:pos x="T0" y="T1"/>
                  </a:cxn>
                  <a:cxn ang="0">
                    <a:pos x="T2" y="T3"/>
                  </a:cxn>
                  <a:cxn ang="0">
                    <a:pos x="T4" y="T5"/>
                  </a:cxn>
                  <a:cxn ang="0">
                    <a:pos x="T6" y="T7"/>
                  </a:cxn>
                </a:cxnLst>
                <a:rect l="0" t="0" r="r" b="b"/>
                <a:pathLst>
                  <a:path w="3" h="5">
                    <a:moveTo>
                      <a:pt x="3" y="4"/>
                    </a:moveTo>
                    <a:cubicBezTo>
                      <a:pt x="0" y="0"/>
                      <a:pt x="0" y="0"/>
                      <a:pt x="0" y="0"/>
                    </a:cubicBezTo>
                    <a:cubicBezTo>
                      <a:pt x="1" y="5"/>
                      <a:pt x="1" y="5"/>
                      <a:pt x="1" y="5"/>
                    </a:cubicBezTo>
                    <a:cubicBezTo>
                      <a:pt x="1" y="4"/>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3" name="Freeform 324">
                <a:extLst>
                  <a:ext uri="{FF2B5EF4-FFF2-40B4-BE49-F238E27FC236}">
                    <a16:creationId xmlns:a16="http://schemas.microsoft.com/office/drawing/2014/main" xmlns="" id="{8E611ED0-9B6B-4BA7-92F8-38E263AFDC68}"/>
                  </a:ext>
                </a:extLst>
              </p:cNvPr>
              <p:cNvSpPr>
                <a:spLocks/>
              </p:cNvSpPr>
              <p:nvPr/>
            </p:nvSpPr>
            <p:spPr bwMode="auto">
              <a:xfrm>
                <a:off x="5432425" y="3357563"/>
                <a:ext cx="17463" cy="19050"/>
              </a:xfrm>
              <a:custGeom>
                <a:avLst/>
                <a:gdLst>
                  <a:gd name="T0" fmla="*/ 5 w 5"/>
                  <a:gd name="T1" fmla="*/ 3 h 5"/>
                  <a:gd name="T2" fmla="*/ 0 w 5"/>
                  <a:gd name="T3" fmla="*/ 0 h 5"/>
                  <a:gd name="T4" fmla="*/ 3 w 5"/>
                  <a:gd name="T5" fmla="*/ 5 h 5"/>
                  <a:gd name="T6" fmla="*/ 5 w 5"/>
                  <a:gd name="T7" fmla="*/ 3 h 5"/>
                </a:gdLst>
                <a:ahLst/>
                <a:cxnLst>
                  <a:cxn ang="0">
                    <a:pos x="T0" y="T1"/>
                  </a:cxn>
                  <a:cxn ang="0">
                    <a:pos x="T2" y="T3"/>
                  </a:cxn>
                  <a:cxn ang="0">
                    <a:pos x="T4" y="T5"/>
                  </a:cxn>
                  <a:cxn ang="0">
                    <a:pos x="T6" y="T7"/>
                  </a:cxn>
                </a:cxnLst>
                <a:rect l="0" t="0" r="r" b="b"/>
                <a:pathLst>
                  <a:path w="5" h="5">
                    <a:moveTo>
                      <a:pt x="5" y="3"/>
                    </a:moveTo>
                    <a:cubicBezTo>
                      <a:pt x="0" y="0"/>
                      <a:pt x="0" y="0"/>
                      <a:pt x="0" y="0"/>
                    </a:cubicBezTo>
                    <a:cubicBezTo>
                      <a:pt x="3" y="5"/>
                      <a:pt x="3" y="5"/>
                      <a:pt x="3" y="5"/>
                    </a:cubicBezTo>
                    <a:cubicBezTo>
                      <a:pt x="4" y="4"/>
                      <a:pt x="4"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4" name="Freeform 325">
                <a:extLst>
                  <a:ext uri="{FF2B5EF4-FFF2-40B4-BE49-F238E27FC236}">
                    <a16:creationId xmlns:a16="http://schemas.microsoft.com/office/drawing/2014/main" xmlns="" id="{252435C0-AE36-4E41-A662-50F06AA519BE}"/>
                  </a:ext>
                </a:extLst>
              </p:cNvPr>
              <p:cNvSpPr>
                <a:spLocks/>
              </p:cNvSpPr>
              <p:nvPr/>
            </p:nvSpPr>
            <p:spPr bwMode="auto">
              <a:xfrm>
                <a:off x="5416550" y="3382963"/>
                <a:ext cx="19050" cy="11112"/>
              </a:xfrm>
              <a:custGeom>
                <a:avLst/>
                <a:gdLst>
                  <a:gd name="T0" fmla="*/ 5 w 5"/>
                  <a:gd name="T1" fmla="*/ 1 h 3"/>
                  <a:gd name="T2" fmla="*/ 0 w 5"/>
                  <a:gd name="T3" fmla="*/ 0 h 3"/>
                  <a:gd name="T4" fmla="*/ 4 w 5"/>
                  <a:gd name="T5" fmla="*/ 3 h 3"/>
                  <a:gd name="T6" fmla="*/ 5 w 5"/>
                  <a:gd name="T7" fmla="*/ 1 h 3"/>
                </a:gdLst>
                <a:ahLst/>
                <a:cxnLst>
                  <a:cxn ang="0">
                    <a:pos x="T0" y="T1"/>
                  </a:cxn>
                  <a:cxn ang="0">
                    <a:pos x="T2" y="T3"/>
                  </a:cxn>
                  <a:cxn ang="0">
                    <a:pos x="T4" y="T5"/>
                  </a:cxn>
                  <a:cxn ang="0">
                    <a:pos x="T6" y="T7"/>
                  </a:cxn>
                </a:cxnLst>
                <a:rect l="0" t="0" r="r" b="b"/>
                <a:pathLst>
                  <a:path w="5" h="3">
                    <a:moveTo>
                      <a:pt x="5" y="1"/>
                    </a:moveTo>
                    <a:cubicBezTo>
                      <a:pt x="0" y="0"/>
                      <a:pt x="0" y="0"/>
                      <a:pt x="0" y="0"/>
                    </a:cubicBezTo>
                    <a:cubicBezTo>
                      <a:pt x="4" y="3"/>
                      <a:pt x="4" y="3"/>
                      <a:pt x="4" y="3"/>
                    </a:cubicBezTo>
                    <a:cubicBezTo>
                      <a:pt x="4" y="2"/>
                      <a:pt x="4"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5" name="Freeform 326">
                <a:extLst>
                  <a:ext uri="{FF2B5EF4-FFF2-40B4-BE49-F238E27FC236}">
                    <a16:creationId xmlns:a16="http://schemas.microsoft.com/office/drawing/2014/main" xmlns="" id="{92002878-1099-4BDD-96B1-1DC1473561DA}"/>
                  </a:ext>
                </a:extLst>
              </p:cNvPr>
              <p:cNvSpPr>
                <a:spLocks/>
              </p:cNvSpPr>
              <p:nvPr/>
            </p:nvSpPr>
            <p:spPr bwMode="auto">
              <a:xfrm>
                <a:off x="5480050" y="3335338"/>
                <a:ext cx="11113" cy="17462"/>
              </a:xfrm>
              <a:custGeom>
                <a:avLst/>
                <a:gdLst>
                  <a:gd name="T0" fmla="*/ 1 w 3"/>
                  <a:gd name="T1" fmla="*/ 0 h 5"/>
                  <a:gd name="T2" fmla="*/ 0 w 3"/>
                  <a:gd name="T3" fmla="*/ 5 h 5"/>
                  <a:gd name="T4" fmla="*/ 3 w 3"/>
                  <a:gd name="T5" fmla="*/ 4 h 5"/>
                  <a:gd name="T6" fmla="*/ 1 w 3"/>
                  <a:gd name="T7" fmla="*/ 0 h 5"/>
                </a:gdLst>
                <a:ahLst/>
                <a:cxnLst>
                  <a:cxn ang="0">
                    <a:pos x="T0" y="T1"/>
                  </a:cxn>
                  <a:cxn ang="0">
                    <a:pos x="T2" y="T3"/>
                  </a:cxn>
                  <a:cxn ang="0">
                    <a:pos x="T4" y="T5"/>
                  </a:cxn>
                  <a:cxn ang="0">
                    <a:pos x="T6" y="T7"/>
                  </a:cxn>
                </a:cxnLst>
                <a:rect l="0" t="0" r="r" b="b"/>
                <a:pathLst>
                  <a:path w="3" h="5">
                    <a:moveTo>
                      <a:pt x="1" y="0"/>
                    </a:moveTo>
                    <a:cubicBezTo>
                      <a:pt x="0" y="5"/>
                      <a:pt x="0" y="5"/>
                      <a:pt x="0" y="5"/>
                    </a:cubicBezTo>
                    <a:cubicBezTo>
                      <a:pt x="1" y="4"/>
                      <a:pt x="2" y="4"/>
                      <a:pt x="3" y="4"/>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6" name="Freeform 327">
                <a:extLst>
                  <a:ext uri="{FF2B5EF4-FFF2-40B4-BE49-F238E27FC236}">
                    <a16:creationId xmlns:a16="http://schemas.microsoft.com/office/drawing/2014/main" xmlns="" id="{F614BA14-D41E-417C-BA51-D1838B840909}"/>
                  </a:ext>
                </a:extLst>
              </p:cNvPr>
              <p:cNvSpPr>
                <a:spLocks/>
              </p:cNvSpPr>
              <p:nvPr/>
            </p:nvSpPr>
            <p:spPr bwMode="auto">
              <a:xfrm>
                <a:off x="5507038" y="3335338"/>
                <a:ext cx="6350" cy="17462"/>
              </a:xfrm>
              <a:custGeom>
                <a:avLst/>
                <a:gdLst>
                  <a:gd name="T0" fmla="*/ 1 w 2"/>
                  <a:gd name="T1" fmla="*/ 0 h 5"/>
                  <a:gd name="T2" fmla="*/ 0 w 2"/>
                  <a:gd name="T3" fmla="*/ 4 h 5"/>
                  <a:gd name="T4" fmla="*/ 2 w 2"/>
                  <a:gd name="T5" fmla="*/ 5 h 5"/>
                  <a:gd name="T6" fmla="*/ 1 w 2"/>
                  <a:gd name="T7" fmla="*/ 0 h 5"/>
                </a:gdLst>
                <a:ahLst/>
                <a:cxnLst>
                  <a:cxn ang="0">
                    <a:pos x="T0" y="T1"/>
                  </a:cxn>
                  <a:cxn ang="0">
                    <a:pos x="T2" y="T3"/>
                  </a:cxn>
                  <a:cxn ang="0">
                    <a:pos x="T4" y="T5"/>
                  </a:cxn>
                  <a:cxn ang="0">
                    <a:pos x="T6" y="T7"/>
                  </a:cxn>
                </a:cxnLst>
                <a:rect l="0" t="0" r="r" b="b"/>
                <a:pathLst>
                  <a:path w="2" h="5">
                    <a:moveTo>
                      <a:pt x="1" y="0"/>
                    </a:moveTo>
                    <a:cubicBezTo>
                      <a:pt x="0" y="4"/>
                      <a:pt x="0" y="4"/>
                      <a:pt x="0" y="4"/>
                    </a:cubicBezTo>
                    <a:cubicBezTo>
                      <a:pt x="0" y="4"/>
                      <a:pt x="1" y="4"/>
                      <a:pt x="2" y="5"/>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7" name="Freeform 328">
                <a:extLst>
                  <a:ext uri="{FF2B5EF4-FFF2-40B4-BE49-F238E27FC236}">
                    <a16:creationId xmlns:a16="http://schemas.microsoft.com/office/drawing/2014/main" xmlns="" id="{7166DC2B-865E-4240-BC82-40F310546D79}"/>
                  </a:ext>
                </a:extLst>
              </p:cNvPr>
              <p:cNvSpPr>
                <a:spLocks/>
              </p:cNvSpPr>
              <p:nvPr/>
            </p:nvSpPr>
            <p:spPr bwMode="auto">
              <a:xfrm>
                <a:off x="5559425" y="3382963"/>
                <a:ext cx="19050" cy="11112"/>
              </a:xfrm>
              <a:custGeom>
                <a:avLst/>
                <a:gdLst>
                  <a:gd name="T0" fmla="*/ 2 w 5"/>
                  <a:gd name="T1" fmla="*/ 3 h 3"/>
                  <a:gd name="T2" fmla="*/ 5 w 5"/>
                  <a:gd name="T3" fmla="*/ 0 h 3"/>
                  <a:gd name="T4" fmla="*/ 0 w 5"/>
                  <a:gd name="T5" fmla="*/ 1 h 3"/>
                  <a:gd name="T6" fmla="*/ 2 w 5"/>
                  <a:gd name="T7" fmla="*/ 3 h 3"/>
                </a:gdLst>
                <a:ahLst/>
                <a:cxnLst>
                  <a:cxn ang="0">
                    <a:pos x="T0" y="T1"/>
                  </a:cxn>
                  <a:cxn ang="0">
                    <a:pos x="T2" y="T3"/>
                  </a:cxn>
                  <a:cxn ang="0">
                    <a:pos x="T4" y="T5"/>
                  </a:cxn>
                  <a:cxn ang="0">
                    <a:pos x="T6" y="T7"/>
                  </a:cxn>
                </a:cxnLst>
                <a:rect l="0" t="0" r="r" b="b"/>
                <a:pathLst>
                  <a:path w="5" h="3">
                    <a:moveTo>
                      <a:pt x="2" y="3"/>
                    </a:moveTo>
                    <a:cubicBezTo>
                      <a:pt x="5" y="0"/>
                      <a:pt x="5" y="0"/>
                      <a:pt x="5" y="0"/>
                    </a:cubicBezTo>
                    <a:cubicBezTo>
                      <a:pt x="0" y="1"/>
                      <a:pt x="0" y="1"/>
                      <a:pt x="0" y="1"/>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8" name="Freeform 329">
                <a:extLst>
                  <a:ext uri="{FF2B5EF4-FFF2-40B4-BE49-F238E27FC236}">
                    <a16:creationId xmlns:a16="http://schemas.microsoft.com/office/drawing/2014/main" xmlns="" id="{35CF5109-68D8-4CC5-B3B5-5F5D9FF69AD9}"/>
                  </a:ext>
                </a:extLst>
              </p:cNvPr>
              <p:cNvSpPr>
                <a:spLocks/>
              </p:cNvSpPr>
              <p:nvPr/>
            </p:nvSpPr>
            <p:spPr bwMode="auto">
              <a:xfrm>
                <a:off x="5570538" y="3409950"/>
                <a:ext cx="19050" cy="7937"/>
              </a:xfrm>
              <a:custGeom>
                <a:avLst/>
                <a:gdLst>
                  <a:gd name="T0" fmla="*/ 0 w 5"/>
                  <a:gd name="T1" fmla="*/ 0 h 2"/>
                  <a:gd name="T2" fmla="*/ 0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0" y="0"/>
                      <a:pt x="0" y="1"/>
                      <a:pt x="0" y="2"/>
                    </a:cubicBezTo>
                    <a:cubicBezTo>
                      <a:pt x="5" y="0"/>
                      <a:pt x="5" y="0"/>
                      <a:pt x="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9" name="Freeform 330">
                <a:extLst>
                  <a:ext uri="{FF2B5EF4-FFF2-40B4-BE49-F238E27FC236}">
                    <a16:creationId xmlns:a16="http://schemas.microsoft.com/office/drawing/2014/main" xmlns="" id="{51B4B71C-91ED-4DEA-8014-7F62C123E0DB}"/>
                  </a:ext>
                </a:extLst>
              </p:cNvPr>
              <p:cNvSpPr>
                <a:spLocks/>
              </p:cNvSpPr>
              <p:nvPr/>
            </p:nvSpPr>
            <p:spPr bwMode="auto">
              <a:xfrm>
                <a:off x="5548313" y="3357563"/>
                <a:ext cx="14288" cy="19050"/>
              </a:xfrm>
              <a:custGeom>
                <a:avLst/>
                <a:gdLst>
                  <a:gd name="T0" fmla="*/ 4 w 4"/>
                  <a:gd name="T1" fmla="*/ 0 h 5"/>
                  <a:gd name="T2" fmla="*/ 0 w 4"/>
                  <a:gd name="T3" fmla="*/ 3 h 5"/>
                  <a:gd name="T4" fmla="*/ 1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3"/>
                      <a:pt x="0" y="3"/>
                      <a:pt x="0" y="3"/>
                    </a:cubicBezTo>
                    <a:cubicBezTo>
                      <a:pt x="0" y="4"/>
                      <a:pt x="1" y="4"/>
                      <a:pt x="1" y="5"/>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0" name="Freeform 331">
                <a:extLst>
                  <a:ext uri="{FF2B5EF4-FFF2-40B4-BE49-F238E27FC236}">
                    <a16:creationId xmlns:a16="http://schemas.microsoft.com/office/drawing/2014/main" xmlns="" id="{787DE7A2-A742-4BEA-8C57-2E2D2A890B0C}"/>
                  </a:ext>
                </a:extLst>
              </p:cNvPr>
              <p:cNvSpPr>
                <a:spLocks/>
              </p:cNvSpPr>
              <p:nvPr/>
            </p:nvSpPr>
            <p:spPr bwMode="auto">
              <a:xfrm>
                <a:off x="5526088" y="3341688"/>
                <a:ext cx="14288" cy="19050"/>
              </a:xfrm>
              <a:custGeom>
                <a:avLst/>
                <a:gdLst>
                  <a:gd name="T0" fmla="*/ 4 w 4"/>
                  <a:gd name="T1" fmla="*/ 0 h 5"/>
                  <a:gd name="T2" fmla="*/ 0 w 4"/>
                  <a:gd name="T3" fmla="*/ 4 h 5"/>
                  <a:gd name="T4" fmla="*/ 3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0" y="4"/>
                      <a:pt x="0" y="4"/>
                      <a:pt x="0" y="4"/>
                    </a:cubicBezTo>
                    <a:cubicBezTo>
                      <a:pt x="1" y="4"/>
                      <a:pt x="2" y="4"/>
                      <a:pt x="3" y="5"/>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1" name="Freeform 332">
                <a:extLst>
                  <a:ext uri="{FF2B5EF4-FFF2-40B4-BE49-F238E27FC236}">
                    <a16:creationId xmlns:a16="http://schemas.microsoft.com/office/drawing/2014/main" xmlns="" id="{9D2FC1B2-7628-4C0E-A737-C2347DE2FFED}"/>
                  </a:ext>
                </a:extLst>
              </p:cNvPr>
              <p:cNvSpPr>
                <a:spLocks/>
              </p:cNvSpPr>
              <p:nvPr/>
            </p:nvSpPr>
            <p:spPr bwMode="auto">
              <a:xfrm>
                <a:off x="5548313" y="3473450"/>
                <a:ext cx="14288" cy="15875"/>
              </a:xfrm>
              <a:custGeom>
                <a:avLst/>
                <a:gdLst>
                  <a:gd name="T0" fmla="*/ 0 w 4"/>
                  <a:gd name="T1" fmla="*/ 1 h 4"/>
                  <a:gd name="T2" fmla="*/ 4 w 4"/>
                  <a:gd name="T3" fmla="*/ 4 h 4"/>
                  <a:gd name="T4" fmla="*/ 1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4" y="4"/>
                      <a:pt x="4" y="4"/>
                      <a:pt x="4" y="4"/>
                    </a:cubicBezTo>
                    <a:cubicBezTo>
                      <a:pt x="1" y="0"/>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2" name="Freeform 333">
                <a:extLst>
                  <a:ext uri="{FF2B5EF4-FFF2-40B4-BE49-F238E27FC236}">
                    <a16:creationId xmlns:a16="http://schemas.microsoft.com/office/drawing/2014/main" xmlns="" id="{B4100F87-9C36-4F04-9A9B-277D13AA279E}"/>
                  </a:ext>
                </a:extLst>
              </p:cNvPr>
              <p:cNvSpPr>
                <a:spLocks/>
              </p:cNvSpPr>
              <p:nvPr/>
            </p:nvSpPr>
            <p:spPr bwMode="auto">
              <a:xfrm>
                <a:off x="5507038" y="3495675"/>
                <a:ext cx="6350" cy="19050"/>
              </a:xfrm>
              <a:custGeom>
                <a:avLst/>
                <a:gdLst>
                  <a:gd name="T0" fmla="*/ 2 w 2"/>
                  <a:gd name="T1" fmla="*/ 0 h 5"/>
                  <a:gd name="T2" fmla="*/ 0 w 2"/>
                  <a:gd name="T3" fmla="*/ 0 h 5"/>
                  <a:gd name="T4" fmla="*/ 1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1" y="0"/>
                      <a:pt x="0" y="0"/>
                      <a:pt x="0" y="0"/>
                    </a:cubicBezTo>
                    <a:cubicBezTo>
                      <a:pt x="1" y="5"/>
                      <a:pt x="1" y="5"/>
                      <a:pt x="1" y="5"/>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3" name="Freeform 334">
                <a:extLst>
                  <a:ext uri="{FF2B5EF4-FFF2-40B4-BE49-F238E27FC236}">
                    <a16:creationId xmlns:a16="http://schemas.microsoft.com/office/drawing/2014/main" xmlns="" id="{C803154E-FCEB-4B68-AFEA-AF8407126D9F}"/>
                  </a:ext>
                </a:extLst>
              </p:cNvPr>
              <p:cNvSpPr>
                <a:spLocks/>
              </p:cNvSpPr>
              <p:nvPr/>
            </p:nvSpPr>
            <p:spPr bwMode="auto">
              <a:xfrm>
                <a:off x="5526088" y="3489325"/>
                <a:ext cx="14288" cy="14287"/>
              </a:xfrm>
              <a:custGeom>
                <a:avLst/>
                <a:gdLst>
                  <a:gd name="T0" fmla="*/ 4 w 4"/>
                  <a:gd name="T1" fmla="*/ 4 h 4"/>
                  <a:gd name="T2" fmla="*/ 3 w 4"/>
                  <a:gd name="T3" fmla="*/ 0 h 4"/>
                  <a:gd name="T4" fmla="*/ 0 w 4"/>
                  <a:gd name="T5" fmla="*/ 1 h 4"/>
                  <a:gd name="T6" fmla="*/ 4 w 4"/>
                  <a:gd name="T7" fmla="*/ 4 h 4"/>
                </a:gdLst>
                <a:ahLst/>
                <a:cxnLst>
                  <a:cxn ang="0">
                    <a:pos x="T0" y="T1"/>
                  </a:cxn>
                  <a:cxn ang="0">
                    <a:pos x="T2" y="T3"/>
                  </a:cxn>
                  <a:cxn ang="0">
                    <a:pos x="T4" y="T5"/>
                  </a:cxn>
                  <a:cxn ang="0">
                    <a:pos x="T6" y="T7"/>
                  </a:cxn>
                </a:cxnLst>
                <a:rect l="0" t="0" r="r" b="b"/>
                <a:pathLst>
                  <a:path w="4" h="4">
                    <a:moveTo>
                      <a:pt x="4" y="4"/>
                    </a:moveTo>
                    <a:cubicBezTo>
                      <a:pt x="3" y="0"/>
                      <a:pt x="3" y="0"/>
                      <a:pt x="3" y="0"/>
                    </a:cubicBezTo>
                    <a:cubicBezTo>
                      <a:pt x="2" y="0"/>
                      <a:pt x="1" y="0"/>
                      <a:pt x="0" y="1"/>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4" name="Freeform 335">
                <a:extLst>
                  <a:ext uri="{FF2B5EF4-FFF2-40B4-BE49-F238E27FC236}">
                    <a16:creationId xmlns:a16="http://schemas.microsoft.com/office/drawing/2014/main" xmlns="" id="{87C528B9-AB64-46CA-8A71-F51B14932496}"/>
                  </a:ext>
                </a:extLst>
              </p:cNvPr>
              <p:cNvSpPr>
                <a:spLocks/>
              </p:cNvSpPr>
              <p:nvPr/>
            </p:nvSpPr>
            <p:spPr bwMode="auto">
              <a:xfrm>
                <a:off x="5570538" y="3432175"/>
                <a:ext cx="19050" cy="7937"/>
              </a:xfrm>
              <a:custGeom>
                <a:avLst/>
                <a:gdLst>
                  <a:gd name="T0" fmla="*/ 0 w 5"/>
                  <a:gd name="T1" fmla="*/ 0 h 2"/>
                  <a:gd name="T2" fmla="*/ 0 w 5"/>
                  <a:gd name="T3" fmla="*/ 2 h 2"/>
                  <a:gd name="T4" fmla="*/ 5 w 5"/>
                  <a:gd name="T5" fmla="*/ 1 h 2"/>
                  <a:gd name="T6" fmla="*/ 0 w 5"/>
                  <a:gd name="T7" fmla="*/ 0 h 2"/>
                </a:gdLst>
                <a:ahLst/>
                <a:cxnLst>
                  <a:cxn ang="0">
                    <a:pos x="T0" y="T1"/>
                  </a:cxn>
                  <a:cxn ang="0">
                    <a:pos x="T2" y="T3"/>
                  </a:cxn>
                  <a:cxn ang="0">
                    <a:pos x="T4" y="T5"/>
                  </a:cxn>
                  <a:cxn ang="0">
                    <a:pos x="T6" y="T7"/>
                  </a:cxn>
                </a:cxnLst>
                <a:rect l="0" t="0" r="r" b="b"/>
                <a:pathLst>
                  <a:path w="5" h="2">
                    <a:moveTo>
                      <a:pt x="0" y="0"/>
                    </a:moveTo>
                    <a:cubicBezTo>
                      <a:pt x="0" y="0"/>
                      <a:pt x="0" y="1"/>
                      <a:pt x="0" y="2"/>
                    </a:cubicBezTo>
                    <a:cubicBezTo>
                      <a:pt x="5" y="1"/>
                      <a:pt x="5" y="1"/>
                      <a:pt x="5"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5" name="Freeform 336">
                <a:extLst>
                  <a:ext uri="{FF2B5EF4-FFF2-40B4-BE49-F238E27FC236}">
                    <a16:creationId xmlns:a16="http://schemas.microsoft.com/office/drawing/2014/main" xmlns="" id="{9C52E429-3BAA-4716-BA35-AFB240CC1246}"/>
                  </a:ext>
                </a:extLst>
              </p:cNvPr>
              <p:cNvSpPr>
                <a:spLocks/>
              </p:cNvSpPr>
              <p:nvPr/>
            </p:nvSpPr>
            <p:spPr bwMode="auto">
              <a:xfrm>
                <a:off x="5559425" y="3454400"/>
                <a:ext cx="19050" cy="11112"/>
              </a:xfrm>
              <a:custGeom>
                <a:avLst/>
                <a:gdLst>
                  <a:gd name="T0" fmla="*/ 2 w 5"/>
                  <a:gd name="T1" fmla="*/ 0 h 3"/>
                  <a:gd name="T2" fmla="*/ 0 w 5"/>
                  <a:gd name="T3" fmla="*/ 2 h 3"/>
                  <a:gd name="T4" fmla="*/ 5 w 5"/>
                  <a:gd name="T5" fmla="*/ 3 h 3"/>
                  <a:gd name="T6" fmla="*/ 2 w 5"/>
                  <a:gd name="T7" fmla="*/ 0 h 3"/>
                </a:gdLst>
                <a:ahLst/>
                <a:cxnLst>
                  <a:cxn ang="0">
                    <a:pos x="T0" y="T1"/>
                  </a:cxn>
                  <a:cxn ang="0">
                    <a:pos x="T2" y="T3"/>
                  </a:cxn>
                  <a:cxn ang="0">
                    <a:pos x="T4" y="T5"/>
                  </a:cxn>
                  <a:cxn ang="0">
                    <a:pos x="T6" y="T7"/>
                  </a:cxn>
                </a:cxnLst>
                <a:rect l="0" t="0" r="r" b="b"/>
                <a:pathLst>
                  <a:path w="5" h="3">
                    <a:moveTo>
                      <a:pt x="2" y="0"/>
                    </a:moveTo>
                    <a:cubicBezTo>
                      <a:pt x="1" y="0"/>
                      <a:pt x="1" y="1"/>
                      <a:pt x="0" y="2"/>
                    </a:cubicBezTo>
                    <a:cubicBezTo>
                      <a:pt x="5" y="3"/>
                      <a:pt x="5" y="3"/>
                      <a:pt x="5" y="3"/>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6" name="Freeform 337">
                <a:extLst>
                  <a:ext uri="{FF2B5EF4-FFF2-40B4-BE49-F238E27FC236}">
                    <a16:creationId xmlns:a16="http://schemas.microsoft.com/office/drawing/2014/main" xmlns="" id="{878BBE87-9D4F-48C5-9A47-161AF38713E1}"/>
                  </a:ext>
                </a:extLst>
              </p:cNvPr>
              <p:cNvSpPr>
                <a:spLocks/>
              </p:cNvSpPr>
              <p:nvPr/>
            </p:nvSpPr>
            <p:spPr bwMode="auto">
              <a:xfrm>
                <a:off x="5457825" y="3489325"/>
                <a:ext cx="11113" cy="14287"/>
              </a:xfrm>
              <a:custGeom>
                <a:avLst/>
                <a:gdLst>
                  <a:gd name="T0" fmla="*/ 3 w 3"/>
                  <a:gd name="T1" fmla="*/ 1 h 4"/>
                  <a:gd name="T2" fmla="*/ 1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2" y="0"/>
                      <a:pt x="1" y="0"/>
                      <a:pt x="1" y="0"/>
                    </a:cubicBezTo>
                    <a:cubicBezTo>
                      <a:pt x="0" y="4"/>
                      <a:pt x="0" y="4"/>
                      <a:pt x="0" y="4"/>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7" name="Freeform 338">
                <a:extLst>
                  <a:ext uri="{FF2B5EF4-FFF2-40B4-BE49-F238E27FC236}">
                    <a16:creationId xmlns:a16="http://schemas.microsoft.com/office/drawing/2014/main" xmlns="" id="{BDDC1E20-26FB-44DD-BE04-22C1117BC80A}"/>
                  </a:ext>
                </a:extLst>
              </p:cNvPr>
              <p:cNvSpPr>
                <a:spLocks/>
              </p:cNvSpPr>
              <p:nvPr/>
            </p:nvSpPr>
            <p:spPr bwMode="auto">
              <a:xfrm>
                <a:off x="5480050" y="3495675"/>
                <a:ext cx="11113" cy="19050"/>
              </a:xfrm>
              <a:custGeom>
                <a:avLst/>
                <a:gdLst>
                  <a:gd name="T0" fmla="*/ 3 w 3"/>
                  <a:gd name="T1" fmla="*/ 0 h 5"/>
                  <a:gd name="T2" fmla="*/ 0 w 3"/>
                  <a:gd name="T3" fmla="*/ 0 h 5"/>
                  <a:gd name="T4" fmla="*/ 1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2" y="0"/>
                      <a:pt x="1" y="0"/>
                      <a:pt x="0" y="0"/>
                    </a:cubicBezTo>
                    <a:cubicBezTo>
                      <a:pt x="1" y="5"/>
                      <a:pt x="1" y="5"/>
                      <a:pt x="1" y="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8" name="Freeform 339">
                <a:extLst>
                  <a:ext uri="{FF2B5EF4-FFF2-40B4-BE49-F238E27FC236}">
                    <a16:creationId xmlns:a16="http://schemas.microsoft.com/office/drawing/2014/main" xmlns="" id="{A1DAF36F-25AA-4443-908E-01ABBD935DA3}"/>
                  </a:ext>
                </a:extLst>
              </p:cNvPr>
              <p:cNvSpPr>
                <a:spLocks/>
              </p:cNvSpPr>
              <p:nvPr/>
            </p:nvSpPr>
            <p:spPr bwMode="auto">
              <a:xfrm>
                <a:off x="5432425" y="3473450"/>
                <a:ext cx="17463" cy="15875"/>
              </a:xfrm>
              <a:custGeom>
                <a:avLst/>
                <a:gdLst>
                  <a:gd name="T0" fmla="*/ 3 w 5"/>
                  <a:gd name="T1" fmla="*/ 0 h 4"/>
                  <a:gd name="T2" fmla="*/ 0 w 5"/>
                  <a:gd name="T3" fmla="*/ 4 h 4"/>
                  <a:gd name="T4" fmla="*/ 5 w 5"/>
                  <a:gd name="T5" fmla="*/ 1 h 4"/>
                  <a:gd name="T6" fmla="*/ 3 w 5"/>
                  <a:gd name="T7" fmla="*/ 0 h 4"/>
                </a:gdLst>
                <a:ahLst/>
                <a:cxnLst>
                  <a:cxn ang="0">
                    <a:pos x="T0" y="T1"/>
                  </a:cxn>
                  <a:cxn ang="0">
                    <a:pos x="T2" y="T3"/>
                  </a:cxn>
                  <a:cxn ang="0">
                    <a:pos x="T4" y="T5"/>
                  </a:cxn>
                  <a:cxn ang="0">
                    <a:pos x="T6" y="T7"/>
                  </a:cxn>
                </a:cxnLst>
                <a:rect l="0" t="0" r="r" b="b"/>
                <a:pathLst>
                  <a:path w="5" h="4">
                    <a:moveTo>
                      <a:pt x="3" y="0"/>
                    </a:moveTo>
                    <a:cubicBezTo>
                      <a:pt x="0" y="4"/>
                      <a:pt x="0" y="4"/>
                      <a:pt x="0" y="4"/>
                    </a:cubicBezTo>
                    <a:cubicBezTo>
                      <a:pt x="5" y="1"/>
                      <a:pt x="5" y="1"/>
                      <a:pt x="5" y="1"/>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39" name="Freeform 340">
                <a:extLst>
                  <a:ext uri="{FF2B5EF4-FFF2-40B4-BE49-F238E27FC236}">
                    <a16:creationId xmlns:a16="http://schemas.microsoft.com/office/drawing/2014/main" xmlns="" id="{68FFF6EB-47C5-459E-AA32-49C4EBCD5946}"/>
                  </a:ext>
                </a:extLst>
              </p:cNvPr>
              <p:cNvSpPr>
                <a:spLocks/>
              </p:cNvSpPr>
              <p:nvPr/>
            </p:nvSpPr>
            <p:spPr bwMode="auto">
              <a:xfrm>
                <a:off x="5416550" y="3454400"/>
                <a:ext cx="19050" cy="11112"/>
              </a:xfrm>
              <a:custGeom>
                <a:avLst/>
                <a:gdLst>
                  <a:gd name="T0" fmla="*/ 0 w 5"/>
                  <a:gd name="T1" fmla="*/ 3 h 3"/>
                  <a:gd name="T2" fmla="*/ 5 w 5"/>
                  <a:gd name="T3" fmla="*/ 2 h 3"/>
                  <a:gd name="T4" fmla="*/ 4 w 5"/>
                  <a:gd name="T5" fmla="*/ 0 h 3"/>
                  <a:gd name="T6" fmla="*/ 0 w 5"/>
                  <a:gd name="T7" fmla="*/ 3 h 3"/>
                </a:gdLst>
                <a:ahLst/>
                <a:cxnLst>
                  <a:cxn ang="0">
                    <a:pos x="T0" y="T1"/>
                  </a:cxn>
                  <a:cxn ang="0">
                    <a:pos x="T2" y="T3"/>
                  </a:cxn>
                  <a:cxn ang="0">
                    <a:pos x="T4" y="T5"/>
                  </a:cxn>
                  <a:cxn ang="0">
                    <a:pos x="T6" y="T7"/>
                  </a:cxn>
                </a:cxnLst>
                <a:rect l="0" t="0" r="r" b="b"/>
                <a:pathLst>
                  <a:path w="5" h="3">
                    <a:moveTo>
                      <a:pt x="0" y="3"/>
                    </a:moveTo>
                    <a:cubicBezTo>
                      <a:pt x="5" y="2"/>
                      <a:pt x="5" y="2"/>
                      <a:pt x="5" y="2"/>
                    </a:cubicBezTo>
                    <a:cubicBezTo>
                      <a:pt x="4" y="1"/>
                      <a:pt x="4" y="0"/>
                      <a:pt x="4"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0" name="Freeform 341">
                <a:extLst>
                  <a:ext uri="{FF2B5EF4-FFF2-40B4-BE49-F238E27FC236}">
                    <a16:creationId xmlns:a16="http://schemas.microsoft.com/office/drawing/2014/main" xmlns="" id="{9BA4378B-74D6-411F-B4BC-6BB93722F183}"/>
                  </a:ext>
                </a:extLst>
              </p:cNvPr>
              <p:cNvSpPr>
                <a:spLocks/>
              </p:cNvSpPr>
              <p:nvPr/>
            </p:nvSpPr>
            <p:spPr bwMode="auto">
              <a:xfrm>
                <a:off x="5408613" y="3432175"/>
                <a:ext cx="19050" cy="7937"/>
              </a:xfrm>
              <a:custGeom>
                <a:avLst/>
                <a:gdLst>
                  <a:gd name="T0" fmla="*/ 4 w 5"/>
                  <a:gd name="T1" fmla="*/ 0 h 2"/>
                  <a:gd name="T2" fmla="*/ 0 w 5"/>
                  <a:gd name="T3" fmla="*/ 1 h 2"/>
                  <a:gd name="T4" fmla="*/ 5 w 5"/>
                  <a:gd name="T5" fmla="*/ 2 h 2"/>
                  <a:gd name="T6" fmla="*/ 4 w 5"/>
                  <a:gd name="T7" fmla="*/ 0 h 2"/>
                </a:gdLst>
                <a:ahLst/>
                <a:cxnLst>
                  <a:cxn ang="0">
                    <a:pos x="T0" y="T1"/>
                  </a:cxn>
                  <a:cxn ang="0">
                    <a:pos x="T2" y="T3"/>
                  </a:cxn>
                  <a:cxn ang="0">
                    <a:pos x="T4" y="T5"/>
                  </a:cxn>
                  <a:cxn ang="0">
                    <a:pos x="T6" y="T7"/>
                  </a:cxn>
                </a:cxnLst>
                <a:rect l="0" t="0" r="r" b="b"/>
                <a:pathLst>
                  <a:path w="5" h="2">
                    <a:moveTo>
                      <a:pt x="4" y="0"/>
                    </a:moveTo>
                    <a:cubicBezTo>
                      <a:pt x="0" y="1"/>
                      <a:pt x="0" y="1"/>
                      <a:pt x="0" y="1"/>
                    </a:cubicBezTo>
                    <a:cubicBezTo>
                      <a:pt x="5" y="2"/>
                      <a:pt x="5" y="2"/>
                      <a:pt x="5" y="2"/>
                    </a:cubicBezTo>
                    <a:cubicBezTo>
                      <a:pt x="4" y="1"/>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41" name="Oval 342">
                <a:extLst>
                  <a:ext uri="{FF2B5EF4-FFF2-40B4-BE49-F238E27FC236}">
                    <a16:creationId xmlns:a16="http://schemas.microsoft.com/office/drawing/2014/main" xmlns="" id="{D158DF22-4F79-4D43-947D-A1B75D263EB0}"/>
                  </a:ext>
                </a:extLst>
              </p:cNvPr>
              <p:cNvSpPr>
                <a:spLocks noChangeArrowheads="1"/>
              </p:cNvSpPr>
              <p:nvPr/>
            </p:nvSpPr>
            <p:spPr bwMode="auto">
              <a:xfrm>
                <a:off x="5435600" y="3360738"/>
                <a:ext cx="127000" cy="1285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grpSp>
        <p:nvGrpSpPr>
          <p:cNvPr id="49" name="Group 48">
            <a:extLst>
              <a:ext uri="{FF2B5EF4-FFF2-40B4-BE49-F238E27FC236}">
                <a16:creationId xmlns:a16="http://schemas.microsoft.com/office/drawing/2014/main" xmlns="" id="{DEA357B3-4DF5-4C96-ADEB-8985385D2319}"/>
              </a:ext>
            </a:extLst>
          </p:cNvPr>
          <p:cNvGrpSpPr/>
          <p:nvPr/>
        </p:nvGrpSpPr>
        <p:grpSpPr>
          <a:xfrm>
            <a:off x="7322695" y="2029681"/>
            <a:ext cx="2348864" cy="1442346"/>
            <a:chOff x="6584627" y="2574806"/>
            <a:chExt cx="2348864" cy="1442346"/>
          </a:xfrm>
        </p:grpSpPr>
        <p:sp>
          <p:nvSpPr>
            <p:cNvPr id="42" name="Freeform 461">
              <a:extLst>
                <a:ext uri="{FF2B5EF4-FFF2-40B4-BE49-F238E27FC236}">
                  <a16:creationId xmlns:a16="http://schemas.microsoft.com/office/drawing/2014/main" xmlns="" id="{5C42BA41-A2A9-4CD2-9FF1-E0364778D44B}"/>
                </a:ext>
              </a:extLst>
            </p:cNvPr>
            <p:cNvSpPr>
              <a:spLocks/>
            </p:cNvSpPr>
            <p:nvPr/>
          </p:nvSpPr>
          <p:spPr bwMode="auto">
            <a:xfrm>
              <a:off x="7580630" y="2574806"/>
              <a:ext cx="360000" cy="360000"/>
            </a:xfrm>
            <a:custGeom>
              <a:avLst/>
              <a:gdLst>
                <a:gd name="T0" fmla="*/ 264 w 292"/>
                <a:gd name="T1" fmla="*/ 295 h 299"/>
                <a:gd name="T2" fmla="*/ 157 w 292"/>
                <a:gd name="T3" fmla="*/ 194 h 299"/>
                <a:gd name="T4" fmla="*/ 158 w 292"/>
                <a:gd name="T5" fmla="*/ 187 h 299"/>
                <a:gd name="T6" fmla="*/ 121 w 292"/>
                <a:gd name="T7" fmla="*/ 225 h 299"/>
                <a:gd name="T8" fmla="*/ 114 w 292"/>
                <a:gd name="T9" fmla="*/ 299 h 299"/>
                <a:gd name="T10" fmla="*/ 93 w 292"/>
                <a:gd name="T11" fmla="*/ 299 h 299"/>
                <a:gd name="T12" fmla="*/ 70 w 292"/>
                <a:gd name="T13" fmla="*/ 264 h 299"/>
                <a:gd name="T14" fmla="*/ 58 w 292"/>
                <a:gd name="T15" fmla="*/ 253 h 299"/>
                <a:gd name="T16" fmla="*/ 39 w 292"/>
                <a:gd name="T17" fmla="*/ 268 h 299"/>
                <a:gd name="T18" fmla="*/ 53 w 292"/>
                <a:gd name="T19" fmla="*/ 247 h 299"/>
                <a:gd name="T20" fmla="*/ 42 w 292"/>
                <a:gd name="T21" fmla="*/ 237 h 299"/>
                <a:gd name="T22" fmla="*/ 5 w 292"/>
                <a:gd name="T23" fmla="*/ 216 h 299"/>
                <a:gd name="T24" fmla="*/ 4 w 292"/>
                <a:gd name="T25" fmla="*/ 195 h 299"/>
                <a:gd name="T26" fmla="*/ 77 w 292"/>
                <a:gd name="T27" fmla="*/ 182 h 299"/>
                <a:gd name="T28" fmla="*/ 113 w 292"/>
                <a:gd name="T29" fmla="*/ 145 h 299"/>
                <a:gd name="T30" fmla="*/ 105 w 292"/>
                <a:gd name="T31" fmla="*/ 145 h 299"/>
                <a:gd name="T32" fmla="*/ 0 w 292"/>
                <a:gd name="T33" fmla="*/ 45 h 299"/>
                <a:gd name="T34" fmla="*/ 43 w 292"/>
                <a:gd name="T35" fmla="*/ 44 h 299"/>
                <a:gd name="T36" fmla="*/ 141 w 292"/>
                <a:gd name="T37" fmla="*/ 95 h 299"/>
                <a:gd name="T38" fmla="*/ 204 w 292"/>
                <a:gd name="T39" fmla="*/ 71 h 299"/>
                <a:gd name="T40" fmla="*/ 292 w 292"/>
                <a:gd name="T41" fmla="*/ 0 h 299"/>
                <a:gd name="T42" fmla="*/ 226 w 292"/>
                <a:gd name="T43" fmla="*/ 92 h 299"/>
                <a:gd name="T44" fmla="*/ 207 w 292"/>
                <a:gd name="T45" fmla="*/ 157 h 299"/>
                <a:gd name="T46" fmla="*/ 263 w 292"/>
                <a:gd name="T47" fmla="*/ 252 h 299"/>
                <a:gd name="T48" fmla="*/ 264 w 292"/>
                <a:gd name="T49" fmla="*/ 2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299">
                  <a:moveTo>
                    <a:pt x="264" y="295"/>
                  </a:moveTo>
                  <a:cubicBezTo>
                    <a:pt x="157" y="194"/>
                    <a:pt x="157" y="194"/>
                    <a:pt x="157" y="194"/>
                  </a:cubicBezTo>
                  <a:cubicBezTo>
                    <a:pt x="158" y="187"/>
                    <a:pt x="158" y="187"/>
                    <a:pt x="158" y="187"/>
                  </a:cubicBezTo>
                  <a:cubicBezTo>
                    <a:pt x="121" y="225"/>
                    <a:pt x="121" y="225"/>
                    <a:pt x="121" y="225"/>
                  </a:cubicBezTo>
                  <a:cubicBezTo>
                    <a:pt x="114" y="299"/>
                    <a:pt x="114" y="299"/>
                    <a:pt x="114" y="299"/>
                  </a:cubicBezTo>
                  <a:cubicBezTo>
                    <a:pt x="93" y="299"/>
                    <a:pt x="93" y="299"/>
                    <a:pt x="93" y="299"/>
                  </a:cubicBezTo>
                  <a:cubicBezTo>
                    <a:pt x="85" y="274"/>
                    <a:pt x="83" y="252"/>
                    <a:pt x="70" y="264"/>
                  </a:cubicBezTo>
                  <a:cubicBezTo>
                    <a:pt x="58" y="253"/>
                    <a:pt x="58" y="253"/>
                    <a:pt x="58" y="253"/>
                  </a:cubicBezTo>
                  <a:cubicBezTo>
                    <a:pt x="52" y="259"/>
                    <a:pt x="44" y="270"/>
                    <a:pt x="39" y="268"/>
                  </a:cubicBezTo>
                  <a:cubicBezTo>
                    <a:pt x="37" y="263"/>
                    <a:pt x="47" y="254"/>
                    <a:pt x="53" y="247"/>
                  </a:cubicBezTo>
                  <a:cubicBezTo>
                    <a:pt x="42" y="237"/>
                    <a:pt x="42" y="237"/>
                    <a:pt x="42" y="237"/>
                  </a:cubicBezTo>
                  <a:cubicBezTo>
                    <a:pt x="56" y="225"/>
                    <a:pt x="28" y="220"/>
                    <a:pt x="5" y="216"/>
                  </a:cubicBezTo>
                  <a:cubicBezTo>
                    <a:pt x="4" y="195"/>
                    <a:pt x="4" y="195"/>
                    <a:pt x="4" y="195"/>
                  </a:cubicBezTo>
                  <a:cubicBezTo>
                    <a:pt x="77" y="182"/>
                    <a:pt x="77" y="182"/>
                    <a:pt x="77" y="182"/>
                  </a:cubicBezTo>
                  <a:cubicBezTo>
                    <a:pt x="113" y="145"/>
                    <a:pt x="113" y="145"/>
                    <a:pt x="113" y="145"/>
                  </a:cubicBezTo>
                  <a:cubicBezTo>
                    <a:pt x="105" y="145"/>
                    <a:pt x="105" y="145"/>
                    <a:pt x="105" y="145"/>
                  </a:cubicBezTo>
                  <a:cubicBezTo>
                    <a:pt x="0" y="45"/>
                    <a:pt x="0" y="45"/>
                    <a:pt x="0" y="45"/>
                  </a:cubicBezTo>
                  <a:cubicBezTo>
                    <a:pt x="14" y="38"/>
                    <a:pt x="16" y="33"/>
                    <a:pt x="43" y="44"/>
                  </a:cubicBezTo>
                  <a:cubicBezTo>
                    <a:pt x="141" y="95"/>
                    <a:pt x="141" y="95"/>
                    <a:pt x="141" y="95"/>
                  </a:cubicBezTo>
                  <a:cubicBezTo>
                    <a:pt x="204" y="71"/>
                    <a:pt x="204" y="71"/>
                    <a:pt x="204" y="71"/>
                  </a:cubicBezTo>
                  <a:cubicBezTo>
                    <a:pt x="231" y="38"/>
                    <a:pt x="266" y="1"/>
                    <a:pt x="292" y="0"/>
                  </a:cubicBezTo>
                  <a:cubicBezTo>
                    <a:pt x="292" y="26"/>
                    <a:pt x="256" y="64"/>
                    <a:pt x="226" y="92"/>
                  </a:cubicBezTo>
                  <a:cubicBezTo>
                    <a:pt x="207" y="157"/>
                    <a:pt x="207" y="157"/>
                    <a:pt x="207" y="157"/>
                  </a:cubicBezTo>
                  <a:cubicBezTo>
                    <a:pt x="263" y="252"/>
                    <a:pt x="263" y="252"/>
                    <a:pt x="263" y="252"/>
                  </a:cubicBezTo>
                  <a:cubicBezTo>
                    <a:pt x="277" y="280"/>
                    <a:pt x="272" y="282"/>
                    <a:pt x="264" y="29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a:p>
          </p:txBody>
        </p:sp>
        <p:sp>
          <p:nvSpPr>
            <p:cNvPr id="43" name="TextBox 42">
              <a:extLst>
                <a:ext uri="{FF2B5EF4-FFF2-40B4-BE49-F238E27FC236}">
                  <a16:creationId xmlns:a16="http://schemas.microsoft.com/office/drawing/2014/main" xmlns="" id="{CB1FC6D9-74D4-4F37-9EE2-4C44D3019D39}"/>
                </a:ext>
              </a:extLst>
            </p:cNvPr>
            <p:cNvSpPr txBox="1"/>
            <p:nvPr/>
          </p:nvSpPr>
          <p:spPr>
            <a:xfrm>
              <a:off x="6584627" y="2937152"/>
              <a:ext cx="2348864" cy="1080000"/>
            </a:xfrm>
            <a:prstGeom prst="rect">
              <a:avLst/>
            </a:prstGeom>
            <a:noFill/>
          </p:spPr>
          <p:txBody>
            <a:bodyPr wrap="square" rtlCol="0">
              <a:noAutofit/>
            </a:bodyPr>
            <a:lstStyle/>
            <a:p>
              <a:pPr algn="ctr"/>
              <a:r>
                <a:rPr lang="en-GB" sz="2000" b="1" dirty="0">
                  <a:solidFill>
                    <a:srgbClr val="F5873D"/>
                  </a:solidFill>
                  <a:latin typeface="Helvetica Neue"/>
                </a:rPr>
                <a:t>Defence</a:t>
              </a:r>
              <a:endParaRPr lang="en-GB" sz="2000" dirty="0">
                <a:solidFill>
                  <a:srgbClr val="F5873D"/>
                </a:solidFill>
                <a:latin typeface="Helvetica Neue"/>
              </a:endParaRPr>
            </a:p>
            <a:p>
              <a:pPr algn="ctr"/>
              <a:endParaRPr lang="en-GB" sz="2000" dirty="0">
                <a:solidFill>
                  <a:schemeClr val="tx2"/>
                </a:solidFill>
                <a:latin typeface="Helvetica Neue"/>
              </a:endParaRPr>
            </a:p>
          </p:txBody>
        </p:sp>
      </p:grpSp>
      <p:grpSp>
        <p:nvGrpSpPr>
          <p:cNvPr id="6" name="Group 5">
            <a:extLst>
              <a:ext uri="{FF2B5EF4-FFF2-40B4-BE49-F238E27FC236}">
                <a16:creationId xmlns:a16="http://schemas.microsoft.com/office/drawing/2014/main" xmlns="" id="{5A7562D3-1B77-49D1-869B-1D2C20C1A4ED}"/>
              </a:ext>
            </a:extLst>
          </p:cNvPr>
          <p:cNvGrpSpPr/>
          <p:nvPr/>
        </p:nvGrpSpPr>
        <p:grpSpPr>
          <a:xfrm>
            <a:off x="4674938" y="2023766"/>
            <a:ext cx="2842125" cy="1454177"/>
            <a:chOff x="4307819" y="1690557"/>
            <a:chExt cx="2842125" cy="1454177"/>
          </a:xfrm>
        </p:grpSpPr>
        <p:sp>
          <p:nvSpPr>
            <p:cNvPr id="14" name="TextBox 13">
              <a:extLst>
                <a:ext uri="{FF2B5EF4-FFF2-40B4-BE49-F238E27FC236}">
                  <a16:creationId xmlns:a16="http://schemas.microsoft.com/office/drawing/2014/main" xmlns="" id="{81DDCF27-C65B-48A4-BFFD-E830371102E3}"/>
                </a:ext>
              </a:extLst>
            </p:cNvPr>
            <p:cNvSpPr txBox="1"/>
            <p:nvPr/>
          </p:nvSpPr>
          <p:spPr>
            <a:xfrm>
              <a:off x="4307819" y="2064734"/>
              <a:ext cx="2842125" cy="1080000"/>
            </a:xfrm>
            <a:prstGeom prst="rect">
              <a:avLst/>
            </a:prstGeom>
            <a:noFill/>
          </p:spPr>
          <p:txBody>
            <a:bodyPr wrap="square" rtlCol="0">
              <a:noAutofit/>
            </a:bodyPr>
            <a:lstStyle/>
            <a:p>
              <a:pPr algn="ctr"/>
              <a:r>
                <a:rPr lang="en-GB" sz="2000" b="1" dirty="0">
                  <a:solidFill>
                    <a:srgbClr val="F5873D"/>
                  </a:solidFill>
                  <a:latin typeface="Helvetica Neue"/>
                </a:rPr>
                <a:t>Agrifood</a:t>
              </a:r>
              <a:endParaRPr lang="en-GB" sz="2000" dirty="0">
                <a:solidFill>
                  <a:srgbClr val="F5873D"/>
                </a:solidFill>
                <a:latin typeface="Helvetica Neue"/>
              </a:endParaRPr>
            </a:p>
            <a:p>
              <a:pPr algn="ctr"/>
              <a:endParaRPr lang="en-GB" sz="2000" dirty="0">
                <a:solidFill>
                  <a:schemeClr val="tx2"/>
                </a:solidFill>
                <a:latin typeface="Helvetica Neue"/>
              </a:endParaRPr>
            </a:p>
          </p:txBody>
        </p:sp>
        <p:sp>
          <p:nvSpPr>
            <p:cNvPr id="48" name="Freeform 208">
              <a:extLst>
                <a:ext uri="{FF2B5EF4-FFF2-40B4-BE49-F238E27FC236}">
                  <a16:creationId xmlns:a16="http://schemas.microsoft.com/office/drawing/2014/main" xmlns="" id="{C8288ECD-1791-488D-BBB1-503953D7F4F4}"/>
                </a:ext>
              </a:extLst>
            </p:cNvPr>
            <p:cNvSpPr>
              <a:spLocks noEditPoints="1"/>
            </p:cNvSpPr>
            <p:nvPr/>
          </p:nvSpPr>
          <p:spPr bwMode="auto">
            <a:xfrm>
              <a:off x="5512881" y="1690557"/>
              <a:ext cx="432000" cy="432000"/>
            </a:xfrm>
            <a:custGeom>
              <a:avLst/>
              <a:gdLst>
                <a:gd name="T0" fmla="*/ 140 w 198"/>
                <a:gd name="T1" fmla="*/ 138 h 203"/>
                <a:gd name="T2" fmla="*/ 104 w 198"/>
                <a:gd name="T3" fmla="*/ 114 h 203"/>
                <a:gd name="T4" fmla="*/ 104 w 198"/>
                <a:gd name="T5" fmla="*/ 114 h 203"/>
                <a:gd name="T6" fmla="*/ 72 w 198"/>
                <a:gd name="T7" fmla="*/ 75 h 203"/>
                <a:gd name="T8" fmla="*/ 103 w 198"/>
                <a:gd name="T9" fmla="*/ 76 h 203"/>
                <a:gd name="T10" fmla="*/ 103 w 198"/>
                <a:gd name="T11" fmla="*/ 76 h 203"/>
                <a:gd name="T12" fmla="*/ 74 w 198"/>
                <a:gd name="T13" fmla="*/ 40 h 203"/>
                <a:gd name="T14" fmla="*/ 100 w 198"/>
                <a:gd name="T15" fmla="*/ 51 h 203"/>
                <a:gd name="T16" fmla="*/ 100 w 198"/>
                <a:gd name="T17" fmla="*/ 51 h 203"/>
                <a:gd name="T18" fmla="*/ 97 w 198"/>
                <a:gd name="T19" fmla="*/ 164 h 203"/>
                <a:gd name="T20" fmla="*/ 102 w 198"/>
                <a:gd name="T21" fmla="*/ 203 h 203"/>
                <a:gd name="T22" fmla="*/ 96 w 198"/>
                <a:gd name="T23" fmla="*/ 153 h 203"/>
                <a:gd name="T24" fmla="*/ 96 w 198"/>
                <a:gd name="T25" fmla="*/ 153 h 203"/>
                <a:gd name="T26" fmla="*/ 130 w 198"/>
                <a:gd name="T27" fmla="*/ 113 h 203"/>
                <a:gd name="T28" fmla="*/ 33 w 198"/>
                <a:gd name="T29" fmla="*/ 168 h 203"/>
                <a:gd name="T30" fmla="*/ 33 w 198"/>
                <a:gd name="T31" fmla="*/ 168 h 203"/>
                <a:gd name="T32" fmla="*/ 56 w 198"/>
                <a:gd name="T33" fmla="*/ 111 h 203"/>
                <a:gd name="T34" fmla="*/ 27 w 198"/>
                <a:gd name="T35" fmla="*/ 138 h 203"/>
                <a:gd name="T36" fmla="*/ 27 w 198"/>
                <a:gd name="T37" fmla="*/ 138 h 203"/>
                <a:gd name="T38" fmla="*/ 54 w 198"/>
                <a:gd name="T39" fmla="*/ 86 h 203"/>
                <a:gd name="T40" fmla="*/ 27 w 198"/>
                <a:gd name="T41" fmla="*/ 111 h 203"/>
                <a:gd name="T42" fmla="*/ 27 w 198"/>
                <a:gd name="T43" fmla="*/ 111 h 203"/>
                <a:gd name="T44" fmla="*/ 31 w 198"/>
                <a:gd name="T45" fmla="*/ 56 h 203"/>
                <a:gd name="T46" fmla="*/ 32 w 198"/>
                <a:gd name="T47" fmla="*/ 175 h 203"/>
                <a:gd name="T48" fmla="*/ 27 w 198"/>
                <a:gd name="T49" fmla="*/ 203 h 203"/>
                <a:gd name="T50" fmla="*/ 32 w 198"/>
                <a:gd name="T51" fmla="*/ 175 h 203"/>
                <a:gd name="T52" fmla="*/ 51 w 198"/>
                <a:gd name="T53" fmla="*/ 14 h 203"/>
                <a:gd name="T54" fmla="*/ 53 w 198"/>
                <a:gd name="T55" fmla="*/ 78 h 203"/>
                <a:gd name="T56" fmla="*/ 8 w 198"/>
                <a:gd name="T57" fmla="*/ 39 h 203"/>
                <a:gd name="T58" fmla="*/ 6 w 198"/>
                <a:gd name="T59" fmla="*/ 82 h 203"/>
                <a:gd name="T60" fmla="*/ 8 w 198"/>
                <a:gd name="T61" fmla="*/ 39 h 203"/>
                <a:gd name="T62" fmla="*/ 22 w 198"/>
                <a:gd name="T63" fmla="*/ 31 h 203"/>
                <a:gd name="T64" fmla="*/ 22 w 198"/>
                <a:gd name="T65" fmla="*/ 57 h 203"/>
                <a:gd name="T66" fmla="*/ 38 w 198"/>
                <a:gd name="T67" fmla="*/ 22 h 203"/>
                <a:gd name="T68" fmla="*/ 37 w 198"/>
                <a:gd name="T69" fmla="*/ 51 h 203"/>
                <a:gd name="T70" fmla="*/ 38 w 198"/>
                <a:gd name="T71" fmla="*/ 22 h 203"/>
                <a:gd name="T72" fmla="*/ 1 w 198"/>
                <a:gd name="T73" fmla="*/ 137 h 203"/>
                <a:gd name="T74" fmla="*/ 164 w 198"/>
                <a:gd name="T75" fmla="*/ 139 h 203"/>
                <a:gd name="T76" fmla="*/ 164 w 198"/>
                <a:gd name="T77" fmla="*/ 139 h 203"/>
                <a:gd name="T78" fmla="*/ 193 w 198"/>
                <a:gd name="T79" fmla="*/ 111 h 203"/>
                <a:gd name="T80" fmla="*/ 164 w 198"/>
                <a:gd name="T81" fmla="*/ 111 h 203"/>
                <a:gd name="T82" fmla="*/ 164 w 198"/>
                <a:gd name="T83" fmla="*/ 111 h 203"/>
                <a:gd name="T84" fmla="*/ 191 w 198"/>
                <a:gd name="T85" fmla="*/ 85 h 203"/>
                <a:gd name="T86" fmla="*/ 167 w 198"/>
                <a:gd name="T87" fmla="*/ 94 h 203"/>
                <a:gd name="T88" fmla="*/ 167 w 198"/>
                <a:gd name="T89" fmla="*/ 94 h 203"/>
                <a:gd name="T90" fmla="*/ 170 w 198"/>
                <a:gd name="T91" fmla="*/ 175 h 203"/>
                <a:gd name="T92" fmla="*/ 165 w 198"/>
                <a:gd name="T93" fmla="*/ 203 h 203"/>
                <a:gd name="T94" fmla="*/ 144 w 198"/>
                <a:gd name="T95" fmla="*/ 14 h 203"/>
                <a:gd name="T96" fmla="*/ 146 w 198"/>
                <a:gd name="T97" fmla="*/ 78 h 203"/>
                <a:gd name="T98" fmla="*/ 144 w 198"/>
                <a:gd name="T99" fmla="*/ 14 h 203"/>
                <a:gd name="T100" fmla="*/ 191 w 198"/>
                <a:gd name="T101" fmla="*/ 39 h 203"/>
                <a:gd name="T102" fmla="*/ 190 w 198"/>
                <a:gd name="T103" fmla="*/ 82 h 203"/>
                <a:gd name="T104" fmla="*/ 175 w 198"/>
                <a:gd name="T105" fmla="*/ 31 h 203"/>
                <a:gd name="T106" fmla="*/ 176 w 198"/>
                <a:gd name="T107" fmla="*/ 57 h 203"/>
                <a:gd name="T108" fmla="*/ 175 w 198"/>
                <a:gd name="T109" fmla="*/ 31 h 203"/>
                <a:gd name="T110" fmla="*/ 161 w 198"/>
                <a:gd name="T111" fmla="*/ 22 h 203"/>
                <a:gd name="T112" fmla="*/ 160 w 198"/>
                <a:gd name="T113" fmla="*/ 51 h 203"/>
                <a:gd name="T114" fmla="*/ 171 w 198"/>
                <a:gd name="T115" fmla="*/ 167 h 203"/>
                <a:gd name="T116" fmla="*/ 171 w 198"/>
                <a:gd name="T117" fmla="*/ 16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03">
                  <a:moveTo>
                    <a:pt x="164" y="168"/>
                  </a:moveTo>
                  <a:cubicBezTo>
                    <a:pt x="146" y="162"/>
                    <a:pt x="139" y="159"/>
                    <a:pt x="140" y="138"/>
                  </a:cubicBezTo>
                  <a:cubicBezTo>
                    <a:pt x="162" y="141"/>
                    <a:pt x="166" y="147"/>
                    <a:pt x="164" y="168"/>
                  </a:cubicBezTo>
                  <a:close/>
                  <a:moveTo>
                    <a:pt x="104" y="114"/>
                  </a:moveTo>
                  <a:cubicBezTo>
                    <a:pt x="123" y="106"/>
                    <a:pt x="129" y="103"/>
                    <a:pt x="128" y="76"/>
                  </a:cubicBezTo>
                  <a:cubicBezTo>
                    <a:pt x="106" y="79"/>
                    <a:pt x="102" y="87"/>
                    <a:pt x="104" y="114"/>
                  </a:cubicBezTo>
                  <a:close/>
                  <a:moveTo>
                    <a:pt x="97" y="113"/>
                  </a:moveTo>
                  <a:cubicBezTo>
                    <a:pt x="95" y="88"/>
                    <a:pt x="94" y="79"/>
                    <a:pt x="72" y="75"/>
                  </a:cubicBezTo>
                  <a:cubicBezTo>
                    <a:pt x="71" y="103"/>
                    <a:pt x="76" y="110"/>
                    <a:pt x="97" y="113"/>
                  </a:cubicBezTo>
                  <a:close/>
                  <a:moveTo>
                    <a:pt x="103" y="76"/>
                  </a:moveTo>
                  <a:cubicBezTo>
                    <a:pt x="121" y="69"/>
                    <a:pt x="127" y="66"/>
                    <a:pt x="126" y="40"/>
                  </a:cubicBezTo>
                  <a:cubicBezTo>
                    <a:pt x="106" y="44"/>
                    <a:pt x="102" y="51"/>
                    <a:pt x="103" y="76"/>
                  </a:cubicBezTo>
                  <a:close/>
                  <a:moveTo>
                    <a:pt x="97" y="75"/>
                  </a:moveTo>
                  <a:cubicBezTo>
                    <a:pt x="95" y="52"/>
                    <a:pt x="94" y="43"/>
                    <a:pt x="74" y="40"/>
                  </a:cubicBezTo>
                  <a:cubicBezTo>
                    <a:pt x="73" y="66"/>
                    <a:pt x="77" y="72"/>
                    <a:pt x="97" y="75"/>
                  </a:cubicBezTo>
                  <a:close/>
                  <a:moveTo>
                    <a:pt x="100" y="51"/>
                  </a:moveTo>
                  <a:cubicBezTo>
                    <a:pt x="112" y="29"/>
                    <a:pt x="116" y="20"/>
                    <a:pt x="101" y="0"/>
                  </a:cubicBezTo>
                  <a:cubicBezTo>
                    <a:pt x="84" y="21"/>
                    <a:pt x="85" y="31"/>
                    <a:pt x="100" y="51"/>
                  </a:cubicBezTo>
                  <a:close/>
                  <a:moveTo>
                    <a:pt x="102" y="164"/>
                  </a:moveTo>
                  <a:cubicBezTo>
                    <a:pt x="97" y="164"/>
                    <a:pt x="97" y="164"/>
                    <a:pt x="97" y="164"/>
                  </a:cubicBezTo>
                  <a:cubicBezTo>
                    <a:pt x="97" y="203"/>
                    <a:pt x="97" y="203"/>
                    <a:pt x="97" y="203"/>
                  </a:cubicBezTo>
                  <a:cubicBezTo>
                    <a:pt x="102" y="203"/>
                    <a:pt x="102" y="203"/>
                    <a:pt x="102" y="203"/>
                  </a:cubicBezTo>
                  <a:cubicBezTo>
                    <a:pt x="102" y="164"/>
                    <a:pt x="102" y="164"/>
                    <a:pt x="102" y="164"/>
                  </a:cubicBezTo>
                  <a:close/>
                  <a:moveTo>
                    <a:pt x="96" y="153"/>
                  </a:moveTo>
                  <a:cubicBezTo>
                    <a:pt x="94" y="126"/>
                    <a:pt x="92" y="116"/>
                    <a:pt x="69" y="112"/>
                  </a:cubicBezTo>
                  <a:cubicBezTo>
                    <a:pt x="68" y="142"/>
                    <a:pt x="73" y="150"/>
                    <a:pt x="96" y="153"/>
                  </a:cubicBezTo>
                  <a:close/>
                  <a:moveTo>
                    <a:pt x="103" y="154"/>
                  </a:moveTo>
                  <a:cubicBezTo>
                    <a:pt x="124" y="146"/>
                    <a:pt x="131" y="142"/>
                    <a:pt x="130" y="113"/>
                  </a:cubicBezTo>
                  <a:cubicBezTo>
                    <a:pt x="106" y="117"/>
                    <a:pt x="101" y="125"/>
                    <a:pt x="103" y="154"/>
                  </a:cubicBezTo>
                  <a:close/>
                  <a:moveTo>
                    <a:pt x="33" y="168"/>
                  </a:moveTo>
                  <a:cubicBezTo>
                    <a:pt x="52" y="162"/>
                    <a:pt x="59" y="159"/>
                    <a:pt x="57" y="138"/>
                  </a:cubicBezTo>
                  <a:cubicBezTo>
                    <a:pt x="35" y="141"/>
                    <a:pt x="31" y="147"/>
                    <a:pt x="33" y="168"/>
                  </a:cubicBezTo>
                  <a:close/>
                  <a:moveTo>
                    <a:pt x="33" y="139"/>
                  </a:moveTo>
                  <a:cubicBezTo>
                    <a:pt x="51" y="133"/>
                    <a:pt x="57" y="131"/>
                    <a:pt x="56" y="111"/>
                  </a:cubicBezTo>
                  <a:cubicBezTo>
                    <a:pt x="36" y="114"/>
                    <a:pt x="32" y="120"/>
                    <a:pt x="33" y="139"/>
                  </a:cubicBezTo>
                  <a:close/>
                  <a:moveTo>
                    <a:pt x="27" y="138"/>
                  </a:moveTo>
                  <a:cubicBezTo>
                    <a:pt x="25" y="120"/>
                    <a:pt x="24" y="114"/>
                    <a:pt x="4" y="111"/>
                  </a:cubicBezTo>
                  <a:cubicBezTo>
                    <a:pt x="3" y="131"/>
                    <a:pt x="7" y="136"/>
                    <a:pt x="27" y="138"/>
                  </a:cubicBezTo>
                  <a:close/>
                  <a:moveTo>
                    <a:pt x="33" y="111"/>
                  </a:moveTo>
                  <a:cubicBezTo>
                    <a:pt x="49" y="106"/>
                    <a:pt x="55" y="104"/>
                    <a:pt x="54" y="86"/>
                  </a:cubicBezTo>
                  <a:cubicBezTo>
                    <a:pt x="35" y="88"/>
                    <a:pt x="31" y="93"/>
                    <a:pt x="33" y="111"/>
                  </a:cubicBezTo>
                  <a:close/>
                  <a:moveTo>
                    <a:pt x="27" y="111"/>
                  </a:moveTo>
                  <a:cubicBezTo>
                    <a:pt x="25" y="94"/>
                    <a:pt x="24" y="88"/>
                    <a:pt x="6" y="85"/>
                  </a:cubicBezTo>
                  <a:cubicBezTo>
                    <a:pt x="5" y="104"/>
                    <a:pt x="9" y="109"/>
                    <a:pt x="27" y="111"/>
                  </a:cubicBezTo>
                  <a:close/>
                  <a:moveTo>
                    <a:pt x="30" y="94"/>
                  </a:moveTo>
                  <a:cubicBezTo>
                    <a:pt x="41" y="77"/>
                    <a:pt x="45" y="71"/>
                    <a:pt x="31" y="56"/>
                  </a:cubicBezTo>
                  <a:cubicBezTo>
                    <a:pt x="15" y="72"/>
                    <a:pt x="16" y="79"/>
                    <a:pt x="30" y="94"/>
                  </a:cubicBezTo>
                  <a:close/>
                  <a:moveTo>
                    <a:pt x="32" y="175"/>
                  </a:moveTo>
                  <a:cubicBezTo>
                    <a:pt x="27" y="175"/>
                    <a:pt x="27" y="175"/>
                    <a:pt x="27" y="175"/>
                  </a:cubicBezTo>
                  <a:cubicBezTo>
                    <a:pt x="27" y="203"/>
                    <a:pt x="27" y="203"/>
                    <a:pt x="27" y="203"/>
                  </a:cubicBezTo>
                  <a:cubicBezTo>
                    <a:pt x="32" y="203"/>
                    <a:pt x="32" y="203"/>
                    <a:pt x="32" y="203"/>
                  </a:cubicBezTo>
                  <a:cubicBezTo>
                    <a:pt x="32" y="175"/>
                    <a:pt x="32" y="175"/>
                    <a:pt x="32" y="175"/>
                  </a:cubicBezTo>
                  <a:close/>
                  <a:moveTo>
                    <a:pt x="54" y="14"/>
                  </a:moveTo>
                  <a:cubicBezTo>
                    <a:pt x="51" y="14"/>
                    <a:pt x="51" y="14"/>
                    <a:pt x="51" y="14"/>
                  </a:cubicBezTo>
                  <a:cubicBezTo>
                    <a:pt x="51" y="78"/>
                    <a:pt x="51" y="78"/>
                    <a:pt x="51" y="78"/>
                  </a:cubicBezTo>
                  <a:cubicBezTo>
                    <a:pt x="53" y="78"/>
                    <a:pt x="53" y="78"/>
                    <a:pt x="53" y="78"/>
                  </a:cubicBezTo>
                  <a:cubicBezTo>
                    <a:pt x="54" y="14"/>
                    <a:pt x="54" y="14"/>
                    <a:pt x="54" y="14"/>
                  </a:cubicBezTo>
                  <a:close/>
                  <a:moveTo>
                    <a:pt x="8" y="39"/>
                  </a:moveTo>
                  <a:cubicBezTo>
                    <a:pt x="6" y="39"/>
                    <a:pt x="6" y="39"/>
                    <a:pt x="6" y="39"/>
                  </a:cubicBezTo>
                  <a:cubicBezTo>
                    <a:pt x="6" y="82"/>
                    <a:pt x="6" y="82"/>
                    <a:pt x="6" y="82"/>
                  </a:cubicBezTo>
                  <a:cubicBezTo>
                    <a:pt x="7" y="82"/>
                    <a:pt x="7" y="82"/>
                    <a:pt x="7" y="82"/>
                  </a:cubicBezTo>
                  <a:cubicBezTo>
                    <a:pt x="8" y="39"/>
                    <a:pt x="8" y="39"/>
                    <a:pt x="8" y="39"/>
                  </a:cubicBezTo>
                  <a:close/>
                  <a:moveTo>
                    <a:pt x="23" y="31"/>
                  </a:moveTo>
                  <a:cubicBezTo>
                    <a:pt x="22" y="31"/>
                    <a:pt x="22" y="31"/>
                    <a:pt x="22" y="31"/>
                  </a:cubicBezTo>
                  <a:cubicBezTo>
                    <a:pt x="22" y="57"/>
                    <a:pt x="22" y="57"/>
                    <a:pt x="22" y="57"/>
                  </a:cubicBezTo>
                  <a:cubicBezTo>
                    <a:pt x="22" y="57"/>
                    <a:pt x="22" y="57"/>
                    <a:pt x="22" y="57"/>
                  </a:cubicBezTo>
                  <a:cubicBezTo>
                    <a:pt x="23" y="31"/>
                    <a:pt x="23" y="31"/>
                    <a:pt x="23" y="31"/>
                  </a:cubicBezTo>
                  <a:close/>
                  <a:moveTo>
                    <a:pt x="38" y="22"/>
                  </a:moveTo>
                  <a:cubicBezTo>
                    <a:pt x="37" y="22"/>
                    <a:pt x="37" y="22"/>
                    <a:pt x="37" y="22"/>
                  </a:cubicBezTo>
                  <a:cubicBezTo>
                    <a:pt x="37" y="51"/>
                    <a:pt x="37" y="51"/>
                    <a:pt x="37" y="51"/>
                  </a:cubicBezTo>
                  <a:cubicBezTo>
                    <a:pt x="38" y="51"/>
                    <a:pt x="38" y="51"/>
                    <a:pt x="38" y="51"/>
                  </a:cubicBezTo>
                  <a:cubicBezTo>
                    <a:pt x="38" y="22"/>
                    <a:pt x="38" y="22"/>
                    <a:pt x="38" y="22"/>
                  </a:cubicBezTo>
                  <a:close/>
                  <a:moveTo>
                    <a:pt x="26" y="167"/>
                  </a:moveTo>
                  <a:cubicBezTo>
                    <a:pt x="24" y="148"/>
                    <a:pt x="23" y="140"/>
                    <a:pt x="1" y="137"/>
                  </a:cubicBezTo>
                  <a:cubicBezTo>
                    <a:pt x="0" y="159"/>
                    <a:pt x="5" y="165"/>
                    <a:pt x="26" y="167"/>
                  </a:cubicBezTo>
                  <a:close/>
                  <a:moveTo>
                    <a:pt x="164" y="139"/>
                  </a:moveTo>
                  <a:cubicBezTo>
                    <a:pt x="147" y="133"/>
                    <a:pt x="140" y="131"/>
                    <a:pt x="142" y="111"/>
                  </a:cubicBezTo>
                  <a:cubicBezTo>
                    <a:pt x="162" y="114"/>
                    <a:pt x="166" y="120"/>
                    <a:pt x="164" y="139"/>
                  </a:cubicBezTo>
                  <a:close/>
                  <a:moveTo>
                    <a:pt x="170" y="138"/>
                  </a:moveTo>
                  <a:cubicBezTo>
                    <a:pt x="172" y="120"/>
                    <a:pt x="173" y="114"/>
                    <a:pt x="193" y="111"/>
                  </a:cubicBezTo>
                  <a:cubicBezTo>
                    <a:pt x="195" y="131"/>
                    <a:pt x="190" y="136"/>
                    <a:pt x="170" y="138"/>
                  </a:cubicBezTo>
                  <a:close/>
                  <a:moveTo>
                    <a:pt x="164" y="111"/>
                  </a:moveTo>
                  <a:cubicBezTo>
                    <a:pt x="148" y="106"/>
                    <a:pt x="142" y="104"/>
                    <a:pt x="144" y="86"/>
                  </a:cubicBezTo>
                  <a:cubicBezTo>
                    <a:pt x="162" y="88"/>
                    <a:pt x="166" y="93"/>
                    <a:pt x="164" y="111"/>
                  </a:cubicBezTo>
                  <a:close/>
                  <a:moveTo>
                    <a:pt x="170" y="111"/>
                  </a:moveTo>
                  <a:cubicBezTo>
                    <a:pt x="172" y="94"/>
                    <a:pt x="173" y="88"/>
                    <a:pt x="191" y="85"/>
                  </a:cubicBezTo>
                  <a:cubicBezTo>
                    <a:pt x="193" y="104"/>
                    <a:pt x="188" y="109"/>
                    <a:pt x="170" y="111"/>
                  </a:cubicBezTo>
                  <a:close/>
                  <a:moveTo>
                    <a:pt x="167" y="94"/>
                  </a:moveTo>
                  <a:cubicBezTo>
                    <a:pt x="157" y="77"/>
                    <a:pt x="153" y="71"/>
                    <a:pt x="167" y="56"/>
                  </a:cubicBezTo>
                  <a:cubicBezTo>
                    <a:pt x="182" y="72"/>
                    <a:pt x="182" y="79"/>
                    <a:pt x="167" y="94"/>
                  </a:cubicBezTo>
                  <a:close/>
                  <a:moveTo>
                    <a:pt x="166" y="175"/>
                  </a:moveTo>
                  <a:cubicBezTo>
                    <a:pt x="170" y="175"/>
                    <a:pt x="170" y="175"/>
                    <a:pt x="170" y="175"/>
                  </a:cubicBezTo>
                  <a:cubicBezTo>
                    <a:pt x="170" y="203"/>
                    <a:pt x="170" y="203"/>
                    <a:pt x="170" y="203"/>
                  </a:cubicBezTo>
                  <a:cubicBezTo>
                    <a:pt x="165" y="203"/>
                    <a:pt x="165" y="203"/>
                    <a:pt x="165" y="203"/>
                  </a:cubicBezTo>
                  <a:cubicBezTo>
                    <a:pt x="166" y="175"/>
                    <a:pt x="166" y="175"/>
                    <a:pt x="166" y="175"/>
                  </a:cubicBezTo>
                  <a:close/>
                  <a:moveTo>
                    <a:pt x="144" y="14"/>
                  </a:moveTo>
                  <a:cubicBezTo>
                    <a:pt x="146" y="14"/>
                    <a:pt x="146" y="14"/>
                    <a:pt x="146" y="14"/>
                  </a:cubicBezTo>
                  <a:cubicBezTo>
                    <a:pt x="146" y="78"/>
                    <a:pt x="146" y="78"/>
                    <a:pt x="146" y="78"/>
                  </a:cubicBezTo>
                  <a:cubicBezTo>
                    <a:pt x="144" y="78"/>
                    <a:pt x="144" y="78"/>
                    <a:pt x="144" y="78"/>
                  </a:cubicBezTo>
                  <a:cubicBezTo>
                    <a:pt x="144" y="14"/>
                    <a:pt x="144" y="14"/>
                    <a:pt x="144" y="14"/>
                  </a:cubicBezTo>
                  <a:close/>
                  <a:moveTo>
                    <a:pt x="190" y="39"/>
                  </a:moveTo>
                  <a:cubicBezTo>
                    <a:pt x="191" y="39"/>
                    <a:pt x="191" y="39"/>
                    <a:pt x="191" y="39"/>
                  </a:cubicBezTo>
                  <a:cubicBezTo>
                    <a:pt x="191" y="82"/>
                    <a:pt x="191" y="82"/>
                    <a:pt x="191" y="82"/>
                  </a:cubicBezTo>
                  <a:cubicBezTo>
                    <a:pt x="190" y="82"/>
                    <a:pt x="190" y="82"/>
                    <a:pt x="190" y="82"/>
                  </a:cubicBezTo>
                  <a:cubicBezTo>
                    <a:pt x="190" y="39"/>
                    <a:pt x="190" y="39"/>
                    <a:pt x="190" y="39"/>
                  </a:cubicBezTo>
                  <a:close/>
                  <a:moveTo>
                    <a:pt x="175" y="31"/>
                  </a:moveTo>
                  <a:cubicBezTo>
                    <a:pt x="176" y="31"/>
                    <a:pt x="176" y="31"/>
                    <a:pt x="176" y="31"/>
                  </a:cubicBezTo>
                  <a:cubicBezTo>
                    <a:pt x="176" y="57"/>
                    <a:pt x="176" y="57"/>
                    <a:pt x="176" y="57"/>
                  </a:cubicBezTo>
                  <a:cubicBezTo>
                    <a:pt x="175" y="57"/>
                    <a:pt x="175" y="57"/>
                    <a:pt x="175" y="57"/>
                  </a:cubicBezTo>
                  <a:cubicBezTo>
                    <a:pt x="175" y="31"/>
                    <a:pt x="175" y="31"/>
                    <a:pt x="175" y="31"/>
                  </a:cubicBezTo>
                  <a:close/>
                  <a:moveTo>
                    <a:pt x="160" y="22"/>
                  </a:moveTo>
                  <a:cubicBezTo>
                    <a:pt x="161" y="22"/>
                    <a:pt x="161" y="22"/>
                    <a:pt x="161" y="22"/>
                  </a:cubicBezTo>
                  <a:cubicBezTo>
                    <a:pt x="161" y="51"/>
                    <a:pt x="161" y="51"/>
                    <a:pt x="161" y="51"/>
                  </a:cubicBezTo>
                  <a:cubicBezTo>
                    <a:pt x="160" y="51"/>
                    <a:pt x="160" y="51"/>
                    <a:pt x="160" y="51"/>
                  </a:cubicBezTo>
                  <a:cubicBezTo>
                    <a:pt x="160" y="22"/>
                    <a:pt x="160" y="22"/>
                    <a:pt x="160" y="22"/>
                  </a:cubicBezTo>
                  <a:close/>
                  <a:moveTo>
                    <a:pt x="171" y="167"/>
                  </a:moveTo>
                  <a:cubicBezTo>
                    <a:pt x="173" y="148"/>
                    <a:pt x="174" y="140"/>
                    <a:pt x="196" y="137"/>
                  </a:cubicBezTo>
                  <a:cubicBezTo>
                    <a:pt x="198" y="159"/>
                    <a:pt x="193" y="165"/>
                    <a:pt x="171" y="16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a:p>
          </p:txBody>
        </p:sp>
      </p:grpSp>
      <p:grpSp>
        <p:nvGrpSpPr>
          <p:cNvPr id="76" name="Group 75">
            <a:extLst>
              <a:ext uri="{FF2B5EF4-FFF2-40B4-BE49-F238E27FC236}">
                <a16:creationId xmlns:a16="http://schemas.microsoft.com/office/drawing/2014/main" xmlns="" id="{08C609E3-72C2-4C36-8BE2-4379DB7B7387}"/>
              </a:ext>
            </a:extLst>
          </p:cNvPr>
          <p:cNvGrpSpPr/>
          <p:nvPr/>
        </p:nvGrpSpPr>
        <p:grpSpPr>
          <a:xfrm>
            <a:off x="9729799" y="3989854"/>
            <a:ext cx="2212736" cy="1395099"/>
            <a:chOff x="7084545" y="6210536"/>
            <a:chExt cx="2212736" cy="1395099"/>
          </a:xfrm>
        </p:grpSpPr>
        <p:sp>
          <p:nvSpPr>
            <p:cNvPr id="56" name="TextBox 55">
              <a:extLst>
                <a:ext uri="{FF2B5EF4-FFF2-40B4-BE49-F238E27FC236}">
                  <a16:creationId xmlns:a16="http://schemas.microsoft.com/office/drawing/2014/main" xmlns="" id="{2439D343-E6C6-471A-A8B8-D6E276605D2C}"/>
                </a:ext>
              </a:extLst>
            </p:cNvPr>
            <p:cNvSpPr txBox="1"/>
            <p:nvPr/>
          </p:nvSpPr>
          <p:spPr>
            <a:xfrm>
              <a:off x="7084545" y="6525635"/>
              <a:ext cx="2212736" cy="1080000"/>
            </a:xfrm>
            <a:prstGeom prst="rect">
              <a:avLst/>
            </a:prstGeom>
            <a:noFill/>
          </p:spPr>
          <p:txBody>
            <a:bodyPr wrap="square" rtlCol="0">
              <a:noAutofit/>
            </a:bodyPr>
            <a:lstStyle/>
            <a:p>
              <a:pPr algn="ctr"/>
              <a:r>
                <a:rPr lang="en-GB" sz="2000" b="1" dirty="0">
                  <a:solidFill>
                    <a:srgbClr val="F5873D"/>
                  </a:solidFill>
                  <a:latin typeface="Helvetica Neue"/>
                </a:rPr>
                <a:t>Infrastructure </a:t>
              </a:r>
            </a:p>
          </p:txBody>
        </p:sp>
        <p:grpSp>
          <p:nvGrpSpPr>
            <p:cNvPr id="59" name="Group 58">
              <a:extLst>
                <a:ext uri="{FF2B5EF4-FFF2-40B4-BE49-F238E27FC236}">
                  <a16:creationId xmlns:a16="http://schemas.microsoft.com/office/drawing/2014/main" xmlns="" id="{948B4AFC-4AD2-4287-84C5-CDBB2C042187}"/>
                </a:ext>
              </a:extLst>
            </p:cNvPr>
            <p:cNvGrpSpPr/>
            <p:nvPr/>
          </p:nvGrpSpPr>
          <p:grpSpPr>
            <a:xfrm>
              <a:off x="8028913" y="6210536"/>
              <a:ext cx="324000" cy="360000"/>
              <a:chOff x="3336926" y="5895975"/>
              <a:chExt cx="704850" cy="828675"/>
            </a:xfrm>
            <a:solidFill>
              <a:schemeClr val="tx2"/>
            </a:solidFill>
          </p:grpSpPr>
          <p:sp>
            <p:nvSpPr>
              <p:cNvPr id="60" name="Freeform 487">
                <a:extLst>
                  <a:ext uri="{FF2B5EF4-FFF2-40B4-BE49-F238E27FC236}">
                    <a16:creationId xmlns:a16="http://schemas.microsoft.com/office/drawing/2014/main" xmlns="" id="{56165776-C156-4288-8665-08E70E025315}"/>
                  </a:ext>
                </a:extLst>
              </p:cNvPr>
              <p:cNvSpPr>
                <a:spLocks/>
              </p:cNvSpPr>
              <p:nvPr/>
            </p:nvSpPr>
            <p:spPr bwMode="auto">
              <a:xfrm>
                <a:off x="3336926" y="6515100"/>
                <a:ext cx="217488" cy="209550"/>
              </a:xfrm>
              <a:custGeom>
                <a:avLst/>
                <a:gdLst>
                  <a:gd name="T0" fmla="*/ 4 w 58"/>
                  <a:gd name="T1" fmla="*/ 33 h 56"/>
                  <a:gd name="T2" fmla="*/ 9 w 58"/>
                  <a:gd name="T3" fmla="*/ 52 h 56"/>
                  <a:gd name="T4" fmla="*/ 28 w 58"/>
                  <a:gd name="T5" fmla="*/ 48 h 56"/>
                  <a:gd name="T6" fmla="*/ 58 w 58"/>
                  <a:gd name="T7" fmla="*/ 0 h 56"/>
                  <a:gd name="T8" fmla="*/ 26 w 58"/>
                  <a:gd name="T9" fmla="*/ 0 h 56"/>
                  <a:gd name="T10" fmla="*/ 4 w 58"/>
                  <a:gd name="T11" fmla="*/ 33 h 56"/>
                </a:gdLst>
                <a:ahLst/>
                <a:cxnLst>
                  <a:cxn ang="0">
                    <a:pos x="T0" y="T1"/>
                  </a:cxn>
                  <a:cxn ang="0">
                    <a:pos x="T2" y="T3"/>
                  </a:cxn>
                  <a:cxn ang="0">
                    <a:pos x="T4" y="T5"/>
                  </a:cxn>
                  <a:cxn ang="0">
                    <a:pos x="T6" y="T7"/>
                  </a:cxn>
                  <a:cxn ang="0">
                    <a:pos x="T8" y="T9"/>
                  </a:cxn>
                  <a:cxn ang="0">
                    <a:pos x="T10" y="T11"/>
                  </a:cxn>
                </a:cxnLst>
                <a:rect l="0" t="0" r="r" b="b"/>
                <a:pathLst>
                  <a:path w="58" h="56">
                    <a:moveTo>
                      <a:pt x="4" y="33"/>
                    </a:moveTo>
                    <a:cubicBezTo>
                      <a:pt x="0" y="40"/>
                      <a:pt x="2" y="48"/>
                      <a:pt x="9" y="52"/>
                    </a:cubicBezTo>
                    <a:cubicBezTo>
                      <a:pt x="15" y="56"/>
                      <a:pt x="23" y="54"/>
                      <a:pt x="28" y="48"/>
                    </a:cubicBezTo>
                    <a:cubicBezTo>
                      <a:pt x="58" y="0"/>
                      <a:pt x="58" y="0"/>
                      <a:pt x="58" y="0"/>
                    </a:cubicBezTo>
                    <a:cubicBezTo>
                      <a:pt x="26" y="0"/>
                      <a:pt x="26" y="0"/>
                      <a:pt x="26" y="0"/>
                    </a:cubicBezTo>
                    <a:lnTo>
                      <a:pt x="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1" name="Freeform 488">
                <a:extLst>
                  <a:ext uri="{FF2B5EF4-FFF2-40B4-BE49-F238E27FC236}">
                    <a16:creationId xmlns:a16="http://schemas.microsoft.com/office/drawing/2014/main" xmlns="" id="{A0FBC67F-5122-4A06-99EB-3BA1E2AAC5CF}"/>
                  </a:ext>
                </a:extLst>
              </p:cNvPr>
              <p:cNvSpPr>
                <a:spLocks/>
              </p:cNvSpPr>
              <p:nvPr/>
            </p:nvSpPr>
            <p:spPr bwMode="auto">
              <a:xfrm>
                <a:off x="3824288" y="6515100"/>
                <a:ext cx="217488" cy="209550"/>
              </a:xfrm>
              <a:custGeom>
                <a:avLst/>
                <a:gdLst>
                  <a:gd name="T0" fmla="*/ 30 w 58"/>
                  <a:gd name="T1" fmla="*/ 48 h 56"/>
                  <a:gd name="T2" fmla="*/ 49 w 58"/>
                  <a:gd name="T3" fmla="*/ 52 h 56"/>
                  <a:gd name="T4" fmla="*/ 54 w 58"/>
                  <a:gd name="T5" fmla="*/ 33 h 56"/>
                  <a:gd name="T6" fmla="*/ 32 w 58"/>
                  <a:gd name="T7" fmla="*/ 0 h 56"/>
                  <a:gd name="T8" fmla="*/ 0 w 58"/>
                  <a:gd name="T9" fmla="*/ 0 h 56"/>
                  <a:gd name="T10" fmla="*/ 30 w 58"/>
                  <a:gd name="T11" fmla="*/ 48 h 56"/>
                </a:gdLst>
                <a:ahLst/>
                <a:cxnLst>
                  <a:cxn ang="0">
                    <a:pos x="T0" y="T1"/>
                  </a:cxn>
                  <a:cxn ang="0">
                    <a:pos x="T2" y="T3"/>
                  </a:cxn>
                  <a:cxn ang="0">
                    <a:pos x="T4" y="T5"/>
                  </a:cxn>
                  <a:cxn ang="0">
                    <a:pos x="T6" y="T7"/>
                  </a:cxn>
                  <a:cxn ang="0">
                    <a:pos x="T8" y="T9"/>
                  </a:cxn>
                  <a:cxn ang="0">
                    <a:pos x="T10" y="T11"/>
                  </a:cxn>
                </a:cxnLst>
                <a:rect l="0" t="0" r="r" b="b"/>
                <a:pathLst>
                  <a:path w="58" h="56">
                    <a:moveTo>
                      <a:pt x="30" y="48"/>
                    </a:moveTo>
                    <a:cubicBezTo>
                      <a:pt x="35" y="54"/>
                      <a:pt x="43" y="56"/>
                      <a:pt x="49" y="52"/>
                    </a:cubicBezTo>
                    <a:cubicBezTo>
                      <a:pt x="56" y="48"/>
                      <a:pt x="58" y="40"/>
                      <a:pt x="54" y="33"/>
                    </a:cubicBezTo>
                    <a:cubicBezTo>
                      <a:pt x="32" y="0"/>
                      <a:pt x="32" y="0"/>
                      <a:pt x="32" y="0"/>
                    </a:cubicBezTo>
                    <a:cubicBezTo>
                      <a:pt x="0" y="0"/>
                      <a:pt x="0" y="0"/>
                      <a:pt x="0" y="0"/>
                    </a:cubicBezTo>
                    <a:lnTo>
                      <a:pt x="3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2" name="Freeform 489">
                <a:extLst>
                  <a:ext uri="{FF2B5EF4-FFF2-40B4-BE49-F238E27FC236}">
                    <a16:creationId xmlns:a16="http://schemas.microsoft.com/office/drawing/2014/main" xmlns="" id="{209217AF-A050-4DA2-AB93-B0A5D34A9560}"/>
                  </a:ext>
                </a:extLst>
              </p:cNvPr>
              <p:cNvSpPr>
                <a:spLocks noEditPoints="1"/>
              </p:cNvSpPr>
              <p:nvPr/>
            </p:nvSpPr>
            <p:spPr bwMode="auto">
              <a:xfrm>
                <a:off x="3381376" y="5895975"/>
                <a:ext cx="614363" cy="566738"/>
              </a:xfrm>
              <a:custGeom>
                <a:avLst/>
                <a:gdLst>
                  <a:gd name="T0" fmla="*/ 128 w 164"/>
                  <a:gd name="T1" fmla="*/ 0 h 151"/>
                  <a:gd name="T2" fmla="*/ 36 w 164"/>
                  <a:gd name="T3" fmla="*/ 0 h 151"/>
                  <a:gd name="T4" fmla="*/ 0 w 164"/>
                  <a:gd name="T5" fmla="*/ 36 h 151"/>
                  <a:gd name="T6" fmla="*/ 0 w 164"/>
                  <a:gd name="T7" fmla="*/ 115 h 151"/>
                  <a:gd name="T8" fmla="*/ 36 w 164"/>
                  <a:gd name="T9" fmla="*/ 151 h 151"/>
                  <a:gd name="T10" fmla="*/ 128 w 164"/>
                  <a:gd name="T11" fmla="*/ 151 h 151"/>
                  <a:gd name="T12" fmla="*/ 164 w 164"/>
                  <a:gd name="T13" fmla="*/ 115 h 151"/>
                  <a:gd name="T14" fmla="*/ 164 w 164"/>
                  <a:gd name="T15" fmla="*/ 36 h 151"/>
                  <a:gd name="T16" fmla="*/ 128 w 164"/>
                  <a:gd name="T17" fmla="*/ 0 h 151"/>
                  <a:gd name="T18" fmla="*/ 41 w 164"/>
                  <a:gd name="T19" fmla="*/ 137 h 151"/>
                  <a:gd name="T20" fmla="*/ 27 w 164"/>
                  <a:gd name="T21" fmla="*/ 123 h 151"/>
                  <a:gd name="T22" fmla="*/ 41 w 164"/>
                  <a:gd name="T23" fmla="*/ 110 h 151"/>
                  <a:gd name="T24" fmla="*/ 55 w 164"/>
                  <a:gd name="T25" fmla="*/ 123 h 151"/>
                  <a:gd name="T26" fmla="*/ 41 w 164"/>
                  <a:gd name="T27" fmla="*/ 137 h 151"/>
                  <a:gd name="T28" fmla="*/ 123 w 164"/>
                  <a:gd name="T29" fmla="*/ 137 h 151"/>
                  <a:gd name="T30" fmla="*/ 109 w 164"/>
                  <a:gd name="T31" fmla="*/ 123 h 151"/>
                  <a:gd name="T32" fmla="*/ 123 w 164"/>
                  <a:gd name="T33" fmla="*/ 110 h 151"/>
                  <a:gd name="T34" fmla="*/ 137 w 164"/>
                  <a:gd name="T35" fmla="*/ 123 h 151"/>
                  <a:gd name="T36" fmla="*/ 123 w 164"/>
                  <a:gd name="T37" fmla="*/ 137 h 151"/>
                  <a:gd name="T38" fmla="*/ 137 w 164"/>
                  <a:gd name="T39" fmla="*/ 87 h 151"/>
                  <a:gd name="T40" fmla="*/ 128 w 164"/>
                  <a:gd name="T41" fmla="*/ 96 h 151"/>
                  <a:gd name="T42" fmla="*/ 36 w 164"/>
                  <a:gd name="T43" fmla="*/ 96 h 151"/>
                  <a:gd name="T44" fmla="*/ 27 w 164"/>
                  <a:gd name="T45" fmla="*/ 87 h 151"/>
                  <a:gd name="T46" fmla="*/ 27 w 164"/>
                  <a:gd name="T47" fmla="*/ 36 h 151"/>
                  <a:gd name="T48" fmla="*/ 36 w 164"/>
                  <a:gd name="T49" fmla="*/ 27 h 151"/>
                  <a:gd name="T50" fmla="*/ 128 w 164"/>
                  <a:gd name="T51" fmla="*/ 27 h 151"/>
                  <a:gd name="T52" fmla="*/ 137 w 164"/>
                  <a:gd name="T53" fmla="*/ 36 h 151"/>
                  <a:gd name="T54" fmla="*/ 137 w 164"/>
                  <a:gd name="T55"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51">
                    <a:moveTo>
                      <a:pt x="128" y="0"/>
                    </a:moveTo>
                    <a:cubicBezTo>
                      <a:pt x="36" y="0"/>
                      <a:pt x="36" y="0"/>
                      <a:pt x="36" y="0"/>
                    </a:cubicBezTo>
                    <a:cubicBezTo>
                      <a:pt x="16" y="0"/>
                      <a:pt x="0" y="16"/>
                      <a:pt x="0" y="36"/>
                    </a:cubicBezTo>
                    <a:cubicBezTo>
                      <a:pt x="0" y="115"/>
                      <a:pt x="0" y="115"/>
                      <a:pt x="0" y="115"/>
                    </a:cubicBezTo>
                    <a:cubicBezTo>
                      <a:pt x="0" y="135"/>
                      <a:pt x="16" y="151"/>
                      <a:pt x="36" y="151"/>
                    </a:cubicBezTo>
                    <a:cubicBezTo>
                      <a:pt x="128" y="151"/>
                      <a:pt x="128" y="151"/>
                      <a:pt x="128" y="151"/>
                    </a:cubicBezTo>
                    <a:cubicBezTo>
                      <a:pt x="148" y="151"/>
                      <a:pt x="164" y="135"/>
                      <a:pt x="164" y="115"/>
                    </a:cubicBezTo>
                    <a:cubicBezTo>
                      <a:pt x="164" y="36"/>
                      <a:pt x="164" y="36"/>
                      <a:pt x="164" y="36"/>
                    </a:cubicBezTo>
                    <a:cubicBezTo>
                      <a:pt x="164" y="16"/>
                      <a:pt x="148" y="0"/>
                      <a:pt x="128" y="0"/>
                    </a:cubicBezTo>
                    <a:close/>
                    <a:moveTo>
                      <a:pt x="41" y="137"/>
                    </a:moveTo>
                    <a:cubicBezTo>
                      <a:pt x="33" y="137"/>
                      <a:pt x="27" y="131"/>
                      <a:pt x="27" y="123"/>
                    </a:cubicBezTo>
                    <a:cubicBezTo>
                      <a:pt x="27" y="116"/>
                      <a:pt x="33" y="110"/>
                      <a:pt x="41" y="110"/>
                    </a:cubicBezTo>
                    <a:cubicBezTo>
                      <a:pt x="48" y="110"/>
                      <a:pt x="55" y="116"/>
                      <a:pt x="55" y="123"/>
                    </a:cubicBezTo>
                    <a:cubicBezTo>
                      <a:pt x="55" y="131"/>
                      <a:pt x="48" y="137"/>
                      <a:pt x="41" y="137"/>
                    </a:cubicBezTo>
                    <a:close/>
                    <a:moveTo>
                      <a:pt x="123" y="137"/>
                    </a:moveTo>
                    <a:cubicBezTo>
                      <a:pt x="116" y="137"/>
                      <a:pt x="109" y="131"/>
                      <a:pt x="109" y="123"/>
                    </a:cubicBezTo>
                    <a:cubicBezTo>
                      <a:pt x="109" y="116"/>
                      <a:pt x="116" y="110"/>
                      <a:pt x="123" y="110"/>
                    </a:cubicBezTo>
                    <a:cubicBezTo>
                      <a:pt x="131" y="110"/>
                      <a:pt x="137" y="116"/>
                      <a:pt x="137" y="123"/>
                    </a:cubicBezTo>
                    <a:cubicBezTo>
                      <a:pt x="137" y="131"/>
                      <a:pt x="131" y="137"/>
                      <a:pt x="123" y="137"/>
                    </a:cubicBezTo>
                    <a:close/>
                    <a:moveTo>
                      <a:pt x="137" y="87"/>
                    </a:moveTo>
                    <a:cubicBezTo>
                      <a:pt x="137" y="92"/>
                      <a:pt x="133" y="96"/>
                      <a:pt x="128" y="96"/>
                    </a:cubicBezTo>
                    <a:cubicBezTo>
                      <a:pt x="36" y="96"/>
                      <a:pt x="36" y="96"/>
                      <a:pt x="36" y="96"/>
                    </a:cubicBezTo>
                    <a:cubicBezTo>
                      <a:pt x="31" y="96"/>
                      <a:pt x="27" y="92"/>
                      <a:pt x="27" y="87"/>
                    </a:cubicBezTo>
                    <a:cubicBezTo>
                      <a:pt x="27" y="36"/>
                      <a:pt x="27" y="36"/>
                      <a:pt x="27" y="36"/>
                    </a:cubicBezTo>
                    <a:cubicBezTo>
                      <a:pt x="27" y="31"/>
                      <a:pt x="31" y="27"/>
                      <a:pt x="36" y="27"/>
                    </a:cubicBezTo>
                    <a:cubicBezTo>
                      <a:pt x="128" y="27"/>
                      <a:pt x="128" y="27"/>
                      <a:pt x="128" y="27"/>
                    </a:cubicBezTo>
                    <a:cubicBezTo>
                      <a:pt x="133" y="27"/>
                      <a:pt x="137" y="31"/>
                      <a:pt x="137" y="36"/>
                    </a:cubicBezTo>
                    <a:lnTo>
                      <a:pt x="13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grpSp>
        <p:nvGrpSpPr>
          <p:cNvPr id="74" name="Group 73">
            <a:extLst>
              <a:ext uri="{FF2B5EF4-FFF2-40B4-BE49-F238E27FC236}">
                <a16:creationId xmlns:a16="http://schemas.microsoft.com/office/drawing/2014/main" xmlns="" id="{6AB36035-FED3-4951-8CCC-7C9AC0AAAC0A}"/>
              </a:ext>
            </a:extLst>
          </p:cNvPr>
          <p:cNvGrpSpPr/>
          <p:nvPr/>
        </p:nvGrpSpPr>
        <p:grpSpPr>
          <a:xfrm>
            <a:off x="7053567" y="3980854"/>
            <a:ext cx="2887121" cy="1317089"/>
            <a:chOff x="6030129" y="4957601"/>
            <a:chExt cx="2887121" cy="1317089"/>
          </a:xfrm>
        </p:grpSpPr>
        <p:sp>
          <p:nvSpPr>
            <p:cNvPr id="55" name="TextBox 54">
              <a:extLst>
                <a:ext uri="{FF2B5EF4-FFF2-40B4-BE49-F238E27FC236}">
                  <a16:creationId xmlns:a16="http://schemas.microsoft.com/office/drawing/2014/main" xmlns="" id="{FE7224EE-40D4-4F3E-91A6-5C00E65EDF9A}"/>
                </a:ext>
              </a:extLst>
            </p:cNvPr>
            <p:cNvSpPr txBox="1"/>
            <p:nvPr/>
          </p:nvSpPr>
          <p:spPr>
            <a:xfrm>
              <a:off x="6030129" y="5292872"/>
              <a:ext cx="2887121" cy="981818"/>
            </a:xfrm>
            <a:prstGeom prst="rect">
              <a:avLst/>
            </a:prstGeom>
            <a:noFill/>
          </p:spPr>
          <p:txBody>
            <a:bodyPr wrap="square" rtlCol="0">
              <a:noAutofit/>
            </a:bodyPr>
            <a:lstStyle/>
            <a:p>
              <a:pPr algn="ctr"/>
              <a:r>
                <a:rPr lang="en-GB" sz="2000" b="1" dirty="0">
                  <a:solidFill>
                    <a:srgbClr val="F5873D"/>
                  </a:solidFill>
                  <a:latin typeface="Helvetica Neue"/>
                </a:rPr>
                <a:t>People</a:t>
              </a:r>
            </a:p>
            <a:p>
              <a:pPr algn="ctr"/>
              <a:endParaRPr lang="en-GB" sz="2000" dirty="0">
                <a:solidFill>
                  <a:schemeClr val="tx2"/>
                </a:solidFill>
                <a:latin typeface="Helvetica Neue"/>
              </a:endParaRPr>
            </a:p>
          </p:txBody>
        </p:sp>
        <p:grpSp>
          <p:nvGrpSpPr>
            <p:cNvPr id="63" name="Group 62">
              <a:extLst>
                <a:ext uri="{FF2B5EF4-FFF2-40B4-BE49-F238E27FC236}">
                  <a16:creationId xmlns:a16="http://schemas.microsoft.com/office/drawing/2014/main" xmlns="" id="{3B866E68-DE58-47E5-9EF0-571338466B20}"/>
                </a:ext>
              </a:extLst>
            </p:cNvPr>
            <p:cNvGrpSpPr/>
            <p:nvPr/>
          </p:nvGrpSpPr>
          <p:grpSpPr>
            <a:xfrm>
              <a:off x="7311689" y="4957601"/>
              <a:ext cx="324000" cy="360000"/>
              <a:chOff x="4573588" y="5930900"/>
              <a:chExt cx="779462" cy="723900"/>
            </a:xfrm>
            <a:solidFill>
              <a:schemeClr val="tx2"/>
            </a:solidFill>
          </p:grpSpPr>
          <p:sp>
            <p:nvSpPr>
              <p:cNvPr id="64" name="Freeform 338">
                <a:extLst>
                  <a:ext uri="{FF2B5EF4-FFF2-40B4-BE49-F238E27FC236}">
                    <a16:creationId xmlns:a16="http://schemas.microsoft.com/office/drawing/2014/main" xmlns="" id="{10344E1A-8BED-46DA-9AFA-919E46C80C2B}"/>
                  </a:ext>
                </a:extLst>
              </p:cNvPr>
              <p:cNvSpPr>
                <a:spLocks/>
              </p:cNvSpPr>
              <p:nvPr/>
            </p:nvSpPr>
            <p:spPr bwMode="auto">
              <a:xfrm>
                <a:off x="4708525" y="6245225"/>
                <a:ext cx="509587" cy="409575"/>
              </a:xfrm>
              <a:custGeom>
                <a:avLst/>
                <a:gdLst>
                  <a:gd name="T0" fmla="*/ 99 w 136"/>
                  <a:gd name="T1" fmla="*/ 0 h 109"/>
                  <a:gd name="T2" fmla="*/ 37 w 136"/>
                  <a:gd name="T3" fmla="*/ 0 h 109"/>
                  <a:gd name="T4" fmla="*/ 37 w 136"/>
                  <a:gd name="T5" fmla="*/ 0 h 109"/>
                  <a:gd name="T6" fmla="*/ 2 w 136"/>
                  <a:gd name="T7" fmla="*/ 36 h 109"/>
                  <a:gd name="T8" fmla="*/ 7 w 136"/>
                  <a:gd name="T9" fmla="*/ 74 h 109"/>
                  <a:gd name="T10" fmla="*/ 42 w 136"/>
                  <a:gd name="T11" fmla="*/ 109 h 109"/>
                  <a:gd name="T12" fmla="*/ 94 w 136"/>
                  <a:gd name="T13" fmla="*/ 109 h 109"/>
                  <a:gd name="T14" fmla="*/ 129 w 136"/>
                  <a:gd name="T15" fmla="*/ 73 h 109"/>
                  <a:gd name="T16" fmla="*/ 134 w 136"/>
                  <a:gd name="T17" fmla="*/ 36 h 109"/>
                  <a:gd name="T18" fmla="*/ 99 w 136"/>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09">
                    <a:moveTo>
                      <a:pt x="99" y="0"/>
                    </a:moveTo>
                    <a:cubicBezTo>
                      <a:pt x="37" y="0"/>
                      <a:pt x="37" y="0"/>
                      <a:pt x="37" y="0"/>
                    </a:cubicBezTo>
                    <a:cubicBezTo>
                      <a:pt x="37" y="0"/>
                      <a:pt x="37" y="0"/>
                      <a:pt x="37" y="0"/>
                    </a:cubicBezTo>
                    <a:cubicBezTo>
                      <a:pt x="18" y="0"/>
                      <a:pt x="0" y="17"/>
                      <a:pt x="2" y="36"/>
                    </a:cubicBezTo>
                    <a:cubicBezTo>
                      <a:pt x="7" y="74"/>
                      <a:pt x="7" y="74"/>
                      <a:pt x="7" y="74"/>
                    </a:cubicBezTo>
                    <a:cubicBezTo>
                      <a:pt x="11" y="93"/>
                      <a:pt x="23" y="109"/>
                      <a:pt x="42" y="109"/>
                    </a:cubicBezTo>
                    <a:cubicBezTo>
                      <a:pt x="94" y="109"/>
                      <a:pt x="94" y="109"/>
                      <a:pt x="94" y="109"/>
                    </a:cubicBezTo>
                    <a:cubicBezTo>
                      <a:pt x="113" y="109"/>
                      <a:pt x="125" y="93"/>
                      <a:pt x="129" y="73"/>
                    </a:cubicBezTo>
                    <a:cubicBezTo>
                      <a:pt x="134" y="36"/>
                      <a:pt x="134" y="36"/>
                      <a:pt x="134" y="36"/>
                    </a:cubicBezTo>
                    <a:cubicBezTo>
                      <a:pt x="136" y="16"/>
                      <a:pt x="118" y="0"/>
                      <a:pt x="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5" name="Oval 339">
                <a:extLst>
                  <a:ext uri="{FF2B5EF4-FFF2-40B4-BE49-F238E27FC236}">
                    <a16:creationId xmlns:a16="http://schemas.microsoft.com/office/drawing/2014/main" xmlns="" id="{F1FE48C2-C8CC-4450-8AB6-BB5A10FE7B88}"/>
                  </a:ext>
                </a:extLst>
              </p:cNvPr>
              <p:cNvSpPr>
                <a:spLocks noChangeArrowheads="1"/>
              </p:cNvSpPr>
              <p:nvPr/>
            </p:nvSpPr>
            <p:spPr bwMode="auto">
              <a:xfrm>
                <a:off x="4832350" y="5930900"/>
                <a:ext cx="261937" cy="273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6" name="Freeform 340">
                <a:extLst>
                  <a:ext uri="{FF2B5EF4-FFF2-40B4-BE49-F238E27FC236}">
                    <a16:creationId xmlns:a16="http://schemas.microsoft.com/office/drawing/2014/main" xmlns="" id="{81203B3C-8F6B-4A77-AC2E-A0F513F816EC}"/>
                  </a:ext>
                </a:extLst>
              </p:cNvPr>
              <p:cNvSpPr>
                <a:spLocks/>
              </p:cNvSpPr>
              <p:nvPr/>
            </p:nvSpPr>
            <p:spPr bwMode="auto">
              <a:xfrm>
                <a:off x="5135563" y="6096000"/>
                <a:ext cx="217487" cy="171450"/>
              </a:xfrm>
              <a:custGeom>
                <a:avLst/>
                <a:gdLst>
                  <a:gd name="T0" fmla="*/ 42 w 58"/>
                  <a:gd name="T1" fmla="*/ 0 h 46"/>
                  <a:gd name="T2" fmla="*/ 15 w 58"/>
                  <a:gd name="T3" fmla="*/ 0 h 46"/>
                  <a:gd name="T4" fmla="*/ 15 w 58"/>
                  <a:gd name="T5" fmla="*/ 0 h 46"/>
                  <a:gd name="T6" fmla="*/ 1 w 58"/>
                  <a:gd name="T7" fmla="*/ 15 h 46"/>
                  <a:gd name="T8" fmla="*/ 1 w 58"/>
                  <a:gd name="T9" fmla="*/ 16 h 46"/>
                  <a:gd name="T10" fmla="*/ 40 w 58"/>
                  <a:gd name="T11" fmla="*/ 46 h 46"/>
                  <a:gd name="T12" fmla="*/ 55 w 58"/>
                  <a:gd name="T13" fmla="*/ 31 h 46"/>
                  <a:gd name="T14" fmla="*/ 57 w 58"/>
                  <a:gd name="T15" fmla="*/ 15 h 46"/>
                  <a:gd name="T16" fmla="*/ 42 w 5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6">
                    <a:moveTo>
                      <a:pt x="42" y="0"/>
                    </a:moveTo>
                    <a:cubicBezTo>
                      <a:pt x="15" y="0"/>
                      <a:pt x="15" y="0"/>
                      <a:pt x="15" y="0"/>
                    </a:cubicBezTo>
                    <a:cubicBezTo>
                      <a:pt x="15" y="0"/>
                      <a:pt x="15" y="0"/>
                      <a:pt x="15" y="0"/>
                    </a:cubicBezTo>
                    <a:cubicBezTo>
                      <a:pt x="7" y="0"/>
                      <a:pt x="0" y="7"/>
                      <a:pt x="1" y="15"/>
                    </a:cubicBezTo>
                    <a:cubicBezTo>
                      <a:pt x="1" y="16"/>
                      <a:pt x="1" y="16"/>
                      <a:pt x="1" y="16"/>
                    </a:cubicBezTo>
                    <a:cubicBezTo>
                      <a:pt x="26" y="16"/>
                      <a:pt x="40" y="46"/>
                      <a:pt x="40" y="46"/>
                    </a:cubicBezTo>
                    <a:cubicBezTo>
                      <a:pt x="48" y="46"/>
                      <a:pt x="53" y="39"/>
                      <a:pt x="55" y="31"/>
                    </a:cubicBezTo>
                    <a:cubicBezTo>
                      <a:pt x="57" y="15"/>
                      <a:pt x="57" y="15"/>
                      <a:pt x="57" y="15"/>
                    </a:cubicBezTo>
                    <a:cubicBezTo>
                      <a:pt x="58" y="7"/>
                      <a:pt x="50"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7" name="Oval 341">
                <a:extLst>
                  <a:ext uri="{FF2B5EF4-FFF2-40B4-BE49-F238E27FC236}">
                    <a16:creationId xmlns:a16="http://schemas.microsoft.com/office/drawing/2014/main" xmlns="" id="{9F2725FB-2111-4DA3-AE86-153A48402ABC}"/>
                  </a:ext>
                </a:extLst>
              </p:cNvPr>
              <p:cNvSpPr>
                <a:spLocks noChangeArrowheads="1"/>
              </p:cNvSpPr>
              <p:nvPr/>
            </p:nvSpPr>
            <p:spPr bwMode="auto">
              <a:xfrm>
                <a:off x="5187950" y="5961063"/>
                <a:ext cx="112712"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8" name="Freeform 342">
                <a:extLst>
                  <a:ext uri="{FF2B5EF4-FFF2-40B4-BE49-F238E27FC236}">
                    <a16:creationId xmlns:a16="http://schemas.microsoft.com/office/drawing/2014/main" xmlns="" id="{75DE5675-9C4A-401E-997F-770F2F249180}"/>
                  </a:ext>
                </a:extLst>
              </p:cNvPr>
              <p:cNvSpPr>
                <a:spLocks/>
              </p:cNvSpPr>
              <p:nvPr/>
            </p:nvSpPr>
            <p:spPr bwMode="auto">
              <a:xfrm>
                <a:off x="4573588" y="6096000"/>
                <a:ext cx="217487" cy="171450"/>
              </a:xfrm>
              <a:custGeom>
                <a:avLst/>
                <a:gdLst>
                  <a:gd name="T0" fmla="*/ 16 w 58"/>
                  <a:gd name="T1" fmla="*/ 0 h 46"/>
                  <a:gd name="T2" fmla="*/ 43 w 58"/>
                  <a:gd name="T3" fmla="*/ 0 h 46"/>
                  <a:gd name="T4" fmla="*/ 43 w 58"/>
                  <a:gd name="T5" fmla="*/ 0 h 46"/>
                  <a:gd name="T6" fmla="*/ 57 w 58"/>
                  <a:gd name="T7" fmla="*/ 15 h 46"/>
                  <a:gd name="T8" fmla="*/ 57 w 58"/>
                  <a:gd name="T9" fmla="*/ 16 h 46"/>
                  <a:gd name="T10" fmla="*/ 18 w 58"/>
                  <a:gd name="T11" fmla="*/ 46 h 46"/>
                  <a:gd name="T12" fmla="*/ 3 w 58"/>
                  <a:gd name="T13" fmla="*/ 31 h 46"/>
                  <a:gd name="T14" fmla="*/ 1 w 58"/>
                  <a:gd name="T15" fmla="*/ 15 h 46"/>
                  <a:gd name="T16" fmla="*/ 16 w 5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6">
                    <a:moveTo>
                      <a:pt x="16" y="0"/>
                    </a:moveTo>
                    <a:cubicBezTo>
                      <a:pt x="43" y="0"/>
                      <a:pt x="43" y="0"/>
                      <a:pt x="43" y="0"/>
                    </a:cubicBezTo>
                    <a:cubicBezTo>
                      <a:pt x="43" y="0"/>
                      <a:pt x="43" y="0"/>
                      <a:pt x="43" y="0"/>
                    </a:cubicBezTo>
                    <a:cubicBezTo>
                      <a:pt x="51" y="0"/>
                      <a:pt x="58" y="7"/>
                      <a:pt x="57" y="15"/>
                    </a:cubicBezTo>
                    <a:cubicBezTo>
                      <a:pt x="57" y="16"/>
                      <a:pt x="57" y="16"/>
                      <a:pt x="57" y="16"/>
                    </a:cubicBezTo>
                    <a:cubicBezTo>
                      <a:pt x="31" y="16"/>
                      <a:pt x="18" y="46"/>
                      <a:pt x="18" y="46"/>
                    </a:cubicBezTo>
                    <a:cubicBezTo>
                      <a:pt x="10" y="46"/>
                      <a:pt x="5" y="39"/>
                      <a:pt x="3" y="31"/>
                    </a:cubicBezTo>
                    <a:cubicBezTo>
                      <a:pt x="1" y="15"/>
                      <a:pt x="1" y="15"/>
                      <a:pt x="1" y="15"/>
                    </a:cubicBezTo>
                    <a:cubicBezTo>
                      <a:pt x="0" y="7"/>
                      <a:pt x="8"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9" name="Oval 343">
                <a:extLst>
                  <a:ext uri="{FF2B5EF4-FFF2-40B4-BE49-F238E27FC236}">
                    <a16:creationId xmlns:a16="http://schemas.microsoft.com/office/drawing/2014/main" xmlns="" id="{32E379B3-D828-4FD5-82A2-2CCC22C72F6B}"/>
                  </a:ext>
                </a:extLst>
              </p:cNvPr>
              <p:cNvSpPr>
                <a:spLocks noChangeArrowheads="1"/>
              </p:cNvSpPr>
              <p:nvPr/>
            </p:nvSpPr>
            <p:spPr bwMode="auto">
              <a:xfrm>
                <a:off x="4625975" y="5961063"/>
                <a:ext cx="112712"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grpSp>
        <p:nvGrpSpPr>
          <p:cNvPr id="75" name="Group 74">
            <a:extLst>
              <a:ext uri="{FF2B5EF4-FFF2-40B4-BE49-F238E27FC236}">
                <a16:creationId xmlns:a16="http://schemas.microsoft.com/office/drawing/2014/main" xmlns="" id="{6AD4F42D-7849-401E-9112-B143E5A4E4C4}"/>
              </a:ext>
            </a:extLst>
          </p:cNvPr>
          <p:cNvGrpSpPr/>
          <p:nvPr/>
        </p:nvGrpSpPr>
        <p:grpSpPr>
          <a:xfrm>
            <a:off x="4921568" y="3980854"/>
            <a:ext cx="2348864" cy="1413099"/>
            <a:chOff x="4788375" y="6192536"/>
            <a:chExt cx="2348864" cy="1413099"/>
          </a:xfrm>
        </p:grpSpPr>
        <p:sp>
          <p:nvSpPr>
            <p:cNvPr id="58" name="TextBox 57">
              <a:extLst>
                <a:ext uri="{FF2B5EF4-FFF2-40B4-BE49-F238E27FC236}">
                  <a16:creationId xmlns:a16="http://schemas.microsoft.com/office/drawing/2014/main" xmlns="" id="{78403B96-ECAC-4F4E-A493-11034D00C72B}"/>
                </a:ext>
              </a:extLst>
            </p:cNvPr>
            <p:cNvSpPr txBox="1"/>
            <p:nvPr/>
          </p:nvSpPr>
          <p:spPr>
            <a:xfrm>
              <a:off x="4788375" y="6525635"/>
              <a:ext cx="2348864" cy="1080000"/>
            </a:xfrm>
            <a:prstGeom prst="rect">
              <a:avLst/>
            </a:prstGeom>
            <a:noFill/>
          </p:spPr>
          <p:txBody>
            <a:bodyPr wrap="square" rtlCol="0">
              <a:noAutofit/>
            </a:bodyPr>
            <a:lstStyle/>
            <a:p>
              <a:pPr algn="ctr"/>
              <a:r>
                <a:rPr lang="en-GB" sz="2000" b="1" dirty="0">
                  <a:solidFill>
                    <a:srgbClr val="F5873D"/>
                  </a:solidFill>
                  <a:latin typeface="Helvetica Neue"/>
                </a:rPr>
                <a:t>Place</a:t>
              </a:r>
              <a:r>
                <a:rPr lang="en-GB" sz="2000" b="1" dirty="0">
                  <a:solidFill>
                    <a:srgbClr val="F7AB3B"/>
                  </a:solidFill>
                  <a:latin typeface="Helvetica Neue"/>
                </a:rPr>
                <a:t> </a:t>
              </a:r>
            </a:p>
          </p:txBody>
        </p:sp>
        <p:sp>
          <p:nvSpPr>
            <p:cNvPr id="70" name="Freeform 46">
              <a:extLst>
                <a:ext uri="{FF2B5EF4-FFF2-40B4-BE49-F238E27FC236}">
                  <a16:creationId xmlns:a16="http://schemas.microsoft.com/office/drawing/2014/main" xmlns="" id="{29132C06-4D17-4161-A390-3D2BD0077CA2}"/>
                </a:ext>
              </a:extLst>
            </p:cNvPr>
            <p:cNvSpPr>
              <a:spLocks noEditPoints="1"/>
            </p:cNvSpPr>
            <p:nvPr/>
          </p:nvSpPr>
          <p:spPr bwMode="auto">
            <a:xfrm>
              <a:off x="5816799" y="6192536"/>
              <a:ext cx="324000" cy="396000"/>
            </a:xfrm>
            <a:custGeom>
              <a:avLst/>
              <a:gdLst>
                <a:gd name="T0" fmla="*/ 112 w 135"/>
                <a:gd name="T1" fmla="*/ 25 h 193"/>
                <a:gd name="T2" fmla="*/ 119 w 135"/>
                <a:gd name="T3" fmla="*/ 110 h 193"/>
                <a:gd name="T4" fmla="*/ 67 w 135"/>
                <a:gd name="T5" fmla="*/ 193 h 193"/>
                <a:gd name="T6" fmla="*/ 15 w 135"/>
                <a:gd name="T7" fmla="*/ 110 h 193"/>
                <a:gd name="T8" fmla="*/ 22 w 135"/>
                <a:gd name="T9" fmla="*/ 25 h 193"/>
                <a:gd name="T10" fmla="*/ 112 w 135"/>
                <a:gd name="T11" fmla="*/ 25 h 193"/>
                <a:gd name="T12" fmla="*/ 67 w 135"/>
                <a:gd name="T13" fmla="*/ 105 h 193"/>
                <a:gd name="T14" fmla="*/ 31 w 135"/>
                <a:gd name="T15" fmla="*/ 69 h 193"/>
                <a:gd name="T16" fmla="*/ 67 w 135"/>
                <a:gd name="T17" fmla="*/ 32 h 193"/>
                <a:gd name="T18" fmla="*/ 103 w 135"/>
                <a:gd name="T19" fmla="*/ 69 h 193"/>
                <a:gd name="T20" fmla="*/ 67 w 135"/>
                <a:gd name="T21" fmla="*/ 10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93">
                  <a:moveTo>
                    <a:pt x="112" y="25"/>
                  </a:moveTo>
                  <a:cubicBezTo>
                    <a:pt x="135" y="47"/>
                    <a:pt x="131" y="85"/>
                    <a:pt x="119" y="110"/>
                  </a:cubicBezTo>
                  <a:cubicBezTo>
                    <a:pt x="104" y="141"/>
                    <a:pt x="94" y="154"/>
                    <a:pt x="67" y="193"/>
                  </a:cubicBezTo>
                  <a:cubicBezTo>
                    <a:pt x="37" y="151"/>
                    <a:pt x="29" y="136"/>
                    <a:pt x="15" y="110"/>
                  </a:cubicBezTo>
                  <a:cubicBezTo>
                    <a:pt x="2" y="84"/>
                    <a:pt x="0" y="47"/>
                    <a:pt x="22" y="25"/>
                  </a:cubicBezTo>
                  <a:cubicBezTo>
                    <a:pt x="48" y="1"/>
                    <a:pt x="87" y="0"/>
                    <a:pt x="112" y="25"/>
                  </a:cubicBezTo>
                  <a:close/>
                  <a:moveTo>
                    <a:pt x="67" y="105"/>
                  </a:moveTo>
                  <a:cubicBezTo>
                    <a:pt x="47" y="105"/>
                    <a:pt x="31" y="89"/>
                    <a:pt x="31" y="69"/>
                  </a:cubicBezTo>
                  <a:cubicBezTo>
                    <a:pt x="31" y="49"/>
                    <a:pt x="47" y="32"/>
                    <a:pt x="67" y="32"/>
                  </a:cubicBezTo>
                  <a:cubicBezTo>
                    <a:pt x="87" y="32"/>
                    <a:pt x="103" y="49"/>
                    <a:pt x="103" y="69"/>
                  </a:cubicBezTo>
                  <a:cubicBezTo>
                    <a:pt x="103" y="89"/>
                    <a:pt x="87" y="105"/>
                    <a:pt x="67" y="10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a:p>
          </p:txBody>
        </p:sp>
      </p:grpSp>
      <p:grpSp>
        <p:nvGrpSpPr>
          <p:cNvPr id="53" name="Group 52">
            <a:extLst>
              <a:ext uri="{FF2B5EF4-FFF2-40B4-BE49-F238E27FC236}">
                <a16:creationId xmlns:a16="http://schemas.microsoft.com/office/drawing/2014/main" xmlns="" id="{4D30E87A-76DC-40FF-85E3-77E5E41A31D0}"/>
              </a:ext>
            </a:extLst>
          </p:cNvPr>
          <p:cNvGrpSpPr/>
          <p:nvPr/>
        </p:nvGrpSpPr>
        <p:grpSpPr>
          <a:xfrm>
            <a:off x="2267833" y="3973053"/>
            <a:ext cx="2842125" cy="1428700"/>
            <a:chOff x="3016789" y="4944172"/>
            <a:chExt cx="2842125" cy="1428700"/>
          </a:xfrm>
        </p:grpSpPr>
        <p:sp>
          <p:nvSpPr>
            <p:cNvPr id="54" name="TextBox 53">
              <a:extLst>
                <a:ext uri="{FF2B5EF4-FFF2-40B4-BE49-F238E27FC236}">
                  <a16:creationId xmlns:a16="http://schemas.microsoft.com/office/drawing/2014/main" xmlns="" id="{C6E13969-74F7-46F7-A0CF-D4DAC5984341}"/>
                </a:ext>
              </a:extLst>
            </p:cNvPr>
            <p:cNvSpPr txBox="1"/>
            <p:nvPr/>
          </p:nvSpPr>
          <p:spPr>
            <a:xfrm>
              <a:off x="3016789" y="5292872"/>
              <a:ext cx="2842125" cy="1080000"/>
            </a:xfrm>
            <a:prstGeom prst="rect">
              <a:avLst/>
            </a:prstGeom>
            <a:noFill/>
          </p:spPr>
          <p:txBody>
            <a:bodyPr wrap="square" rtlCol="0">
              <a:noAutofit/>
            </a:bodyPr>
            <a:lstStyle/>
            <a:p>
              <a:pPr algn="ctr"/>
              <a:r>
                <a:rPr lang="en-GB" sz="2000" b="1" dirty="0">
                  <a:solidFill>
                    <a:srgbClr val="F5873D"/>
                  </a:solidFill>
                  <a:latin typeface="Helvetica Neue"/>
                </a:rPr>
                <a:t>Ideas</a:t>
              </a:r>
              <a:r>
                <a:rPr lang="en-GB" sz="2000" b="1" dirty="0">
                  <a:solidFill>
                    <a:srgbClr val="F7AB3B"/>
                  </a:solidFill>
                  <a:latin typeface="Helvetica Neue"/>
                </a:rPr>
                <a:t> </a:t>
              </a:r>
            </a:p>
          </p:txBody>
        </p:sp>
        <p:sp>
          <p:nvSpPr>
            <p:cNvPr id="71" name="Freeform 103">
              <a:extLst>
                <a:ext uri="{FF2B5EF4-FFF2-40B4-BE49-F238E27FC236}">
                  <a16:creationId xmlns:a16="http://schemas.microsoft.com/office/drawing/2014/main" xmlns="" id="{D37C7F72-501F-41EE-8B57-B8F46B424DA2}"/>
                </a:ext>
              </a:extLst>
            </p:cNvPr>
            <p:cNvSpPr>
              <a:spLocks noEditPoints="1"/>
            </p:cNvSpPr>
            <p:nvPr/>
          </p:nvSpPr>
          <p:spPr bwMode="auto">
            <a:xfrm>
              <a:off x="4261463" y="4944172"/>
              <a:ext cx="352777" cy="386859"/>
            </a:xfrm>
            <a:custGeom>
              <a:avLst/>
              <a:gdLst>
                <a:gd name="T0" fmla="*/ 197 w 445"/>
                <a:gd name="T1" fmla="*/ 537 h 537"/>
                <a:gd name="T2" fmla="*/ 244 w 445"/>
                <a:gd name="T3" fmla="*/ 511 h 537"/>
                <a:gd name="T4" fmla="*/ 222 w 445"/>
                <a:gd name="T5" fmla="*/ 116 h 537"/>
                <a:gd name="T6" fmla="*/ 302 w 445"/>
                <a:gd name="T7" fmla="*/ 371 h 537"/>
                <a:gd name="T8" fmla="*/ 179 w 445"/>
                <a:gd name="T9" fmla="*/ 442 h 537"/>
                <a:gd name="T10" fmla="*/ 98 w 445"/>
                <a:gd name="T11" fmla="*/ 285 h 537"/>
                <a:gd name="T12" fmla="*/ 257 w 445"/>
                <a:gd name="T13" fmla="*/ 404 h 537"/>
                <a:gd name="T14" fmla="*/ 313 w 445"/>
                <a:gd name="T15" fmla="*/ 276 h 537"/>
                <a:gd name="T16" fmla="*/ 131 w 445"/>
                <a:gd name="T17" fmla="*/ 276 h 537"/>
                <a:gd name="T18" fmla="*/ 187 w 445"/>
                <a:gd name="T19" fmla="*/ 404 h 537"/>
                <a:gd name="T20" fmla="*/ 198 w 445"/>
                <a:gd name="T21" fmla="*/ 342 h 537"/>
                <a:gd name="T22" fmla="*/ 180 w 445"/>
                <a:gd name="T23" fmla="*/ 276 h 537"/>
                <a:gd name="T24" fmla="*/ 192 w 445"/>
                <a:gd name="T25" fmla="*/ 242 h 537"/>
                <a:gd name="T26" fmla="*/ 248 w 445"/>
                <a:gd name="T27" fmla="*/ 240 h 537"/>
                <a:gd name="T28" fmla="*/ 264 w 445"/>
                <a:gd name="T29" fmla="*/ 276 h 537"/>
                <a:gd name="T30" fmla="*/ 244 w 445"/>
                <a:gd name="T31" fmla="*/ 404 h 537"/>
                <a:gd name="T32" fmla="*/ 216 w 445"/>
                <a:gd name="T33" fmla="*/ 404 h 537"/>
                <a:gd name="T34" fmla="*/ 230 w 445"/>
                <a:gd name="T35" fmla="*/ 339 h 537"/>
                <a:gd name="T36" fmla="*/ 237 w 445"/>
                <a:gd name="T37" fmla="*/ 257 h 537"/>
                <a:gd name="T38" fmla="*/ 209 w 445"/>
                <a:gd name="T39" fmla="*/ 257 h 537"/>
                <a:gd name="T40" fmla="*/ 213 w 445"/>
                <a:gd name="T41" fmla="*/ 340 h 537"/>
                <a:gd name="T42" fmla="*/ 266 w 445"/>
                <a:gd name="T43" fmla="*/ 474 h 537"/>
                <a:gd name="T44" fmla="*/ 178 w 445"/>
                <a:gd name="T45" fmla="*/ 448 h 537"/>
                <a:gd name="T46" fmla="*/ 266 w 445"/>
                <a:gd name="T47" fmla="*/ 474 h 537"/>
                <a:gd name="T48" fmla="*/ 16 w 445"/>
                <a:gd name="T49" fmla="*/ 273 h 537"/>
                <a:gd name="T50" fmla="*/ 55 w 445"/>
                <a:gd name="T51" fmla="*/ 230 h 537"/>
                <a:gd name="T52" fmla="*/ 258 w 445"/>
                <a:gd name="T53" fmla="*/ 505 h 537"/>
                <a:gd name="T54" fmla="*/ 183 w 445"/>
                <a:gd name="T55" fmla="*/ 479 h 537"/>
                <a:gd name="T56" fmla="*/ 258 w 445"/>
                <a:gd name="T57" fmla="*/ 505 h 537"/>
                <a:gd name="T58" fmla="*/ 354 w 445"/>
                <a:gd name="T59" fmla="*/ 134 h 537"/>
                <a:gd name="T60" fmla="*/ 355 w 445"/>
                <a:gd name="T61" fmla="*/ 72 h 537"/>
                <a:gd name="T62" fmla="*/ 327 w 445"/>
                <a:gd name="T63" fmla="*/ 103 h 537"/>
                <a:gd name="T64" fmla="*/ 389 w 445"/>
                <a:gd name="T65" fmla="*/ 230 h 537"/>
                <a:gd name="T66" fmla="*/ 428 w 445"/>
                <a:gd name="T67" fmla="*/ 273 h 537"/>
                <a:gd name="T68" fmla="*/ 389 w 445"/>
                <a:gd name="T69" fmla="*/ 230 h 537"/>
                <a:gd name="T70" fmla="*/ 117 w 445"/>
                <a:gd name="T71" fmla="*/ 103 h 537"/>
                <a:gd name="T72" fmla="*/ 90 w 445"/>
                <a:gd name="T73" fmla="*/ 72 h 537"/>
                <a:gd name="T74" fmla="*/ 90 w 445"/>
                <a:gd name="T75" fmla="*/ 72 h 537"/>
                <a:gd name="T76" fmla="*/ 62 w 445"/>
                <a:gd name="T77" fmla="*/ 103 h 537"/>
                <a:gd name="T78" fmla="*/ 90 w 445"/>
                <a:gd name="T79" fmla="*/ 134 h 537"/>
                <a:gd name="T80" fmla="*/ 203 w 445"/>
                <a:gd name="T81" fmla="*/ 64 h 537"/>
                <a:gd name="T82" fmla="*/ 241 w 445"/>
                <a:gd name="T83" fmla="*/ 19 h 537"/>
                <a:gd name="T84" fmla="*/ 203 w 445"/>
                <a:gd name="T85" fmla="*/ 6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5" h="537">
                  <a:moveTo>
                    <a:pt x="244" y="537"/>
                  </a:moveTo>
                  <a:cubicBezTo>
                    <a:pt x="197" y="537"/>
                    <a:pt x="197" y="537"/>
                    <a:pt x="197" y="537"/>
                  </a:cubicBezTo>
                  <a:cubicBezTo>
                    <a:pt x="180" y="537"/>
                    <a:pt x="181" y="511"/>
                    <a:pt x="197" y="511"/>
                  </a:cubicBezTo>
                  <a:cubicBezTo>
                    <a:pt x="244" y="511"/>
                    <a:pt x="244" y="511"/>
                    <a:pt x="244" y="511"/>
                  </a:cubicBezTo>
                  <a:cubicBezTo>
                    <a:pt x="261" y="511"/>
                    <a:pt x="261" y="537"/>
                    <a:pt x="244" y="537"/>
                  </a:cubicBezTo>
                  <a:close/>
                  <a:moveTo>
                    <a:pt x="222" y="116"/>
                  </a:moveTo>
                  <a:cubicBezTo>
                    <a:pt x="291" y="116"/>
                    <a:pt x="348" y="177"/>
                    <a:pt x="348" y="254"/>
                  </a:cubicBezTo>
                  <a:cubicBezTo>
                    <a:pt x="348" y="326"/>
                    <a:pt x="318" y="326"/>
                    <a:pt x="302" y="371"/>
                  </a:cubicBezTo>
                  <a:cubicBezTo>
                    <a:pt x="294" y="393"/>
                    <a:pt x="294" y="442"/>
                    <a:pt x="265" y="442"/>
                  </a:cubicBezTo>
                  <a:cubicBezTo>
                    <a:pt x="179" y="442"/>
                    <a:pt x="179" y="442"/>
                    <a:pt x="179" y="442"/>
                  </a:cubicBezTo>
                  <a:cubicBezTo>
                    <a:pt x="151" y="442"/>
                    <a:pt x="150" y="392"/>
                    <a:pt x="142" y="371"/>
                  </a:cubicBezTo>
                  <a:cubicBezTo>
                    <a:pt x="130" y="338"/>
                    <a:pt x="105" y="325"/>
                    <a:pt x="98" y="285"/>
                  </a:cubicBezTo>
                  <a:cubicBezTo>
                    <a:pt x="83" y="198"/>
                    <a:pt x="140" y="116"/>
                    <a:pt x="222" y="116"/>
                  </a:cubicBezTo>
                  <a:close/>
                  <a:moveTo>
                    <a:pt x="257" y="404"/>
                  </a:moveTo>
                  <a:cubicBezTo>
                    <a:pt x="262" y="396"/>
                    <a:pt x="264" y="388"/>
                    <a:pt x="266" y="378"/>
                  </a:cubicBezTo>
                  <a:cubicBezTo>
                    <a:pt x="277" y="330"/>
                    <a:pt x="306" y="313"/>
                    <a:pt x="313" y="276"/>
                  </a:cubicBezTo>
                  <a:cubicBezTo>
                    <a:pt x="324" y="212"/>
                    <a:pt x="281" y="154"/>
                    <a:pt x="222" y="154"/>
                  </a:cubicBezTo>
                  <a:cubicBezTo>
                    <a:pt x="162" y="154"/>
                    <a:pt x="120" y="213"/>
                    <a:pt x="131" y="276"/>
                  </a:cubicBezTo>
                  <a:cubicBezTo>
                    <a:pt x="138" y="313"/>
                    <a:pt x="166" y="328"/>
                    <a:pt x="178" y="378"/>
                  </a:cubicBezTo>
                  <a:cubicBezTo>
                    <a:pt x="180" y="388"/>
                    <a:pt x="182" y="396"/>
                    <a:pt x="187" y="404"/>
                  </a:cubicBezTo>
                  <a:cubicBezTo>
                    <a:pt x="200" y="404"/>
                    <a:pt x="200" y="404"/>
                    <a:pt x="200" y="404"/>
                  </a:cubicBezTo>
                  <a:cubicBezTo>
                    <a:pt x="201" y="380"/>
                    <a:pt x="201" y="361"/>
                    <a:pt x="198" y="342"/>
                  </a:cubicBezTo>
                  <a:cubicBezTo>
                    <a:pt x="196" y="323"/>
                    <a:pt x="191" y="303"/>
                    <a:pt x="180" y="276"/>
                  </a:cubicBezTo>
                  <a:cubicBezTo>
                    <a:pt x="180" y="276"/>
                    <a:pt x="180" y="276"/>
                    <a:pt x="180" y="276"/>
                  </a:cubicBezTo>
                  <a:cubicBezTo>
                    <a:pt x="173" y="260"/>
                    <a:pt x="180" y="249"/>
                    <a:pt x="192" y="242"/>
                  </a:cubicBezTo>
                  <a:cubicBezTo>
                    <a:pt x="192" y="242"/>
                    <a:pt x="192" y="242"/>
                    <a:pt x="192" y="242"/>
                  </a:cubicBezTo>
                  <a:cubicBezTo>
                    <a:pt x="200" y="238"/>
                    <a:pt x="210" y="235"/>
                    <a:pt x="219" y="235"/>
                  </a:cubicBezTo>
                  <a:cubicBezTo>
                    <a:pt x="229" y="235"/>
                    <a:pt x="239" y="236"/>
                    <a:pt x="248" y="240"/>
                  </a:cubicBezTo>
                  <a:cubicBezTo>
                    <a:pt x="262" y="246"/>
                    <a:pt x="270" y="258"/>
                    <a:pt x="264" y="275"/>
                  </a:cubicBezTo>
                  <a:cubicBezTo>
                    <a:pt x="264" y="276"/>
                    <a:pt x="264" y="276"/>
                    <a:pt x="264" y="276"/>
                  </a:cubicBezTo>
                  <a:cubicBezTo>
                    <a:pt x="253" y="303"/>
                    <a:pt x="248" y="323"/>
                    <a:pt x="246" y="342"/>
                  </a:cubicBezTo>
                  <a:cubicBezTo>
                    <a:pt x="243" y="361"/>
                    <a:pt x="243" y="380"/>
                    <a:pt x="244" y="404"/>
                  </a:cubicBezTo>
                  <a:cubicBezTo>
                    <a:pt x="257" y="404"/>
                    <a:pt x="257" y="404"/>
                    <a:pt x="257" y="404"/>
                  </a:cubicBezTo>
                  <a:close/>
                  <a:moveTo>
                    <a:pt x="216" y="404"/>
                  </a:moveTo>
                  <a:cubicBezTo>
                    <a:pt x="228" y="404"/>
                    <a:pt x="228" y="404"/>
                    <a:pt x="228" y="404"/>
                  </a:cubicBezTo>
                  <a:cubicBezTo>
                    <a:pt x="228" y="379"/>
                    <a:pt x="228" y="360"/>
                    <a:pt x="230" y="339"/>
                  </a:cubicBezTo>
                  <a:cubicBezTo>
                    <a:pt x="233" y="319"/>
                    <a:pt x="238" y="298"/>
                    <a:pt x="248" y="271"/>
                  </a:cubicBezTo>
                  <a:cubicBezTo>
                    <a:pt x="247" y="264"/>
                    <a:pt x="243" y="260"/>
                    <a:pt x="237" y="257"/>
                  </a:cubicBezTo>
                  <a:cubicBezTo>
                    <a:pt x="233" y="256"/>
                    <a:pt x="228" y="255"/>
                    <a:pt x="223" y="255"/>
                  </a:cubicBezTo>
                  <a:cubicBezTo>
                    <a:pt x="218" y="255"/>
                    <a:pt x="213" y="255"/>
                    <a:pt x="209" y="257"/>
                  </a:cubicBezTo>
                  <a:cubicBezTo>
                    <a:pt x="202" y="260"/>
                    <a:pt x="196" y="264"/>
                    <a:pt x="195" y="271"/>
                  </a:cubicBezTo>
                  <a:cubicBezTo>
                    <a:pt x="206" y="299"/>
                    <a:pt x="211" y="320"/>
                    <a:pt x="213" y="340"/>
                  </a:cubicBezTo>
                  <a:cubicBezTo>
                    <a:pt x="216" y="360"/>
                    <a:pt x="216" y="379"/>
                    <a:pt x="216" y="404"/>
                  </a:cubicBezTo>
                  <a:close/>
                  <a:moveTo>
                    <a:pt x="266" y="474"/>
                  </a:moveTo>
                  <a:cubicBezTo>
                    <a:pt x="178" y="474"/>
                    <a:pt x="178" y="474"/>
                    <a:pt x="178" y="474"/>
                  </a:cubicBezTo>
                  <a:cubicBezTo>
                    <a:pt x="165" y="474"/>
                    <a:pt x="165" y="448"/>
                    <a:pt x="178" y="448"/>
                  </a:cubicBezTo>
                  <a:cubicBezTo>
                    <a:pt x="266" y="448"/>
                    <a:pt x="266" y="448"/>
                    <a:pt x="266" y="448"/>
                  </a:cubicBezTo>
                  <a:cubicBezTo>
                    <a:pt x="279" y="448"/>
                    <a:pt x="279" y="474"/>
                    <a:pt x="266" y="474"/>
                  </a:cubicBezTo>
                  <a:close/>
                  <a:moveTo>
                    <a:pt x="55" y="273"/>
                  </a:moveTo>
                  <a:cubicBezTo>
                    <a:pt x="16" y="273"/>
                    <a:pt x="16" y="273"/>
                    <a:pt x="16" y="273"/>
                  </a:cubicBezTo>
                  <a:cubicBezTo>
                    <a:pt x="0" y="273"/>
                    <a:pt x="0" y="230"/>
                    <a:pt x="16" y="230"/>
                  </a:cubicBezTo>
                  <a:cubicBezTo>
                    <a:pt x="55" y="230"/>
                    <a:pt x="55" y="230"/>
                    <a:pt x="55" y="230"/>
                  </a:cubicBezTo>
                  <a:cubicBezTo>
                    <a:pt x="72" y="230"/>
                    <a:pt x="71" y="273"/>
                    <a:pt x="55" y="273"/>
                  </a:cubicBezTo>
                  <a:close/>
                  <a:moveTo>
                    <a:pt x="258" y="505"/>
                  </a:moveTo>
                  <a:cubicBezTo>
                    <a:pt x="183" y="505"/>
                    <a:pt x="183" y="505"/>
                    <a:pt x="183" y="505"/>
                  </a:cubicBezTo>
                  <a:cubicBezTo>
                    <a:pt x="170" y="505"/>
                    <a:pt x="169" y="479"/>
                    <a:pt x="183" y="479"/>
                  </a:cubicBezTo>
                  <a:cubicBezTo>
                    <a:pt x="258" y="479"/>
                    <a:pt x="258" y="479"/>
                    <a:pt x="258" y="479"/>
                  </a:cubicBezTo>
                  <a:cubicBezTo>
                    <a:pt x="271" y="479"/>
                    <a:pt x="271" y="505"/>
                    <a:pt x="258" y="505"/>
                  </a:cubicBezTo>
                  <a:close/>
                  <a:moveTo>
                    <a:pt x="327" y="103"/>
                  </a:moveTo>
                  <a:cubicBezTo>
                    <a:pt x="315" y="117"/>
                    <a:pt x="343" y="146"/>
                    <a:pt x="354" y="134"/>
                  </a:cubicBezTo>
                  <a:cubicBezTo>
                    <a:pt x="382" y="103"/>
                    <a:pt x="382" y="103"/>
                    <a:pt x="382" y="103"/>
                  </a:cubicBezTo>
                  <a:cubicBezTo>
                    <a:pt x="394" y="90"/>
                    <a:pt x="366" y="59"/>
                    <a:pt x="355" y="72"/>
                  </a:cubicBezTo>
                  <a:cubicBezTo>
                    <a:pt x="327" y="103"/>
                    <a:pt x="327" y="103"/>
                    <a:pt x="327" y="103"/>
                  </a:cubicBezTo>
                  <a:cubicBezTo>
                    <a:pt x="327" y="103"/>
                    <a:pt x="327" y="103"/>
                    <a:pt x="327" y="103"/>
                  </a:cubicBezTo>
                  <a:cubicBezTo>
                    <a:pt x="327" y="103"/>
                    <a:pt x="327" y="103"/>
                    <a:pt x="327" y="103"/>
                  </a:cubicBezTo>
                  <a:close/>
                  <a:moveTo>
                    <a:pt x="389" y="230"/>
                  </a:moveTo>
                  <a:cubicBezTo>
                    <a:pt x="428" y="230"/>
                    <a:pt x="428" y="230"/>
                    <a:pt x="428" y="230"/>
                  </a:cubicBezTo>
                  <a:cubicBezTo>
                    <a:pt x="445" y="230"/>
                    <a:pt x="444" y="273"/>
                    <a:pt x="428" y="273"/>
                  </a:cubicBezTo>
                  <a:cubicBezTo>
                    <a:pt x="389" y="273"/>
                    <a:pt x="389" y="273"/>
                    <a:pt x="389" y="273"/>
                  </a:cubicBezTo>
                  <a:cubicBezTo>
                    <a:pt x="373" y="273"/>
                    <a:pt x="373" y="230"/>
                    <a:pt x="389" y="230"/>
                  </a:cubicBezTo>
                  <a:close/>
                  <a:moveTo>
                    <a:pt x="90" y="134"/>
                  </a:moveTo>
                  <a:cubicBezTo>
                    <a:pt x="102" y="147"/>
                    <a:pt x="129" y="116"/>
                    <a:pt x="117" y="103"/>
                  </a:cubicBezTo>
                  <a:cubicBezTo>
                    <a:pt x="117" y="103"/>
                    <a:pt x="117" y="103"/>
                    <a:pt x="117" y="103"/>
                  </a:cubicBezTo>
                  <a:cubicBezTo>
                    <a:pt x="90" y="72"/>
                    <a:pt x="90" y="72"/>
                    <a:pt x="90" y="72"/>
                  </a:cubicBezTo>
                  <a:cubicBezTo>
                    <a:pt x="90" y="72"/>
                    <a:pt x="90" y="72"/>
                    <a:pt x="90" y="72"/>
                  </a:cubicBezTo>
                  <a:cubicBezTo>
                    <a:pt x="90" y="72"/>
                    <a:pt x="90" y="72"/>
                    <a:pt x="90" y="72"/>
                  </a:cubicBezTo>
                  <a:cubicBezTo>
                    <a:pt x="79" y="60"/>
                    <a:pt x="50" y="90"/>
                    <a:pt x="62" y="103"/>
                  </a:cubicBezTo>
                  <a:cubicBezTo>
                    <a:pt x="62" y="103"/>
                    <a:pt x="62" y="103"/>
                    <a:pt x="62" y="103"/>
                  </a:cubicBezTo>
                  <a:cubicBezTo>
                    <a:pt x="62" y="103"/>
                    <a:pt x="62" y="103"/>
                    <a:pt x="62" y="103"/>
                  </a:cubicBezTo>
                  <a:cubicBezTo>
                    <a:pt x="90" y="134"/>
                    <a:pt x="90" y="134"/>
                    <a:pt x="90" y="134"/>
                  </a:cubicBezTo>
                  <a:cubicBezTo>
                    <a:pt x="90" y="134"/>
                    <a:pt x="90" y="134"/>
                    <a:pt x="90" y="134"/>
                  </a:cubicBezTo>
                  <a:close/>
                  <a:moveTo>
                    <a:pt x="203" y="64"/>
                  </a:moveTo>
                  <a:cubicBezTo>
                    <a:pt x="203" y="19"/>
                    <a:pt x="203" y="19"/>
                    <a:pt x="203" y="19"/>
                  </a:cubicBezTo>
                  <a:cubicBezTo>
                    <a:pt x="203" y="1"/>
                    <a:pt x="241" y="0"/>
                    <a:pt x="241" y="19"/>
                  </a:cubicBezTo>
                  <a:cubicBezTo>
                    <a:pt x="241" y="64"/>
                    <a:pt x="241" y="64"/>
                    <a:pt x="241" y="64"/>
                  </a:cubicBezTo>
                  <a:cubicBezTo>
                    <a:pt x="241" y="82"/>
                    <a:pt x="203" y="83"/>
                    <a:pt x="203"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a:p>
          </p:txBody>
        </p:sp>
      </p:grpSp>
      <p:grpSp>
        <p:nvGrpSpPr>
          <p:cNvPr id="52" name="Group 51">
            <a:extLst>
              <a:ext uri="{FF2B5EF4-FFF2-40B4-BE49-F238E27FC236}">
                <a16:creationId xmlns:a16="http://schemas.microsoft.com/office/drawing/2014/main" xmlns="" id="{FD02E156-25A6-4D30-8953-7F9966C4A6B1}"/>
              </a:ext>
            </a:extLst>
          </p:cNvPr>
          <p:cNvGrpSpPr/>
          <p:nvPr/>
        </p:nvGrpSpPr>
        <p:grpSpPr>
          <a:xfrm>
            <a:off x="181401" y="3998854"/>
            <a:ext cx="2348864" cy="1377099"/>
            <a:chOff x="2577443" y="6228536"/>
            <a:chExt cx="2348864" cy="1377099"/>
          </a:xfrm>
        </p:grpSpPr>
        <p:sp>
          <p:nvSpPr>
            <p:cNvPr id="57" name="TextBox 56">
              <a:extLst>
                <a:ext uri="{FF2B5EF4-FFF2-40B4-BE49-F238E27FC236}">
                  <a16:creationId xmlns:a16="http://schemas.microsoft.com/office/drawing/2014/main" xmlns="" id="{F34A005D-5583-48AD-961F-6883CFB1076B}"/>
                </a:ext>
              </a:extLst>
            </p:cNvPr>
            <p:cNvSpPr txBox="1"/>
            <p:nvPr/>
          </p:nvSpPr>
          <p:spPr>
            <a:xfrm>
              <a:off x="2577443" y="6525635"/>
              <a:ext cx="2348864" cy="1080000"/>
            </a:xfrm>
            <a:prstGeom prst="rect">
              <a:avLst/>
            </a:prstGeom>
            <a:noFill/>
          </p:spPr>
          <p:txBody>
            <a:bodyPr wrap="square" rtlCol="0">
              <a:noAutofit/>
            </a:bodyPr>
            <a:lstStyle/>
            <a:p>
              <a:pPr algn="ctr"/>
              <a:r>
                <a:rPr lang="en-GB" sz="2000" b="1" dirty="0">
                  <a:solidFill>
                    <a:srgbClr val="F5873D"/>
                  </a:solidFill>
                  <a:latin typeface="Helvetica Neue"/>
                </a:rPr>
                <a:t>Business environment</a:t>
              </a:r>
            </a:p>
            <a:p>
              <a:pPr algn="ctr"/>
              <a:r>
                <a:rPr lang="en-GB" sz="2000" b="1" dirty="0">
                  <a:solidFill>
                    <a:schemeClr val="accent2">
                      <a:lumMod val="75000"/>
                    </a:schemeClr>
                  </a:solidFill>
                  <a:latin typeface="Helvetica Neue"/>
                </a:rPr>
                <a:t> </a:t>
              </a:r>
            </a:p>
            <a:p>
              <a:pPr algn="ctr"/>
              <a:endParaRPr lang="en-GB" sz="2000" dirty="0">
                <a:solidFill>
                  <a:schemeClr val="tx2"/>
                </a:solidFill>
                <a:latin typeface="Helvetica Neue"/>
              </a:endParaRPr>
            </a:p>
          </p:txBody>
        </p:sp>
        <p:sp>
          <p:nvSpPr>
            <p:cNvPr id="72" name="Freeform 350">
              <a:extLst>
                <a:ext uri="{FF2B5EF4-FFF2-40B4-BE49-F238E27FC236}">
                  <a16:creationId xmlns:a16="http://schemas.microsoft.com/office/drawing/2014/main" xmlns="" id="{2781566A-217C-4FE9-9EF5-15BC9FE92269}"/>
                </a:ext>
              </a:extLst>
            </p:cNvPr>
            <p:cNvSpPr>
              <a:spLocks noEditPoints="1"/>
            </p:cNvSpPr>
            <p:nvPr/>
          </p:nvSpPr>
          <p:spPr bwMode="auto">
            <a:xfrm>
              <a:off x="3571875" y="6228536"/>
              <a:ext cx="360000" cy="324000"/>
            </a:xfrm>
            <a:custGeom>
              <a:avLst/>
              <a:gdLst>
                <a:gd name="T0" fmla="*/ 439 w 492"/>
                <a:gd name="T1" fmla="*/ 80 h 451"/>
                <a:gd name="T2" fmla="*/ 368 w 492"/>
                <a:gd name="T3" fmla="*/ 80 h 451"/>
                <a:gd name="T4" fmla="*/ 368 w 492"/>
                <a:gd name="T5" fmla="*/ 72 h 451"/>
                <a:gd name="T6" fmla="*/ 296 w 492"/>
                <a:gd name="T7" fmla="*/ 0 h 451"/>
                <a:gd name="T8" fmla="*/ 196 w 492"/>
                <a:gd name="T9" fmla="*/ 0 h 451"/>
                <a:gd name="T10" fmla="*/ 124 w 492"/>
                <a:gd name="T11" fmla="*/ 72 h 451"/>
                <a:gd name="T12" fmla="*/ 124 w 492"/>
                <a:gd name="T13" fmla="*/ 80 h 451"/>
                <a:gd name="T14" fmla="*/ 52 w 492"/>
                <a:gd name="T15" fmla="*/ 80 h 451"/>
                <a:gd name="T16" fmla="*/ 0 w 492"/>
                <a:gd name="T17" fmla="*/ 132 h 451"/>
                <a:gd name="T18" fmla="*/ 0 w 492"/>
                <a:gd name="T19" fmla="*/ 381 h 451"/>
                <a:gd name="T20" fmla="*/ 46 w 492"/>
                <a:gd name="T21" fmla="*/ 432 h 451"/>
                <a:gd name="T22" fmla="*/ 46 w 492"/>
                <a:gd name="T23" fmla="*/ 437 h 451"/>
                <a:gd name="T24" fmla="*/ 60 w 492"/>
                <a:gd name="T25" fmla="*/ 451 h 451"/>
                <a:gd name="T26" fmla="*/ 85 w 492"/>
                <a:gd name="T27" fmla="*/ 451 h 451"/>
                <a:gd name="T28" fmla="*/ 99 w 492"/>
                <a:gd name="T29" fmla="*/ 437 h 451"/>
                <a:gd name="T30" fmla="*/ 98 w 492"/>
                <a:gd name="T31" fmla="*/ 433 h 451"/>
                <a:gd name="T32" fmla="*/ 393 w 492"/>
                <a:gd name="T33" fmla="*/ 433 h 451"/>
                <a:gd name="T34" fmla="*/ 393 w 492"/>
                <a:gd name="T35" fmla="*/ 437 h 451"/>
                <a:gd name="T36" fmla="*/ 407 w 492"/>
                <a:gd name="T37" fmla="*/ 451 h 451"/>
                <a:gd name="T38" fmla="*/ 432 w 492"/>
                <a:gd name="T39" fmla="*/ 451 h 451"/>
                <a:gd name="T40" fmla="*/ 446 w 492"/>
                <a:gd name="T41" fmla="*/ 437 h 451"/>
                <a:gd name="T42" fmla="*/ 445 w 492"/>
                <a:gd name="T43" fmla="*/ 432 h 451"/>
                <a:gd name="T44" fmla="*/ 492 w 492"/>
                <a:gd name="T45" fmla="*/ 381 h 451"/>
                <a:gd name="T46" fmla="*/ 492 w 492"/>
                <a:gd name="T47" fmla="*/ 132 h 451"/>
                <a:gd name="T48" fmla="*/ 439 w 492"/>
                <a:gd name="T49" fmla="*/ 80 h 451"/>
                <a:gd name="T50" fmla="*/ 397 w 492"/>
                <a:gd name="T51" fmla="*/ 97 h 451"/>
                <a:gd name="T52" fmla="*/ 421 w 492"/>
                <a:gd name="T53" fmla="*/ 97 h 451"/>
                <a:gd name="T54" fmla="*/ 421 w 492"/>
                <a:gd name="T55" fmla="*/ 409 h 451"/>
                <a:gd name="T56" fmla="*/ 397 w 492"/>
                <a:gd name="T57" fmla="*/ 409 h 451"/>
                <a:gd name="T58" fmla="*/ 397 w 492"/>
                <a:gd name="T59" fmla="*/ 97 h 451"/>
                <a:gd name="T60" fmla="*/ 163 w 492"/>
                <a:gd name="T61" fmla="*/ 72 h 451"/>
                <a:gd name="T62" fmla="*/ 196 w 492"/>
                <a:gd name="T63" fmla="*/ 39 h 451"/>
                <a:gd name="T64" fmla="*/ 296 w 492"/>
                <a:gd name="T65" fmla="*/ 39 h 451"/>
                <a:gd name="T66" fmla="*/ 328 w 492"/>
                <a:gd name="T67" fmla="*/ 72 h 451"/>
                <a:gd name="T68" fmla="*/ 328 w 492"/>
                <a:gd name="T69" fmla="*/ 80 h 451"/>
                <a:gd name="T70" fmla="*/ 163 w 492"/>
                <a:gd name="T71" fmla="*/ 80 h 451"/>
                <a:gd name="T72" fmla="*/ 163 w 492"/>
                <a:gd name="T73" fmla="*/ 72 h 451"/>
                <a:gd name="T74" fmla="*/ 70 w 492"/>
                <a:gd name="T75" fmla="*/ 97 h 451"/>
                <a:gd name="T76" fmla="*/ 95 w 492"/>
                <a:gd name="T77" fmla="*/ 97 h 451"/>
                <a:gd name="T78" fmla="*/ 95 w 492"/>
                <a:gd name="T79" fmla="*/ 409 h 451"/>
                <a:gd name="T80" fmla="*/ 70 w 492"/>
                <a:gd name="T81" fmla="*/ 409 h 451"/>
                <a:gd name="T82" fmla="*/ 70 w 492"/>
                <a:gd name="T83" fmla="*/ 9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451">
                  <a:moveTo>
                    <a:pt x="439" y="80"/>
                  </a:moveTo>
                  <a:cubicBezTo>
                    <a:pt x="368" y="80"/>
                    <a:pt x="368" y="80"/>
                    <a:pt x="368" y="80"/>
                  </a:cubicBezTo>
                  <a:cubicBezTo>
                    <a:pt x="368" y="72"/>
                    <a:pt x="368" y="72"/>
                    <a:pt x="368" y="72"/>
                  </a:cubicBezTo>
                  <a:cubicBezTo>
                    <a:pt x="368" y="32"/>
                    <a:pt x="335" y="0"/>
                    <a:pt x="296" y="0"/>
                  </a:cubicBezTo>
                  <a:cubicBezTo>
                    <a:pt x="196" y="0"/>
                    <a:pt x="196" y="0"/>
                    <a:pt x="196" y="0"/>
                  </a:cubicBezTo>
                  <a:cubicBezTo>
                    <a:pt x="156" y="0"/>
                    <a:pt x="124" y="32"/>
                    <a:pt x="124" y="72"/>
                  </a:cubicBezTo>
                  <a:cubicBezTo>
                    <a:pt x="124" y="80"/>
                    <a:pt x="124" y="80"/>
                    <a:pt x="124" y="80"/>
                  </a:cubicBezTo>
                  <a:cubicBezTo>
                    <a:pt x="52" y="80"/>
                    <a:pt x="52" y="80"/>
                    <a:pt x="52" y="80"/>
                  </a:cubicBezTo>
                  <a:cubicBezTo>
                    <a:pt x="23" y="80"/>
                    <a:pt x="0" y="104"/>
                    <a:pt x="0" y="132"/>
                  </a:cubicBezTo>
                  <a:cubicBezTo>
                    <a:pt x="0" y="381"/>
                    <a:pt x="0" y="381"/>
                    <a:pt x="0" y="381"/>
                  </a:cubicBezTo>
                  <a:cubicBezTo>
                    <a:pt x="0" y="407"/>
                    <a:pt x="20" y="429"/>
                    <a:pt x="46" y="432"/>
                  </a:cubicBezTo>
                  <a:cubicBezTo>
                    <a:pt x="46" y="434"/>
                    <a:pt x="46" y="435"/>
                    <a:pt x="46" y="437"/>
                  </a:cubicBezTo>
                  <a:cubicBezTo>
                    <a:pt x="46" y="445"/>
                    <a:pt x="52" y="451"/>
                    <a:pt x="60" y="451"/>
                  </a:cubicBezTo>
                  <a:cubicBezTo>
                    <a:pt x="85" y="451"/>
                    <a:pt x="85" y="451"/>
                    <a:pt x="85" y="451"/>
                  </a:cubicBezTo>
                  <a:cubicBezTo>
                    <a:pt x="93" y="451"/>
                    <a:pt x="99" y="445"/>
                    <a:pt x="99" y="437"/>
                  </a:cubicBezTo>
                  <a:cubicBezTo>
                    <a:pt x="99" y="435"/>
                    <a:pt x="98" y="434"/>
                    <a:pt x="98" y="433"/>
                  </a:cubicBezTo>
                  <a:cubicBezTo>
                    <a:pt x="393" y="433"/>
                    <a:pt x="393" y="433"/>
                    <a:pt x="393" y="433"/>
                  </a:cubicBezTo>
                  <a:cubicBezTo>
                    <a:pt x="393" y="434"/>
                    <a:pt x="393" y="435"/>
                    <a:pt x="393" y="437"/>
                  </a:cubicBezTo>
                  <a:cubicBezTo>
                    <a:pt x="393" y="445"/>
                    <a:pt x="399" y="451"/>
                    <a:pt x="407" y="451"/>
                  </a:cubicBezTo>
                  <a:cubicBezTo>
                    <a:pt x="432" y="451"/>
                    <a:pt x="432" y="451"/>
                    <a:pt x="432" y="451"/>
                  </a:cubicBezTo>
                  <a:cubicBezTo>
                    <a:pt x="440" y="451"/>
                    <a:pt x="446" y="445"/>
                    <a:pt x="446" y="437"/>
                  </a:cubicBezTo>
                  <a:cubicBezTo>
                    <a:pt x="446" y="435"/>
                    <a:pt x="446" y="434"/>
                    <a:pt x="445" y="432"/>
                  </a:cubicBezTo>
                  <a:cubicBezTo>
                    <a:pt x="471" y="429"/>
                    <a:pt x="492" y="407"/>
                    <a:pt x="492" y="381"/>
                  </a:cubicBezTo>
                  <a:cubicBezTo>
                    <a:pt x="492" y="132"/>
                    <a:pt x="492" y="132"/>
                    <a:pt x="492" y="132"/>
                  </a:cubicBezTo>
                  <a:cubicBezTo>
                    <a:pt x="492" y="104"/>
                    <a:pt x="468" y="80"/>
                    <a:pt x="439" y="80"/>
                  </a:cubicBezTo>
                  <a:close/>
                  <a:moveTo>
                    <a:pt x="397" y="97"/>
                  </a:moveTo>
                  <a:cubicBezTo>
                    <a:pt x="421" y="97"/>
                    <a:pt x="421" y="97"/>
                    <a:pt x="421" y="97"/>
                  </a:cubicBezTo>
                  <a:cubicBezTo>
                    <a:pt x="421" y="409"/>
                    <a:pt x="421" y="409"/>
                    <a:pt x="421" y="409"/>
                  </a:cubicBezTo>
                  <a:cubicBezTo>
                    <a:pt x="397" y="409"/>
                    <a:pt x="397" y="409"/>
                    <a:pt x="397" y="409"/>
                  </a:cubicBezTo>
                  <a:lnTo>
                    <a:pt x="397" y="97"/>
                  </a:lnTo>
                  <a:close/>
                  <a:moveTo>
                    <a:pt x="163" y="72"/>
                  </a:moveTo>
                  <a:cubicBezTo>
                    <a:pt x="163" y="54"/>
                    <a:pt x="178" y="39"/>
                    <a:pt x="196" y="39"/>
                  </a:cubicBezTo>
                  <a:cubicBezTo>
                    <a:pt x="296" y="39"/>
                    <a:pt x="296" y="39"/>
                    <a:pt x="296" y="39"/>
                  </a:cubicBezTo>
                  <a:cubicBezTo>
                    <a:pt x="314" y="39"/>
                    <a:pt x="328" y="54"/>
                    <a:pt x="328" y="72"/>
                  </a:cubicBezTo>
                  <a:cubicBezTo>
                    <a:pt x="328" y="80"/>
                    <a:pt x="328" y="80"/>
                    <a:pt x="328" y="80"/>
                  </a:cubicBezTo>
                  <a:cubicBezTo>
                    <a:pt x="163" y="80"/>
                    <a:pt x="163" y="80"/>
                    <a:pt x="163" y="80"/>
                  </a:cubicBezTo>
                  <a:lnTo>
                    <a:pt x="163" y="72"/>
                  </a:lnTo>
                  <a:close/>
                  <a:moveTo>
                    <a:pt x="70" y="97"/>
                  </a:moveTo>
                  <a:cubicBezTo>
                    <a:pt x="95" y="97"/>
                    <a:pt x="95" y="97"/>
                    <a:pt x="95" y="97"/>
                  </a:cubicBezTo>
                  <a:cubicBezTo>
                    <a:pt x="95" y="409"/>
                    <a:pt x="95" y="409"/>
                    <a:pt x="95" y="409"/>
                  </a:cubicBezTo>
                  <a:cubicBezTo>
                    <a:pt x="70" y="409"/>
                    <a:pt x="70" y="409"/>
                    <a:pt x="70" y="409"/>
                  </a:cubicBezTo>
                  <a:lnTo>
                    <a:pt x="70"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a:p>
          </p:txBody>
        </p:sp>
      </p:grpSp>
      <p:cxnSp>
        <p:nvCxnSpPr>
          <p:cNvPr id="127" name="Straight Connector 126">
            <a:extLst>
              <a:ext uri="{FF2B5EF4-FFF2-40B4-BE49-F238E27FC236}">
                <a16:creationId xmlns:a16="http://schemas.microsoft.com/office/drawing/2014/main" xmlns="" id="{2C191FEF-7524-4A6F-8DB7-4F0BD6E7EAA8}"/>
              </a:ext>
            </a:extLst>
          </p:cNvPr>
          <p:cNvCxnSpPr>
            <a:cxnSpLocks/>
          </p:cNvCxnSpPr>
          <p:nvPr/>
        </p:nvCxnSpPr>
        <p:spPr>
          <a:xfrm flipH="1">
            <a:off x="3378000" y="5311478"/>
            <a:ext cx="5436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xmlns="" id="{A6FA0216-F95F-4804-9C97-4282CEF56642}"/>
              </a:ext>
            </a:extLst>
          </p:cNvPr>
          <p:cNvGrpSpPr/>
          <p:nvPr/>
        </p:nvGrpSpPr>
        <p:grpSpPr>
          <a:xfrm>
            <a:off x="3029373" y="5759538"/>
            <a:ext cx="2812076" cy="566266"/>
            <a:chOff x="3378000" y="6574867"/>
            <a:chExt cx="2812076" cy="566266"/>
          </a:xfrm>
        </p:grpSpPr>
        <p:sp>
          <p:nvSpPr>
            <p:cNvPr id="153" name="TextBox 152">
              <a:extLst>
                <a:ext uri="{FF2B5EF4-FFF2-40B4-BE49-F238E27FC236}">
                  <a16:creationId xmlns:a16="http://schemas.microsoft.com/office/drawing/2014/main" xmlns="" id="{C47E1A29-6FA0-420A-9553-61FAF4D6B64B}"/>
                </a:ext>
              </a:extLst>
            </p:cNvPr>
            <p:cNvSpPr txBox="1"/>
            <p:nvPr/>
          </p:nvSpPr>
          <p:spPr>
            <a:xfrm>
              <a:off x="3378000" y="6574867"/>
              <a:ext cx="2348864" cy="566266"/>
            </a:xfrm>
            <a:prstGeom prst="rect">
              <a:avLst/>
            </a:prstGeom>
            <a:noFill/>
          </p:spPr>
          <p:txBody>
            <a:bodyPr wrap="square" lIns="36000" tIns="0" rIns="36000" bIns="0" rtlCol="0">
              <a:noAutofit/>
            </a:bodyPr>
            <a:lstStyle>
              <a:defPPr>
                <a:defRPr lang="en-US"/>
              </a:defPPr>
              <a:lvl1pPr algn="ctr">
                <a:defRPr sz="1100">
                  <a:solidFill>
                    <a:schemeClr val="tx2"/>
                  </a:solidFill>
                  <a:latin typeface="Helvetica Neue"/>
                </a:defRPr>
              </a:lvl1pPr>
            </a:lstStyle>
            <a:p>
              <a:pPr algn="r"/>
              <a:r>
                <a:rPr lang="en-GB" dirty="0"/>
                <a:t>Create a </a:t>
              </a:r>
              <a:r>
                <a:rPr lang="en-GB" b="1" dirty="0">
                  <a:solidFill>
                    <a:srgbClr val="F5873D"/>
                  </a:solidFill>
                </a:rPr>
                <a:t>healthier society </a:t>
              </a:r>
              <a:r>
                <a:rPr lang="en-GB" dirty="0"/>
                <a:t>with a more engaged population</a:t>
              </a:r>
            </a:p>
          </p:txBody>
        </p:sp>
        <p:sp>
          <p:nvSpPr>
            <p:cNvPr id="155" name="Freeform 481">
              <a:extLst>
                <a:ext uri="{FF2B5EF4-FFF2-40B4-BE49-F238E27FC236}">
                  <a16:creationId xmlns:a16="http://schemas.microsoft.com/office/drawing/2014/main" xmlns="" id="{C749BF09-201B-441B-87D4-6B2675DBDA67}"/>
                </a:ext>
              </a:extLst>
            </p:cNvPr>
            <p:cNvSpPr>
              <a:spLocks noEditPoints="1"/>
            </p:cNvSpPr>
            <p:nvPr/>
          </p:nvSpPr>
          <p:spPr bwMode="auto">
            <a:xfrm>
              <a:off x="5794076" y="6671744"/>
              <a:ext cx="396000" cy="396000"/>
            </a:xfrm>
            <a:custGeom>
              <a:avLst/>
              <a:gdLst>
                <a:gd name="T0" fmla="*/ 70 w 140"/>
                <a:gd name="T1" fmla="*/ 39 h 138"/>
                <a:gd name="T2" fmla="*/ 140 w 140"/>
                <a:gd name="T3" fmla="*/ 48 h 138"/>
                <a:gd name="T4" fmla="*/ 126 w 140"/>
                <a:gd name="T5" fmla="*/ 85 h 138"/>
                <a:gd name="T6" fmla="*/ 93 w 140"/>
                <a:gd name="T7" fmla="*/ 85 h 138"/>
                <a:gd name="T8" fmla="*/ 86 w 140"/>
                <a:gd name="T9" fmla="*/ 68 h 138"/>
                <a:gd name="T10" fmla="*/ 81 w 140"/>
                <a:gd name="T11" fmla="*/ 57 h 138"/>
                <a:gd name="T12" fmla="*/ 78 w 140"/>
                <a:gd name="T13" fmla="*/ 68 h 138"/>
                <a:gd name="T14" fmla="*/ 69 w 140"/>
                <a:gd name="T15" fmla="*/ 93 h 138"/>
                <a:gd name="T16" fmla="*/ 58 w 140"/>
                <a:gd name="T17" fmla="*/ 46 h 138"/>
                <a:gd name="T18" fmla="*/ 54 w 140"/>
                <a:gd name="T19" fmla="*/ 29 h 138"/>
                <a:gd name="T20" fmla="*/ 49 w 140"/>
                <a:gd name="T21" fmla="*/ 46 h 138"/>
                <a:gd name="T22" fmla="*/ 42 w 140"/>
                <a:gd name="T23" fmla="*/ 77 h 138"/>
                <a:gd name="T24" fmla="*/ 41 w 140"/>
                <a:gd name="T25" fmla="*/ 76 h 138"/>
                <a:gd name="T26" fmla="*/ 37 w 140"/>
                <a:gd name="T27" fmla="*/ 68 h 138"/>
                <a:gd name="T28" fmla="*/ 33 w 140"/>
                <a:gd name="T29" fmla="*/ 76 h 138"/>
                <a:gd name="T30" fmla="*/ 28 w 140"/>
                <a:gd name="T31" fmla="*/ 85 h 138"/>
                <a:gd name="T32" fmla="*/ 14 w 140"/>
                <a:gd name="T33" fmla="*/ 85 h 138"/>
                <a:gd name="T34" fmla="*/ 0 w 140"/>
                <a:gd name="T35" fmla="*/ 48 h 138"/>
                <a:gd name="T36" fmla="*/ 70 w 140"/>
                <a:gd name="T37" fmla="*/ 39 h 138"/>
                <a:gd name="T38" fmla="*/ 118 w 140"/>
                <a:gd name="T39" fmla="*/ 94 h 138"/>
                <a:gd name="T40" fmla="*/ 70 w 140"/>
                <a:gd name="T41" fmla="*/ 138 h 138"/>
                <a:gd name="T42" fmla="*/ 22 w 140"/>
                <a:gd name="T43" fmla="*/ 94 h 138"/>
                <a:gd name="T44" fmla="*/ 31 w 140"/>
                <a:gd name="T45" fmla="*/ 94 h 138"/>
                <a:gd name="T46" fmla="*/ 34 w 140"/>
                <a:gd name="T47" fmla="*/ 94 h 138"/>
                <a:gd name="T48" fmla="*/ 35 w 140"/>
                <a:gd name="T49" fmla="*/ 91 h 138"/>
                <a:gd name="T50" fmla="*/ 37 w 140"/>
                <a:gd name="T51" fmla="*/ 87 h 138"/>
                <a:gd name="T52" fmla="*/ 39 w 140"/>
                <a:gd name="T53" fmla="*/ 91 h 138"/>
                <a:gd name="T54" fmla="*/ 44 w 140"/>
                <a:gd name="T55" fmla="*/ 102 h 138"/>
                <a:gd name="T56" fmla="*/ 47 w 140"/>
                <a:gd name="T57" fmla="*/ 90 h 138"/>
                <a:gd name="T58" fmla="*/ 53 w 140"/>
                <a:gd name="T59" fmla="*/ 66 h 138"/>
                <a:gd name="T60" fmla="*/ 64 w 140"/>
                <a:gd name="T61" fmla="*/ 110 h 138"/>
                <a:gd name="T62" fmla="*/ 68 w 140"/>
                <a:gd name="T63" fmla="*/ 126 h 138"/>
                <a:gd name="T64" fmla="*/ 73 w 140"/>
                <a:gd name="T65" fmla="*/ 111 h 138"/>
                <a:gd name="T66" fmla="*/ 82 w 140"/>
                <a:gd name="T67" fmla="*/ 82 h 138"/>
                <a:gd name="T68" fmla="*/ 86 w 140"/>
                <a:gd name="T69" fmla="*/ 91 h 138"/>
                <a:gd name="T70" fmla="*/ 87 w 140"/>
                <a:gd name="T71" fmla="*/ 94 h 138"/>
                <a:gd name="T72" fmla="*/ 90 w 140"/>
                <a:gd name="T73" fmla="*/ 94 h 138"/>
                <a:gd name="T74" fmla="*/ 118 w 140"/>
                <a:gd name="T75" fmla="*/ 9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38">
                  <a:moveTo>
                    <a:pt x="70" y="39"/>
                  </a:moveTo>
                  <a:cubicBezTo>
                    <a:pt x="93" y="0"/>
                    <a:pt x="140" y="17"/>
                    <a:pt x="140" y="48"/>
                  </a:cubicBezTo>
                  <a:cubicBezTo>
                    <a:pt x="140" y="60"/>
                    <a:pt x="135" y="73"/>
                    <a:pt x="126" y="85"/>
                  </a:cubicBezTo>
                  <a:cubicBezTo>
                    <a:pt x="93" y="85"/>
                    <a:pt x="93" y="85"/>
                    <a:pt x="93" y="85"/>
                  </a:cubicBezTo>
                  <a:cubicBezTo>
                    <a:pt x="86" y="68"/>
                    <a:pt x="86" y="68"/>
                    <a:pt x="86" y="68"/>
                  </a:cubicBezTo>
                  <a:cubicBezTo>
                    <a:pt x="81" y="57"/>
                    <a:pt x="81" y="57"/>
                    <a:pt x="81" y="57"/>
                  </a:cubicBezTo>
                  <a:cubicBezTo>
                    <a:pt x="78" y="68"/>
                    <a:pt x="78" y="68"/>
                    <a:pt x="78" y="68"/>
                  </a:cubicBezTo>
                  <a:cubicBezTo>
                    <a:pt x="69" y="93"/>
                    <a:pt x="69" y="93"/>
                    <a:pt x="69" y="93"/>
                  </a:cubicBezTo>
                  <a:cubicBezTo>
                    <a:pt x="58" y="46"/>
                    <a:pt x="58" y="46"/>
                    <a:pt x="58" y="46"/>
                  </a:cubicBezTo>
                  <a:cubicBezTo>
                    <a:pt x="54" y="29"/>
                    <a:pt x="54" y="29"/>
                    <a:pt x="54" y="29"/>
                  </a:cubicBezTo>
                  <a:cubicBezTo>
                    <a:pt x="49" y="46"/>
                    <a:pt x="49" y="46"/>
                    <a:pt x="49" y="46"/>
                  </a:cubicBezTo>
                  <a:cubicBezTo>
                    <a:pt x="42" y="77"/>
                    <a:pt x="42" y="77"/>
                    <a:pt x="42" y="77"/>
                  </a:cubicBezTo>
                  <a:cubicBezTo>
                    <a:pt x="41" y="76"/>
                    <a:pt x="41" y="76"/>
                    <a:pt x="41" y="76"/>
                  </a:cubicBezTo>
                  <a:cubicBezTo>
                    <a:pt x="37" y="68"/>
                    <a:pt x="37" y="68"/>
                    <a:pt x="37" y="68"/>
                  </a:cubicBezTo>
                  <a:cubicBezTo>
                    <a:pt x="33" y="76"/>
                    <a:pt x="33" y="76"/>
                    <a:pt x="33" y="76"/>
                  </a:cubicBezTo>
                  <a:cubicBezTo>
                    <a:pt x="28" y="85"/>
                    <a:pt x="28" y="85"/>
                    <a:pt x="28" y="85"/>
                  </a:cubicBezTo>
                  <a:cubicBezTo>
                    <a:pt x="14" y="85"/>
                    <a:pt x="14" y="85"/>
                    <a:pt x="14" y="85"/>
                  </a:cubicBezTo>
                  <a:cubicBezTo>
                    <a:pt x="5" y="73"/>
                    <a:pt x="0" y="60"/>
                    <a:pt x="0" y="48"/>
                  </a:cubicBezTo>
                  <a:cubicBezTo>
                    <a:pt x="0" y="17"/>
                    <a:pt x="47" y="0"/>
                    <a:pt x="70" y="39"/>
                  </a:cubicBezTo>
                  <a:close/>
                  <a:moveTo>
                    <a:pt x="118" y="94"/>
                  </a:moveTo>
                  <a:cubicBezTo>
                    <a:pt x="105" y="109"/>
                    <a:pt x="88" y="123"/>
                    <a:pt x="70" y="138"/>
                  </a:cubicBezTo>
                  <a:cubicBezTo>
                    <a:pt x="52" y="123"/>
                    <a:pt x="35" y="109"/>
                    <a:pt x="22" y="94"/>
                  </a:cubicBezTo>
                  <a:cubicBezTo>
                    <a:pt x="31" y="94"/>
                    <a:pt x="31" y="94"/>
                    <a:pt x="31" y="94"/>
                  </a:cubicBezTo>
                  <a:cubicBezTo>
                    <a:pt x="34" y="94"/>
                    <a:pt x="34" y="94"/>
                    <a:pt x="34" y="94"/>
                  </a:cubicBezTo>
                  <a:cubicBezTo>
                    <a:pt x="35" y="91"/>
                    <a:pt x="35" y="91"/>
                    <a:pt x="35" y="91"/>
                  </a:cubicBezTo>
                  <a:cubicBezTo>
                    <a:pt x="37" y="87"/>
                    <a:pt x="37" y="87"/>
                    <a:pt x="37" y="87"/>
                  </a:cubicBezTo>
                  <a:cubicBezTo>
                    <a:pt x="39" y="91"/>
                    <a:pt x="39" y="91"/>
                    <a:pt x="39" y="91"/>
                  </a:cubicBezTo>
                  <a:cubicBezTo>
                    <a:pt x="44" y="102"/>
                    <a:pt x="44" y="102"/>
                    <a:pt x="44" y="102"/>
                  </a:cubicBezTo>
                  <a:cubicBezTo>
                    <a:pt x="47" y="90"/>
                    <a:pt x="47" y="90"/>
                    <a:pt x="47" y="90"/>
                  </a:cubicBezTo>
                  <a:cubicBezTo>
                    <a:pt x="53" y="66"/>
                    <a:pt x="53" y="66"/>
                    <a:pt x="53" y="66"/>
                  </a:cubicBezTo>
                  <a:cubicBezTo>
                    <a:pt x="64" y="110"/>
                    <a:pt x="64" y="110"/>
                    <a:pt x="64" y="110"/>
                  </a:cubicBezTo>
                  <a:cubicBezTo>
                    <a:pt x="68" y="126"/>
                    <a:pt x="68" y="126"/>
                    <a:pt x="68" y="126"/>
                  </a:cubicBezTo>
                  <a:cubicBezTo>
                    <a:pt x="73" y="111"/>
                    <a:pt x="73" y="111"/>
                    <a:pt x="73" y="111"/>
                  </a:cubicBezTo>
                  <a:cubicBezTo>
                    <a:pt x="82" y="82"/>
                    <a:pt x="82" y="82"/>
                    <a:pt x="82" y="82"/>
                  </a:cubicBezTo>
                  <a:cubicBezTo>
                    <a:pt x="86" y="91"/>
                    <a:pt x="86" y="91"/>
                    <a:pt x="86" y="91"/>
                  </a:cubicBezTo>
                  <a:cubicBezTo>
                    <a:pt x="87" y="94"/>
                    <a:pt x="87" y="94"/>
                    <a:pt x="87" y="94"/>
                  </a:cubicBezTo>
                  <a:cubicBezTo>
                    <a:pt x="90" y="94"/>
                    <a:pt x="90" y="94"/>
                    <a:pt x="90" y="94"/>
                  </a:cubicBezTo>
                  <a:cubicBezTo>
                    <a:pt x="118" y="94"/>
                    <a:pt x="118" y="94"/>
                    <a:pt x="118" y="9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5" name="Group 174">
            <a:extLst>
              <a:ext uri="{FF2B5EF4-FFF2-40B4-BE49-F238E27FC236}">
                <a16:creationId xmlns:a16="http://schemas.microsoft.com/office/drawing/2014/main" xmlns="" id="{FA859AC8-32AF-4B1C-AE93-60999D3C0D9E}"/>
              </a:ext>
            </a:extLst>
          </p:cNvPr>
          <p:cNvGrpSpPr/>
          <p:nvPr/>
        </p:nvGrpSpPr>
        <p:grpSpPr>
          <a:xfrm>
            <a:off x="9051914" y="5759538"/>
            <a:ext cx="2958685" cy="927543"/>
            <a:chOff x="6373167" y="6574867"/>
            <a:chExt cx="2958685" cy="927543"/>
          </a:xfrm>
        </p:grpSpPr>
        <p:sp>
          <p:nvSpPr>
            <p:cNvPr id="154" name="TextBox 153">
              <a:extLst>
                <a:ext uri="{FF2B5EF4-FFF2-40B4-BE49-F238E27FC236}">
                  <a16:creationId xmlns:a16="http://schemas.microsoft.com/office/drawing/2014/main" xmlns="" id="{759C9203-69E7-47FE-92A3-0E1398CC4800}"/>
                </a:ext>
              </a:extLst>
            </p:cNvPr>
            <p:cNvSpPr txBox="1"/>
            <p:nvPr/>
          </p:nvSpPr>
          <p:spPr>
            <a:xfrm>
              <a:off x="6797059" y="6574867"/>
              <a:ext cx="2534793" cy="927543"/>
            </a:xfrm>
            <a:prstGeom prst="rect">
              <a:avLst/>
            </a:prstGeom>
            <a:noFill/>
          </p:spPr>
          <p:txBody>
            <a:bodyPr wrap="square" lIns="36000" tIns="0" rIns="36000" bIns="0" rtlCol="0">
              <a:noAutofit/>
            </a:bodyPr>
            <a:lstStyle>
              <a:defPPr>
                <a:defRPr lang="en-US"/>
              </a:defPPr>
              <a:lvl1pPr algn="ctr">
                <a:defRPr sz="1100">
                  <a:solidFill>
                    <a:schemeClr val="tx2"/>
                  </a:solidFill>
                  <a:latin typeface="Helvetica Neue"/>
                </a:defRPr>
              </a:lvl1pPr>
            </a:lstStyle>
            <a:p>
              <a:pPr algn="l"/>
              <a:r>
                <a:rPr lang="en-GB" dirty="0"/>
                <a:t>Ensure the economy, population and environment are </a:t>
              </a:r>
              <a:r>
                <a:rPr lang="en-GB" b="1" dirty="0">
                  <a:solidFill>
                    <a:srgbClr val="F5873D"/>
                  </a:solidFill>
                </a:rPr>
                <a:t>resilient to future challenges</a:t>
              </a:r>
              <a:r>
                <a:rPr lang="en-GB" dirty="0"/>
                <a:t>, including climate change, and can benefit from future economic and technological opportunities</a:t>
              </a:r>
            </a:p>
          </p:txBody>
        </p:sp>
        <p:grpSp>
          <p:nvGrpSpPr>
            <p:cNvPr id="156" name="Group 155">
              <a:extLst>
                <a:ext uri="{FF2B5EF4-FFF2-40B4-BE49-F238E27FC236}">
                  <a16:creationId xmlns:a16="http://schemas.microsoft.com/office/drawing/2014/main" xmlns="" id="{6E41167A-F8B7-46B3-8774-24D0923EDD75}"/>
                </a:ext>
              </a:extLst>
            </p:cNvPr>
            <p:cNvGrpSpPr/>
            <p:nvPr/>
          </p:nvGrpSpPr>
          <p:grpSpPr>
            <a:xfrm>
              <a:off x="6373167" y="6671744"/>
              <a:ext cx="396000" cy="396000"/>
              <a:chOff x="6078538" y="4117975"/>
              <a:chExt cx="692150" cy="693738"/>
            </a:xfrm>
            <a:solidFill>
              <a:schemeClr val="tx2"/>
            </a:solidFill>
          </p:grpSpPr>
          <p:sp>
            <p:nvSpPr>
              <p:cNvPr id="157" name="Freeform 594">
                <a:extLst>
                  <a:ext uri="{FF2B5EF4-FFF2-40B4-BE49-F238E27FC236}">
                    <a16:creationId xmlns:a16="http://schemas.microsoft.com/office/drawing/2014/main" xmlns="" id="{2760B341-F9F3-46FB-8D41-AD562C456F8C}"/>
                  </a:ext>
                </a:extLst>
              </p:cNvPr>
              <p:cNvSpPr>
                <a:spLocks noEditPoints="1"/>
              </p:cNvSpPr>
              <p:nvPr/>
            </p:nvSpPr>
            <p:spPr bwMode="auto">
              <a:xfrm>
                <a:off x="6224588" y="4264025"/>
                <a:ext cx="400050" cy="401638"/>
              </a:xfrm>
              <a:custGeom>
                <a:avLst/>
                <a:gdLst>
                  <a:gd name="T0" fmla="*/ 54 w 107"/>
                  <a:gd name="T1" fmla="*/ 0 h 107"/>
                  <a:gd name="T2" fmla="*/ 0 w 107"/>
                  <a:gd name="T3" fmla="*/ 54 h 107"/>
                  <a:gd name="T4" fmla="*/ 54 w 107"/>
                  <a:gd name="T5" fmla="*/ 107 h 107"/>
                  <a:gd name="T6" fmla="*/ 107 w 107"/>
                  <a:gd name="T7" fmla="*/ 54 h 107"/>
                  <a:gd name="T8" fmla="*/ 54 w 107"/>
                  <a:gd name="T9" fmla="*/ 0 h 107"/>
                  <a:gd name="T10" fmla="*/ 54 w 107"/>
                  <a:gd name="T11" fmla="*/ 99 h 107"/>
                  <a:gd name="T12" fmla="*/ 8 w 107"/>
                  <a:gd name="T13" fmla="*/ 54 h 107"/>
                  <a:gd name="T14" fmla="*/ 54 w 107"/>
                  <a:gd name="T15" fmla="*/ 8 h 107"/>
                  <a:gd name="T16" fmla="*/ 99 w 107"/>
                  <a:gd name="T17" fmla="*/ 54 h 107"/>
                  <a:gd name="T18" fmla="*/ 54 w 107"/>
                  <a:gd name="T19"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54" y="0"/>
                    </a:moveTo>
                    <a:cubicBezTo>
                      <a:pt x="24" y="0"/>
                      <a:pt x="0" y="24"/>
                      <a:pt x="0" y="54"/>
                    </a:cubicBezTo>
                    <a:cubicBezTo>
                      <a:pt x="0" y="83"/>
                      <a:pt x="24" y="107"/>
                      <a:pt x="54" y="107"/>
                    </a:cubicBezTo>
                    <a:cubicBezTo>
                      <a:pt x="83" y="107"/>
                      <a:pt x="107" y="83"/>
                      <a:pt x="107" y="54"/>
                    </a:cubicBezTo>
                    <a:cubicBezTo>
                      <a:pt x="107" y="24"/>
                      <a:pt x="83" y="0"/>
                      <a:pt x="54" y="0"/>
                    </a:cubicBezTo>
                    <a:close/>
                    <a:moveTo>
                      <a:pt x="54" y="99"/>
                    </a:moveTo>
                    <a:cubicBezTo>
                      <a:pt x="29" y="99"/>
                      <a:pt x="8" y="79"/>
                      <a:pt x="8" y="54"/>
                    </a:cubicBezTo>
                    <a:cubicBezTo>
                      <a:pt x="8" y="29"/>
                      <a:pt x="29" y="8"/>
                      <a:pt x="54" y="8"/>
                    </a:cubicBezTo>
                    <a:cubicBezTo>
                      <a:pt x="79" y="8"/>
                      <a:pt x="99" y="29"/>
                      <a:pt x="99" y="54"/>
                    </a:cubicBezTo>
                    <a:cubicBezTo>
                      <a:pt x="99" y="79"/>
                      <a:pt x="79" y="99"/>
                      <a:pt x="54"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5">
                <a:extLst>
                  <a:ext uri="{FF2B5EF4-FFF2-40B4-BE49-F238E27FC236}">
                    <a16:creationId xmlns:a16="http://schemas.microsoft.com/office/drawing/2014/main" xmlns="" id="{1D3EE95A-224E-4CD4-B66C-39581ECC4045}"/>
                  </a:ext>
                </a:extLst>
              </p:cNvPr>
              <p:cNvSpPr>
                <a:spLocks/>
              </p:cNvSpPr>
              <p:nvPr/>
            </p:nvSpPr>
            <p:spPr bwMode="auto">
              <a:xfrm>
                <a:off x="6411913" y="4117975"/>
                <a:ext cx="30163" cy="115888"/>
              </a:xfrm>
              <a:custGeom>
                <a:avLst/>
                <a:gdLst>
                  <a:gd name="T0" fmla="*/ 4 w 8"/>
                  <a:gd name="T1" fmla="*/ 31 h 31"/>
                  <a:gd name="T2" fmla="*/ 8 w 8"/>
                  <a:gd name="T3" fmla="*/ 27 h 31"/>
                  <a:gd name="T4" fmla="*/ 8 w 8"/>
                  <a:gd name="T5" fmla="*/ 4 h 31"/>
                  <a:gd name="T6" fmla="*/ 4 w 8"/>
                  <a:gd name="T7" fmla="*/ 0 h 31"/>
                  <a:gd name="T8" fmla="*/ 0 w 8"/>
                  <a:gd name="T9" fmla="*/ 4 h 31"/>
                  <a:gd name="T10" fmla="*/ 0 w 8"/>
                  <a:gd name="T11" fmla="*/ 27 h 31"/>
                  <a:gd name="T12" fmla="*/ 4 w 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8" h="31">
                    <a:moveTo>
                      <a:pt x="4" y="31"/>
                    </a:moveTo>
                    <a:cubicBezTo>
                      <a:pt x="6" y="31"/>
                      <a:pt x="8" y="29"/>
                      <a:pt x="8" y="27"/>
                    </a:cubicBezTo>
                    <a:cubicBezTo>
                      <a:pt x="8" y="4"/>
                      <a:pt x="8" y="4"/>
                      <a:pt x="8" y="4"/>
                    </a:cubicBezTo>
                    <a:cubicBezTo>
                      <a:pt x="8" y="2"/>
                      <a:pt x="6" y="0"/>
                      <a:pt x="4" y="0"/>
                    </a:cubicBezTo>
                    <a:cubicBezTo>
                      <a:pt x="1" y="0"/>
                      <a:pt x="0" y="2"/>
                      <a:pt x="0" y="4"/>
                    </a:cubicBezTo>
                    <a:cubicBezTo>
                      <a:pt x="0" y="27"/>
                      <a:pt x="0" y="27"/>
                      <a:pt x="0" y="27"/>
                    </a:cubicBezTo>
                    <a:cubicBezTo>
                      <a:pt x="0" y="29"/>
                      <a:pt x="1" y="31"/>
                      <a:pt x="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96">
                <a:extLst>
                  <a:ext uri="{FF2B5EF4-FFF2-40B4-BE49-F238E27FC236}">
                    <a16:creationId xmlns:a16="http://schemas.microsoft.com/office/drawing/2014/main" xmlns="" id="{012D0E75-7E64-496B-8186-C7BFC556C678}"/>
                  </a:ext>
                </a:extLst>
              </p:cNvPr>
              <p:cNvSpPr>
                <a:spLocks/>
              </p:cNvSpPr>
              <p:nvPr/>
            </p:nvSpPr>
            <p:spPr bwMode="auto">
              <a:xfrm>
                <a:off x="6411913" y="4699000"/>
                <a:ext cx="30163" cy="112713"/>
              </a:xfrm>
              <a:custGeom>
                <a:avLst/>
                <a:gdLst>
                  <a:gd name="T0" fmla="*/ 4 w 8"/>
                  <a:gd name="T1" fmla="*/ 0 h 30"/>
                  <a:gd name="T2" fmla="*/ 0 w 8"/>
                  <a:gd name="T3" fmla="*/ 4 h 30"/>
                  <a:gd name="T4" fmla="*/ 0 w 8"/>
                  <a:gd name="T5" fmla="*/ 26 h 30"/>
                  <a:gd name="T6" fmla="*/ 4 w 8"/>
                  <a:gd name="T7" fmla="*/ 30 h 30"/>
                  <a:gd name="T8" fmla="*/ 8 w 8"/>
                  <a:gd name="T9" fmla="*/ 26 h 30"/>
                  <a:gd name="T10" fmla="*/ 8 w 8"/>
                  <a:gd name="T11" fmla="*/ 4 h 30"/>
                  <a:gd name="T12" fmla="*/ 4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0"/>
                    </a:moveTo>
                    <a:cubicBezTo>
                      <a:pt x="1" y="0"/>
                      <a:pt x="0" y="1"/>
                      <a:pt x="0" y="4"/>
                    </a:cubicBezTo>
                    <a:cubicBezTo>
                      <a:pt x="0" y="26"/>
                      <a:pt x="0" y="26"/>
                      <a:pt x="0" y="26"/>
                    </a:cubicBezTo>
                    <a:cubicBezTo>
                      <a:pt x="0" y="28"/>
                      <a:pt x="1" y="30"/>
                      <a:pt x="4" y="30"/>
                    </a:cubicBezTo>
                    <a:cubicBezTo>
                      <a:pt x="6" y="30"/>
                      <a:pt x="8" y="28"/>
                      <a:pt x="8" y="26"/>
                    </a:cubicBezTo>
                    <a:cubicBezTo>
                      <a:pt x="8" y="4"/>
                      <a:pt x="8" y="4"/>
                      <a:pt x="8" y="4"/>
                    </a:cubicBezTo>
                    <a:cubicBezTo>
                      <a:pt x="8"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97">
                <a:extLst>
                  <a:ext uri="{FF2B5EF4-FFF2-40B4-BE49-F238E27FC236}">
                    <a16:creationId xmlns:a16="http://schemas.microsoft.com/office/drawing/2014/main" xmlns="" id="{956F3AA3-0913-4B4E-8148-956785CC2BC8}"/>
                  </a:ext>
                </a:extLst>
              </p:cNvPr>
              <p:cNvSpPr>
                <a:spLocks/>
              </p:cNvSpPr>
              <p:nvPr/>
            </p:nvSpPr>
            <p:spPr bwMode="auto">
              <a:xfrm>
                <a:off x="6242051" y="4159250"/>
                <a:ext cx="76200" cy="104775"/>
              </a:xfrm>
              <a:custGeom>
                <a:avLst/>
                <a:gdLst>
                  <a:gd name="T0" fmla="*/ 12 w 20"/>
                  <a:gd name="T1" fmla="*/ 26 h 28"/>
                  <a:gd name="T2" fmla="*/ 16 w 20"/>
                  <a:gd name="T3" fmla="*/ 28 h 28"/>
                  <a:gd name="T4" fmla="*/ 18 w 20"/>
                  <a:gd name="T5" fmla="*/ 28 h 28"/>
                  <a:gd name="T6" fmla="*/ 19 w 20"/>
                  <a:gd name="T7" fmla="*/ 22 h 28"/>
                  <a:gd name="T8" fmla="*/ 8 w 20"/>
                  <a:gd name="T9" fmla="*/ 3 h 28"/>
                  <a:gd name="T10" fmla="*/ 2 w 20"/>
                  <a:gd name="T11" fmla="*/ 2 h 28"/>
                  <a:gd name="T12" fmla="*/ 1 w 20"/>
                  <a:gd name="T13" fmla="*/ 7 h 28"/>
                  <a:gd name="T14" fmla="*/ 12 w 20"/>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2" y="26"/>
                    </a:moveTo>
                    <a:cubicBezTo>
                      <a:pt x="13" y="28"/>
                      <a:pt x="14" y="28"/>
                      <a:pt x="16" y="28"/>
                    </a:cubicBezTo>
                    <a:cubicBezTo>
                      <a:pt x="16" y="28"/>
                      <a:pt x="17" y="28"/>
                      <a:pt x="18" y="28"/>
                    </a:cubicBezTo>
                    <a:cubicBezTo>
                      <a:pt x="20" y="27"/>
                      <a:pt x="20" y="24"/>
                      <a:pt x="19" y="22"/>
                    </a:cubicBezTo>
                    <a:cubicBezTo>
                      <a:pt x="8" y="3"/>
                      <a:pt x="8" y="3"/>
                      <a:pt x="8" y="3"/>
                    </a:cubicBezTo>
                    <a:cubicBezTo>
                      <a:pt x="7" y="1"/>
                      <a:pt x="4" y="0"/>
                      <a:pt x="2" y="2"/>
                    </a:cubicBezTo>
                    <a:cubicBezTo>
                      <a:pt x="1" y="3"/>
                      <a:pt x="0" y="5"/>
                      <a:pt x="1" y="7"/>
                    </a:cubicBez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598">
                <a:extLst>
                  <a:ext uri="{FF2B5EF4-FFF2-40B4-BE49-F238E27FC236}">
                    <a16:creationId xmlns:a16="http://schemas.microsoft.com/office/drawing/2014/main" xmlns="" id="{271AC355-3A4A-4C68-8624-5A1A378D6E24}"/>
                  </a:ext>
                </a:extLst>
              </p:cNvPr>
              <p:cNvSpPr>
                <a:spLocks/>
              </p:cNvSpPr>
              <p:nvPr/>
            </p:nvSpPr>
            <p:spPr bwMode="auto">
              <a:xfrm>
                <a:off x="6530976" y="4660900"/>
                <a:ext cx="76200" cy="104775"/>
              </a:xfrm>
              <a:custGeom>
                <a:avLst/>
                <a:gdLst>
                  <a:gd name="T0" fmla="*/ 8 w 20"/>
                  <a:gd name="T1" fmla="*/ 3 h 28"/>
                  <a:gd name="T2" fmla="*/ 3 w 20"/>
                  <a:gd name="T3" fmla="*/ 1 h 28"/>
                  <a:gd name="T4" fmla="*/ 1 w 20"/>
                  <a:gd name="T5" fmla="*/ 7 h 28"/>
                  <a:gd name="T6" fmla="*/ 12 w 20"/>
                  <a:gd name="T7" fmla="*/ 26 h 28"/>
                  <a:gd name="T8" fmla="*/ 16 w 20"/>
                  <a:gd name="T9" fmla="*/ 28 h 28"/>
                  <a:gd name="T10" fmla="*/ 18 w 20"/>
                  <a:gd name="T11" fmla="*/ 28 h 28"/>
                  <a:gd name="T12" fmla="*/ 19 w 20"/>
                  <a:gd name="T13" fmla="*/ 22 h 28"/>
                  <a:gd name="T14" fmla="*/ 8 w 20"/>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8" y="3"/>
                    </a:moveTo>
                    <a:cubicBezTo>
                      <a:pt x="7" y="1"/>
                      <a:pt x="5" y="0"/>
                      <a:pt x="3" y="1"/>
                    </a:cubicBezTo>
                    <a:cubicBezTo>
                      <a:pt x="1" y="2"/>
                      <a:pt x="0" y="5"/>
                      <a:pt x="1" y="7"/>
                    </a:cubicBezTo>
                    <a:cubicBezTo>
                      <a:pt x="12" y="26"/>
                      <a:pt x="12" y="26"/>
                      <a:pt x="12" y="26"/>
                    </a:cubicBezTo>
                    <a:cubicBezTo>
                      <a:pt x="13" y="27"/>
                      <a:pt x="15" y="28"/>
                      <a:pt x="16" y="28"/>
                    </a:cubicBezTo>
                    <a:cubicBezTo>
                      <a:pt x="17" y="28"/>
                      <a:pt x="17" y="28"/>
                      <a:pt x="18" y="28"/>
                    </a:cubicBezTo>
                    <a:cubicBezTo>
                      <a:pt x="20" y="26"/>
                      <a:pt x="20" y="24"/>
                      <a:pt x="19" y="22"/>
                    </a:cubicBezTo>
                    <a:lnTo>
                      <a:pt x="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99">
                <a:extLst>
                  <a:ext uri="{FF2B5EF4-FFF2-40B4-BE49-F238E27FC236}">
                    <a16:creationId xmlns:a16="http://schemas.microsoft.com/office/drawing/2014/main" xmlns="" id="{2784BB3C-DD35-466E-8C28-AE61BF346C55}"/>
                  </a:ext>
                </a:extLst>
              </p:cNvPr>
              <p:cNvSpPr>
                <a:spLocks/>
              </p:cNvSpPr>
              <p:nvPr/>
            </p:nvSpPr>
            <p:spPr bwMode="auto">
              <a:xfrm>
                <a:off x="6122988" y="4283075"/>
                <a:ext cx="104775" cy="74613"/>
              </a:xfrm>
              <a:custGeom>
                <a:avLst/>
                <a:gdLst>
                  <a:gd name="T0" fmla="*/ 2 w 28"/>
                  <a:gd name="T1" fmla="*/ 8 h 20"/>
                  <a:gd name="T2" fmla="*/ 22 w 28"/>
                  <a:gd name="T3" fmla="*/ 19 h 20"/>
                  <a:gd name="T4" fmla="*/ 24 w 28"/>
                  <a:gd name="T5" fmla="*/ 20 h 20"/>
                  <a:gd name="T6" fmla="*/ 27 w 28"/>
                  <a:gd name="T7" fmla="*/ 18 h 20"/>
                  <a:gd name="T8" fmla="*/ 26 w 28"/>
                  <a:gd name="T9" fmla="*/ 12 h 20"/>
                  <a:gd name="T10" fmla="*/ 6 w 28"/>
                  <a:gd name="T11" fmla="*/ 1 h 20"/>
                  <a:gd name="T12" fmla="*/ 1 w 28"/>
                  <a:gd name="T13" fmla="*/ 2 h 20"/>
                  <a:gd name="T14" fmla="*/ 2 w 28"/>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2" y="8"/>
                    </a:moveTo>
                    <a:cubicBezTo>
                      <a:pt x="22" y="19"/>
                      <a:pt x="22" y="19"/>
                      <a:pt x="22" y="19"/>
                    </a:cubicBezTo>
                    <a:cubicBezTo>
                      <a:pt x="22" y="19"/>
                      <a:pt x="23" y="20"/>
                      <a:pt x="24" y="20"/>
                    </a:cubicBezTo>
                    <a:cubicBezTo>
                      <a:pt x="25" y="20"/>
                      <a:pt x="26" y="19"/>
                      <a:pt x="27" y="18"/>
                    </a:cubicBezTo>
                    <a:cubicBezTo>
                      <a:pt x="28" y="16"/>
                      <a:pt x="27" y="13"/>
                      <a:pt x="26" y="12"/>
                    </a:cubicBezTo>
                    <a:cubicBezTo>
                      <a:pt x="6" y="1"/>
                      <a:pt x="6" y="1"/>
                      <a:pt x="6" y="1"/>
                    </a:cubicBezTo>
                    <a:cubicBezTo>
                      <a:pt x="4" y="0"/>
                      <a:pt x="2" y="0"/>
                      <a:pt x="1" y="2"/>
                    </a:cubicBezTo>
                    <a:cubicBezTo>
                      <a:pt x="0" y="4"/>
                      <a:pt x="0"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00">
                <a:extLst>
                  <a:ext uri="{FF2B5EF4-FFF2-40B4-BE49-F238E27FC236}">
                    <a16:creationId xmlns:a16="http://schemas.microsoft.com/office/drawing/2014/main" xmlns="" id="{A252403C-22AD-48D8-AA54-D226A4AC057C}"/>
                  </a:ext>
                </a:extLst>
              </p:cNvPr>
              <p:cNvSpPr>
                <a:spLocks/>
              </p:cNvSpPr>
              <p:nvPr/>
            </p:nvSpPr>
            <p:spPr bwMode="auto">
              <a:xfrm>
                <a:off x="6621463" y="4572000"/>
                <a:ext cx="107950" cy="74613"/>
              </a:xfrm>
              <a:custGeom>
                <a:avLst/>
                <a:gdLst>
                  <a:gd name="T0" fmla="*/ 26 w 29"/>
                  <a:gd name="T1" fmla="*/ 12 h 20"/>
                  <a:gd name="T2" fmla="*/ 7 w 29"/>
                  <a:gd name="T3" fmla="*/ 1 h 20"/>
                  <a:gd name="T4" fmla="*/ 1 w 29"/>
                  <a:gd name="T5" fmla="*/ 3 h 20"/>
                  <a:gd name="T6" fmla="*/ 3 w 29"/>
                  <a:gd name="T7" fmla="*/ 8 h 20"/>
                  <a:gd name="T8" fmla="*/ 22 w 29"/>
                  <a:gd name="T9" fmla="*/ 19 h 20"/>
                  <a:gd name="T10" fmla="*/ 24 w 29"/>
                  <a:gd name="T11" fmla="*/ 20 h 20"/>
                  <a:gd name="T12" fmla="*/ 28 w 29"/>
                  <a:gd name="T13" fmla="*/ 18 h 20"/>
                  <a:gd name="T14" fmla="*/ 26 w 29"/>
                  <a:gd name="T15" fmla="*/ 1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26" y="12"/>
                    </a:moveTo>
                    <a:cubicBezTo>
                      <a:pt x="7" y="1"/>
                      <a:pt x="7" y="1"/>
                      <a:pt x="7" y="1"/>
                    </a:cubicBezTo>
                    <a:cubicBezTo>
                      <a:pt x="5" y="0"/>
                      <a:pt x="2" y="1"/>
                      <a:pt x="1" y="3"/>
                    </a:cubicBezTo>
                    <a:cubicBezTo>
                      <a:pt x="0" y="4"/>
                      <a:pt x="1" y="7"/>
                      <a:pt x="3" y="8"/>
                    </a:cubicBezTo>
                    <a:cubicBezTo>
                      <a:pt x="22" y="19"/>
                      <a:pt x="22" y="19"/>
                      <a:pt x="22" y="19"/>
                    </a:cubicBezTo>
                    <a:cubicBezTo>
                      <a:pt x="23" y="20"/>
                      <a:pt x="24" y="20"/>
                      <a:pt x="24" y="20"/>
                    </a:cubicBezTo>
                    <a:cubicBezTo>
                      <a:pt x="26" y="20"/>
                      <a:pt x="27" y="19"/>
                      <a:pt x="28" y="18"/>
                    </a:cubicBezTo>
                    <a:cubicBezTo>
                      <a:pt x="29" y="16"/>
                      <a:pt x="28" y="13"/>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601">
                <a:extLst>
                  <a:ext uri="{FF2B5EF4-FFF2-40B4-BE49-F238E27FC236}">
                    <a16:creationId xmlns:a16="http://schemas.microsoft.com/office/drawing/2014/main" xmlns="" id="{5890090D-212D-4D55-BD97-0F0D4BDC525F}"/>
                  </a:ext>
                </a:extLst>
              </p:cNvPr>
              <p:cNvSpPr>
                <a:spLocks/>
              </p:cNvSpPr>
              <p:nvPr/>
            </p:nvSpPr>
            <p:spPr bwMode="auto">
              <a:xfrm>
                <a:off x="6078538" y="4451350"/>
                <a:ext cx="115888" cy="30163"/>
              </a:xfrm>
              <a:custGeom>
                <a:avLst/>
                <a:gdLst>
                  <a:gd name="T0" fmla="*/ 31 w 31"/>
                  <a:gd name="T1" fmla="*/ 4 h 8"/>
                  <a:gd name="T2" fmla="*/ 27 w 31"/>
                  <a:gd name="T3" fmla="*/ 0 h 8"/>
                  <a:gd name="T4" fmla="*/ 4 w 31"/>
                  <a:gd name="T5" fmla="*/ 0 h 8"/>
                  <a:gd name="T6" fmla="*/ 0 w 31"/>
                  <a:gd name="T7" fmla="*/ 4 h 8"/>
                  <a:gd name="T8" fmla="*/ 4 w 31"/>
                  <a:gd name="T9" fmla="*/ 8 h 8"/>
                  <a:gd name="T10" fmla="*/ 27 w 31"/>
                  <a:gd name="T11" fmla="*/ 8 h 8"/>
                  <a:gd name="T12" fmla="*/ 31 w 3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31" y="4"/>
                    </a:moveTo>
                    <a:cubicBezTo>
                      <a:pt x="31" y="1"/>
                      <a:pt x="29" y="0"/>
                      <a:pt x="27" y="0"/>
                    </a:cubicBezTo>
                    <a:cubicBezTo>
                      <a:pt x="4" y="0"/>
                      <a:pt x="4" y="0"/>
                      <a:pt x="4" y="0"/>
                    </a:cubicBezTo>
                    <a:cubicBezTo>
                      <a:pt x="2" y="0"/>
                      <a:pt x="0" y="1"/>
                      <a:pt x="0" y="4"/>
                    </a:cubicBezTo>
                    <a:cubicBezTo>
                      <a:pt x="0" y="6"/>
                      <a:pt x="2" y="8"/>
                      <a:pt x="4" y="8"/>
                    </a:cubicBezTo>
                    <a:cubicBezTo>
                      <a:pt x="27" y="8"/>
                      <a:pt x="27" y="8"/>
                      <a:pt x="27" y="8"/>
                    </a:cubicBezTo>
                    <a:cubicBezTo>
                      <a:pt x="29" y="8"/>
                      <a:pt x="31" y="6"/>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602">
                <a:extLst>
                  <a:ext uri="{FF2B5EF4-FFF2-40B4-BE49-F238E27FC236}">
                    <a16:creationId xmlns:a16="http://schemas.microsoft.com/office/drawing/2014/main" xmlns="" id="{0EB55DDF-0F18-4BAA-92C0-20710061F0E3}"/>
                  </a:ext>
                </a:extLst>
              </p:cNvPr>
              <p:cNvSpPr>
                <a:spLocks/>
              </p:cNvSpPr>
              <p:nvPr/>
            </p:nvSpPr>
            <p:spPr bwMode="auto">
              <a:xfrm>
                <a:off x="6659563" y="4451350"/>
                <a:ext cx="111125" cy="30163"/>
              </a:xfrm>
              <a:custGeom>
                <a:avLst/>
                <a:gdLst>
                  <a:gd name="T0" fmla="*/ 26 w 30"/>
                  <a:gd name="T1" fmla="*/ 0 h 8"/>
                  <a:gd name="T2" fmla="*/ 4 w 30"/>
                  <a:gd name="T3" fmla="*/ 0 h 8"/>
                  <a:gd name="T4" fmla="*/ 0 w 30"/>
                  <a:gd name="T5" fmla="*/ 4 h 8"/>
                  <a:gd name="T6" fmla="*/ 4 w 30"/>
                  <a:gd name="T7" fmla="*/ 8 h 8"/>
                  <a:gd name="T8" fmla="*/ 26 w 30"/>
                  <a:gd name="T9" fmla="*/ 8 h 8"/>
                  <a:gd name="T10" fmla="*/ 30 w 30"/>
                  <a:gd name="T11" fmla="*/ 4 h 8"/>
                  <a:gd name="T12" fmla="*/ 26 w 3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0"/>
                    </a:moveTo>
                    <a:cubicBezTo>
                      <a:pt x="4" y="0"/>
                      <a:pt x="4" y="0"/>
                      <a:pt x="4" y="0"/>
                    </a:cubicBezTo>
                    <a:cubicBezTo>
                      <a:pt x="1" y="0"/>
                      <a:pt x="0" y="1"/>
                      <a:pt x="0" y="4"/>
                    </a:cubicBezTo>
                    <a:cubicBezTo>
                      <a:pt x="0" y="6"/>
                      <a:pt x="1" y="8"/>
                      <a:pt x="4" y="8"/>
                    </a:cubicBezTo>
                    <a:cubicBezTo>
                      <a:pt x="26" y="8"/>
                      <a:pt x="26" y="8"/>
                      <a:pt x="26" y="8"/>
                    </a:cubicBezTo>
                    <a:cubicBezTo>
                      <a:pt x="28" y="8"/>
                      <a:pt x="30" y="6"/>
                      <a:pt x="30" y="4"/>
                    </a:cubicBezTo>
                    <a:cubicBezTo>
                      <a:pt x="30" y="1"/>
                      <a:pt x="28"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603">
                <a:extLst>
                  <a:ext uri="{FF2B5EF4-FFF2-40B4-BE49-F238E27FC236}">
                    <a16:creationId xmlns:a16="http://schemas.microsoft.com/office/drawing/2014/main" xmlns="" id="{F560B2C6-71F6-4FC0-80B7-493D6471BAEC}"/>
                  </a:ext>
                </a:extLst>
              </p:cNvPr>
              <p:cNvSpPr>
                <a:spLocks/>
              </p:cNvSpPr>
              <p:nvPr/>
            </p:nvSpPr>
            <p:spPr bwMode="auto">
              <a:xfrm>
                <a:off x="6122988" y="4572000"/>
                <a:ext cx="104775" cy="74613"/>
              </a:xfrm>
              <a:custGeom>
                <a:avLst/>
                <a:gdLst>
                  <a:gd name="T0" fmla="*/ 22 w 28"/>
                  <a:gd name="T1" fmla="*/ 1 h 20"/>
                  <a:gd name="T2" fmla="*/ 2 w 28"/>
                  <a:gd name="T3" fmla="*/ 12 h 20"/>
                  <a:gd name="T4" fmla="*/ 1 w 28"/>
                  <a:gd name="T5" fmla="*/ 18 h 20"/>
                  <a:gd name="T6" fmla="*/ 4 w 28"/>
                  <a:gd name="T7" fmla="*/ 20 h 20"/>
                  <a:gd name="T8" fmla="*/ 6 w 28"/>
                  <a:gd name="T9" fmla="*/ 19 h 20"/>
                  <a:gd name="T10" fmla="*/ 26 w 28"/>
                  <a:gd name="T11" fmla="*/ 8 h 20"/>
                  <a:gd name="T12" fmla="*/ 27 w 28"/>
                  <a:gd name="T13" fmla="*/ 3 h 20"/>
                  <a:gd name="T14" fmla="*/ 22 w 28"/>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22" y="1"/>
                    </a:moveTo>
                    <a:cubicBezTo>
                      <a:pt x="2" y="12"/>
                      <a:pt x="2" y="12"/>
                      <a:pt x="2" y="12"/>
                    </a:cubicBezTo>
                    <a:cubicBezTo>
                      <a:pt x="0" y="13"/>
                      <a:pt x="0" y="16"/>
                      <a:pt x="1" y="18"/>
                    </a:cubicBezTo>
                    <a:cubicBezTo>
                      <a:pt x="1" y="19"/>
                      <a:pt x="3" y="20"/>
                      <a:pt x="4" y="20"/>
                    </a:cubicBezTo>
                    <a:cubicBezTo>
                      <a:pt x="5" y="20"/>
                      <a:pt x="5" y="20"/>
                      <a:pt x="6" y="19"/>
                    </a:cubicBezTo>
                    <a:cubicBezTo>
                      <a:pt x="26" y="8"/>
                      <a:pt x="26" y="8"/>
                      <a:pt x="26" y="8"/>
                    </a:cubicBezTo>
                    <a:cubicBezTo>
                      <a:pt x="27" y="7"/>
                      <a:pt x="28" y="4"/>
                      <a:pt x="27" y="3"/>
                    </a:cubicBezTo>
                    <a:cubicBezTo>
                      <a:pt x="26" y="1"/>
                      <a:pt x="23"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04">
                <a:extLst>
                  <a:ext uri="{FF2B5EF4-FFF2-40B4-BE49-F238E27FC236}">
                    <a16:creationId xmlns:a16="http://schemas.microsoft.com/office/drawing/2014/main" xmlns="" id="{7FC7C6FE-0430-4EAF-9F0C-29BB6B7582C4}"/>
                  </a:ext>
                </a:extLst>
              </p:cNvPr>
              <p:cNvSpPr>
                <a:spLocks/>
              </p:cNvSpPr>
              <p:nvPr/>
            </p:nvSpPr>
            <p:spPr bwMode="auto">
              <a:xfrm>
                <a:off x="6621463" y="4283075"/>
                <a:ext cx="107950" cy="74613"/>
              </a:xfrm>
              <a:custGeom>
                <a:avLst/>
                <a:gdLst>
                  <a:gd name="T0" fmla="*/ 5 w 29"/>
                  <a:gd name="T1" fmla="*/ 20 h 20"/>
                  <a:gd name="T2" fmla="*/ 7 w 29"/>
                  <a:gd name="T3" fmla="*/ 19 h 20"/>
                  <a:gd name="T4" fmla="*/ 26 w 29"/>
                  <a:gd name="T5" fmla="*/ 8 h 20"/>
                  <a:gd name="T6" fmla="*/ 28 w 29"/>
                  <a:gd name="T7" fmla="*/ 2 h 20"/>
                  <a:gd name="T8" fmla="*/ 22 w 29"/>
                  <a:gd name="T9" fmla="*/ 1 h 20"/>
                  <a:gd name="T10" fmla="*/ 3 w 29"/>
                  <a:gd name="T11" fmla="*/ 12 h 20"/>
                  <a:gd name="T12" fmla="*/ 1 w 29"/>
                  <a:gd name="T13" fmla="*/ 18 h 20"/>
                  <a:gd name="T14" fmla="*/ 5 w 2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5" y="20"/>
                    </a:moveTo>
                    <a:cubicBezTo>
                      <a:pt x="5" y="20"/>
                      <a:pt x="6" y="19"/>
                      <a:pt x="7" y="19"/>
                    </a:cubicBezTo>
                    <a:cubicBezTo>
                      <a:pt x="26" y="8"/>
                      <a:pt x="26" y="8"/>
                      <a:pt x="26" y="8"/>
                    </a:cubicBezTo>
                    <a:cubicBezTo>
                      <a:pt x="28" y="7"/>
                      <a:pt x="29" y="4"/>
                      <a:pt x="28" y="2"/>
                    </a:cubicBezTo>
                    <a:cubicBezTo>
                      <a:pt x="27" y="0"/>
                      <a:pt x="24" y="0"/>
                      <a:pt x="22" y="1"/>
                    </a:cubicBezTo>
                    <a:cubicBezTo>
                      <a:pt x="3" y="12"/>
                      <a:pt x="3" y="12"/>
                      <a:pt x="3" y="12"/>
                    </a:cubicBezTo>
                    <a:cubicBezTo>
                      <a:pt x="1" y="13"/>
                      <a:pt x="0" y="16"/>
                      <a:pt x="1" y="18"/>
                    </a:cubicBezTo>
                    <a:cubicBezTo>
                      <a:pt x="2" y="19"/>
                      <a:pt x="3" y="20"/>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05">
                <a:extLst>
                  <a:ext uri="{FF2B5EF4-FFF2-40B4-BE49-F238E27FC236}">
                    <a16:creationId xmlns:a16="http://schemas.microsoft.com/office/drawing/2014/main" xmlns="" id="{E559EB31-F414-4D41-A8EE-1CA812C4288F}"/>
                  </a:ext>
                </a:extLst>
              </p:cNvPr>
              <p:cNvSpPr>
                <a:spLocks/>
              </p:cNvSpPr>
              <p:nvPr/>
            </p:nvSpPr>
            <p:spPr bwMode="auto">
              <a:xfrm>
                <a:off x="6242051" y="4660900"/>
                <a:ext cx="76200" cy="104775"/>
              </a:xfrm>
              <a:custGeom>
                <a:avLst/>
                <a:gdLst>
                  <a:gd name="T0" fmla="*/ 18 w 20"/>
                  <a:gd name="T1" fmla="*/ 1 h 28"/>
                  <a:gd name="T2" fmla="*/ 12 w 20"/>
                  <a:gd name="T3" fmla="*/ 3 h 28"/>
                  <a:gd name="T4" fmla="*/ 1 w 20"/>
                  <a:gd name="T5" fmla="*/ 22 h 28"/>
                  <a:gd name="T6" fmla="*/ 2 w 20"/>
                  <a:gd name="T7" fmla="*/ 28 h 28"/>
                  <a:gd name="T8" fmla="*/ 4 w 20"/>
                  <a:gd name="T9" fmla="*/ 28 h 28"/>
                  <a:gd name="T10" fmla="*/ 8 w 20"/>
                  <a:gd name="T11" fmla="*/ 26 h 28"/>
                  <a:gd name="T12" fmla="*/ 19 w 20"/>
                  <a:gd name="T13" fmla="*/ 7 h 28"/>
                  <a:gd name="T14" fmla="*/ 18 w 20"/>
                  <a:gd name="T15" fmla="*/ 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8" y="1"/>
                    </a:moveTo>
                    <a:cubicBezTo>
                      <a:pt x="16" y="0"/>
                      <a:pt x="13" y="1"/>
                      <a:pt x="12" y="3"/>
                    </a:cubicBezTo>
                    <a:cubicBezTo>
                      <a:pt x="1" y="22"/>
                      <a:pt x="1" y="22"/>
                      <a:pt x="1" y="22"/>
                    </a:cubicBezTo>
                    <a:cubicBezTo>
                      <a:pt x="0" y="24"/>
                      <a:pt x="1" y="26"/>
                      <a:pt x="2" y="28"/>
                    </a:cubicBezTo>
                    <a:cubicBezTo>
                      <a:pt x="3" y="28"/>
                      <a:pt x="4" y="28"/>
                      <a:pt x="4" y="28"/>
                    </a:cubicBezTo>
                    <a:cubicBezTo>
                      <a:pt x="6" y="28"/>
                      <a:pt x="7" y="27"/>
                      <a:pt x="8" y="26"/>
                    </a:cubicBezTo>
                    <a:cubicBezTo>
                      <a:pt x="19" y="7"/>
                      <a:pt x="19" y="7"/>
                      <a:pt x="19" y="7"/>
                    </a:cubicBezTo>
                    <a:cubicBezTo>
                      <a:pt x="20" y="5"/>
                      <a:pt x="20" y="2"/>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06">
                <a:extLst>
                  <a:ext uri="{FF2B5EF4-FFF2-40B4-BE49-F238E27FC236}">
                    <a16:creationId xmlns:a16="http://schemas.microsoft.com/office/drawing/2014/main" xmlns="" id="{84FDE1A5-9A5B-44DF-A54B-91893FB4AF54}"/>
                  </a:ext>
                </a:extLst>
              </p:cNvPr>
              <p:cNvSpPr>
                <a:spLocks/>
              </p:cNvSpPr>
              <p:nvPr/>
            </p:nvSpPr>
            <p:spPr bwMode="auto">
              <a:xfrm>
                <a:off x="6530976" y="4159250"/>
                <a:ext cx="76200" cy="104775"/>
              </a:xfrm>
              <a:custGeom>
                <a:avLst/>
                <a:gdLst>
                  <a:gd name="T0" fmla="*/ 3 w 20"/>
                  <a:gd name="T1" fmla="*/ 28 h 28"/>
                  <a:gd name="T2" fmla="*/ 5 w 20"/>
                  <a:gd name="T3" fmla="*/ 28 h 28"/>
                  <a:gd name="T4" fmla="*/ 8 w 20"/>
                  <a:gd name="T5" fmla="*/ 26 h 28"/>
                  <a:gd name="T6" fmla="*/ 19 w 20"/>
                  <a:gd name="T7" fmla="*/ 7 h 28"/>
                  <a:gd name="T8" fmla="*/ 18 w 20"/>
                  <a:gd name="T9" fmla="*/ 2 h 28"/>
                  <a:gd name="T10" fmla="*/ 12 w 20"/>
                  <a:gd name="T11" fmla="*/ 3 h 28"/>
                  <a:gd name="T12" fmla="*/ 1 w 20"/>
                  <a:gd name="T13" fmla="*/ 22 h 28"/>
                  <a:gd name="T14" fmla="*/ 3 w 2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3" y="28"/>
                    </a:moveTo>
                    <a:cubicBezTo>
                      <a:pt x="3" y="28"/>
                      <a:pt x="4" y="28"/>
                      <a:pt x="5" y="28"/>
                    </a:cubicBezTo>
                    <a:cubicBezTo>
                      <a:pt x="6" y="28"/>
                      <a:pt x="7" y="28"/>
                      <a:pt x="8" y="26"/>
                    </a:cubicBezTo>
                    <a:cubicBezTo>
                      <a:pt x="19" y="7"/>
                      <a:pt x="19" y="7"/>
                      <a:pt x="19" y="7"/>
                    </a:cubicBezTo>
                    <a:cubicBezTo>
                      <a:pt x="20" y="5"/>
                      <a:pt x="20" y="3"/>
                      <a:pt x="18" y="2"/>
                    </a:cubicBezTo>
                    <a:cubicBezTo>
                      <a:pt x="16" y="0"/>
                      <a:pt x="14" y="1"/>
                      <a:pt x="12" y="3"/>
                    </a:cubicBezTo>
                    <a:cubicBezTo>
                      <a:pt x="1" y="22"/>
                      <a:pt x="1" y="22"/>
                      <a:pt x="1" y="22"/>
                    </a:cubicBezTo>
                    <a:cubicBezTo>
                      <a:pt x="0" y="24"/>
                      <a:pt x="1" y="27"/>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7" name="Group 76">
            <a:extLst>
              <a:ext uri="{FF2B5EF4-FFF2-40B4-BE49-F238E27FC236}">
                <a16:creationId xmlns:a16="http://schemas.microsoft.com/office/drawing/2014/main" xmlns="" id="{0BCFC310-AE1B-4FA5-AD4E-FCA49EA7C664}"/>
              </a:ext>
            </a:extLst>
          </p:cNvPr>
          <p:cNvGrpSpPr/>
          <p:nvPr/>
        </p:nvGrpSpPr>
        <p:grpSpPr>
          <a:xfrm>
            <a:off x="181401" y="5759538"/>
            <a:ext cx="2954026" cy="596211"/>
            <a:chOff x="3236050" y="5704881"/>
            <a:chExt cx="2954026" cy="596211"/>
          </a:xfrm>
        </p:grpSpPr>
        <p:sp>
          <p:nvSpPr>
            <p:cNvPr id="151" name="TextBox 150">
              <a:extLst>
                <a:ext uri="{FF2B5EF4-FFF2-40B4-BE49-F238E27FC236}">
                  <a16:creationId xmlns:a16="http://schemas.microsoft.com/office/drawing/2014/main" xmlns="" id="{207110A1-5604-4373-BD62-51F5C04C4007}"/>
                </a:ext>
              </a:extLst>
            </p:cNvPr>
            <p:cNvSpPr txBox="1"/>
            <p:nvPr/>
          </p:nvSpPr>
          <p:spPr>
            <a:xfrm>
              <a:off x="3236050" y="5704881"/>
              <a:ext cx="2476348" cy="596211"/>
            </a:xfrm>
            <a:prstGeom prst="rect">
              <a:avLst/>
            </a:prstGeom>
            <a:noFill/>
          </p:spPr>
          <p:txBody>
            <a:bodyPr wrap="square" lIns="36000" tIns="0" rIns="36000" bIns="0" rtlCol="0">
              <a:noAutofit/>
            </a:bodyPr>
            <a:lstStyle/>
            <a:p>
              <a:pPr algn="r"/>
              <a:r>
                <a:rPr lang="en-GB" sz="1100" dirty="0">
                  <a:solidFill>
                    <a:schemeClr val="tx2"/>
                  </a:solidFill>
                  <a:latin typeface="Helvetica Neue"/>
                </a:rPr>
                <a:t>Increase wealth by growing the economy and providing the right number and type of homes to </a:t>
              </a:r>
              <a:r>
                <a:rPr lang="en-GB" sz="1100" b="1" dirty="0">
                  <a:solidFill>
                    <a:srgbClr val="F5873D"/>
                  </a:solidFill>
                  <a:latin typeface="Helvetica Neue"/>
                </a:rPr>
                <a:t>meet housing need</a:t>
              </a:r>
            </a:p>
          </p:txBody>
        </p:sp>
        <p:sp>
          <p:nvSpPr>
            <p:cNvPr id="170" name="Freeform 6">
              <a:extLst>
                <a:ext uri="{FF2B5EF4-FFF2-40B4-BE49-F238E27FC236}">
                  <a16:creationId xmlns:a16="http://schemas.microsoft.com/office/drawing/2014/main" xmlns="" id="{57215221-1EB4-40FF-9FA1-503A5E64B1CC}"/>
                </a:ext>
              </a:extLst>
            </p:cNvPr>
            <p:cNvSpPr>
              <a:spLocks noEditPoints="1"/>
            </p:cNvSpPr>
            <p:nvPr/>
          </p:nvSpPr>
          <p:spPr bwMode="auto">
            <a:xfrm>
              <a:off x="5794076" y="5817858"/>
              <a:ext cx="396000" cy="360000"/>
            </a:xfrm>
            <a:custGeom>
              <a:avLst/>
              <a:gdLst>
                <a:gd name="T0" fmla="*/ 5 w 468"/>
                <a:gd name="T1" fmla="*/ 364 h 393"/>
                <a:gd name="T2" fmla="*/ 463 w 468"/>
                <a:gd name="T3" fmla="*/ 364 h 393"/>
                <a:gd name="T4" fmla="*/ 468 w 468"/>
                <a:gd name="T5" fmla="*/ 368 h 393"/>
                <a:gd name="T6" fmla="*/ 468 w 468"/>
                <a:gd name="T7" fmla="*/ 389 h 393"/>
                <a:gd name="T8" fmla="*/ 463 w 468"/>
                <a:gd name="T9" fmla="*/ 393 h 393"/>
                <a:gd name="T10" fmla="*/ 5 w 468"/>
                <a:gd name="T11" fmla="*/ 393 h 393"/>
                <a:gd name="T12" fmla="*/ 0 w 468"/>
                <a:gd name="T13" fmla="*/ 389 h 393"/>
                <a:gd name="T14" fmla="*/ 0 w 468"/>
                <a:gd name="T15" fmla="*/ 368 h 393"/>
                <a:gd name="T16" fmla="*/ 5 w 468"/>
                <a:gd name="T17" fmla="*/ 364 h 393"/>
                <a:gd name="T18" fmla="*/ 97 w 468"/>
                <a:gd name="T19" fmla="*/ 351 h 393"/>
                <a:gd name="T20" fmla="*/ 125 w 468"/>
                <a:gd name="T21" fmla="*/ 351 h 393"/>
                <a:gd name="T22" fmla="*/ 125 w 468"/>
                <a:gd name="T23" fmla="*/ 203 h 393"/>
                <a:gd name="T24" fmla="*/ 216 w 468"/>
                <a:gd name="T25" fmla="*/ 203 h 393"/>
                <a:gd name="T26" fmla="*/ 216 w 468"/>
                <a:gd name="T27" fmla="*/ 351 h 393"/>
                <a:gd name="T28" fmla="*/ 371 w 468"/>
                <a:gd name="T29" fmla="*/ 351 h 393"/>
                <a:gd name="T30" fmla="*/ 384 w 468"/>
                <a:gd name="T31" fmla="*/ 338 h 393"/>
                <a:gd name="T32" fmla="*/ 384 w 468"/>
                <a:gd name="T33" fmla="*/ 205 h 393"/>
                <a:gd name="T34" fmla="*/ 384 w 468"/>
                <a:gd name="T35" fmla="*/ 204 h 393"/>
                <a:gd name="T36" fmla="*/ 247 w 468"/>
                <a:gd name="T37" fmla="*/ 81 h 393"/>
                <a:gd name="T38" fmla="*/ 234 w 468"/>
                <a:gd name="T39" fmla="*/ 75 h 393"/>
                <a:gd name="T40" fmla="*/ 234 w 468"/>
                <a:gd name="T41" fmla="*/ 75 h 393"/>
                <a:gd name="T42" fmla="*/ 221 w 468"/>
                <a:gd name="T43" fmla="*/ 80 h 393"/>
                <a:gd name="T44" fmla="*/ 84 w 468"/>
                <a:gd name="T45" fmla="*/ 204 h 393"/>
                <a:gd name="T46" fmla="*/ 84 w 468"/>
                <a:gd name="T47" fmla="*/ 205 h 393"/>
                <a:gd name="T48" fmla="*/ 84 w 468"/>
                <a:gd name="T49" fmla="*/ 338 h 393"/>
                <a:gd name="T50" fmla="*/ 97 w 468"/>
                <a:gd name="T51" fmla="*/ 351 h 393"/>
                <a:gd name="T52" fmla="*/ 253 w 468"/>
                <a:gd name="T53" fmla="*/ 203 h 393"/>
                <a:gd name="T54" fmla="*/ 343 w 468"/>
                <a:gd name="T55" fmla="*/ 203 h 393"/>
                <a:gd name="T56" fmla="*/ 343 w 468"/>
                <a:gd name="T57" fmla="*/ 283 h 393"/>
                <a:gd name="T58" fmla="*/ 253 w 468"/>
                <a:gd name="T59" fmla="*/ 283 h 393"/>
                <a:gd name="T60" fmla="*/ 253 w 468"/>
                <a:gd name="T61" fmla="*/ 203 h 393"/>
                <a:gd name="T62" fmla="*/ 405 w 468"/>
                <a:gd name="T63" fmla="*/ 203 h 393"/>
                <a:gd name="T64" fmla="*/ 257 w 468"/>
                <a:gd name="T65" fmla="*/ 70 h 393"/>
                <a:gd name="T66" fmla="*/ 234 w 468"/>
                <a:gd name="T67" fmla="*/ 61 h 393"/>
                <a:gd name="T68" fmla="*/ 234 w 468"/>
                <a:gd name="T69" fmla="*/ 61 h 393"/>
                <a:gd name="T70" fmla="*/ 211 w 468"/>
                <a:gd name="T71" fmla="*/ 70 h 393"/>
                <a:gd name="T72" fmla="*/ 63 w 468"/>
                <a:gd name="T73" fmla="*/ 203 h 393"/>
                <a:gd name="T74" fmla="*/ 52 w 468"/>
                <a:gd name="T75" fmla="*/ 203 h 393"/>
                <a:gd name="T76" fmla="*/ 37 w 468"/>
                <a:gd name="T77" fmla="*/ 196 h 393"/>
                <a:gd name="T78" fmla="*/ 36 w 468"/>
                <a:gd name="T79" fmla="*/ 179 h 393"/>
                <a:gd name="T80" fmla="*/ 48 w 468"/>
                <a:gd name="T81" fmla="*/ 161 h 393"/>
                <a:gd name="T82" fmla="*/ 214 w 468"/>
                <a:gd name="T83" fmla="*/ 11 h 393"/>
                <a:gd name="T84" fmla="*/ 254 w 468"/>
                <a:gd name="T85" fmla="*/ 11 h 393"/>
                <a:gd name="T86" fmla="*/ 420 w 468"/>
                <a:gd name="T87" fmla="*/ 161 h 393"/>
                <a:gd name="T88" fmla="*/ 433 w 468"/>
                <a:gd name="T89" fmla="*/ 179 h 393"/>
                <a:gd name="T90" fmla="*/ 431 w 468"/>
                <a:gd name="T91" fmla="*/ 196 h 393"/>
                <a:gd name="T92" fmla="*/ 416 w 468"/>
                <a:gd name="T93" fmla="*/ 203 h 393"/>
                <a:gd name="T94" fmla="*/ 405 w 468"/>
                <a:gd name="T95" fmla="*/ 20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 h="393">
                  <a:moveTo>
                    <a:pt x="5" y="364"/>
                  </a:moveTo>
                  <a:cubicBezTo>
                    <a:pt x="463" y="364"/>
                    <a:pt x="463" y="364"/>
                    <a:pt x="463" y="364"/>
                  </a:cubicBezTo>
                  <a:cubicBezTo>
                    <a:pt x="466" y="364"/>
                    <a:pt x="468" y="366"/>
                    <a:pt x="468" y="368"/>
                  </a:cubicBezTo>
                  <a:cubicBezTo>
                    <a:pt x="468" y="389"/>
                    <a:pt x="468" y="389"/>
                    <a:pt x="468" y="389"/>
                  </a:cubicBezTo>
                  <a:cubicBezTo>
                    <a:pt x="468" y="391"/>
                    <a:pt x="466" y="393"/>
                    <a:pt x="463" y="393"/>
                  </a:cubicBezTo>
                  <a:cubicBezTo>
                    <a:pt x="5" y="393"/>
                    <a:pt x="5" y="393"/>
                    <a:pt x="5" y="393"/>
                  </a:cubicBezTo>
                  <a:cubicBezTo>
                    <a:pt x="2" y="393"/>
                    <a:pt x="0" y="391"/>
                    <a:pt x="0" y="389"/>
                  </a:cubicBezTo>
                  <a:cubicBezTo>
                    <a:pt x="0" y="368"/>
                    <a:pt x="0" y="368"/>
                    <a:pt x="0" y="368"/>
                  </a:cubicBezTo>
                  <a:cubicBezTo>
                    <a:pt x="0" y="366"/>
                    <a:pt x="2" y="364"/>
                    <a:pt x="5" y="364"/>
                  </a:cubicBezTo>
                  <a:close/>
                  <a:moveTo>
                    <a:pt x="97" y="351"/>
                  </a:moveTo>
                  <a:cubicBezTo>
                    <a:pt x="125" y="351"/>
                    <a:pt x="125" y="351"/>
                    <a:pt x="125" y="351"/>
                  </a:cubicBezTo>
                  <a:cubicBezTo>
                    <a:pt x="125" y="298"/>
                    <a:pt x="125" y="256"/>
                    <a:pt x="125" y="203"/>
                  </a:cubicBezTo>
                  <a:cubicBezTo>
                    <a:pt x="216" y="203"/>
                    <a:pt x="216" y="203"/>
                    <a:pt x="216" y="203"/>
                  </a:cubicBezTo>
                  <a:cubicBezTo>
                    <a:pt x="216" y="256"/>
                    <a:pt x="216" y="298"/>
                    <a:pt x="216" y="351"/>
                  </a:cubicBezTo>
                  <a:cubicBezTo>
                    <a:pt x="371" y="351"/>
                    <a:pt x="371" y="351"/>
                    <a:pt x="371" y="351"/>
                  </a:cubicBezTo>
                  <a:cubicBezTo>
                    <a:pt x="378" y="351"/>
                    <a:pt x="384" y="345"/>
                    <a:pt x="384" y="338"/>
                  </a:cubicBezTo>
                  <a:cubicBezTo>
                    <a:pt x="384" y="300"/>
                    <a:pt x="384" y="243"/>
                    <a:pt x="384" y="205"/>
                  </a:cubicBezTo>
                  <a:cubicBezTo>
                    <a:pt x="384" y="205"/>
                    <a:pt x="384" y="204"/>
                    <a:pt x="384" y="204"/>
                  </a:cubicBezTo>
                  <a:cubicBezTo>
                    <a:pt x="247" y="81"/>
                    <a:pt x="247" y="81"/>
                    <a:pt x="247" y="81"/>
                  </a:cubicBezTo>
                  <a:cubicBezTo>
                    <a:pt x="243" y="77"/>
                    <a:pt x="239" y="75"/>
                    <a:pt x="234" y="75"/>
                  </a:cubicBezTo>
                  <a:cubicBezTo>
                    <a:pt x="234" y="75"/>
                    <a:pt x="234" y="75"/>
                    <a:pt x="234" y="75"/>
                  </a:cubicBezTo>
                  <a:cubicBezTo>
                    <a:pt x="230" y="75"/>
                    <a:pt x="225" y="77"/>
                    <a:pt x="221" y="80"/>
                  </a:cubicBezTo>
                  <a:cubicBezTo>
                    <a:pt x="84" y="204"/>
                    <a:pt x="84" y="204"/>
                    <a:pt x="84" y="204"/>
                  </a:cubicBezTo>
                  <a:cubicBezTo>
                    <a:pt x="84" y="204"/>
                    <a:pt x="84" y="205"/>
                    <a:pt x="84" y="205"/>
                  </a:cubicBezTo>
                  <a:cubicBezTo>
                    <a:pt x="84" y="243"/>
                    <a:pt x="84" y="300"/>
                    <a:pt x="84" y="338"/>
                  </a:cubicBezTo>
                  <a:cubicBezTo>
                    <a:pt x="84" y="345"/>
                    <a:pt x="90" y="351"/>
                    <a:pt x="97" y="351"/>
                  </a:cubicBezTo>
                  <a:close/>
                  <a:moveTo>
                    <a:pt x="253" y="203"/>
                  </a:moveTo>
                  <a:cubicBezTo>
                    <a:pt x="343" y="203"/>
                    <a:pt x="343" y="203"/>
                    <a:pt x="343" y="203"/>
                  </a:cubicBezTo>
                  <a:cubicBezTo>
                    <a:pt x="343" y="283"/>
                    <a:pt x="343" y="283"/>
                    <a:pt x="343" y="283"/>
                  </a:cubicBezTo>
                  <a:cubicBezTo>
                    <a:pt x="253" y="283"/>
                    <a:pt x="253" y="283"/>
                    <a:pt x="253" y="283"/>
                  </a:cubicBezTo>
                  <a:cubicBezTo>
                    <a:pt x="253" y="203"/>
                    <a:pt x="253" y="203"/>
                    <a:pt x="253" y="203"/>
                  </a:cubicBezTo>
                  <a:close/>
                  <a:moveTo>
                    <a:pt x="405" y="203"/>
                  </a:moveTo>
                  <a:cubicBezTo>
                    <a:pt x="257" y="70"/>
                    <a:pt x="257" y="70"/>
                    <a:pt x="257" y="70"/>
                  </a:cubicBezTo>
                  <a:cubicBezTo>
                    <a:pt x="250" y="64"/>
                    <a:pt x="242" y="61"/>
                    <a:pt x="234" y="61"/>
                  </a:cubicBezTo>
                  <a:cubicBezTo>
                    <a:pt x="234" y="61"/>
                    <a:pt x="234" y="61"/>
                    <a:pt x="234" y="61"/>
                  </a:cubicBezTo>
                  <a:cubicBezTo>
                    <a:pt x="226" y="61"/>
                    <a:pt x="218" y="64"/>
                    <a:pt x="211" y="70"/>
                  </a:cubicBezTo>
                  <a:cubicBezTo>
                    <a:pt x="63" y="203"/>
                    <a:pt x="63" y="203"/>
                    <a:pt x="63" y="203"/>
                  </a:cubicBezTo>
                  <a:cubicBezTo>
                    <a:pt x="52" y="203"/>
                    <a:pt x="52" y="203"/>
                    <a:pt x="52" y="203"/>
                  </a:cubicBezTo>
                  <a:cubicBezTo>
                    <a:pt x="46" y="203"/>
                    <a:pt x="41" y="201"/>
                    <a:pt x="37" y="196"/>
                  </a:cubicBezTo>
                  <a:cubicBezTo>
                    <a:pt x="34" y="191"/>
                    <a:pt x="33" y="185"/>
                    <a:pt x="36" y="179"/>
                  </a:cubicBezTo>
                  <a:cubicBezTo>
                    <a:pt x="38" y="172"/>
                    <a:pt x="43" y="166"/>
                    <a:pt x="48" y="161"/>
                  </a:cubicBezTo>
                  <a:cubicBezTo>
                    <a:pt x="214" y="11"/>
                    <a:pt x="214" y="11"/>
                    <a:pt x="214" y="11"/>
                  </a:cubicBezTo>
                  <a:cubicBezTo>
                    <a:pt x="227" y="0"/>
                    <a:pt x="242" y="0"/>
                    <a:pt x="254" y="11"/>
                  </a:cubicBezTo>
                  <a:cubicBezTo>
                    <a:pt x="420" y="161"/>
                    <a:pt x="420" y="161"/>
                    <a:pt x="420" y="161"/>
                  </a:cubicBezTo>
                  <a:cubicBezTo>
                    <a:pt x="426" y="166"/>
                    <a:pt x="430" y="172"/>
                    <a:pt x="433" y="179"/>
                  </a:cubicBezTo>
                  <a:cubicBezTo>
                    <a:pt x="435" y="185"/>
                    <a:pt x="434" y="191"/>
                    <a:pt x="431" y="196"/>
                  </a:cubicBezTo>
                  <a:cubicBezTo>
                    <a:pt x="427" y="201"/>
                    <a:pt x="422" y="203"/>
                    <a:pt x="416" y="203"/>
                  </a:cubicBezTo>
                  <a:lnTo>
                    <a:pt x="405" y="20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xmlns="" id="{C5F6CCEE-C3AB-4611-A835-774F70351FB9}"/>
              </a:ext>
            </a:extLst>
          </p:cNvPr>
          <p:cNvGrpSpPr/>
          <p:nvPr/>
        </p:nvGrpSpPr>
        <p:grpSpPr>
          <a:xfrm>
            <a:off x="6256095" y="5759538"/>
            <a:ext cx="2774873" cy="718445"/>
            <a:chOff x="6387845" y="5704881"/>
            <a:chExt cx="2774873" cy="718445"/>
          </a:xfrm>
        </p:grpSpPr>
        <p:sp>
          <p:nvSpPr>
            <p:cNvPr id="152" name="TextBox 151">
              <a:extLst>
                <a:ext uri="{FF2B5EF4-FFF2-40B4-BE49-F238E27FC236}">
                  <a16:creationId xmlns:a16="http://schemas.microsoft.com/office/drawing/2014/main" xmlns="" id="{08700479-2E01-41D3-9BCC-ECBE9C9CF45A}"/>
                </a:ext>
              </a:extLst>
            </p:cNvPr>
            <p:cNvSpPr txBox="1"/>
            <p:nvPr/>
          </p:nvSpPr>
          <p:spPr>
            <a:xfrm>
              <a:off x="6792255" y="5704881"/>
              <a:ext cx="2370463" cy="718445"/>
            </a:xfrm>
            <a:prstGeom prst="rect">
              <a:avLst/>
            </a:prstGeom>
            <a:noFill/>
          </p:spPr>
          <p:txBody>
            <a:bodyPr wrap="square" lIns="36000" tIns="0" rIns="36000" bIns="0" rtlCol="0">
              <a:noAutofit/>
            </a:bodyPr>
            <a:lstStyle>
              <a:defPPr>
                <a:defRPr lang="en-US"/>
              </a:defPPr>
              <a:lvl1pPr algn="ctr">
                <a:defRPr sz="1100">
                  <a:solidFill>
                    <a:schemeClr val="tx2"/>
                  </a:solidFill>
                  <a:latin typeface="Helvetica Neue"/>
                </a:defRPr>
              </a:lvl1pPr>
            </a:lstStyle>
            <a:p>
              <a:pPr algn="l"/>
              <a:r>
                <a:rPr lang="en-GB" dirty="0"/>
                <a:t>Improve quality of life, promoting wealth creation and </a:t>
              </a:r>
              <a:r>
                <a:rPr lang="en-GB" b="1" dirty="0">
                  <a:solidFill>
                    <a:srgbClr val="F5873D"/>
                  </a:solidFill>
                </a:rPr>
                <a:t>growth from which everyone benefits</a:t>
              </a:r>
            </a:p>
          </p:txBody>
        </p:sp>
        <p:grpSp>
          <p:nvGrpSpPr>
            <p:cNvPr id="171" name="Group 170">
              <a:extLst>
                <a:ext uri="{FF2B5EF4-FFF2-40B4-BE49-F238E27FC236}">
                  <a16:creationId xmlns:a16="http://schemas.microsoft.com/office/drawing/2014/main" xmlns="" id="{4CF74158-0C4C-49BB-9D6D-DD69BCCD0FAF}"/>
                </a:ext>
              </a:extLst>
            </p:cNvPr>
            <p:cNvGrpSpPr/>
            <p:nvPr/>
          </p:nvGrpSpPr>
          <p:grpSpPr>
            <a:xfrm>
              <a:off x="6387845" y="5829312"/>
              <a:ext cx="366645" cy="337092"/>
              <a:chOff x="4792663" y="4992688"/>
              <a:chExt cx="630237" cy="579437"/>
            </a:xfrm>
            <a:solidFill>
              <a:schemeClr val="tx2"/>
            </a:solidFill>
          </p:grpSpPr>
          <p:sp>
            <p:nvSpPr>
              <p:cNvPr id="172" name="Freeform 685">
                <a:extLst>
                  <a:ext uri="{FF2B5EF4-FFF2-40B4-BE49-F238E27FC236}">
                    <a16:creationId xmlns:a16="http://schemas.microsoft.com/office/drawing/2014/main" xmlns="" id="{AB8CF033-FCD1-47FC-862B-2083582DCF0B}"/>
                  </a:ext>
                </a:extLst>
              </p:cNvPr>
              <p:cNvSpPr>
                <a:spLocks noEditPoints="1"/>
              </p:cNvSpPr>
              <p:nvPr/>
            </p:nvSpPr>
            <p:spPr bwMode="auto">
              <a:xfrm>
                <a:off x="4792663" y="4992688"/>
                <a:ext cx="630237" cy="579437"/>
              </a:xfrm>
              <a:custGeom>
                <a:avLst/>
                <a:gdLst>
                  <a:gd name="T0" fmla="*/ 140 w 168"/>
                  <a:gd name="T1" fmla="*/ 47 h 155"/>
                  <a:gd name="T2" fmla="*/ 137 w 168"/>
                  <a:gd name="T3" fmla="*/ 29 h 155"/>
                  <a:gd name="T4" fmla="*/ 120 w 168"/>
                  <a:gd name="T5" fmla="*/ 5 h 155"/>
                  <a:gd name="T6" fmla="*/ 82 w 168"/>
                  <a:gd name="T7" fmla="*/ 12 h 155"/>
                  <a:gd name="T8" fmla="*/ 42 w 168"/>
                  <a:gd name="T9" fmla="*/ 3 h 155"/>
                  <a:gd name="T10" fmla="*/ 29 w 168"/>
                  <a:gd name="T11" fmla="*/ 40 h 155"/>
                  <a:gd name="T12" fmla="*/ 13 w 168"/>
                  <a:gd name="T13" fmla="*/ 51 h 155"/>
                  <a:gd name="T14" fmla="*/ 0 w 168"/>
                  <a:gd name="T15" fmla="*/ 78 h 155"/>
                  <a:gd name="T16" fmla="*/ 23 w 168"/>
                  <a:gd name="T17" fmla="*/ 114 h 155"/>
                  <a:gd name="T18" fmla="*/ 47 w 168"/>
                  <a:gd name="T19" fmla="*/ 154 h 155"/>
                  <a:gd name="T20" fmla="*/ 79 w 168"/>
                  <a:gd name="T21" fmla="*/ 140 h 155"/>
                  <a:gd name="T22" fmla="*/ 97 w 168"/>
                  <a:gd name="T23" fmla="*/ 152 h 155"/>
                  <a:gd name="T24" fmla="*/ 115 w 168"/>
                  <a:gd name="T25" fmla="*/ 152 h 155"/>
                  <a:gd name="T26" fmla="*/ 126 w 168"/>
                  <a:gd name="T27" fmla="*/ 149 h 155"/>
                  <a:gd name="T28" fmla="*/ 139 w 168"/>
                  <a:gd name="T29" fmla="*/ 109 h 155"/>
                  <a:gd name="T30" fmla="*/ 110 w 168"/>
                  <a:gd name="T31" fmla="*/ 96 h 155"/>
                  <a:gd name="T32" fmla="*/ 84 w 168"/>
                  <a:gd name="T33" fmla="*/ 115 h 155"/>
                  <a:gd name="T34" fmla="*/ 52 w 168"/>
                  <a:gd name="T35" fmla="*/ 95 h 155"/>
                  <a:gd name="T36" fmla="*/ 46 w 168"/>
                  <a:gd name="T37" fmla="*/ 59 h 155"/>
                  <a:gd name="T38" fmla="*/ 84 w 168"/>
                  <a:gd name="T39" fmla="*/ 41 h 155"/>
                  <a:gd name="T40" fmla="*/ 116 w 168"/>
                  <a:gd name="T41" fmla="*/ 58 h 155"/>
                  <a:gd name="T42" fmla="*/ 110 w 168"/>
                  <a:gd name="T43" fmla="*/ 96 h 155"/>
                  <a:gd name="T44" fmla="*/ 134 w 168"/>
                  <a:gd name="T45" fmla="*/ 106 h 155"/>
                  <a:gd name="T46" fmla="*/ 114 w 168"/>
                  <a:gd name="T47" fmla="*/ 98 h 155"/>
                  <a:gd name="T48" fmla="*/ 82 w 168"/>
                  <a:gd name="T49" fmla="*/ 132 h 155"/>
                  <a:gd name="T50" fmla="*/ 84 w 168"/>
                  <a:gd name="T51" fmla="*/ 119 h 155"/>
                  <a:gd name="T52" fmla="*/ 82 w 168"/>
                  <a:gd name="T53" fmla="*/ 132 h 155"/>
                  <a:gd name="T54" fmla="*/ 29 w 168"/>
                  <a:gd name="T55" fmla="*/ 104 h 155"/>
                  <a:gd name="T56" fmla="*/ 49 w 168"/>
                  <a:gd name="T57" fmla="*/ 97 h 155"/>
                  <a:gd name="T58" fmla="*/ 36 w 168"/>
                  <a:gd name="T59" fmla="*/ 48 h 155"/>
                  <a:gd name="T60" fmla="*/ 43 w 168"/>
                  <a:gd name="T61" fmla="*/ 57 h 155"/>
                  <a:gd name="T62" fmla="*/ 36 w 168"/>
                  <a:gd name="T63" fmla="*/ 55 h 155"/>
                  <a:gd name="T64" fmla="*/ 36 w 168"/>
                  <a:gd name="T65" fmla="*/ 48 h 155"/>
                  <a:gd name="T66" fmla="*/ 82 w 168"/>
                  <a:gd name="T67" fmla="*/ 17 h 155"/>
                  <a:gd name="T68" fmla="*/ 84 w 168"/>
                  <a:gd name="T69" fmla="*/ 37 h 155"/>
                  <a:gd name="T70" fmla="*/ 120 w 168"/>
                  <a:gd name="T71" fmla="*/ 56 h 155"/>
                  <a:gd name="T72" fmla="*/ 121 w 168"/>
                  <a:gd name="T73" fmla="*/ 45 h 155"/>
                  <a:gd name="T74" fmla="*/ 128 w 168"/>
                  <a:gd name="T75" fmla="*/ 51 h 155"/>
                  <a:gd name="T76" fmla="*/ 120 w 168"/>
                  <a:gd name="T77" fmla="*/ 56 h 155"/>
                  <a:gd name="T78" fmla="*/ 118 w 168"/>
                  <a:gd name="T79" fmla="*/ 8 h 155"/>
                  <a:gd name="T80" fmla="*/ 121 w 168"/>
                  <a:gd name="T81" fmla="*/ 33 h 155"/>
                  <a:gd name="T82" fmla="*/ 108 w 168"/>
                  <a:gd name="T83" fmla="*/ 38 h 155"/>
                  <a:gd name="T84" fmla="*/ 109 w 168"/>
                  <a:gd name="T85" fmla="*/ 6 h 155"/>
                  <a:gd name="T86" fmla="*/ 53 w 168"/>
                  <a:gd name="T87" fmla="*/ 4 h 155"/>
                  <a:gd name="T88" fmla="*/ 55 w 168"/>
                  <a:gd name="T89" fmla="*/ 39 h 155"/>
                  <a:gd name="T90" fmla="*/ 34 w 168"/>
                  <a:gd name="T91" fmla="*/ 43 h 155"/>
                  <a:gd name="T92" fmla="*/ 44 w 168"/>
                  <a:gd name="T93" fmla="*/ 7 h 155"/>
                  <a:gd name="T94" fmla="*/ 15 w 168"/>
                  <a:gd name="T95" fmla="*/ 59 h 155"/>
                  <a:gd name="T96" fmla="*/ 33 w 168"/>
                  <a:gd name="T97" fmla="*/ 59 h 155"/>
                  <a:gd name="T98" fmla="*/ 25 w 168"/>
                  <a:gd name="T99" fmla="*/ 103 h 155"/>
                  <a:gd name="T100" fmla="*/ 47 w 168"/>
                  <a:gd name="T101" fmla="*/ 150 h 155"/>
                  <a:gd name="T102" fmla="*/ 27 w 168"/>
                  <a:gd name="T103" fmla="*/ 115 h 155"/>
                  <a:gd name="T104" fmla="*/ 63 w 168"/>
                  <a:gd name="T105" fmla="*/ 117 h 155"/>
                  <a:gd name="T106" fmla="*/ 47 w 168"/>
                  <a:gd name="T107" fmla="*/ 150 h 155"/>
                  <a:gd name="T108" fmla="*/ 124 w 168"/>
                  <a:gd name="T109" fmla="*/ 146 h 155"/>
                  <a:gd name="T110" fmla="*/ 115 w 168"/>
                  <a:gd name="T111" fmla="*/ 148 h 155"/>
                  <a:gd name="T112" fmla="*/ 101 w 168"/>
                  <a:gd name="T113" fmla="*/ 135 h 155"/>
                  <a:gd name="T114" fmla="*/ 100 w 168"/>
                  <a:gd name="T115" fmla="*/ 118 h 155"/>
                  <a:gd name="T116" fmla="*/ 135 w 168"/>
                  <a:gd name="T117" fmla="*/ 113 h 155"/>
                  <a:gd name="T118" fmla="*/ 127 w 168"/>
                  <a:gd name="T119" fmla="*/ 70 h 155"/>
                  <a:gd name="T120" fmla="*/ 137 w 168"/>
                  <a:gd name="T121" fmla="*/ 50 h 155"/>
                  <a:gd name="T122" fmla="*/ 138 w 168"/>
                  <a:gd name="T123" fmla="*/ 10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55">
                    <a:moveTo>
                      <a:pt x="168" y="78"/>
                    </a:moveTo>
                    <a:cubicBezTo>
                      <a:pt x="168" y="65"/>
                      <a:pt x="158" y="54"/>
                      <a:pt x="140" y="47"/>
                    </a:cubicBezTo>
                    <a:cubicBezTo>
                      <a:pt x="141" y="47"/>
                      <a:pt x="141" y="46"/>
                      <a:pt x="142" y="45"/>
                    </a:cubicBezTo>
                    <a:cubicBezTo>
                      <a:pt x="145" y="40"/>
                      <a:pt x="143" y="32"/>
                      <a:pt x="137" y="29"/>
                    </a:cubicBezTo>
                    <a:cubicBezTo>
                      <a:pt x="136" y="28"/>
                      <a:pt x="135" y="28"/>
                      <a:pt x="133" y="28"/>
                    </a:cubicBezTo>
                    <a:cubicBezTo>
                      <a:pt x="132" y="17"/>
                      <a:pt x="128" y="9"/>
                      <a:pt x="120" y="5"/>
                    </a:cubicBezTo>
                    <a:cubicBezTo>
                      <a:pt x="117" y="3"/>
                      <a:pt x="113" y="2"/>
                      <a:pt x="109" y="2"/>
                    </a:cubicBezTo>
                    <a:cubicBezTo>
                      <a:pt x="101" y="2"/>
                      <a:pt x="92" y="5"/>
                      <a:pt x="82" y="12"/>
                    </a:cubicBezTo>
                    <a:cubicBezTo>
                      <a:pt x="72" y="4"/>
                      <a:pt x="62" y="0"/>
                      <a:pt x="53" y="0"/>
                    </a:cubicBezTo>
                    <a:cubicBezTo>
                      <a:pt x="49" y="0"/>
                      <a:pt x="45" y="1"/>
                      <a:pt x="42" y="3"/>
                    </a:cubicBezTo>
                    <a:cubicBezTo>
                      <a:pt x="32" y="9"/>
                      <a:pt x="28" y="22"/>
                      <a:pt x="29" y="40"/>
                    </a:cubicBezTo>
                    <a:cubicBezTo>
                      <a:pt x="29" y="40"/>
                      <a:pt x="29" y="40"/>
                      <a:pt x="29" y="40"/>
                    </a:cubicBezTo>
                    <a:cubicBezTo>
                      <a:pt x="28" y="39"/>
                      <a:pt x="26" y="39"/>
                      <a:pt x="25" y="39"/>
                    </a:cubicBezTo>
                    <a:cubicBezTo>
                      <a:pt x="18" y="39"/>
                      <a:pt x="13" y="44"/>
                      <a:pt x="13" y="51"/>
                    </a:cubicBezTo>
                    <a:cubicBezTo>
                      <a:pt x="13" y="52"/>
                      <a:pt x="13" y="54"/>
                      <a:pt x="13" y="55"/>
                    </a:cubicBezTo>
                    <a:cubicBezTo>
                      <a:pt x="5" y="62"/>
                      <a:pt x="0" y="69"/>
                      <a:pt x="0" y="78"/>
                    </a:cubicBezTo>
                    <a:cubicBezTo>
                      <a:pt x="0" y="89"/>
                      <a:pt x="9" y="99"/>
                      <a:pt x="24" y="107"/>
                    </a:cubicBezTo>
                    <a:cubicBezTo>
                      <a:pt x="24" y="109"/>
                      <a:pt x="23" y="112"/>
                      <a:pt x="23" y="114"/>
                    </a:cubicBezTo>
                    <a:cubicBezTo>
                      <a:pt x="22" y="132"/>
                      <a:pt x="26" y="145"/>
                      <a:pt x="36" y="151"/>
                    </a:cubicBezTo>
                    <a:cubicBezTo>
                      <a:pt x="39" y="153"/>
                      <a:pt x="43" y="154"/>
                      <a:pt x="47" y="154"/>
                    </a:cubicBezTo>
                    <a:cubicBezTo>
                      <a:pt x="47" y="154"/>
                      <a:pt x="47" y="154"/>
                      <a:pt x="47" y="154"/>
                    </a:cubicBezTo>
                    <a:cubicBezTo>
                      <a:pt x="57" y="154"/>
                      <a:pt x="68" y="149"/>
                      <a:pt x="79" y="140"/>
                    </a:cubicBezTo>
                    <a:cubicBezTo>
                      <a:pt x="79" y="142"/>
                      <a:pt x="79" y="145"/>
                      <a:pt x="80" y="147"/>
                    </a:cubicBezTo>
                    <a:cubicBezTo>
                      <a:pt x="84" y="153"/>
                      <a:pt x="91" y="155"/>
                      <a:pt x="97" y="152"/>
                    </a:cubicBezTo>
                    <a:cubicBezTo>
                      <a:pt x="98" y="151"/>
                      <a:pt x="99" y="150"/>
                      <a:pt x="100" y="149"/>
                    </a:cubicBezTo>
                    <a:cubicBezTo>
                      <a:pt x="105" y="151"/>
                      <a:pt x="110" y="152"/>
                      <a:pt x="115" y="152"/>
                    </a:cubicBezTo>
                    <a:cubicBezTo>
                      <a:pt x="115" y="152"/>
                      <a:pt x="115" y="152"/>
                      <a:pt x="115" y="152"/>
                    </a:cubicBezTo>
                    <a:cubicBezTo>
                      <a:pt x="119" y="152"/>
                      <a:pt x="123" y="151"/>
                      <a:pt x="126" y="149"/>
                    </a:cubicBezTo>
                    <a:cubicBezTo>
                      <a:pt x="136" y="144"/>
                      <a:pt x="141" y="131"/>
                      <a:pt x="139" y="113"/>
                    </a:cubicBezTo>
                    <a:cubicBezTo>
                      <a:pt x="139" y="111"/>
                      <a:pt x="139" y="110"/>
                      <a:pt x="139" y="109"/>
                    </a:cubicBezTo>
                    <a:cubicBezTo>
                      <a:pt x="157" y="102"/>
                      <a:pt x="168" y="90"/>
                      <a:pt x="168" y="78"/>
                    </a:cubicBezTo>
                    <a:close/>
                    <a:moveTo>
                      <a:pt x="110" y="96"/>
                    </a:moveTo>
                    <a:cubicBezTo>
                      <a:pt x="106" y="102"/>
                      <a:pt x="102" y="108"/>
                      <a:pt x="98" y="114"/>
                    </a:cubicBezTo>
                    <a:cubicBezTo>
                      <a:pt x="94" y="114"/>
                      <a:pt x="89" y="115"/>
                      <a:pt x="84" y="115"/>
                    </a:cubicBezTo>
                    <a:cubicBezTo>
                      <a:pt x="77" y="115"/>
                      <a:pt x="71" y="114"/>
                      <a:pt x="65" y="113"/>
                    </a:cubicBezTo>
                    <a:cubicBezTo>
                      <a:pt x="60" y="108"/>
                      <a:pt x="56" y="101"/>
                      <a:pt x="52" y="95"/>
                    </a:cubicBezTo>
                    <a:cubicBezTo>
                      <a:pt x="48" y="86"/>
                      <a:pt x="44" y="78"/>
                      <a:pt x="41" y="70"/>
                    </a:cubicBezTo>
                    <a:cubicBezTo>
                      <a:pt x="42" y="66"/>
                      <a:pt x="44" y="63"/>
                      <a:pt x="46" y="59"/>
                    </a:cubicBezTo>
                    <a:cubicBezTo>
                      <a:pt x="50" y="53"/>
                      <a:pt x="53" y="48"/>
                      <a:pt x="57" y="43"/>
                    </a:cubicBezTo>
                    <a:cubicBezTo>
                      <a:pt x="65" y="42"/>
                      <a:pt x="75" y="41"/>
                      <a:pt x="84" y="41"/>
                    </a:cubicBezTo>
                    <a:cubicBezTo>
                      <a:pt x="92" y="41"/>
                      <a:pt x="99" y="41"/>
                      <a:pt x="106" y="42"/>
                    </a:cubicBezTo>
                    <a:cubicBezTo>
                      <a:pt x="109" y="47"/>
                      <a:pt x="113" y="52"/>
                      <a:pt x="116" y="58"/>
                    </a:cubicBezTo>
                    <a:cubicBezTo>
                      <a:pt x="118" y="62"/>
                      <a:pt x="120" y="66"/>
                      <a:pt x="122" y="70"/>
                    </a:cubicBezTo>
                    <a:cubicBezTo>
                      <a:pt x="119" y="78"/>
                      <a:pt x="115" y="87"/>
                      <a:pt x="110" y="96"/>
                    </a:cubicBezTo>
                    <a:close/>
                    <a:moveTo>
                      <a:pt x="125" y="75"/>
                    </a:moveTo>
                    <a:cubicBezTo>
                      <a:pt x="129" y="86"/>
                      <a:pt x="133" y="97"/>
                      <a:pt x="134" y="106"/>
                    </a:cubicBezTo>
                    <a:cubicBezTo>
                      <a:pt x="125" y="110"/>
                      <a:pt x="115" y="112"/>
                      <a:pt x="104" y="113"/>
                    </a:cubicBezTo>
                    <a:cubicBezTo>
                      <a:pt x="107" y="109"/>
                      <a:pt x="111" y="104"/>
                      <a:pt x="114" y="98"/>
                    </a:cubicBezTo>
                    <a:cubicBezTo>
                      <a:pt x="118" y="90"/>
                      <a:pt x="122" y="83"/>
                      <a:pt x="125" y="75"/>
                    </a:cubicBezTo>
                    <a:close/>
                    <a:moveTo>
                      <a:pt x="82" y="132"/>
                    </a:moveTo>
                    <a:cubicBezTo>
                      <a:pt x="77" y="128"/>
                      <a:pt x="73" y="123"/>
                      <a:pt x="68" y="118"/>
                    </a:cubicBezTo>
                    <a:cubicBezTo>
                      <a:pt x="74" y="118"/>
                      <a:pt x="79" y="119"/>
                      <a:pt x="84" y="119"/>
                    </a:cubicBezTo>
                    <a:cubicBezTo>
                      <a:pt x="88" y="119"/>
                      <a:pt x="91" y="118"/>
                      <a:pt x="95" y="118"/>
                    </a:cubicBezTo>
                    <a:cubicBezTo>
                      <a:pt x="91" y="123"/>
                      <a:pt x="86" y="128"/>
                      <a:pt x="82" y="132"/>
                    </a:cubicBezTo>
                    <a:close/>
                    <a:moveTo>
                      <a:pt x="59" y="113"/>
                    </a:moveTo>
                    <a:cubicBezTo>
                      <a:pt x="48" y="111"/>
                      <a:pt x="37" y="108"/>
                      <a:pt x="29" y="104"/>
                    </a:cubicBezTo>
                    <a:cubicBezTo>
                      <a:pt x="31" y="95"/>
                      <a:pt x="34" y="85"/>
                      <a:pt x="38" y="75"/>
                    </a:cubicBezTo>
                    <a:cubicBezTo>
                      <a:pt x="41" y="82"/>
                      <a:pt x="45" y="90"/>
                      <a:pt x="49" y="97"/>
                    </a:cubicBezTo>
                    <a:cubicBezTo>
                      <a:pt x="52" y="102"/>
                      <a:pt x="55" y="108"/>
                      <a:pt x="59" y="113"/>
                    </a:cubicBezTo>
                    <a:close/>
                    <a:moveTo>
                      <a:pt x="36" y="48"/>
                    </a:moveTo>
                    <a:cubicBezTo>
                      <a:pt x="41" y="47"/>
                      <a:pt x="46" y="45"/>
                      <a:pt x="51" y="44"/>
                    </a:cubicBezTo>
                    <a:cubicBezTo>
                      <a:pt x="48" y="48"/>
                      <a:pt x="45" y="53"/>
                      <a:pt x="43" y="57"/>
                    </a:cubicBezTo>
                    <a:cubicBezTo>
                      <a:pt x="41" y="60"/>
                      <a:pt x="40" y="62"/>
                      <a:pt x="39" y="65"/>
                    </a:cubicBezTo>
                    <a:cubicBezTo>
                      <a:pt x="38" y="61"/>
                      <a:pt x="37" y="58"/>
                      <a:pt x="36" y="55"/>
                    </a:cubicBezTo>
                    <a:cubicBezTo>
                      <a:pt x="36" y="54"/>
                      <a:pt x="36" y="52"/>
                      <a:pt x="36" y="51"/>
                    </a:cubicBezTo>
                    <a:cubicBezTo>
                      <a:pt x="36" y="50"/>
                      <a:pt x="36" y="49"/>
                      <a:pt x="36" y="48"/>
                    </a:cubicBezTo>
                    <a:close/>
                    <a:moveTo>
                      <a:pt x="61" y="38"/>
                    </a:moveTo>
                    <a:cubicBezTo>
                      <a:pt x="68" y="30"/>
                      <a:pt x="75" y="22"/>
                      <a:pt x="82" y="17"/>
                    </a:cubicBezTo>
                    <a:cubicBezTo>
                      <a:pt x="89" y="22"/>
                      <a:pt x="96" y="29"/>
                      <a:pt x="102" y="38"/>
                    </a:cubicBezTo>
                    <a:cubicBezTo>
                      <a:pt x="97" y="37"/>
                      <a:pt x="90" y="37"/>
                      <a:pt x="84" y="37"/>
                    </a:cubicBezTo>
                    <a:cubicBezTo>
                      <a:pt x="76" y="37"/>
                      <a:pt x="68" y="37"/>
                      <a:pt x="61" y="38"/>
                    </a:cubicBezTo>
                    <a:close/>
                    <a:moveTo>
                      <a:pt x="120" y="56"/>
                    </a:moveTo>
                    <a:cubicBezTo>
                      <a:pt x="117" y="51"/>
                      <a:pt x="114" y="47"/>
                      <a:pt x="111" y="43"/>
                    </a:cubicBezTo>
                    <a:cubicBezTo>
                      <a:pt x="115" y="44"/>
                      <a:pt x="118" y="44"/>
                      <a:pt x="121" y="45"/>
                    </a:cubicBezTo>
                    <a:cubicBezTo>
                      <a:pt x="122" y="47"/>
                      <a:pt x="123" y="49"/>
                      <a:pt x="125" y="50"/>
                    </a:cubicBezTo>
                    <a:cubicBezTo>
                      <a:pt x="126" y="50"/>
                      <a:pt x="127" y="51"/>
                      <a:pt x="128" y="51"/>
                    </a:cubicBezTo>
                    <a:cubicBezTo>
                      <a:pt x="127" y="55"/>
                      <a:pt x="126" y="60"/>
                      <a:pt x="124" y="64"/>
                    </a:cubicBezTo>
                    <a:cubicBezTo>
                      <a:pt x="123" y="62"/>
                      <a:pt x="121" y="59"/>
                      <a:pt x="120" y="56"/>
                    </a:cubicBezTo>
                    <a:close/>
                    <a:moveTo>
                      <a:pt x="109" y="6"/>
                    </a:moveTo>
                    <a:cubicBezTo>
                      <a:pt x="113" y="6"/>
                      <a:pt x="116" y="7"/>
                      <a:pt x="118" y="8"/>
                    </a:cubicBezTo>
                    <a:cubicBezTo>
                      <a:pt x="124" y="12"/>
                      <a:pt x="128" y="19"/>
                      <a:pt x="129" y="28"/>
                    </a:cubicBezTo>
                    <a:cubicBezTo>
                      <a:pt x="126" y="28"/>
                      <a:pt x="123" y="30"/>
                      <a:pt x="121" y="33"/>
                    </a:cubicBezTo>
                    <a:cubicBezTo>
                      <a:pt x="120" y="36"/>
                      <a:pt x="119" y="38"/>
                      <a:pt x="119" y="40"/>
                    </a:cubicBezTo>
                    <a:cubicBezTo>
                      <a:pt x="116" y="40"/>
                      <a:pt x="112" y="39"/>
                      <a:pt x="108" y="38"/>
                    </a:cubicBezTo>
                    <a:cubicBezTo>
                      <a:pt x="101" y="29"/>
                      <a:pt x="93" y="21"/>
                      <a:pt x="86" y="15"/>
                    </a:cubicBezTo>
                    <a:cubicBezTo>
                      <a:pt x="94" y="9"/>
                      <a:pt x="102" y="6"/>
                      <a:pt x="109" y="6"/>
                    </a:cubicBezTo>
                    <a:close/>
                    <a:moveTo>
                      <a:pt x="44" y="7"/>
                    </a:moveTo>
                    <a:cubicBezTo>
                      <a:pt x="47" y="5"/>
                      <a:pt x="50" y="4"/>
                      <a:pt x="53" y="4"/>
                    </a:cubicBezTo>
                    <a:cubicBezTo>
                      <a:pt x="61" y="4"/>
                      <a:pt x="70" y="8"/>
                      <a:pt x="79" y="14"/>
                    </a:cubicBezTo>
                    <a:cubicBezTo>
                      <a:pt x="71" y="21"/>
                      <a:pt x="62" y="29"/>
                      <a:pt x="55" y="39"/>
                    </a:cubicBezTo>
                    <a:cubicBezTo>
                      <a:pt x="47" y="40"/>
                      <a:pt x="41" y="42"/>
                      <a:pt x="35" y="44"/>
                    </a:cubicBezTo>
                    <a:cubicBezTo>
                      <a:pt x="34" y="44"/>
                      <a:pt x="34" y="44"/>
                      <a:pt x="34" y="43"/>
                    </a:cubicBezTo>
                    <a:cubicBezTo>
                      <a:pt x="33" y="42"/>
                      <a:pt x="33" y="41"/>
                      <a:pt x="33" y="39"/>
                    </a:cubicBezTo>
                    <a:cubicBezTo>
                      <a:pt x="32" y="23"/>
                      <a:pt x="36" y="11"/>
                      <a:pt x="44" y="7"/>
                    </a:cubicBezTo>
                    <a:close/>
                    <a:moveTo>
                      <a:pt x="4" y="78"/>
                    </a:moveTo>
                    <a:cubicBezTo>
                      <a:pt x="4" y="71"/>
                      <a:pt x="8" y="64"/>
                      <a:pt x="15" y="59"/>
                    </a:cubicBezTo>
                    <a:cubicBezTo>
                      <a:pt x="18" y="61"/>
                      <a:pt x="21" y="63"/>
                      <a:pt x="25" y="63"/>
                    </a:cubicBezTo>
                    <a:cubicBezTo>
                      <a:pt x="28" y="63"/>
                      <a:pt x="31" y="62"/>
                      <a:pt x="33" y="59"/>
                    </a:cubicBezTo>
                    <a:cubicBezTo>
                      <a:pt x="34" y="63"/>
                      <a:pt x="35" y="66"/>
                      <a:pt x="36" y="70"/>
                    </a:cubicBezTo>
                    <a:cubicBezTo>
                      <a:pt x="31" y="81"/>
                      <a:pt x="27" y="92"/>
                      <a:pt x="25" y="103"/>
                    </a:cubicBezTo>
                    <a:cubicBezTo>
                      <a:pt x="12" y="96"/>
                      <a:pt x="4" y="87"/>
                      <a:pt x="4" y="78"/>
                    </a:cubicBezTo>
                    <a:close/>
                    <a:moveTo>
                      <a:pt x="47" y="150"/>
                    </a:moveTo>
                    <a:cubicBezTo>
                      <a:pt x="44" y="150"/>
                      <a:pt x="41" y="149"/>
                      <a:pt x="38" y="147"/>
                    </a:cubicBezTo>
                    <a:cubicBezTo>
                      <a:pt x="30" y="142"/>
                      <a:pt x="26" y="131"/>
                      <a:pt x="27" y="115"/>
                    </a:cubicBezTo>
                    <a:cubicBezTo>
                      <a:pt x="28" y="113"/>
                      <a:pt x="28" y="111"/>
                      <a:pt x="28" y="108"/>
                    </a:cubicBezTo>
                    <a:cubicBezTo>
                      <a:pt x="38" y="113"/>
                      <a:pt x="50" y="116"/>
                      <a:pt x="63" y="117"/>
                    </a:cubicBezTo>
                    <a:cubicBezTo>
                      <a:pt x="68" y="124"/>
                      <a:pt x="73" y="130"/>
                      <a:pt x="79" y="135"/>
                    </a:cubicBezTo>
                    <a:cubicBezTo>
                      <a:pt x="68" y="144"/>
                      <a:pt x="57" y="150"/>
                      <a:pt x="47" y="150"/>
                    </a:cubicBezTo>
                    <a:close/>
                    <a:moveTo>
                      <a:pt x="135" y="113"/>
                    </a:moveTo>
                    <a:cubicBezTo>
                      <a:pt x="136" y="129"/>
                      <a:pt x="133" y="141"/>
                      <a:pt x="124" y="146"/>
                    </a:cubicBezTo>
                    <a:cubicBezTo>
                      <a:pt x="122" y="147"/>
                      <a:pt x="118" y="148"/>
                      <a:pt x="115" y="148"/>
                    </a:cubicBezTo>
                    <a:cubicBezTo>
                      <a:pt x="115" y="148"/>
                      <a:pt x="115" y="148"/>
                      <a:pt x="115" y="148"/>
                    </a:cubicBezTo>
                    <a:cubicBezTo>
                      <a:pt x="111" y="148"/>
                      <a:pt x="107" y="147"/>
                      <a:pt x="102" y="145"/>
                    </a:cubicBezTo>
                    <a:cubicBezTo>
                      <a:pt x="103" y="142"/>
                      <a:pt x="103" y="138"/>
                      <a:pt x="101" y="135"/>
                    </a:cubicBezTo>
                    <a:cubicBezTo>
                      <a:pt x="99" y="131"/>
                      <a:pt x="95" y="129"/>
                      <a:pt x="90" y="129"/>
                    </a:cubicBezTo>
                    <a:cubicBezTo>
                      <a:pt x="94" y="126"/>
                      <a:pt x="97" y="122"/>
                      <a:pt x="100" y="118"/>
                    </a:cubicBezTo>
                    <a:cubicBezTo>
                      <a:pt x="113" y="117"/>
                      <a:pt x="125" y="114"/>
                      <a:pt x="135" y="111"/>
                    </a:cubicBezTo>
                    <a:cubicBezTo>
                      <a:pt x="135" y="111"/>
                      <a:pt x="135" y="112"/>
                      <a:pt x="135" y="113"/>
                    </a:cubicBezTo>
                    <a:close/>
                    <a:moveTo>
                      <a:pt x="138" y="105"/>
                    </a:moveTo>
                    <a:cubicBezTo>
                      <a:pt x="136" y="94"/>
                      <a:pt x="132" y="82"/>
                      <a:pt x="127" y="70"/>
                    </a:cubicBezTo>
                    <a:cubicBezTo>
                      <a:pt x="129" y="63"/>
                      <a:pt x="131" y="57"/>
                      <a:pt x="132" y="51"/>
                    </a:cubicBezTo>
                    <a:cubicBezTo>
                      <a:pt x="134" y="51"/>
                      <a:pt x="135" y="51"/>
                      <a:pt x="137" y="50"/>
                    </a:cubicBezTo>
                    <a:cubicBezTo>
                      <a:pt x="154" y="57"/>
                      <a:pt x="164" y="67"/>
                      <a:pt x="164" y="78"/>
                    </a:cubicBezTo>
                    <a:cubicBezTo>
                      <a:pt x="164" y="88"/>
                      <a:pt x="154" y="98"/>
                      <a:pt x="138" y="105"/>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686">
                <a:extLst>
                  <a:ext uri="{FF2B5EF4-FFF2-40B4-BE49-F238E27FC236}">
                    <a16:creationId xmlns:a16="http://schemas.microsoft.com/office/drawing/2014/main" xmlns="" id="{133FD412-B295-421D-BD06-045AA45D05E4}"/>
                  </a:ext>
                </a:extLst>
              </p:cNvPr>
              <p:cNvSpPr>
                <a:spLocks noChangeArrowheads="1"/>
              </p:cNvSpPr>
              <p:nvPr/>
            </p:nvSpPr>
            <p:spPr bwMode="auto">
              <a:xfrm>
                <a:off x="5043488" y="5221288"/>
                <a:ext cx="127000" cy="12700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76" name="TextBox 175">
            <a:extLst>
              <a:ext uri="{FF2B5EF4-FFF2-40B4-BE49-F238E27FC236}">
                <a16:creationId xmlns:a16="http://schemas.microsoft.com/office/drawing/2014/main" xmlns="" id="{093F47EE-C09C-4B44-B7F0-C251E5BA3854}"/>
              </a:ext>
            </a:extLst>
          </p:cNvPr>
          <p:cNvSpPr txBox="1"/>
          <p:nvPr/>
        </p:nvSpPr>
        <p:spPr>
          <a:xfrm>
            <a:off x="4105736" y="2783041"/>
            <a:ext cx="4042884" cy="329525"/>
          </a:xfrm>
          <a:prstGeom prst="rect">
            <a:avLst/>
          </a:prstGeom>
          <a:noFill/>
        </p:spPr>
        <p:txBody>
          <a:bodyPr wrap="square" rtlCol="0">
            <a:noAutofit/>
          </a:bodyPr>
          <a:lstStyle/>
          <a:p>
            <a:pPr algn="ctr"/>
            <a:r>
              <a:rPr lang="en-GB" b="1" dirty="0">
                <a:solidFill>
                  <a:schemeClr val="accent2">
                    <a:lumMod val="75000"/>
                  </a:schemeClr>
                </a:solidFill>
                <a:latin typeface="Helvetica" panose="020B0604020202020204" pitchFamily="34" charset="0"/>
                <a:cs typeface="Helvetica" panose="020B0604020202020204" pitchFamily="34" charset="0"/>
              </a:rPr>
              <a:t>Strategic Opportunities</a:t>
            </a:r>
          </a:p>
        </p:txBody>
      </p:sp>
      <p:sp>
        <p:nvSpPr>
          <p:cNvPr id="179" name="TextBox 178">
            <a:extLst>
              <a:ext uri="{FF2B5EF4-FFF2-40B4-BE49-F238E27FC236}">
                <a16:creationId xmlns:a16="http://schemas.microsoft.com/office/drawing/2014/main" xmlns="" id="{9C807663-5B85-447F-92F1-05987BAF4DB1}"/>
              </a:ext>
            </a:extLst>
          </p:cNvPr>
          <p:cNvSpPr txBox="1"/>
          <p:nvPr/>
        </p:nvSpPr>
        <p:spPr>
          <a:xfrm>
            <a:off x="4105736" y="4777560"/>
            <a:ext cx="4042884" cy="329525"/>
          </a:xfrm>
          <a:prstGeom prst="rect">
            <a:avLst/>
          </a:prstGeom>
          <a:noFill/>
        </p:spPr>
        <p:txBody>
          <a:bodyPr wrap="square" rtlCol="0">
            <a:noAutofit/>
          </a:bodyPr>
          <a:lstStyle/>
          <a:p>
            <a:pPr algn="ctr"/>
            <a:r>
              <a:rPr lang="en-GB" b="1" dirty="0">
                <a:solidFill>
                  <a:schemeClr val="accent2">
                    <a:lumMod val="75000"/>
                  </a:schemeClr>
                </a:solidFill>
                <a:latin typeface="Helvetica" panose="020B0604020202020204" pitchFamily="34" charset="0"/>
                <a:cs typeface="Helvetica" panose="020B0604020202020204" pitchFamily="34" charset="0"/>
              </a:rPr>
              <a:t>Foundations of Productivity</a:t>
            </a:r>
          </a:p>
        </p:txBody>
      </p:sp>
      <p:sp>
        <p:nvSpPr>
          <p:cNvPr id="180" name="TextBox 179">
            <a:extLst>
              <a:ext uri="{FF2B5EF4-FFF2-40B4-BE49-F238E27FC236}">
                <a16:creationId xmlns:a16="http://schemas.microsoft.com/office/drawing/2014/main" xmlns="" id="{68C540D5-4E4C-4011-BDC9-756E56D6CFFA}"/>
              </a:ext>
            </a:extLst>
          </p:cNvPr>
          <p:cNvSpPr txBox="1"/>
          <p:nvPr/>
        </p:nvSpPr>
        <p:spPr>
          <a:xfrm>
            <a:off x="4694921" y="5402392"/>
            <a:ext cx="2802159" cy="355984"/>
          </a:xfrm>
          <a:prstGeom prst="rect">
            <a:avLst/>
          </a:prstGeom>
          <a:noFill/>
        </p:spPr>
        <p:txBody>
          <a:bodyPr wrap="square" rtlCol="0">
            <a:noAutofit/>
          </a:bodyPr>
          <a:lstStyle/>
          <a:p>
            <a:pPr algn="ctr"/>
            <a:r>
              <a:rPr lang="en-GB" sz="1200" b="1" dirty="0">
                <a:solidFill>
                  <a:schemeClr val="accent2">
                    <a:lumMod val="75000"/>
                  </a:schemeClr>
                </a:solidFill>
                <a:latin typeface="Helvetica" panose="020B0604020202020204" pitchFamily="34" charset="0"/>
                <a:cs typeface="Helvetica" panose="020B0604020202020204" pitchFamily="34" charset="0"/>
              </a:rPr>
              <a:t>Planning for Growth Objectives</a:t>
            </a:r>
          </a:p>
        </p:txBody>
      </p:sp>
      <p:cxnSp>
        <p:nvCxnSpPr>
          <p:cNvPr id="185" name="Straight Connector 184">
            <a:extLst>
              <a:ext uri="{FF2B5EF4-FFF2-40B4-BE49-F238E27FC236}">
                <a16:creationId xmlns:a16="http://schemas.microsoft.com/office/drawing/2014/main" xmlns="" id="{177A1F83-C442-48E0-8D70-204C63529B00}"/>
              </a:ext>
            </a:extLst>
          </p:cNvPr>
          <p:cNvCxnSpPr>
            <a:cxnSpLocks/>
          </p:cNvCxnSpPr>
          <p:nvPr/>
        </p:nvCxnSpPr>
        <p:spPr>
          <a:xfrm flipH="1">
            <a:off x="3378000" y="1628832"/>
            <a:ext cx="5436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7" name="Slide Number Placeholder 176">
            <a:extLst>
              <a:ext uri="{FF2B5EF4-FFF2-40B4-BE49-F238E27FC236}">
                <a16:creationId xmlns:a16="http://schemas.microsoft.com/office/drawing/2014/main" xmlns="" id="{67BA3FEF-C2C9-49ED-9D18-5A0AEE562D5C}"/>
              </a:ext>
            </a:extLst>
          </p:cNvPr>
          <p:cNvSpPr>
            <a:spLocks noGrp="1"/>
          </p:cNvSpPr>
          <p:nvPr>
            <p:ph type="sldNum" sz="quarter" idx="12"/>
          </p:nvPr>
        </p:nvSpPr>
        <p:spPr>
          <a:xfrm>
            <a:off x="8610601" y="6534152"/>
            <a:ext cx="2743200" cy="365125"/>
          </a:xfrm>
        </p:spPr>
        <p:txBody>
          <a:bodyPr/>
          <a:lstStyle/>
          <a:p>
            <a:fld id="{9EF44107-4028-49BE-8D3C-62793E417957}" type="slidenum">
              <a:rPr lang="en-GB" smtClean="0"/>
              <a:t>6</a:t>
            </a:fld>
            <a:endParaRPr lang="en-GB" dirty="0"/>
          </a:p>
        </p:txBody>
      </p:sp>
    </p:spTree>
    <p:extLst>
      <p:ext uri="{BB962C8B-B14F-4D97-AF65-F5344CB8AC3E}">
        <p14:creationId xmlns:p14="http://schemas.microsoft.com/office/powerpoint/2010/main" val="163031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11BB4-B4A4-4E7E-AFAA-E5630D80E989}"/>
              </a:ext>
            </a:extLst>
          </p:cNvPr>
          <p:cNvSpPr>
            <a:spLocks noGrp="1"/>
          </p:cNvSpPr>
          <p:nvPr>
            <p:ph type="title"/>
          </p:nvPr>
        </p:nvSpPr>
        <p:spPr/>
        <p:txBody>
          <a:bodyPr/>
          <a:lstStyle/>
          <a:p>
            <a:r>
              <a:rPr lang="en-GB" dirty="0"/>
              <a:t>The Importance of Place to the LIS</a:t>
            </a:r>
          </a:p>
        </p:txBody>
      </p:sp>
      <p:sp>
        <p:nvSpPr>
          <p:cNvPr id="3" name="TextBox 2">
            <a:extLst>
              <a:ext uri="{FF2B5EF4-FFF2-40B4-BE49-F238E27FC236}">
                <a16:creationId xmlns:a16="http://schemas.microsoft.com/office/drawing/2014/main" xmlns="" id="{C20CDAD2-F5CD-4741-B450-3B1CE88094C0}"/>
              </a:ext>
            </a:extLst>
          </p:cNvPr>
          <p:cNvSpPr txBox="1"/>
          <p:nvPr/>
        </p:nvSpPr>
        <p:spPr>
          <a:xfrm>
            <a:off x="546100" y="1600910"/>
            <a:ext cx="3124200" cy="4425558"/>
          </a:xfrm>
          <a:prstGeom prst="rect">
            <a:avLst/>
          </a:prstGeom>
          <a:noFill/>
        </p:spPr>
        <p:txBody>
          <a:bodyPr wrap="square" rtlCol="0">
            <a:noAutofit/>
          </a:bodyPr>
          <a:lstStyle/>
          <a:p>
            <a:pPr algn="just"/>
            <a:r>
              <a:rPr lang="en-GB" dirty="0">
                <a:solidFill>
                  <a:schemeClr val="tx2">
                    <a:lumMod val="75000"/>
                  </a:schemeClr>
                </a:solidFill>
                <a:latin typeface="Helvetica" panose="020B0604020202020204" pitchFamily="34" charset="0"/>
                <a:cs typeface="Helvetica" panose="020B0604020202020204" pitchFamily="34" charset="0"/>
              </a:rPr>
              <a:t>The local industrial strategy is for the whole of Greater Lincolnshire and looks to maximise the gains for all places.</a:t>
            </a:r>
          </a:p>
          <a:p>
            <a:pPr algn="just"/>
            <a:endParaRPr lang="en-GB" dirty="0">
              <a:solidFill>
                <a:schemeClr val="tx2">
                  <a:lumMod val="75000"/>
                </a:schemeClr>
              </a:solidFill>
              <a:latin typeface="Helvetica" panose="020B0604020202020204" pitchFamily="34" charset="0"/>
              <a:cs typeface="Helvetica" panose="020B0604020202020204" pitchFamily="34" charset="0"/>
            </a:endParaRPr>
          </a:p>
          <a:p>
            <a:pPr marL="171450" indent="-171450" algn="just">
              <a:spcBef>
                <a:spcPts val="300"/>
              </a:spcBef>
              <a:buFont typeface="Arial" panose="020B0604020202020204" pitchFamily="34" charset="0"/>
              <a:buChar char="•"/>
            </a:pPr>
            <a:r>
              <a:rPr lang="en-GB" dirty="0">
                <a:solidFill>
                  <a:schemeClr val="tx2">
                    <a:lumMod val="75000"/>
                  </a:schemeClr>
                </a:solidFill>
                <a:latin typeface="Helvetica" panose="020B0604020202020204" pitchFamily="34" charset="0"/>
                <a:cs typeface="Helvetica" panose="020B0604020202020204" pitchFamily="34" charset="0"/>
              </a:rPr>
              <a:t>Urban areas are showing potential for growth</a:t>
            </a:r>
          </a:p>
          <a:p>
            <a:pPr marL="171450" indent="-171450" algn="just">
              <a:spcBef>
                <a:spcPts val="300"/>
              </a:spcBef>
              <a:buFont typeface="Arial" panose="020B0604020202020204" pitchFamily="34" charset="0"/>
              <a:buChar char="•"/>
            </a:pPr>
            <a:r>
              <a:rPr lang="en-GB" dirty="0">
                <a:solidFill>
                  <a:schemeClr val="tx2">
                    <a:lumMod val="75000"/>
                  </a:schemeClr>
                </a:solidFill>
                <a:latin typeface="Helvetica" panose="020B0604020202020204" pitchFamily="34" charset="0"/>
                <a:cs typeface="Helvetica" panose="020B0604020202020204" pitchFamily="34" charset="0"/>
              </a:rPr>
              <a:t>Rural and coastal areas are a core part of Greater Lincolnshire’s identity</a:t>
            </a:r>
          </a:p>
          <a:p>
            <a:pPr marL="171450" indent="-171450" algn="just">
              <a:spcBef>
                <a:spcPts val="300"/>
              </a:spcBef>
              <a:buFont typeface="Arial" panose="020B0604020202020204" pitchFamily="34" charset="0"/>
              <a:buChar char="•"/>
            </a:pPr>
            <a:r>
              <a:rPr lang="en-GB" dirty="0">
                <a:solidFill>
                  <a:schemeClr val="tx2">
                    <a:lumMod val="75000"/>
                  </a:schemeClr>
                </a:solidFill>
                <a:latin typeface="Helvetica" panose="020B0604020202020204" pitchFamily="34" charset="0"/>
                <a:cs typeface="Helvetica" panose="020B0604020202020204" pitchFamily="34" charset="0"/>
              </a:rPr>
              <a:t>One focus should be to grow resilient market towns</a:t>
            </a:r>
          </a:p>
        </p:txBody>
      </p:sp>
      <p:pic>
        <p:nvPicPr>
          <p:cNvPr id="5" name="Picture 4">
            <a:extLst>
              <a:ext uri="{FF2B5EF4-FFF2-40B4-BE49-F238E27FC236}">
                <a16:creationId xmlns:a16="http://schemas.microsoft.com/office/drawing/2014/main" xmlns="" id="{D273A86A-ABE4-4BD9-9F90-4523A64C797D}"/>
              </a:ext>
            </a:extLst>
          </p:cNvPr>
          <p:cNvPicPr>
            <a:picLocks noChangeAspect="1"/>
          </p:cNvPicPr>
          <p:nvPr/>
        </p:nvPicPr>
        <p:blipFill>
          <a:blip r:embed="rId2"/>
          <a:stretch>
            <a:fillRect/>
          </a:stretch>
        </p:blipFill>
        <p:spPr>
          <a:xfrm>
            <a:off x="3961097" y="1852510"/>
            <a:ext cx="7799103" cy="4598526"/>
          </a:xfrm>
          <a:prstGeom prst="rect">
            <a:avLst/>
          </a:prstGeom>
        </p:spPr>
      </p:pic>
      <p:sp>
        <p:nvSpPr>
          <p:cNvPr id="6" name="TextBox 5">
            <a:extLst>
              <a:ext uri="{FF2B5EF4-FFF2-40B4-BE49-F238E27FC236}">
                <a16:creationId xmlns:a16="http://schemas.microsoft.com/office/drawing/2014/main" xmlns="" id="{FB456E28-B11B-4CA1-B48A-41DFDE7DC340}"/>
              </a:ext>
            </a:extLst>
          </p:cNvPr>
          <p:cNvSpPr txBox="1"/>
          <p:nvPr/>
        </p:nvSpPr>
        <p:spPr>
          <a:xfrm>
            <a:off x="3961096" y="1600910"/>
            <a:ext cx="5182904" cy="276999"/>
          </a:xfrm>
          <a:prstGeom prst="rect">
            <a:avLst/>
          </a:prstGeom>
          <a:noFill/>
        </p:spPr>
        <p:txBody>
          <a:bodyPr wrap="square" rtlCol="0">
            <a:spAutoFit/>
          </a:bodyPr>
          <a:lstStyle/>
          <a:p>
            <a:r>
              <a:rPr lang="en-GB" sz="1200" b="1" i="1" dirty="0">
                <a:solidFill>
                  <a:srgbClr val="F5873D"/>
                </a:solidFill>
                <a:latin typeface="Helvetica" panose="020B0604020202020204" pitchFamily="34" charset="0"/>
                <a:cs typeface="Helvetica" panose="020B0604020202020204" pitchFamily="34" charset="0"/>
              </a:rPr>
              <a:t>Understanding Place: Greater Lincolnshire’s Spatial Corridors</a:t>
            </a:r>
          </a:p>
        </p:txBody>
      </p:sp>
      <p:sp>
        <p:nvSpPr>
          <p:cNvPr id="7" name="Slide Number Placeholder 6">
            <a:extLst>
              <a:ext uri="{FF2B5EF4-FFF2-40B4-BE49-F238E27FC236}">
                <a16:creationId xmlns:a16="http://schemas.microsoft.com/office/drawing/2014/main" xmlns="" id="{DF3FAA79-1CDA-4381-89C4-F5DCCC925DE6}"/>
              </a:ext>
            </a:extLst>
          </p:cNvPr>
          <p:cNvSpPr>
            <a:spLocks noGrp="1"/>
          </p:cNvSpPr>
          <p:nvPr>
            <p:ph type="sldNum" sz="quarter" idx="12"/>
          </p:nvPr>
        </p:nvSpPr>
        <p:spPr/>
        <p:txBody>
          <a:bodyPr/>
          <a:lstStyle/>
          <a:p>
            <a:fld id="{9EF44107-4028-49BE-8D3C-62793E417957}" type="slidenum">
              <a:rPr lang="en-GB" smtClean="0"/>
              <a:t>7</a:t>
            </a:fld>
            <a:endParaRPr lang="en-GB"/>
          </a:p>
        </p:txBody>
      </p:sp>
    </p:spTree>
    <p:extLst>
      <p:ext uri="{BB962C8B-B14F-4D97-AF65-F5344CB8AC3E}">
        <p14:creationId xmlns:p14="http://schemas.microsoft.com/office/powerpoint/2010/main" val="391616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09E4727-E386-4A4E-9115-F09362B06264}"/>
              </a:ext>
            </a:extLst>
          </p:cNvPr>
          <p:cNvSpPr>
            <a:spLocks noGrp="1"/>
          </p:cNvSpPr>
          <p:nvPr>
            <p:ph type="sldNum" sz="quarter" idx="12"/>
          </p:nvPr>
        </p:nvSpPr>
        <p:spPr/>
        <p:txBody>
          <a:bodyPr/>
          <a:lstStyle/>
          <a:p>
            <a:fld id="{9EF44107-4028-49BE-8D3C-62793E417957}" type="slidenum">
              <a:rPr lang="en-GB" smtClean="0"/>
              <a:t>8</a:t>
            </a:fld>
            <a:endParaRPr lang="en-GB"/>
          </a:p>
        </p:txBody>
      </p:sp>
      <p:pic>
        <p:nvPicPr>
          <p:cNvPr id="7" name="Picture 6">
            <a:extLst>
              <a:ext uri="{FF2B5EF4-FFF2-40B4-BE49-F238E27FC236}">
                <a16:creationId xmlns:a16="http://schemas.microsoft.com/office/drawing/2014/main" xmlns="" id="{521694A5-7CDC-4F91-8939-93DCBED2656B}"/>
              </a:ext>
            </a:extLst>
          </p:cNvPr>
          <p:cNvPicPr/>
          <p:nvPr/>
        </p:nvPicPr>
        <p:blipFill>
          <a:blip r:embed="rId2"/>
          <a:stretch>
            <a:fillRect/>
          </a:stretch>
        </p:blipFill>
        <p:spPr>
          <a:xfrm>
            <a:off x="3230245" y="583882"/>
            <a:ext cx="5731510" cy="5690235"/>
          </a:xfrm>
          <a:prstGeom prst="rect">
            <a:avLst/>
          </a:prstGeom>
        </p:spPr>
      </p:pic>
    </p:spTree>
    <p:extLst>
      <p:ext uri="{BB962C8B-B14F-4D97-AF65-F5344CB8AC3E}">
        <p14:creationId xmlns:p14="http://schemas.microsoft.com/office/powerpoint/2010/main" val="177789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CAD-2F2F-4A82-8007-E41254694F7F}"/>
              </a:ext>
            </a:extLst>
          </p:cNvPr>
          <p:cNvSpPr>
            <a:spLocks noGrp="1"/>
          </p:cNvSpPr>
          <p:nvPr>
            <p:ph type="title"/>
          </p:nvPr>
        </p:nvSpPr>
        <p:spPr/>
        <p:txBody>
          <a:bodyPr/>
          <a:lstStyle/>
          <a:p>
            <a:r>
              <a:rPr lang="en-GB" dirty="0"/>
              <a:t>Developing metrics to measure success</a:t>
            </a:r>
          </a:p>
        </p:txBody>
      </p:sp>
      <p:sp>
        <p:nvSpPr>
          <p:cNvPr id="12" name="Slide Number Placeholder 11">
            <a:extLst>
              <a:ext uri="{FF2B5EF4-FFF2-40B4-BE49-F238E27FC236}">
                <a16:creationId xmlns:a16="http://schemas.microsoft.com/office/drawing/2014/main" xmlns="" id="{A4541F0F-9125-45F9-AC93-458D78BE0CD2}"/>
              </a:ext>
            </a:extLst>
          </p:cNvPr>
          <p:cNvSpPr>
            <a:spLocks noGrp="1"/>
          </p:cNvSpPr>
          <p:nvPr>
            <p:ph type="sldNum" sz="quarter" idx="12"/>
          </p:nvPr>
        </p:nvSpPr>
        <p:spPr>
          <a:xfrm>
            <a:off x="8610601" y="6651762"/>
            <a:ext cx="2743200" cy="206104"/>
          </a:xfrm>
        </p:spPr>
        <p:txBody>
          <a:bodyPr/>
          <a:lstStyle/>
          <a:p>
            <a:fld id="{9EF44107-4028-49BE-8D3C-62793E417957}" type="slidenum">
              <a:rPr lang="en-GB" smtClean="0"/>
              <a:t>9</a:t>
            </a:fld>
            <a:endParaRPr lang="en-GB"/>
          </a:p>
        </p:txBody>
      </p:sp>
      <p:sp>
        <p:nvSpPr>
          <p:cNvPr id="5" name="Rectangle 4">
            <a:extLst>
              <a:ext uri="{FF2B5EF4-FFF2-40B4-BE49-F238E27FC236}">
                <a16:creationId xmlns:a16="http://schemas.microsoft.com/office/drawing/2014/main" xmlns="" id="{3786C6C7-5DAF-4E5A-9035-94FF6E032485}"/>
              </a:ext>
            </a:extLst>
          </p:cNvPr>
          <p:cNvSpPr/>
          <p:nvPr/>
        </p:nvSpPr>
        <p:spPr>
          <a:xfrm>
            <a:off x="4903549" y="1560515"/>
            <a:ext cx="2217683" cy="605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5873D"/>
                </a:solidFill>
                <a:latin typeface="Helvetica Neue"/>
              </a:rPr>
              <a:t>Raise wage levels</a:t>
            </a:r>
          </a:p>
        </p:txBody>
      </p:sp>
      <p:sp>
        <p:nvSpPr>
          <p:cNvPr id="15" name="TextBox 14">
            <a:extLst>
              <a:ext uri="{FF2B5EF4-FFF2-40B4-BE49-F238E27FC236}">
                <a16:creationId xmlns:a16="http://schemas.microsoft.com/office/drawing/2014/main" xmlns="" id="{CC3FDF3C-CBD2-42B2-A5C5-6184B244D796}"/>
              </a:ext>
            </a:extLst>
          </p:cNvPr>
          <p:cNvSpPr txBox="1"/>
          <p:nvPr/>
        </p:nvSpPr>
        <p:spPr>
          <a:xfrm>
            <a:off x="4371111" y="2208344"/>
            <a:ext cx="3449778" cy="1080000"/>
          </a:xfrm>
          <a:prstGeom prst="rect">
            <a:avLst/>
          </a:prstGeom>
          <a:noFill/>
        </p:spPr>
        <p:txBody>
          <a:bodyPr wrap="square" rtlCol="0">
            <a:noAutofit/>
          </a:bodyPr>
          <a:lstStyle>
            <a:defPPr>
              <a:defRPr lang="en-US"/>
            </a:defPPr>
            <a:lvl1pPr algn="ctr">
              <a:defRPr sz="1200">
                <a:solidFill>
                  <a:schemeClr val="tx2">
                    <a:lumMod val="75000"/>
                  </a:schemeClr>
                </a:solidFill>
                <a:latin typeface="Helvetica Neue"/>
                <a:cs typeface="Arial" panose="020B0604020202020204" pitchFamily="34" charset="0"/>
              </a:defRPr>
            </a:lvl1pPr>
          </a:lstStyle>
          <a:p>
            <a:r>
              <a:rPr lang="en-GB" sz="1600" b="1" dirty="0"/>
              <a:t>32% of employees are paid below the real living wage</a:t>
            </a:r>
            <a:r>
              <a:rPr lang="en-GB" sz="1600" dirty="0"/>
              <a:t>. Employment is strong in sectors which tend to be labour intensive, relatively lower skilled and lower paid, and produce lower levels of value. </a:t>
            </a:r>
          </a:p>
          <a:p>
            <a:endParaRPr lang="en-GB" sz="1600" dirty="0"/>
          </a:p>
          <a:p>
            <a:r>
              <a:rPr lang="en-GB" sz="1600" dirty="0"/>
              <a:t>As of 2018, the median wage for full time workers in </a:t>
            </a:r>
            <a:r>
              <a:rPr lang="en-GB" sz="1600" b="1" dirty="0"/>
              <a:t>Greater Lincolnshire was £25,720, compared to £29,574 across the UK</a:t>
            </a:r>
            <a:r>
              <a:rPr lang="en-GB" sz="1600" dirty="0"/>
              <a:t>.</a:t>
            </a:r>
          </a:p>
        </p:txBody>
      </p:sp>
      <p:cxnSp>
        <p:nvCxnSpPr>
          <p:cNvPr id="24" name="Straight Connector 23">
            <a:extLst>
              <a:ext uri="{FF2B5EF4-FFF2-40B4-BE49-F238E27FC236}">
                <a16:creationId xmlns:a16="http://schemas.microsoft.com/office/drawing/2014/main" xmlns="" id="{93E0A8E7-B06E-4E10-A116-CFBA3DCFADC2}"/>
              </a:ext>
            </a:extLst>
          </p:cNvPr>
          <p:cNvCxnSpPr>
            <a:cxnSpLocks/>
          </p:cNvCxnSpPr>
          <p:nvPr/>
        </p:nvCxnSpPr>
        <p:spPr>
          <a:xfrm flipV="1">
            <a:off x="3950718" y="1733106"/>
            <a:ext cx="1" cy="41029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012902-DE06-4C12-9536-A023BDA06AA3}"/>
              </a:ext>
            </a:extLst>
          </p:cNvPr>
          <p:cNvCxnSpPr>
            <a:cxnSpLocks/>
          </p:cNvCxnSpPr>
          <p:nvPr/>
        </p:nvCxnSpPr>
        <p:spPr>
          <a:xfrm flipV="1">
            <a:off x="7945669" y="1733106"/>
            <a:ext cx="1" cy="41029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69A2025C-4F8E-4017-9D53-A49ED502F418}"/>
              </a:ext>
            </a:extLst>
          </p:cNvPr>
          <p:cNvSpPr/>
          <p:nvPr/>
        </p:nvSpPr>
        <p:spPr>
          <a:xfrm>
            <a:off x="8972203" y="1560515"/>
            <a:ext cx="2016076" cy="605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5873D"/>
                </a:solidFill>
                <a:latin typeface="Helvetica Neue"/>
              </a:rPr>
              <a:t>Grow together</a:t>
            </a:r>
          </a:p>
        </p:txBody>
      </p:sp>
      <p:sp>
        <p:nvSpPr>
          <p:cNvPr id="16" name="TextBox 15">
            <a:extLst>
              <a:ext uri="{FF2B5EF4-FFF2-40B4-BE49-F238E27FC236}">
                <a16:creationId xmlns:a16="http://schemas.microsoft.com/office/drawing/2014/main" xmlns="" id="{9BECC108-BAE9-4354-80A8-6913E0167B6D}"/>
              </a:ext>
            </a:extLst>
          </p:cNvPr>
          <p:cNvSpPr txBox="1"/>
          <p:nvPr/>
        </p:nvSpPr>
        <p:spPr>
          <a:xfrm>
            <a:off x="8366061" y="2208344"/>
            <a:ext cx="3449778" cy="1080000"/>
          </a:xfrm>
          <a:prstGeom prst="rect">
            <a:avLst/>
          </a:prstGeom>
          <a:noFill/>
        </p:spPr>
        <p:txBody>
          <a:bodyPr wrap="square" rtlCol="0">
            <a:noAutofit/>
          </a:bodyPr>
          <a:lstStyle>
            <a:defPPr>
              <a:defRPr lang="en-US"/>
            </a:defPPr>
            <a:lvl1pPr algn="ctr">
              <a:defRPr sz="1200">
                <a:solidFill>
                  <a:schemeClr val="tx2">
                    <a:lumMod val="75000"/>
                  </a:schemeClr>
                </a:solidFill>
                <a:latin typeface="Helvetica Neue"/>
                <a:cs typeface="Arial" panose="020B0604020202020204" pitchFamily="34" charset="0"/>
              </a:defRPr>
            </a:lvl1pPr>
          </a:lstStyle>
          <a:p>
            <a:r>
              <a:rPr lang="en-GB" sz="1600" dirty="0"/>
              <a:t>Some parts of Greater Lincolnshire rank amongst the </a:t>
            </a:r>
            <a:r>
              <a:rPr lang="en-GB" sz="1600" b="1" dirty="0"/>
              <a:t>most deprived areas of England </a:t>
            </a:r>
            <a:r>
              <a:rPr lang="en-GB" sz="1600" dirty="0"/>
              <a:t>as measured by the Index of Multiple Deprivation. There are </a:t>
            </a:r>
            <a:r>
              <a:rPr lang="en-GB" sz="1600" b="1" dirty="0"/>
              <a:t>pronounced pockets of deprivation along the Eastern coastal towns from Mablethorpe to Skegness</a:t>
            </a:r>
            <a:r>
              <a:rPr lang="en-GB" sz="1600" dirty="0"/>
              <a:t>. </a:t>
            </a:r>
          </a:p>
          <a:p>
            <a:endParaRPr lang="en-GB" sz="1600" dirty="0"/>
          </a:p>
          <a:p>
            <a:r>
              <a:rPr lang="en-GB" sz="1600" dirty="0"/>
              <a:t>Other areas such as Gainsborough and pockets of Lincoln are also in the bottom deprivation deciles. </a:t>
            </a:r>
          </a:p>
          <a:p>
            <a:endParaRPr lang="en-GB" sz="1600" dirty="0"/>
          </a:p>
          <a:p>
            <a:r>
              <a:rPr lang="en-GB" sz="1600" b="1" dirty="0"/>
              <a:t>Slow progress on inclusive growth in these most-deprived areas is a substantial challenge which must be addressed</a:t>
            </a:r>
            <a:r>
              <a:rPr lang="en-GB" sz="1600" dirty="0"/>
              <a:t>.</a:t>
            </a:r>
          </a:p>
        </p:txBody>
      </p:sp>
      <p:sp>
        <p:nvSpPr>
          <p:cNvPr id="4" name="Rectangle 3">
            <a:extLst>
              <a:ext uri="{FF2B5EF4-FFF2-40B4-BE49-F238E27FC236}">
                <a16:creationId xmlns:a16="http://schemas.microsoft.com/office/drawing/2014/main" xmlns="" id="{9D75DAE3-8B70-4E23-A443-B3A47421B36F}"/>
              </a:ext>
            </a:extLst>
          </p:cNvPr>
          <p:cNvSpPr/>
          <p:nvPr/>
        </p:nvSpPr>
        <p:spPr>
          <a:xfrm>
            <a:off x="982302" y="1560515"/>
            <a:ext cx="2016076" cy="605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5873D"/>
                </a:solidFill>
                <a:latin typeface="Helvetica Neue"/>
              </a:rPr>
              <a:t>Boost productivity</a:t>
            </a:r>
          </a:p>
        </p:txBody>
      </p:sp>
      <p:sp>
        <p:nvSpPr>
          <p:cNvPr id="13" name="TextBox 12">
            <a:extLst>
              <a:ext uri="{FF2B5EF4-FFF2-40B4-BE49-F238E27FC236}">
                <a16:creationId xmlns:a16="http://schemas.microsoft.com/office/drawing/2014/main" xmlns="" id="{0A60E293-7CAD-45D7-BCF0-939BEB88B7EE}"/>
              </a:ext>
            </a:extLst>
          </p:cNvPr>
          <p:cNvSpPr txBox="1"/>
          <p:nvPr/>
        </p:nvSpPr>
        <p:spPr>
          <a:xfrm>
            <a:off x="376160" y="2208344"/>
            <a:ext cx="3449778" cy="1080000"/>
          </a:xfrm>
          <a:prstGeom prst="rect">
            <a:avLst/>
          </a:prstGeom>
          <a:noFill/>
        </p:spPr>
        <p:txBody>
          <a:bodyPr wrap="square" rtlCol="0">
            <a:noAutofit/>
          </a:bodyPr>
          <a:lstStyle>
            <a:defPPr>
              <a:defRPr lang="en-US"/>
            </a:defPPr>
            <a:lvl1pPr algn="ctr">
              <a:defRPr sz="1200">
                <a:solidFill>
                  <a:schemeClr val="tx2">
                    <a:lumMod val="75000"/>
                  </a:schemeClr>
                </a:solidFill>
                <a:latin typeface="Helvetica Neue"/>
                <a:cs typeface="Arial" panose="020B0604020202020204" pitchFamily="34" charset="0"/>
              </a:defRPr>
            </a:lvl1pPr>
          </a:lstStyle>
          <a:p>
            <a:r>
              <a:rPr lang="en-GB" sz="1600" b="1" dirty="0"/>
              <a:t>All parts of the LEP area and sectors currently underperform the national average.</a:t>
            </a:r>
          </a:p>
          <a:p>
            <a:endParaRPr lang="en-GB" sz="1600" dirty="0"/>
          </a:p>
          <a:p>
            <a:r>
              <a:rPr lang="en-GB" sz="1600" dirty="0"/>
              <a:t>Greater Lincolnshire’s GVA per hour worked in 2017 was £27.40 - the 5th lowest across all LEP areas. This is </a:t>
            </a:r>
            <a:r>
              <a:rPr lang="en-GB" sz="1600" b="1" dirty="0"/>
              <a:t>22.8% lower than the UK average</a:t>
            </a:r>
            <a:r>
              <a:rPr lang="en-GB" sz="1600" dirty="0"/>
              <a:t>.</a:t>
            </a:r>
          </a:p>
          <a:p>
            <a:endParaRPr lang="en-GB" sz="1600" dirty="0"/>
          </a:p>
          <a:p>
            <a:r>
              <a:rPr lang="en-GB" sz="1600" dirty="0"/>
              <a:t>if Greater Lincolnshire’s economy was performing at the national average it would add almost £9bn to GVA each year, a </a:t>
            </a:r>
            <a:r>
              <a:rPr lang="en-GB" sz="1600" b="1" dirty="0"/>
              <a:t>45% increase in the total size of the economy</a:t>
            </a:r>
            <a:r>
              <a:rPr lang="en-GB" sz="1600" dirty="0"/>
              <a:t>.</a:t>
            </a:r>
            <a:endParaRPr lang="en-GB" sz="1600" b="1" dirty="0"/>
          </a:p>
        </p:txBody>
      </p:sp>
    </p:spTree>
    <p:extLst>
      <p:ext uri="{BB962C8B-B14F-4D97-AF65-F5344CB8AC3E}">
        <p14:creationId xmlns:p14="http://schemas.microsoft.com/office/powerpoint/2010/main" val="1235206055"/>
      </p:ext>
    </p:extLst>
  </p:cSld>
  <p:clrMapOvr>
    <a:masterClrMapping/>
  </p:clrMapOvr>
</p:sld>
</file>

<file path=ppt/theme/theme1.xml><?xml version="1.0" encoding="utf-8"?>
<a:theme xmlns:a="http://schemas.openxmlformats.org/drawingml/2006/main" name="1_Office Theme">
  <a:themeElements>
    <a:clrScheme name="Metro Dynamics colours">
      <a:dk1>
        <a:sysClr val="windowText" lastClr="000000"/>
      </a:dk1>
      <a:lt1>
        <a:sysClr val="window" lastClr="FFFFFF"/>
      </a:lt1>
      <a:dk2>
        <a:srgbClr val="44546A"/>
      </a:dk2>
      <a:lt2>
        <a:srgbClr val="E7E6E6"/>
      </a:lt2>
      <a:accent1>
        <a:srgbClr val="3BB0C9"/>
      </a:accent1>
      <a:accent2>
        <a:srgbClr val="BBD2DC"/>
      </a:accent2>
      <a:accent3>
        <a:srgbClr val="00586F"/>
      </a:accent3>
      <a:accent4>
        <a:srgbClr val="71A087"/>
      </a:accent4>
      <a:accent5>
        <a:srgbClr val="953B62"/>
      </a:accent5>
      <a:accent6>
        <a:srgbClr val="956B3B"/>
      </a:accent6>
      <a:hlink>
        <a:srgbClr val="B2C0BB"/>
      </a:hlink>
      <a:folHlink>
        <a:srgbClr val="60787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99EF6B4-176D-4281-BF62-7EFF1B9569CA}" vid="{7AAF82D0-88C0-449A-88EA-A6E9839DA3E5}"/>
    </a:ext>
  </a:extLst>
</a:theme>
</file>

<file path=ppt/theme/theme2.xml><?xml version="1.0" encoding="utf-8"?>
<a:theme xmlns:a="http://schemas.openxmlformats.org/drawingml/2006/main" name="2_Office Theme">
  <a:themeElements>
    <a:clrScheme name="Metro Dynamics colours">
      <a:dk1>
        <a:sysClr val="windowText" lastClr="000000"/>
      </a:dk1>
      <a:lt1>
        <a:sysClr val="window" lastClr="FFFFFF"/>
      </a:lt1>
      <a:dk2>
        <a:srgbClr val="44546A"/>
      </a:dk2>
      <a:lt2>
        <a:srgbClr val="E7E6E6"/>
      </a:lt2>
      <a:accent1>
        <a:srgbClr val="3BB0C9"/>
      </a:accent1>
      <a:accent2>
        <a:srgbClr val="BBD2DC"/>
      </a:accent2>
      <a:accent3>
        <a:srgbClr val="00586F"/>
      </a:accent3>
      <a:accent4>
        <a:srgbClr val="71A087"/>
      </a:accent4>
      <a:accent5>
        <a:srgbClr val="953B62"/>
      </a:accent5>
      <a:accent6>
        <a:srgbClr val="956B3B"/>
      </a:accent6>
      <a:hlink>
        <a:srgbClr val="B2C0BB"/>
      </a:hlink>
      <a:folHlink>
        <a:srgbClr val="60787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99EF6B4-176D-4281-BF62-7EFF1B9569CA}" vid="{7AAF82D0-88C0-449A-88EA-A6E9839DA3E5}"/>
    </a:ext>
  </a:extLst>
</a:theme>
</file>

<file path=ppt/theme/theme3.xml><?xml version="1.0" encoding="utf-8"?>
<a:theme xmlns:a="http://schemas.openxmlformats.org/drawingml/2006/main" name="3_Office Theme">
  <a:themeElements>
    <a:clrScheme name="Metro Dynamics colours">
      <a:dk1>
        <a:sysClr val="windowText" lastClr="000000"/>
      </a:dk1>
      <a:lt1>
        <a:sysClr val="window" lastClr="FFFFFF"/>
      </a:lt1>
      <a:dk2>
        <a:srgbClr val="44546A"/>
      </a:dk2>
      <a:lt2>
        <a:srgbClr val="E7E6E6"/>
      </a:lt2>
      <a:accent1>
        <a:srgbClr val="3BB0C9"/>
      </a:accent1>
      <a:accent2>
        <a:srgbClr val="BBD2DC"/>
      </a:accent2>
      <a:accent3>
        <a:srgbClr val="00586F"/>
      </a:accent3>
      <a:accent4>
        <a:srgbClr val="71A087"/>
      </a:accent4>
      <a:accent5>
        <a:srgbClr val="953B62"/>
      </a:accent5>
      <a:accent6>
        <a:srgbClr val="956B3B"/>
      </a:accent6>
      <a:hlink>
        <a:srgbClr val="B2C0BB"/>
      </a:hlink>
      <a:folHlink>
        <a:srgbClr val="60787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99EF6B4-176D-4281-BF62-7EFF1B9569CA}" vid="{7AAF82D0-88C0-449A-88EA-A6E9839DA3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4459</TotalTime>
  <Words>2944</Words>
  <Application>Microsoft Macintosh PowerPoint</Application>
  <PresentationFormat>Custom</PresentationFormat>
  <Paragraphs>265</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1_Office Theme</vt:lpstr>
      <vt:lpstr>2_Office Theme</vt:lpstr>
      <vt:lpstr>3_Office Theme</vt:lpstr>
      <vt:lpstr>Greater Lincolnshire LEP</vt:lpstr>
      <vt:lpstr>Purpose of today</vt:lpstr>
      <vt:lpstr>Progress update</vt:lpstr>
      <vt:lpstr>Where are we up to in the process?</vt:lpstr>
      <vt:lpstr>Overview of LIS</vt:lpstr>
      <vt:lpstr>Local Industrial Strategy on a Page</vt:lpstr>
      <vt:lpstr>The Importance of Place to the LIS</vt:lpstr>
      <vt:lpstr>PowerPoint Presentation</vt:lpstr>
      <vt:lpstr>Developing metrics to measure success</vt:lpstr>
      <vt:lpstr>Strategic Opportunities</vt:lpstr>
      <vt:lpstr>Health and Care</vt:lpstr>
      <vt:lpstr>Potential actions for Health and Care</vt:lpstr>
      <vt:lpstr>Potential actions for Health and Care</vt:lpstr>
      <vt:lpstr>Agrifood</vt:lpstr>
      <vt:lpstr>Energy and Water</vt:lpstr>
      <vt:lpstr>Visitor Economy</vt:lpstr>
      <vt:lpstr>Defence</vt:lpstr>
      <vt:lpstr>Foundations of Productivity</vt:lpstr>
      <vt:lpstr>Foundations - Ideas</vt:lpstr>
      <vt:lpstr>Foundations - People</vt:lpstr>
      <vt:lpstr>Foundations - Infrastructure</vt:lpstr>
      <vt:lpstr>Foundations – Business Environment</vt:lpstr>
      <vt:lpstr>Foundations - Place</vt:lpstr>
      <vt:lpstr>Questions for consideration</vt:lpstr>
      <vt:lpstr>What are the main takeaways from the LIS? (1)</vt:lpstr>
      <vt:lpstr>What are the main takeaways from the LIS? (2)</vt:lpstr>
      <vt:lpstr>What should be the LIS Ambition / mission statement?</vt:lpstr>
      <vt:lpstr>Questions to consider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Lincolnshire LEP</dc:title>
  <dc:creator>Alex Gardiner</dc:creator>
  <cp:lastModifiedBy>Ivan Annibal</cp:lastModifiedBy>
  <cp:revision>135</cp:revision>
  <dcterms:created xsi:type="dcterms:W3CDTF">2019-09-05T13:15:26Z</dcterms:created>
  <dcterms:modified xsi:type="dcterms:W3CDTF">2019-11-18T23:24:41Z</dcterms:modified>
</cp:coreProperties>
</file>