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9" r:id="rId4"/>
    <p:sldId id="258" r:id="rId5"/>
    <p:sldId id="259" r:id="rId6"/>
    <p:sldId id="260" r:id="rId7"/>
    <p:sldId id="270" r:id="rId8"/>
    <p:sldId id="261" r:id="rId9"/>
    <p:sldId id="263" r:id="rId10"/>
    <p:sldId id="264" r:id="rId11"/>
    <p:sldId id="271" r:id="rId12"/>
    <p:sldId id="272" r:id="rId13"/>
    <p:sldId id="265" r:id="rId14"/>
    <p:sldId id="273" r:id="rId15"/>
    <p:sldId id="275"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IN" dirty="0"/>
              <a:t>Migrant</a:t>
            </a:r>
            <a:r>
              <a:rPr lang="en-IN" baseline="0" dirty="0"/>
              <a:t> returnees tested and found positive for COVID-19, post-lockdown  </a:t>
            </a:r>
            <a:endParaRPr lang="en-IN" dirty="0"/>
          </a:p>
        </c:rich>
      </c:tx>
      <c:overlay val="0"/>
    </c:title>
    <c:autoTitleDeleted val="0"/>
    <c:plotArea>
      <c:layout/>
      <c:barChart>
        <c:barDir val="col"/>
        <c:grouping val="clustered"/>
        <c:varyColors val="0"/>
        <c:ser>
          <c:idx val="0"/>
          <c:order val="0"/>
          <c:tx>
            <c:strRef>
              <c:f>Sheet1!$B$1</c:f>
              <c:strCache>
                <c:ptCount val="1"/>
                <c:pt idx="0">
                  <c:v>No.of migrant returnees scrrened for COVID-19</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17th Apri-30th April</c:v>
                </c:pt>
                <c:pt idx="1">
                  <c:v>1st-May-7th May</c:v>
                </c:pt>
                <c:pt idx="2">
                  <c:v>8th May-14th May</c:v>
                </c:pt>
                <c:pt idx="3">
                  <c:v>15th May- 21st May</c:v>
                </c:pt>
              </c:strCache>
            </c:strRef>
          </c:cat>
          <c:val>
            <c:numRef>
              <c:f>Sheet1!$B$2:$B$5</c:f>
              <c:numCache>
                <c:formatCode>General</c:formatCode>
                <c:ptCount val="4"/>
                <c:pt idx="0">
                  <c:v>23</c:v>
                </c:pt>
                <c:pt idx="1">
                  <c:v>63</c:v>
                </c:pt>
                <c:pt idx="2">
                  <c:v>35</c:v>
                </c:pt>
                <c:pt idx="3">
                  <c:v>25</c:v>
                </c:pt>
              </c:numCache>
            </c:numRef>
          </c:val>
          <c:extLst>
            <c:ext xmlns:c16="http://schemas.microsoft.com/office/drawing/2014/chart" uri="{C3380CC4-5D6E-409C-BE32-E72D297353CC}">
              <c16:uniqueId val="{00000000-9CF1-4EF3-8B22-A619665A2EE9}"/>
            </c:ext>
          </c:extLst>
        </c:ser>
        <c:ser>
          <c:idx val="1"/>
          <c:order val="1"/>
          <c:tx>
            <c:strRef>
              <c:f>Sheet1!$C$1</c:f>
              <c:strCache>
                <c:ptCount val="1"/>
                <c:pt idx="0">
                  <c:v>No. of migrant returnees who tested positive for COVID-19</c:v>
                </c:pt>
              </c:strCache>
            </c:strRef>
          </c:tx>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17th Apri-30th April</c:v>
                </c:pt>
                <c:pt idx="1">
                  <c:v>1st-May-7th May</c:v>
                </c:pt>
                <c:pt idx="2">
                  <c:v>8th May-14th May</c:v>
                </c:pt>
                <c:pt idx="3">
                  <c:v>15th May- 21st May</c:v>
                </c:pt>
              </c:strCache>
            </c:strRef>
          </c:cat>
          <c:val>
            <c:numRef>
              <c:f>Sheet1!$C$2:$C$5</c:f>
              <c:numCache>
                <c:formatCode>General</c:formatCode>
                <c:ptCount val="4"/>
                <c:pt idx="0">
                  <c:v>0</c:v>
                </c:pt>
                <c:pt idx="1">
                  <c:v>0</c:v>
                </c:pt>
                <c:pt idx="2">
                  <c:v>0</c:v>
                </c:pt>
                <c:pt idx="3">
                  <c:v>7</c:v>
                </c:pt>
              </c:numCache>
            </c:numRef>
          </c:val>
          <c:extLst>
            <c:ext xmlns:c16="http://schemas.microsoft.com/office/drawing/2014/chart" uri="{C3380CC4-5D6E-409C-BE32-E72D297353CC}">
              <c16:uniqueId val="{00000001-9CF1-4EF3-8B22-A619665A2EE9}"/>
            </c:ext>
          </c:extLst>
        </c:ser>
        <c:dLbls>
          <c:showLegendKey val="0"/>
          <c:showVal val="1"/>
          <c:showCatName val="0"/>
          <c:showSerName val="0"/>
          <c:showPercent val="0"/>
          <c:showBubbleSize val="0"/>
        </c:dLbls>
        <c:gapWidth val="150"/>
        <c:overlap val="-25"/>
        <c:axId val="176675072"/>
        <c:axId val="271870208"/>
      </c:barChart>
      <c:catAx>
        <c:axId val="176675072"/>
        <c:scaling>
          <c:orientation val="minMax"/>
        </c:scaling>
        <c:delete val="0"/>
        <c:axPos val="b"/>
        <c:numFmt formatCode="General" sourceLinked="0"/>
        <c:majorTickMark val="none"/>
        <c:minorTickMark val="none"/>
        <c:tickLblPos val="nextTo"/>
        <c:txPr>
          <a:bodyPr/>
          <a:lstStyle/>
          <a:p>
            <a:pPr>
              <a:defRPr sz="1400"/>
            </a:pPr>
            <a:endParaRPr lang="en-US"/>
          </a:p>
        </c:txPr>
        <c:crossAx val="271870208"/>
        <c:crosses val="autoZero"/>
        <c:auto val="1"/>
        <c:lblAlgn val="ctr"/>
        <c:lblOffset val="100"/>
        <c:noMultiLvlLbl val="0"/>
      </c:catAx>
      <c:valAx>
        <c:axId val="271870208"/>
        <c:scaling>
          <c:orientation val="minMax"/>
        </c:scaling>
        <c:delete val="1"/>
        <c:axPos val="l"/>
        <c:numFmt formatCode="General" sourceLinked="1"/>
        <c:majorTickMark val="out"/>
        <c:minorTickMark val="none"/>
        <c:tickLblPos val="nextTo"/>
        <c:crossAx val="176675072"/>
        <c:crosses val="autoZero"/>
        <c:crossBetween val="between"/>
      </c:valAx>
    </c:plotArea>
    <c:legend>
      <c:legendPos val="t"/>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9051E-2A88-4474-A4F4-7E5D96899D0F}" type="datetimeFigureOut">
              <a:rPr lang="en-IN" smtClean="0"/>
              <a:t>04-02-2021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14231-736C-406A-8993-1CD048666507}" type="slidenum">
              <a:rPr lang="en-IN" smtClean="0"/>
              <a:t>‹#›</a:t>
            </a:fld>
            <a:endParaRPr lang="en-IN"/>
          </a:p>
        </p:txBody>
      </p:sp>
    </p:spTree>
    <p:extLst>
      <p:ext uri="{BB962C8B-B14F-4D97-AF65-F5344CB8AC3E}">
        <p14:creationId xmlns:p14="http://schemas.microsoft.com/office/powerpoint/2010/main" val="124808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381000" y="685800"/>
            <a:ext cx="6096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Wealth-related relative index of inequality (RII) in the uptake of institutional delivery and ante-natal care in pre-NRHM periods (1995–99 and 2000–04) and post-NRHM periods (2007–08 and 2011–12), in high-focus empowered action group (EAG) and north eastern (NE) Indian states. Notes: (i) Authors estimates from the DLHS and the AHS data. (ii) The RII value reported in the figure is (RII-1); (iii) positive values of the reported RII denotes inequity in favour of the rich; (iv) error bars denote 95% confidence intervals.
</a:t>
            </a: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in association with The London School of Hygiene and Tropical Medicine.This is an Open Access article distributed under the terms of the Creative Commons Attribution License (http://creativecommons.org/licenses/by/4.0/), which permits unrestricted reuse, distribution, and reproduction in any medium, provided the original work is properly cited.</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215314-50C5-4FFE-8099-2A28AB0D123F}" type="slidenum">
              <a:rPr lang="en-US" altLang="en-US" sz="1200"/>
              <a:t>7</a:t>
            </a:fld>
            <a:endParaRPr lang="en-US" altLang="en-US" sz="1200"/>
          </a:p>
        </p:txBody>
      </p:sp>
    </p:spTree>
    <p:extLst>
      <p:ext uri="{BB962C8B-B14F-4D97-AF65-F5344CB8AC3E}">
        <p14:creationId xmlns:p14="http://schemas.microsoft.com/office/powerpoint/2010/main" val="3410937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61BE50A5-1C52-460B-8D3F-CE9FB22120C2}" type="datetimeFigureOut">
              <a:rPr lang="en-IN" smtClean="0"/>
              <a:t>04-02-2021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360824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1BE50A5-1C52-460B-8D3F-CE9FB22120C2}" type="datetimeFigureOut">
              <a:rPr lang="en-IN" smtClean="0"/>
              <a:t>04-02-2021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1848174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1BE50A5-1C52-460B-8D3F-CE9FB22120C2}" type="datetimeFigureOut">
              <a:rPr lang="en-IN" smtClean="0"/>
              <a:t>04-02-2021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367202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61BE50A5-1C52-460B-8D3F-CE9FB22120C2}" type="datetimeFigureOut">
              <a:rPr lang="en-IN" smtClean="0"/>
              <a:t>04-02-2021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3436749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BE50A5-1C52-460B-8D3F-CE9FB22120C2}" type="datetimeFigureOut">
              <a:rPr lang="en-IN" smtClean="0"/>
              <a:t>04-02-2021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2978169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61BE50A5-1C52-460B-8D3F-CE9FB22120C2}" type="datetimeFigureOut">
              <a:rPr lang="en-IN" smtClean="0"/>
              <a:t>04-02-2021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221354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61BE50A5-1C52-460B-8D3F-CE9FB22120C2}" type="datetimeFigureOut">
              <a:rPr lang="en-IN" smtClean="0"/>
              <a:t>04-02-2021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383673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61BE50A5-1C52-460B-8D3F-CE9FB22120C2}" type="datetimeFigureOut">
              <a:rPr lang="en-IN" smtClean="0"/>
              <a:t>04-02-2021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53998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E50A5-1C52-460B-8D3F-CE9FB22120C2}" type="datetimeFigureOut">
              <a:rPr lang="en-IN" smtClean="0"/>
              <a:t>04-02-2021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2041685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BE50A5-1C52-460B-8D3F-CE9FB22120C2}" type="datetimeFigureOut">
              <a:rPr lang="en-IN" smtClean="0"/>
              <a:t>04-02-2021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2835733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BE50A5-1C52-460B-8D3F-CE9FB22120C2}" type="datetimeFigureOut">
              <a:rPr lang="en-IN" smtClean="0"/>
              <a:t>04-02-2021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7FEE29-465A-4F24-9AFA-4841A53BEC32}" type="slidenum">
              <a:rPr lang="en-IN" smtClean="0"/>
              <a:t>‹#›</a:t>
            </a:fld>
            <a:endParaRPr lang="en-IN"/>
          </a:p>
        </p:txBody>
      </p:sp>
    </p:spTree>
    <p:extLst>
      <p:ext uri="{BB962C8B-B14F-4D97-AF65-F5344CB8AC3E}">
        <p14:creationId xmlns:p14="http://schemas.microsoft.com/office/powerpoint/2010/main" val="356326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E50A5-1C52-460B-8D3F-CE9FB22120C2}" type="datetimeFigureOut">
              <a:rPr lang="en-IN" smtClean="0"/>
              <a:t>04-02-2021</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FEE29-465A-4F24-9AFA-4841A53BEC32}" type="slidenum">
              <a:rPr lang="en-IN" smtClean="0"/>
              <a:t>‹#›</a:t>
            </a:fld>
            <a:endParaRPr lang="en-IN"/>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233891" y="5916608"/>
            <a:ext cx="1939634" cy="913169"/>
          </a:xfrm>
          <a:prstGeom prst="rect">
            <a:avLst/>
          </a:prstGeom>
        </p:spPr>
      </p:pic>
    </p:spTree>
    <p:extLst>
      <p:ext uri="{BB962C8B-B14F-4D97-AF65-F5344CB8AC3E}">
        <p14:creationId xmlns:p14="http://schemas.microsoft.com/office/powerpoint/2010/main" val="1527507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heapol/czw10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N" dirty="0"/>
              <a:t>India’s rural healthcare system: some lessons</a:t>
            </a:r>
          </a:p>
        </p:txBody>
      </p:sp>
      <p:sp>
        <p:nvSpPr>
          <p:cNvPr id="3" name="Subtitle 2"/>
          <p:cNvSpPr>
            <a:spLocks noGrp="1"/>
          </p:cNvSpPr>
          <p:nvPr>
            <p:ph type="subTitle" idx="1"/>
          </p:nvPr>
        </p:nvSpPr>
        <p:spPr/>
        <p:txBody>
          <a:bodyPr/>
          <a:lstStyle/>
          <a:p>
            <a:r>
              <a:rPr lang="en-IN" dirty="0"/>
              <a:t>Presentation to All Party Parliamentary Enquiry</a:t>
            </a:r>
          </a:p>
          <a:p>
            <a:r>
              <a:rPr lang="en-IN" dirty="0"/>
              <a:t>Dr Pavitra Mohan, </a:t>
            </a:r>
            <a:r>
              <a:rPr lang="en-IN" sz="2000" dirty="0"/>
              <a:t>MD, MPH</a:t>
            </a:r>
          </a:p>
          <a:p>
            <a:r>
              <a:rPr lang="en-IN" dirty="0"/>
              <a:t>Secretary, Basic Health Care Services, India</a:t>
            </a:r>
          </a:p>
        </p:txBody>
      </p:sp>
    </p:spTree>
    <p:extLst>
      <p:ext uri="{BB962C8B-B14F-4D97-AF65-F5344CB8AC3E}">
        <p14:creationId xmlns:p14="http://schemas.microsoft.com/office/powerpoint/2010/main" val="1105735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Remote, rural areas: AMRIT Clinics</a:t>
            </a:r>
          </a:p>
        </p:txBody>
      </p:sp>
      <p:sp>
        <p:nvSpPr>
          <p:cNvPr id="3" name="Content Placeholder 2"/>
          <p:cNvSpPr>
            <a:spLocks noGrp="1"/>
          </p:cNvSpPr>
          <p:nvPr>
            <p:ph sz="half" idx="1"/>
          </p:nvPr>
        </p:nvSpPr>
        <p:spPr/>
        <p:txBody>
          <a:bodyPr>
            <a:normAutofit fontScale="92500"/>
          </a:bodyPr>
          <a:lstStyle/>
          <a:p>
            <a:r>
              <a:rPr lang="en-IN" dirty="0"/>
              <a:t>Population norms do not work for remote areas</a:t>
            </a:r>
          </a:p>
          <a:p>
            <a:r>
              <a:rPr lang="en-IN" dirty="0"/>
              <a:t>Doctors are difficult to engage for </a:t>
            </a:r>
            <a:r>
              <a:rPr lang="en-IN" i="1" dirty="0"/>
              <a:t>staying </a:t>
            </a:r>
            <a:r>
              <a:rPr lang="en-IN" dirty="0"/>
              <a:t>in remote areas</a:t>
            </a:r>
          </a:p>
          <a:p>
            <a:r>
              <a:rPr lang="en-IN" i="1" dirty="0"/>
              <a:t>Social determinants</a:t>
            </a:r>
            <a:r>
              <a:rPr lang="en-IN" dirty="0"/>
              <a:t> such as nutrition and livelihoods critical</a:t>
            </a:r>
          </a:p>
          <a:p>
            <a:r>
              <a:rPr lang="en-IN" i="1" dirty="0"/>
              <a:t>Many young women from such areas taking up nursing as a profession:</a:t>
            </a:r>
          </a:p>
          <a:p>
            <a:pPr lvl="1"/>
            <a:r>
              <a:rPr lang="en-IN" i="1" dirty="0"/>
              <a:t>More likely to be empathetic and communicative with the communities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80539"/>
            <a:ext cx="5181600" cy="3441510"/>
          </a:xfrm>
        </p:spPr>
      </p:pic>
    </p:spTree>
    <p:extLst>
      <p:ext uri="{BB962C8B-B14F-4D97-AF65-F5344CB8AC3E}">
        <p14:creationId xmlns:p14="http://schemas.microsoft.com/office/powerpoint/2010/main" val="3328546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AMRIT Clinics</a:t>
            </a:r>
          </a:p>
        </p:txBody>
      </p:sp>
      <p:sp>
        <p:nvSpPr>
          <p:cNvPr id="3" name="Content Placeholder 2"/>
          <p:cNvSpPr>
            <a:spLocks noGrp="1"/>
          </p:cNvSpPr>
          <p:nvPr>
            <p:ph sz="half" idx="1"/>
          </p:nvPr>
        </p:nvSpPr>
        <p:spPr/>
        <p:txBody>
          <a:bodyPr/>
          <a:lstStyle/>
          <a:p>
            <a:r>
              <a:rPr lang="en-IN" i="1" dirty="0"/>
              <a:t>AMRIT Clinics are not-for-profit clinics in remote, rural areas</a:t>
            </a:r>
          </a:p>
          <a:p>
            <a:pPr lvl="1"/>
            <a:r>
              <a:rPr lang="en-IN" i="1" dirty="0"/>
              <a:t>Led by nurses, supported by physician and community workers</a:t>
            </a:r>
          </a:p>
          <a:p>
            <a:pPr lvl="1"/>
            <a:r>
              <a:rPr lang="en-IN" i="1" dirty="0"/>
              <a:t>In community premises, oversight by a community group</a:t>
            </a:r>
          </a:p>
          <a:p>
            <a:pPr lvl="1"/>
            <a:r>
              <a:rPr lang="en-IN" i="1" dirty="0"/>
              <a:t>Partner with other NGOs for addressing social determinants</a:t>
            </a:r>
          </a:p>
          <a:p>
            <a:pPr lvl="1"/>
            <a:r>
              <a:rPr lang="en-IN" i="1" u="sng" dirty="0"/>
              <a:t>Appropriate </a:t>
            </a:r>
            <a:r>
              <a:rPr lang="en-IN" i="1" dirty="0"/>
              <a:t>use of technology </a:t>
            </a:r>
          </a:p>
          <a:p>
            <a:pPr marL="0" indent="0">
              <a:buNone/>
            </a:pPr>
            <a:endParaRPr lang="en-IN"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7453" y="1283855"/>
            <a:ext cx="6314786" cy="4736090"/>
          </a:xfrm>
        </p:spPr>
      </p:pic>
      <p:sp>
        <p:nvSpPr>
          <p:cNvPr id="7" name="TextBox 6"/>
          <p:cNvSpPr txBox="1"/>
          <p:nvPr/>
        </p:nvSpPr>
        <p:spPr>
          <a:xfrm>
            <a:off x="997527" y="5855855"/>
            <a:ext cx="9273309" cy="369332"/>
          </a:xfrm>
          <a:prstGeom prst="rect">
            <a:avLst/>
          </a:prstGeom>
          <a:noFill/>
        </p:spPr>
        <p:txBody>
          <a:bodyPr wrap="square" rtlCol="0">
            <a:spAutoFit/>
          </a:bodyPr>
          <a:lstStyle/>
          <a:p>
            <a:pPr algn="ctr"/>
            <a:r>
              <a:rPr lang="en-IN" dirty="0"/>
              <a:t>Tribal nurses are likely to stay on and perform better than non-</a:t>
            </a:r>
            <a:r>
              <a:rPr lang="en-IN" dirty="0" err="1"/>
              <a:t>tribals</a:t>
            </a:r>
            <a:endParaRPr lang="en-IN" dirty="0"/>
          </a:p>
        </p:txBody>
      </p:sp>
    </p:spTree>
    <p:extLst>
      <p:ext uri="{BB962C8B-B14F-4D97-AF65-F5344CB8AC3E}">
        <p14:creationId xmlns:p14="http://schemas.microsoft.com/office/powerpoint/2010/main" val="182303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E082-7F14-4CF3-A2B3-EE1E7C4AF950}"/>
              </a:ext>
            </a:extLst>
          </p:cNvPr>
          <p:cNvSpPr>
            <a:spLocks noGrp="1"/>
          </p:cNvSpPr>
          <p:nvPr>
            <p:ph type="title"/>
          </p:nvPr>
        </p:nvSpPr>
        <p:spPr>
          <a:xfrm>
            <a:off x="221504" y="229274"/>
            <a:ext cx="10515600" cy="1325563"/>
          </a:xfrm>
        </p:spPr>
        <p:txBody>
          <a:bodyPr>
            <a:normAutofit fontScale="90000"/>
          </a:bodyPr>
          <a:lstStyle/>
          <a:p>
            <a:r>
              <a:rPr lang="en-US" sz="3600" kern="1200" dirty="0">
                <a:latin typeface="+mj-lt"/>
                <a:ea typeface="+mj-ea"/>
                <a:cs typeface="+mj-cs"/>
              </a:rPr>
              <a:t>Integrating social care (1): Loan to patients with Tuberculosis: </a:t>
            </a:r>
            <a:r>
              <a:rPr lang="en-US" sz="3100" kern="1200" dirty="0">
                <a:latin typeface="+mj-lt"/>
                <a:ea typeface="+mj-ea"/>
                <a:cs typeface="+mj-cs"/>
              </a:rPr>
              <a:t>Partnership of BHS and RSSA (micro-credit company)</a:t>
            </a:r>
            <a:endParaRPr lang="en-IN" sz="3100" dirty="0"/>
          </a:p>
        </p:txBody>
      </p:sp>
      <p:sp>
        <p:nvSpPr>
          <p:cNvPr id="11" name="Rectangle 10">
            <a:extLst>
              <a:ext uri="{FF2B5EF4-FFF2-40B4-BE49-F238E27FC236}">
                <a16:creationId xmlns:a16="http://schemas.microsoft.com/office/drawing/2014/main" id="{9027860E-5E46-4F07-B20B-66D51AEF1CF1}"/>
              </a:ext>
            </a:extLst>
          </p:cNvPr>
          <p:cNvSpPr/>
          <p:nvPr/>
        </p:nvSpPr>
        <p:spPr>
          <a:xfrm>
            <a:off x="236264" y="3453442"/>
            <a:ext cx="4486714" cy="10863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Focus on rest and nutrition</a:t>
            </a:r>
          </a:p>
          <a:p>
            <a:pPr algn="ctr"/>
            <a:r>
              <a:rPr lang="en-US" sz="1600" dirty="0"/>
              <a:t>The amount was utilized in procuring nutritious food items for consumption such as meat, fish</a:t>
            </a:r>
          </a:p>
        </p:txBody>
      </p:sp>
      <p:sp>
        <p:nvSpPr>
          <p:cNvPr id="15" name="Rectangle 14">
            <a:extLst>
              <a:ext uri="{FF2B5EF4-FFF2-40B4-BE49-F238E27FC236}">
                <a16:creationId xmlns:a16="http://schemas.microsoft.com/office/drawing/2014/main" id="{512A8B46-CDC9-4190-945A-3E1E60BB036D}"/>
              </a:ext>
            </a:extLst>
          </p:cNvPr>
          <p:cNvSpPr/>
          <p:nvPr/>
        </p:nvSpPr>
        <p:spPr>
          <a:xfrm>
            <a:off x="221504" y="5177772"/>
            <a:ext cx="4486714" cy="1007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Recovery and integration with </a:t>
            </a:r>
            <a:r>
              <a:rPr lang="en-US" sz="1600" b="1" dirty="0" err="1"/>
              <a:t>labour</a:t>
            </a:r>
            <a:r>
              <a:rPr lang="en-US" sz="1600" b="1" dirty="0"/>
              <a:t> markets </a:t>
            </a:r>
            <a:r>
              <a:rPr lang="en-US" sz="1600" dirty="0"/>
              <a:t>remained a challenge as the deterioration of health made them unfit for  rigorous manual work</a:t>
            </a:r>
          </a:p>
        </p:txBody>
      </p:sp>
      <p:sp>
        <p:nvSpPr>
          <p:cNvPr id="3" name="Oval 2">
            <a:extLst>
              <a:ext uri="{FF2B5EF4-FFF2-40B4-BE49-F238E27FC236}">
                <a16:creationId xmlns:a16="http://schemas.microsoft.com/office/drawing/2014/main" id="{9A685421-88BC-414F-95F4-73D729532725}"/>
              </a:ext>
            </a:extLst>
          </p:cNvPr>
          <p:cNvSpPr/>
          <p:nvPr/>
        </p:nvSpPr>
        <p:spPr>
          <a:xfrm>
            <a:off x="8569401" y="5180094"/>
            <a:ext cx="1694455" cy="153690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Treatment adherence </a:t>
            </a:r>
          </a:p>
          <a:p>
            <a:pPr algn="ctr"/>
            <a:r>
              <a:rPr lang="en-US" sz="1600" dirty="0"/>
              <a:t>97% </a:t>
            </a:r>
          </a:p>
        </p:txBody>
      </p:sp>
      <p:sp>
        <p:nvSpPr>
          <p:cNvPr id="4" name="Oval 3">
            <a:extLst>
              <a:ext uri="{FF2B5EF4-FFF2-40B4-BE49-F238E27FC236}">
                <a16:creationId xmlns:a16="http://schemas.microsoft.com/office/drawing/2014/main" id="{49204E81-7ED0-4E09-ABDE-6F99A682A7A8}"/>
              </a:ext>
            </a:extLst>
          </p:cNvPr>
          <p:cNvSpPr/>
          <p:nvPr/>
        </p:nvSpPr>
        <p:spPr>
          <a:xfrm>
            <a:off x="10378006" y="5177772"/>
            <a:ext cx="1694455" cy="153690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53% recovery rate of principal loan amount</a:t>
            </a:r>
          </a:p>
        </p:txBody>
      </p:sp>
      <p:sp>
        <p:nvSpPr>
          <p:cNvPr id="9" name="Oval 8">
            <a:extLst>
              <a:ext uri="{FF2B5EF4-FFF2-40B4-BE49-F238E27FC236}">
                <a16:creationId xmlns:a16="http://schemas.microsoft.com/office/drawing/2014/main" id="{A5A8143A-C4B2-4AC2-937D-71D389D78693}"/>
              </a:ext>
            </a:extLst>
          </p:cNvPr>
          <p:cNvSpPr/>
          <p:nvPr/>
        </p:nvSpPr>
        <p:spPr>
          <a:xfrm>
            <a:off x="4996154" y="5177772"/>
            <a:ext cx="1694455" cy="153690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56 patients enrolled for </a:t>
            </a:r>
            <a:r>
              <a:rPr lang="en-US" sz="1600"/>
              <a:t>TB loan</a:t>
            </a:r>
            <a:endParaRPr lang="en-US" sz="1600" dirty="0"/>
          </a:p>
        </p:txBody>
      </p:sp>
      <p:sp>
        <p:nvSpPr>
          <p:cNvPr id="12" name="Oval 11">
            <a:extLst>
              <a:ext uri="{FF2B5EF4-FFF2-40B4-BE49-F238E27FC236}">
                <a16:creationId xmlns:a16="http://schemas.microsoft.com/office/drawing/2014/main" id="{8AE440EA-918B-480B-9A40-527DAB7288BF}"/>
              </a:ext>
            </a:extLst>
          </p:cNvPr>
          <p:cNvSpPr/>
          <p:nvPr/>
        </p:nvSpPr>
        <p:spPr>
          <a:xfrm>
            <a:off x="6760796" y="5177772"/>
            <a:ext cx="1694455" cy="1536908"/>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59% newly detected TB patients</a:t>
            </a:r>
          </a:p>
        </p:txBody>
      </p:sp>
      <p:sp>
        <p:nvSpPr>
          <p:cNvPr id="31" name="Rectangle 30">
            <a:extLst>
              <a:ext uri="{FF2B5EF4-FFF2-40B4-BE49-F238E27FC236}">
                <a16:creationId xmlns:a16="http://schemas.microsoft.com/office/drawing/2014/main" id="{FA674A47-053A-40CF-B297-8A9229AA5C6E}"/>
              </a:ext>
            </a:extLst>
          </p:cNvPr>
          <p:cNvSpPr/>
          <p:nvPr/>
        </p:nvSpPr>
        <p:spPr>
          <a:xfrm>
            <a:off x="236264" y="1808292"/>
            <a:ext cx="4430623" cy="100716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Ensuring full treatment adherence</a:t>
            </a:r>
          </a:p>
          <a:p>
            <a:pPr algn="ctr"/>
            <a:r>
              <a:rPr lang="en-US" sz="1600" dirty="0"/>
              <a:t>Loan supported in the reduced/ absence of liquid cash in the household</a:t>
            </a:r>
          </a:p>
          <a:p>
            <a:pPr algn="ctr"/>
            <a:endParaRPr lang="en-US" sz="1600" dirty="0"/>
          </a:p>
        </p:txBody>
      </p:sp>
      <p:sp>
        <p:nvSpPr>
          <p:cNvPr id="13" name="Content Placeholder 2">
            <a:extLst>
              <a:ext uri="{FF2B5EF4-FFF2-40B4-BE49-F238E27FC236}">
                <a16:creationId xmlns:a16="http://schemas.microsoft.com/office/drawing/2014/main" id="{05CCE80E-DD12-4C66-AB0F-DB1AB31B0B66}"/>
              </a:ext>
            </a:extLst>
          </p:cNvPr>
          <p:cNvSpPr txBox="1">
            <a:spLocks/>
          </p:cNvSpPr>
          <p:nvPr/>
        </p:nvSpPr>
        <p:spPr>
          <a:xfrm>
            <a:off x="6354089" y="2909685"/>
            <a:ext cx="4804241" cy="1828801"/>
          </a:xfrm>
          <a:prstGeom prst="rect">
            <a:avLst/>
          </a:prstGeom>
          <a:solidFill>
            <a:schemeClr val="accent4">
              <a:lumMod val="20000"/>
              <a:lumOff val="80000"/>
            </a:schemeClr>
          </a:solidFill>
          <a:ln>
            <a:solidFill>
              <a:schemeClr val="accent6">
                <a:lumMod val="75000"/>
              </a:schemeClr>
            </a:solidFill>
            <a:prstDash val="dash"/>
          </a:ln>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IN" sz="2000" b="1" dirty="0"/>
              <a:t>Patient profile:</a:t>
            </a:r>
          </a:p>
          <a:p>
            <a:pPr marL="0" indent="0">
              <a:buFont typeface="Arial" panose="020B0604020202020204" pitchFamily="34" charset="0"/>
              <a:buNone/>
            </a:pPr>
            <a:r>
              <a:rPr lang="en-IN" sz="1600" b="1" dirty="0"/>
              <a:t>100% tribal; 10% women</a:t>
            </a:r>
          </a:p>
          <a:p>
            <a:pPr marL="0" indent="0">
              <a:buFont typeface="Arial" panose="020B0604020202020204" pitchFamily="34" charset="0"/>
              <a:buNone/>
            </a:pPr>
            <a:r>
              <a:rPr lang="en-IN" sz="1600" b="1" dirty="0"/>
              <a:t>100% patients were the prime earners in the family</a:t>
            </a:r>
          </a:p>
          <a:p>
            <a:pPr marL="0" indent="0">
              <a:buFont typeface="Arial" panose="020B0604020202020204" pitchFamily="34" charset="0"/>
              <a:buNone/>
            </a:pPr>
            <a:r>
              <a:rPr lang="en-IN" sz="1600" b="1" dirty="0"/>
              <a:t>60% patients were migrant workers</a:t>
            </a:r>
          </a:p>
          <a:p>
            <a:pPr marL="0" indent="0">
              <a:buFont typeface="Arial" panose="020B0604020202020204" pitchFamily="34" charset="0"/>
              <a:buNone/>
            </a:pPr>
            <a:r>
              <a:rPr lang="en-IN" sz="1600" b="1" dirty="0"/>
              <a:t>96% patients had pulmonary tuberculosis</a:t>
            </a:r>
          </a:p>
          <a:p>
            <a:pPr marL="0" indent="0">
              <a:buFont typeface="Arial" panose="020B0604020202020204" pitchFamily="34" charset="0"/>
              <a:buNone/>
            </a:pPr>
            <a:endParaRPr lang="en-IN" sz="1600" dirty="0"/>
          </a:p>
        </p:txBody>
      </p:sp>
      <p:sp>
        <p:nvSpPr>
          <p:cNvPr id="14" name="Content Placeholder 2">
            <a:extLst>
              <a:ext uri="{FF2B5EF4-FFF2-40B4-BE49-F238E27FC236}">
                <a16:creationId xmlns:a16="http://schemas.microsoft.com/office/drawing/2014/main" id="{E19D8B2C-150C-4480-BFB2-2103B0FCF61A}"/>
              </a:ext>
            </a:extLst>
          </p:cNvPr>
          <p:cNvSpPr txBox="1">
            <a:spLocks/>
          </p:cNvSpPr>
          <p:nvPr/>
        </p:nvSpPr>
        <p:spPr>
          <a:xfrm>
            <a:off x="5031248" y="1667942"/>
            <a:ext cx="7076306" cy="1128638"/>
          </a:xfrm>
          <a:prstGeom prst="rect">
            <a:avLst/>
          </a:prstGeom>
          <a:solidFill>
            <a:schemeClr val="accent6">
              <a:lumMod val="40000"/>
              <a:lumOff val="60000"/>
            </a:schemeClr>
          </a:solidFill>
        </p:spPr>
        <p:txBody>
          <a:bodyPr vert="horz" wrap="square"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i="0" dirty="0">
                <a:solidFill>
                  <a:srgbClr val="333333"/>
                </a:solidFill>
                <a:effectLst/>
                <a:latin typeface="Calibri" panose="020F0502020204030204" pitchFamily="34" charset="0"/>
              </a:rPr>
              <a:t>To curb dropouts caused by </a:t>
            </a:r>
            <a:r>
              <a:rPr lang="en-US" sz="1600" b="1" i="0" dirty="0">
                <a:solidFill>
                  <a:srgbClr val="000000"/>
                </a:solidFill>
                <a:effectLst/>
                <a:latin typeface="Calibri" panose="020F0502020204030204" pitchFamily="34" charset="0"/>
              </a:rPr>
              <a:t>urge</a:t>
            </a:r>
            <a:r>
              <a:rPr lang="en-US" sz="1600" b="1" i="0" dirty="0">
                <a:solidFill>
                  <a:srgbClr val="333333"/>
                </a:solidFill>
                <a:effectLst/>
                <a:latin typeface="Calibri" panose="020F0502020204030204" pitchFamily="34" charset="0"/>
              </a:rPr>
              <a:t> to migrate back or work and earn for the family</a:t>
            </a:r>
          </a:p>
          <a:p>
            <a:pPr marL="0" indent="0">
              <a:buNone/>
            </a:pPr>
            <a:r>
              <a:rPr lang="en-US" sz="1600" dirty="0">
                <a:solidFill>
                  <a:srgbClr val="333333"/>
                </a:solidFill>
                <a:latin typeface="Calibri" panose="020F0502020204030204" pitchFamily="34" charset="0"/>
              </a:rPr>
              <a:t>C</a:t>
            </a:r>
            <a:r>
              <a:rPr lang="en-US" sz="1600" b="0" i="0" dirty="0">
                <a:solidFill>
                  <a:srgbClr val="333333"/>
                </a:solidFill>
                <a:effectLst/>
                <a:latin typeface="Calibri" panose="020F0502020204030204" pitchFamily="34" charset="0"/>
              </a:rPr>
              <a:t>ombination of timely detection, treatment, follow-up care and financial assistance (loan) of INR 18,000 – 20,000 (given in installments on monthly basis) for TB patients</a:t>
            </a:r>
          </a:p>
          <a:p>
            <a:pPr marL="0" indent="0">
              <a:buNone/>
            </a:pPr>
            <a:endParaRPr lang="en-IN" sz="1600" dirty="0"/>
          </a:p>
        </p:txBody>
      </p:sp>
    </p:spTree>
    <p:extLst>
      <p:ext uri="{BB962C8B-B14F-4D97-AF65-F5344CB8AC3E}">
        <p14:creationId xmlns:p14="http://schemas.microsoft.com/office/powerpoint/2010/main" val="1308423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Integrating social care (2): Kitchen gardens</a:t>
            </a:r>
          </a:p>
        </p:txBody>
      </p:sp>
      <p:sp>
        <p:nvSpPr>
          <p:cNvPr id="4" name="Content Placeholder 3"/>
          <p:cNvSpPr>
            <a:spLocks noGrp="1"/>
          </p:cNvSpPr>
          <p:nvPr>
            <p:ph sz="half" idx="1"/>
          </p:nvPr>
        </p:nvSpPr>
        <p:spPr/>
        <p:txBody>
          <a:bodyPr/>
          <a:lstStyle/>
          <a:p>
            <a:r>
              <a:rPr lang="en-IN" dirty="0"/>
              <a:t>Poor dietary practices and inadequate food contribute to large burden of communicable and non-communicable diseases</a:t>
            </a:r>
          </a:p>
          <a:p>
            <a:r>
              <a:rPr lang="en-IN" dirty="0"/>
              <a:t>Kitchen gardens and backyard poultry promoted by AMRIT Clinics</a:t>
            </a:r>
          </a:p>
          <a:p>
            <a:pPr lvl="1"/>
            <a:r>
              <a:rPr lang="en-IN" dirty="0"/>
              <a:t>Led to a significant increase in intake of vegetables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1921164"/>
            <a:ext cx="5367199" cy="4021205"/>
          </a:xfrm>
        </p:spPr>
      </p:pic>
    </p:spTree>
    <p:extLst>
      <p:ext uri="{BB962C8B-B14F-4D97-AF65-F5344CB8AC3E}">
        <p14:creationId xmlns:p14="http://schemas.microsoft.com/office/powerpoint/2010/main" val="2803030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Integrating social care (3): day-care </a:t>
            </a:r>
            <a:r>
              <a:rPr lang="en-IN" dirty="0" err="1"/>
              <a:t>centers</a:t>
            </a:r>
            <a:r>
              <a:rPr lang="en-IN" dirty="0"/>
              <a:t> for children</a:t>
            </a:r>
          </a:p>
        </p:txBody>
      </p:sp>
      <p:sp>
        <p:nvSpPr>
          <p:cNvPr id="6" name="Content Placeholder 5"/>
          <p:cNvSpPr>
            <a:spLocks noGrp="1"/>
          </p:cNvSpPr>
          <p:nvPr>
            <p:ph sz="half" idx="1"/>
          </p:nvPr>
        </p:nvSpPr>
        <p:spPr/>
        <p:txBody>
          <a:bodyPr>
            <a:normAutofit fontScale="92500"/>
          </a:bodyPr>
          <a:lstStyle/>
          <a:p>
            <a:r>
              <a:rPr lang="en-IN" dirty="0"/>
              <a:t>Lack of childcare affect children’s growth and development; and mother’s potential for employment</a:t>
            </a:r>
          </a:p>
          <a:p>
            <a:r>
              <a:rPr lang="en-IN" dirty="0"/>
              <a:t>Day-care </a:t>
            </a:r>
            <a:r>
              <a:rPr lang="en-IN" dirty="0" err="1"/>
              <a:t>centers</a:t>
            </a:r>
            <a:r>
              <a:rPr lang="en-IN" dirty="0"/>
              <a:t> provide nutrition, care and play for children; and opportunities for rest and employment for mothers</a:t>
            </a:r>
          </a:p>
          <a:p>
            <a:r>
              <a:rPr lang="en-IN" dirty="0"/>
              <a:t>We see significant improvement in nutrition, and learning abilities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35683" y="2238996"/>
            <a:ext cx="4854633" cy="3524596"/>
          </a:xfrm>
          <a:prstGeom prst="rect">
            <a:avLst/>
          </a:prstGeom>
        </p:spPr>
      </p:pic>
    </p:spTree>
    <p:extLst>
      <p:ext uri="{BB962C8B-B14F-4D97-AF65-F5344CB8AC3E}">
        <p14:creationId xmlns:p14="http://schemas.microsoft.com/office/powerpoint/2010/main" val="333367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Times of COVID</a:t>
            </a:r>
          </a:p>
        </p:txBody>
      </p:sp>
      <p:sp>
        <p:nvSpPr>
          <p:cNvPr id="5" name="Content Placeholder 4"/>
          <p:cNvSpPr>
            <a:spLocks noGrp="1"/>
          </p:cNvSpPr>
          <p:nvPr>
            <p:ph sz="half" idx="1"/>
          </p:nvPr>
        </p:nvSpPr>
        <p:spPr/>
        <p:txBody>
          <a:bodyPr>
            <a:normAutofit fontScale="92500" lnSpcReduction="10000"/>
          </a:bodyPr>
          <a:lstStyle/>
          <a:p>
            <a:r>
              <a:rPr lang="en-IN" dirty="0"/>
              <a:t>Value of distributed community based care for ensuring continuity:</a:t>
            </a:r>
          </a:p>
          <a:p>
            <a:pPr lvl="1"/>
            <a:r>
              <a:rPr lang="en-IN" dirty="0"/>
              <a:t>Footfall increased by 33% in AMRIT Clinics</a:t>
            </a:r>
          </a:p>
          <a:p>
            <a:pPr marL="0" indent="0">
              <a:buNone/>
            </a:pPr>
            <a:endParaRPr lang="en-IN" dirty="0"/>
          </a:p>
          <a:p>
            <a:r>
              <a:rPr lang="en-IN" dirty="0"/>
              <a:t>Mounting response to food crisis following lockdown:</a:t>
            </a:r>
          </a:p>
          <a:p>
            <a:pPr lvl="1"/>
            <a:r>
              <a:rPr lang="en-IN" dirty="0"/>
              <a:t>Community network of volunteers</a:t>
            </a:r>
          </a:p>
          <a:p>
            <a:pPr lvl="1"/>
            <a:r>
              <a:rPr lang="en-IN" dirty="0"/>
              <a:t>Community presence and understanding</a:t>
            </a:r>
          </a:p>
          <a:p>
            <a:endParaRPr lang="en-IN" dirty="0"/>
          </a:p>
          <a:p>
            <a:r>
              <a:rPr lang="en-IN" dirty="0"/>
              <a:t>Surveillance and containment</a:t>
            </a:r>
          </a:p>
          <a:p>
            <a:endParaRPr lang="en-IN" dirty="0"/>
          </a:p>
        </p:txBody>
      </p:sp>
      <p:graphicFrame>
        <p:nvGraphicFramePr>
          <p:cNvPr id="7" name="Content Placeholder 5"/>
          <p:cNvGraphicFramePr>
            <a:graphicFrameLocks noGrp="1"/>
          </p:cNvGraphicFramePr>
          <p:nvPr>
            <p:ph sz="half" idx="2"/>
            <p:extLst>
              <p:ext uri="{D42A27DB-BD31-4B8C-83A1-F6EECF244321}">
                <p14:modId xmlns:p14="http://schemas.microsoft.com/office/powerpoint/2010/main" val="1968511087"/>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4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a:t>Summary learnings</a:t>
            </a:r>
          </a:p>
        </p:txBody>
      </p:sp>
      <p:sp>
        <p:nvSpPr>
          <p:cNvPr id="6" name="Content Placeholder 5"/>
          <p:cNvSpPr>
            <a:spLocks noGrp="1"/>
          </p:cNvSpPr>
          <p:nvPr>
            <p:ph idx="1"/>
          </p:nvPr>
        </p:nvSpPr>
        <p:spPr/>
        <p:txBody>
          <a:bodyPr/>
          <a:lstStyle/>
          <a:p>
            <a:pPr marL="0" indent="0">
              <a:buNone/>
            </a:pPr>
            <a:r>
              <a:rPr lang="en-IN" dirty="0"/>
              <a:t>1. Financial allocations  based on need rather than performance</a:t>
            </a:r>
          </a:p>
          <a:p>
            <a:pPr marL="0" indent="0">
              <a:buNone/>
            </a:pPr>
            <a:r>
              <a:rPr lang="en-IN" dirty="0"/>
              <a:t>2. A health facility based on “time to travel” rather than population</a:t>
            </a:r>
          </a:p>
          <a:p>
            <a:pPr marL="0" indent="0">
              <a:buNone/>
            </a:pPr>
            <a:r>
              <a:rPr lang="en-IN" dirty="0"/>
              <a:t>3. Community Health  Worker critical for:</a:t>
            </a:r>
          </a:p>
          <a:p>
            <a:pPr lvl="2"/>
            <a:r>
              <a:rPr lang="en-IN" dirty="0"/>
              <a:t>improving behaviours</a:t>
            </a:r>
          </a:p>
          <a:p>
            <a:pPr lvl="2"/>
            <a:r>
              <a:rPr lang="en-IN" dirty="0"/>
              <a:t>utilization of services</a:t>
            </a:r>
          </a:p>
          <a:p>
            <a:pPr lvl="2"/>
            <a:r>
              <a:rPr lang="en-IN" dirty="0"/>
              <a:t>Equity</a:t>
            </a:r>
          </a:p>
          <a:p>
            <a:pPr marL="514350" indent="-514350">
              <a:buFont typeface="+mj-lt"/>
              <a:buAutoNum type="arabicPeriod" startAt="4"/>
            </a:pPr>
            <a:r>
              <a:rPr lang="en-IN" dirty="0"/>
              <a:t>Social care makes services responsive to needs</a:t>
            </a:r>
          </a:p>
          <a:p>
            <a:pPr lvl="2"/>
            <a:r>
              <a:rPr lang="en-IN" dirty="0"/>
              <a:t>Publicly funded childcare</a:t>
            </a:r>
          </a:p>
          <a:p>
            <a:pPr marL="514350" indent="-514350">
              <a:buFont typeface="+mj-lt"/>
              <a:buAutoNum type="arabicPeriod" startAt="4"/>
            </a:pPr>
            <a:r>
              <a:rPr lang="en-IN" dirty="0"/>
              <a:t>Integration of public health functions help prevent and contain epidemics</a:t>
            </a:r>
          </a:p>
          <a:p>
            <a:pPr marL="514350" indent="-514350">
              <a:buFont typeface="+mj-lt"/>
              <a:buAutoNum type="arabicPeriod" startAt="4"/>
            </a:pPr>
            <a:endParaRPr lang="en-IN" dirty="0"/>
          </a:p>
        </p:txBody>
      </p:sp>
    </p:spTree>
    <p:extLst>
      <p:ext uri="{BB962C8B-B14F-4D97-AF65-F5344CB8AC3E}">
        <p14:creationId xmlns:p14="http://schemas.microsoft.com/office/powerpoint/2010/main" val="173757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Some context</a:t>
            </a:r>
          </a:p>
        </p:txBody>
      </p:sp>
      <p:sp>
        <p:nvSpPr>
          <p:cNvPr id="3" name="Content Placeholder 2"/>
          <p:cNvSpPr>
            <a:spLocks noGrp="1"/>
          </p:cNvSpPr>
          <p:nvPr>
            <p:ph sz="half" idx="1"/>
          </p:nvPr>
        </p:nvSpPr>
        <p:spPr/>
        <p:txBody>
          <a:bodyPr>
            <a:normAutofit fontScale="92500" lnSpcReduction="20000"/>
          </a:bodyPr>
          <a:lstStyle/>
          <a:p>
            <a:r>
              <a:rPr lang="en-IN" dirty="0"/>
              <a:t>Population: 1.2 billion</a:t>
            </a:r>
          </a:p>
          <a:p>
            <a:r>
              <a:rPr lang="en-IN" dirty="0"/>
              <a:t>Proportion rural population: 72%</a:t>
            </a:r>
          </a:p>
          <a:p>
            <a:r>
              <a:rPr lang="en-IN" dirty="0"/>
              <a:t>Per capita income:</a:t>
            </a:r>
          </a:p>
          <a:p>
            <a:pPr lvl="1"/>
            <a:r>
              <a:rPr lang="en-IN" dirty="0"/>
              <a:t>Urban: £ 1015</a:t>
            </a:r>
          </a:p>
          <a:p>
            <a:pPr lvl="1"/>
            <a:r>
              <a:rPr lang="en-IN" dirty="0"/>
              <a:t>Rural:£ 422</a:t>
            </a:r>
          </a:p>
          <a:p>
            <a:pPr marL="457200" lvl="1" indent="0">
              <a:buNone/>
            </a:pPr>
            <a:endParaRPr lang="en-IN" dirty="0"/>
          </a:p>
          <a:p>
            <a:r>
              <a:rPr lang="en-IN" dirty="0"/>
              <a:t>Population density  </a:t>
            </a:r>
          </a:p>
          <a:p>
            <a:pPr lvl="1"/>
            <a:r>
              <a:rPr lang="en-IN" dirty="0"/>
              <a:t>New Delhi: 11, 312/ sq. km</a:t>
            </a:r>
          </a:p>
          <a:p>
            <a:pPr lvl="1"/>
            <a:r>
              <a:rPr lang="en-IN" dirty="0"/>
              <a:t>Udaipur Rural: 262/ sq. km</a:t>
            </a:r>
          </a:p>
          <a:p>
            <a:r>
              <a:rPr lang="en-IN" dirty="0"/>
              <a:t>Per capita expenditure on health:</a:t>
            </a:r>
          </a:p>
          <a:p>
            <a:pPr lvl="1"/>
            <a:r>
              <a:rPr lang="en-IN" dirty="0"/>
              <a:t>India: $69 </a:t>
            </a:r>
          </a:p>
          <a:p>
            <a:pPr lvl="1"/>
            <a:r>
              <a:rPr lang="en-IN" dirty="0"/>
              <a:t>Other LMICs: $80</a:t>
            </a:r>
          </a:p>
          <a:p>
            <a:pPr marL="0" indent="0">
              <a:buNone/>
            </a:pPr>
            <a:endParaRPr lang="en-IN" dirty="0">
              <a:solidFill>
                <a:srgbClr val="00B0F0"/>
              </a:solidFill>
            </a:endParaRP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280539"/>
            <a:ext cx="5181600" cy="3441510"/>
          </a:xfrm>
        </p:spPr>
      </p:pic>
    </p:spTree>
    <p:extLst>
      <p:ext uri="{BB962C8B-B14F-4D97-AF65-F5344CB8AC3E}">
        <p14:creationId xmlns:p14="http://schemas.microsoft.com/office/powerpoint/2010/main" val="202647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a:t>Bhore</a:t>
            </a:r>
            <a:r>
              <a:rPr lang="en-IN" dirty="0"/>
              <a:t> Committee (1946)</a:t>
            </a:r>
          </a:p>
        </p:txBody>
      </p:sp>
      <p:sp>
        <p:nvSpPr>
          <p:cNvPr id="3" name="Content Placeholder 2"/>
          <p:cNvSpPr>
            <a:spLocks noGrp="1"/>
          </p:cNvSpPr>
          <p:nvPr>
            <p:ph idx="1"/>
          </p:nvPr>
        </p:nvSpPr>
        <p:spPr/>
        <p:txBody>
          <a:bodyPr>
            <a:normAutofit/>
          </a:bodyPr>
          <a:lstStyle/>
          <a:p>
            <a:r>
              <a:rPr lang="en-IN" dirty="0"/>
              <a:t>Following world war-II, at the time NHS was being formed, in India, a committee led by Sir Joseph </a:t>
            </a:r>
            <a:r>
              <a:rPr lang="en-IN" dirty="0" err="1"/>
              <a:t>Bhore</a:t>
            </a:r>
            <a:r>
              <a:rPr lang="en-IN" dirty="0"/>
              <a:t> (of Indian Civil Services) conducted a health survey.</a:t>
            </a:r>
          </a:p>
          <a:p>
            <a:r>
              <a:rPr lang="en-IN" dirty="0"/>
              <a:t>In 1946, the committee presented the findings to Indian parliament, noting:</a:t>
            </a:r>
          </a:p>
          <a:p>
            <a:pPr marL="0" indent="0">
              <a:buNone/>
            </a:pPr>
            <a:r>
              <a:rPr lang="en-IN" sz="2000" i="1" dirty="0"/>
              <a:t>"If it were possible to evaluate the loss, which this country annually suffers through the avoidable waste of valuable human material and the lowering of human efficiency through malnutrition and preventable morbidity, we feel that the result would be so startling that the whole country would be aroused and would not rest until a radical change had been brought about".</a:t>
            </a:r>
          </a:p>
          <a:p>
            <a:r>
              <a:rPr lang="en-IN" dirty="0"/>
              <a:t>Recommendations of the committee formed the basis of rural healthcare after India’s independence</a:t>
            </a:r>
          </a:p>
          <a:p>
            <a:endParaRPr lang="en-IN" dirty="0"/>
          </a:p>
        </p:txBody>
      </p:sp>
    </p:spTree>
    <p:extLst>
      <p:ext uri="{BB962C8B-B14F-4D97-AF65-F5344CB8AC3E}">
        <p14:creationId xmlns:p14="http://schemas.microsoft.com/office/powerpoint/2010/main" val="277169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Rural healthcare structure in India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128" y="1462314"/>
            <a:ext cx="6816436" cy="5313997"/>
          </a:xfrm>
        </p:spPr>
      </p:pic>
      <p:sp>
        <p:nvSpPr>
          <p:cNvPr id="5" name="TextBox 4"/>
          <p:cNvSpPr txBox="1"/>
          <p:nvPr/>
        </p:nvSpPr>
        <p:spPr>
          <a:xfrm>
            <a:off x="7998691" y="5523345"/>
            <a:ext cx="2115127" cy="369332"/>
          </a:xfrm>
          <a:prstGeom prst="rect">
            <a:avLst/>
          </a:prstGeom>
          <a:noFill/>
        </p:spPr>
        <p:txBody>
          <a:bodyPr wrap="square" rtlCol="0">
            <a:spAutoFit/>
          </a:bodyPr>
          <a:lstStyle/>
          <a:p>
            <a:r>
              <a:rPr lang="en-IN" dirty="0"/>
              <a:t>Primary Health Care</a:t>
            </a:r>
          </a:p>
        </p:txBody>
      </p:sp>
      <p:sp>
        <p:nvSpPr>
          <p:cNvPr id="6" name="TextBox 5"/>
          <p:cNvSpPr txBox="1"/>
          <p:nvPr/>
        </p:nvSpPr>
        <p:spPr>
          <a:xfrm>
            <a:off x="7795491" y="4221017"/>
            <a:ext cx="2253672" cy="369332"/>
          </a:xfrm>
          <a:prstGeom prst="rect">
            <a:avLst/>
          </a:prstGeom>
          <a:solidFill>
            <a:schemeClr val="accent1">
              <a:lumMod val="40000"/>
              <a:lumOff val="60000"/>
            </a:schemeClr>
          </a:solidFill>
        </p:spPr>
        <p:txBody>
          <a:bodyPr wrap="square" rtlCol="0">
            <a:spAutoFit/>
          </a:bodyPr>
          <a:lstStyle/>
          <a:p>
            <a:r>
              <a:rPr lang="en-IN" dirty="0" err="1"/>
              <a:t>dary</a:t>
            </a:r>
            <a:r>
              <a:rPr lang="en-IN" dirty="0"/>
              <a:t> healthcare</a:t>
            </a:r>
          </a:p>
        </p:txBody>
      </p:sp>
    </p:spTree>
    <p:extLst>
      <p:ext uri="{BB962C8B-B14F-4D97-AF65-F5344CB8AC3E}">
        <p14:creationId xmlns:p14="http://schemas.microsoft.com/office/powerpoint/2010/main" val="343352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Services at primary healthcare</a:t>
            </a:r>
          </a:p>
        </p:txBody>
      </p:sp>
      <p:sp>
        <p:nvSpPr>
          <p:cNvPr id="3" name="Content Placeholder 2"/>
          <p:cNvSpPr>
            <a:spLocks noGrp="1"/>
          </p:cNvSpPr>
          <p:nvPr>
            <p:ph idx="1"/>
          </p:nvPr>
        </p:nvSpPr>
        <p:spPr/>
        <p:txBody>
          <a:bodyPr>
            <a:normAutofit/>
          </a:bodyPr>
          <a:lstStyle/>
          <a:p>
            <a:r>
              <a:rPr lang="en-IN" dirty="0"/>
              <a:t>Preventive:</a:t>
            </a:r>
          </a:p>
          <a:p>
            <a:pPr lvl="1"/>
            <a:r>
              <a:rPr lang="en-IN" dirty="0"/>
              <a:t>Vaccination</a:t>
            </a:r>
          </a:p>
          <a:p>
            <a:pPr lvl="1"/>
            <a:r>
              <a:rPr lang="en-IN" dirty="0"/>
              <a:t>Care during pregnancy</a:t>
            </a:r>
          </a:p>
          <a:p>
            <a:r>
              <a:rPr lang="en-IN" dirty="0" err="1"/>
              <a:t>Promotive</a:t>
            </a:r>
            <a:r>
              <a:rPr lang="en-IN" dirty="0"/>
              <a:t>:</a:t>
            </a:r>
          </a:p>
          <a:p>
            <a:pPr lvl="1"/>
            <a:r>
              <a:rPr lang="en-IN" dirty="0"/>
              <a:t>Health education</a:t>
            </a:r>
          </a:p>
          <a:p>
            <a:pPr lvl="1"/>
            <a:r>
              <a:rPr lang="en-IN" dirty="0"/>
              <a:t>Counselling</a:t>
            </a:r>
          </a:p>
          <a:p>
            <a:r>
              <a:rPr lang="en-IN" dirty="0"/>
              <a:t>Primary Curative: </a:t>
            </a:r>
          </a:p>
          <a:p>
            <a:pPr lvl="1"/>
            <a:r>
              <a:rPr lang="en-IN" dirty="0"/>
              <a:t>Communicable </a:t>
            </a:r>
          </a:p>
          <a:p>
            <a:pPr lvl="1"/>
            <a:r>
              <a:rPr lang="en-IN" dirty="0"/>
              <a:t>Non-Communicable</a:t>
            </a:r>
          </a:p>
          <a:p>
            <a:pPr lvl="1"/>
            <a:r>
              <a:rPr lang="en-IN" dirty="0"/>
              <a:t>Maternal-Child</a:t>
            </a:r>
          </a:p>
          <a:p>
            <a:pPr marL="0" indent="0">
              <a:buNone/>
            </a:pPr>
            <a:endParaRPr lang="en-IN" dirty="0"/>
          </a:p>
        </p:txBody>
      </p:sp>
    </p:spTree>
    <p:extLst>
      <p:ext uri="{BB962C8B-B14F-4D97-AF65-F5344CB8AC3E}">
        <p14:creationId xmlns:p14="http://schemas.microsoft.com/office/powerpoint/2010/main" val="973389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Redesigning: National Rural Health Mission (2005-2015)</a:t>
            </a:r>
          </a:p>
        </p:txBody>
      </p:sp>
      <p:sp>
        <p:nvSpPr>
          <p:cNvPr id="3" name="Content Placeholder 2"/>
          <p:cNvSpPr>
            <a:spLocks noGrp="1"/>
          </p:cNvSpPr>
          <p:nvPr>
            <p:ph idx="1"/>
          </p:nvPr>
        </p:nvSpPr>
        <p:spPr/>
        <p:txBody>
          <a:bodyPr/>
          <a:lstStyle/>
          <a:p>
            <a:r>
              <a:rPr lang="en-IN" i="1" dirty="0" err="1"/>
              <a:t>Communitization</a:t>
            </a:r>
            <a:endParaRPr lang="en-IN" i="1" dirty="0"/>
          </a:p>
          <a:p>
            <a:pPr lvl="1"/>
            <a:r>
              <a:rPr lang="en-IN" dirty="0"/>
              <a:t>Patient welfare society</a:t>
            </a:r>
          </a:p>
          <a:p>
            <a:pPr lvl="1"/>
            <a:r>
              <a:rPr lang="en-IN" dirty="0"/>
              <a:t>Village Health and Sanitation Committee</a:t>
            </a:r>
          </a:p>
          <a:p>
            <a:pPr lvl="1"/>
            <a:r>
              <a:rPr lang="en-IN" dirty="0"/>
              <a:t>Accredited Social Health Activist (ASHA; </a:t>
            </a:r>
            <a:r>
              <a:rPr lang="en-IN" i="1" dirty="0"/>
              <a:t>hope)</a:t>
            </a:r>
          </a:p>
          <a:p>
            <a:r>
              <a:rPr lang="en-IN" i="1" dirty="0"/>
              <a:t>Financing districts as per need; not capacity or performance</a:t>
            </a:r>
          </a:p>
          <a:p>
            <a:r>
              <a:rPr lang="en-IN" dirty="0"/>
              <a:t>Decentralised planning (based on local needs)</a:t>
            </a:r>
          </a:p>
          <a:p>
            <a:r>
              <a:rPr lang="en-IN" dirty="0"/>
              <a:t>Incentives for safe childbirth</a:t>
            </a:r>
          </a:p>
        </p:txBody>
      </p:sp>
    </p:spTree>
    <p:extLst>
      <p:ext uri="{BB962C8B-B14F-4D97-AF65-F5344CB8AC3E}">
        <p14:creationId xmlns:p14="http://schemas.microsoft.com/office/powerpoint/2010/main" val="301559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524000" y="5994400"/>
            <a:ext cx="7677150" cy="863600"/>
          </a:xfrm>
          <a:prstGeom prst="rect">
            <a:avLst/>
          </a:prstGeom>
          <a:noFill/>
          <a:ln>
            <a:noFill/>
            <a:miter lim="800000"/>
          </a:ln>
        </p:spPr>
        <p:txBody>
          <a:bodyPr vert="horz" lIns="180000" tIns="0" rIns="180000" bIns="0" rtlCol="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indent="0" eaLnBrk="1" hangingPunct="1">
              <a:spcBef>
                <a:spcPct val="0"/>
              </a:spcBef>
              <a:spcAft>
                <a:spcPts val="600"/>
              </a:spcAft>
              <a:buNone/>
            </a:pPr>
            <a:r>
              <a:rPr lang="en-US" altLang="en-US" sz="1000" i="1">
                <a:solidFill>
                  <a:srgbClr val="333333"/>
                </a:solidFill>
              </a:rPr>
              <a:t>Health Policy Plan</a:t>
            </a:r>
            <a:r>
              <a:rPr lang="en-US" altLang="en-US" sz="1000">
                <a:solidFill>
                  <a:srgbClr val="333333"/>
                </a:solidFill>
              </a:rPr>
              <a:t>, Volume 32, Issue 1, February 2017, Pages 79–90, </a:t>
            </a:r>
            <a:r>
              <a:rPr lang="en-US" altLang="en-US" sz="1000">
                <a:solidFill>
                  <a:srgbClr val="333333"/>
                </a:solidFill>
                <a:hlinkClick r:id="rId3"/>
              </a:rPr>
              <a:t>https://doi.org/10.1093/heapol/czw100</a:t>
            </a:r>
            <a:endParaRPr lang="en-US" altLang="en-US" sz="1000">
              <a:solidFill>
                <a:srgbClr val="333333"/>
              </a:solidFill>
            </a:endParaRPr>
          </a:p>
          <a:p>
            <a:pPr marL="0" indent="0" eaLnBrk="1" hangingPunct="1">
              <a:spcBef>
                <a:spcPct val="0"/>
              </a:spcBef>
              <a:spcAft>
                <a:spcPts val="600"/>
              </a:spcAft>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526472" y="236826"/>
            <a:ext cx="9892145" cy="612775"/>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lgn="ctr"/>
            <a:r>
              <a:rPr lang="en-US" altLang="en-US" sz="2800" dirty="0">
                <a:latin typeface="+mj-lt"/>
                <a:cs typeface="+mj-cs"/>
              </a:rPr>
              <a:t>Impact of National Rural Health Mission on promoting equity in utilization of healthcare</a:t>
            </a:r>
          </a:p>
        </p:txBody>
      </p:sp>
      <p:pic>
        <p:nvPicPr>
          <p:cNvPr id="5124" name="Picture 4"/>
          <p:cNvPicPr>
            <a:picLocks noChangeAspect="1"/>
          </p:cNvPicPr>
          <p:nvPr/>
        </p:nvPicPr>
        <p:blipFill>
          <a:blip r:embed="rId4"/>
          <a:stretch>
            <a:fillRect/>
          </a:stretch>
        </p:blipFill>
        <p:spPr>
          <a:xfrm>
            <a:off x="9428162" y="6267450"/>
            <a:ext cx="1058862" cy="298450"/>
          </a:xfrm>
          <a:prstGeom prst="rect">
            <a:avLst/>
          </a:prstGeom>
          <a:noFill/>
          <a:ln>
            <a:noFill/>
            <a:miter lim="800000"/>
          </a:ln>
        </p:spPr>
      </p:pic>
      <p:pic>
        <p:nvPicPr>
          <p:cNvPr id="5125" name="New picture"/>
          <p:cNvPicPr/>
          <p:nvPr/>
        </p:nvPicPr>
        <p:blipFill>
          <a:blip r:embed="rId5"/>
          <a:stretch>
            <a:fillRect/>
          </a:stretch>
        </p:blipFill>
        <p:spPr>
          <a:xfrm>
            <a:off x="3020291" y="1371601"/>
            <a:ext cx="6262253" cy="3375890"/>
          </a:xfrm>
          <a:prstGeom prst="rect">
            <a:avLst/>
          </a:prstGeom>
        </p:spPr>
      </p:pic>
      <p:sp>
        <p:nvSpPr>
          <p:cNvPr id="2" name="TextBox 1"/>
          <p:cNvSpPr txBox="1"/>
          <p:nvPr/>
        </p:nvSpPr>
        <p:spPr>
          <a:xfrm>
            <a:off x="1848066" y="4978400"/>
            <a:ext cx="8109527" cy="584775"/>
          </a:xfrm>
          <a:prstGeom prst="rect">
            <a:avLst/>
          </a:prstGeom>
          <a:noFill/>
        </p:spPr>
        <p:txBody>
          <a:bodyPr wrap="square" rtlCol="0">
            <a:spAutoFit/>
          </a:bodyPr>
          <a:lstStyle/>
          <a:p>
            <a:pPr algn="ctr"/>
            <a:r>
              <a:rPr lang="en-US" altLang="en-US" sz="1600" dirty="0"/>
              <a:t>Figure-1: Inequities in Wealth-related relative index of inequality (RII) in the uptake of institutional delivery and ante-natal care</a:t>
            </a:r>
            <a:endParaRPr lang="en-IN" sz="1600" dirty="0"/>
          </a:p>
        </p:txBody>
      </p:sp>
    </p:spTree>
    <p:extLst>
      <p:ext uri="{BB962C8B-B14F-4D97-AF65-F5344CB8AC3E}">
        <p14:creationId xmlns:p14="http://schemas.microsoft.com/office/powerpoint/2010/main" val="3983937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Community health activist: ASHA the </a:t>
            </a:r>
            <a:r>
              <a:rPr lang="en-IN" i="1" dirty="0"/>
              <a:t>hope</a:t>
            </a:r>
          </a:p>
        </p:txBody>
      </p:sp>
      <p:sp>
        <p:nvSpPr>
          <p:cNvPr id="3" name="Content Placeholder 2"/>
          <p:cNvSpPr>
            <a:spLocks noGrp="1"/>
          </p:cNvSpPr>
          <p:nvPr>
            <p:ph sz="half" idx="1"/>
          </p:nvPr>
        </p:nvSpPr>
        <p:spPr/>
        <p:txBody>
          <a:bodyPr/>
          <a:lstStyle/>
          <a:p>
            <a:r>
              <a:rPr lang="en-IN" dirty="0"/>
              <a:t>Only village level link</a:t>
            </a:r>
          </a:p>
          <a:p>
            <a:pPr lvl="1"/>
            <a:endParaRPr lang="en-IN" dirty="0"/>
          </a:p>
          <a:p>
            <a:pPr lvl="1"/>
            <a:r>
              <a:rPr lang="en-IN" dirty="0"/>
              <a:t>Health promotion</a:t>
            </a:r>
          </a:p>
          <a:p>
            <a:pPr lvl="1"/>
            <a:r>
              <a:rPr lang="en-IN" dirty="0"/>
              <a:t>Link to services</a:t>
            </a:r>
          </a:p>
          <a:p>
            <a:pPr lvl="1"/>
            <a:r>
              <a:rPr lang="en-IN" dirty="0"/>
              <a:t>Community based distribution</a:t>
            </a:r>
          </a:p>
          <a:p>
            <a:pPr lvl="1"/>
            <a:r>
              <a:rPr lang="en-IN" dirty="0"/>
              <a:t>Escort for referrals</a:t>
            </a:r>
          </a:p>
          <a:p>
            <a:pPr lvl="1"/>
            <a:r>
              <a:rPr lang="en-IN" dirty="0"/>
              <a:t>Home based care of </a:t>
            </a:r>
            <a:r>
              <a:rPr lang="en-IN" dirty="0" err="1"/>
              <a:t>newborns</a:t>
            </a:r>
            <a:endParaRPr lang="en-IN" dirty="0"/>
          </a:p>
          <a:p>
            <a:pPr lvl="1"/>
            <a:r>
              <a:rPr lang="en-IN" dirty="0"/>
              <a:t>Palliative care!!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03147" y="1825625"/>
            <a:ext cx="4719705" cy="4351338"/>
          </a:xfrm>
        </p:spPr>
      </p:pic>
    </p:spTree>
    <p:extLst>
      <p:ext uri="{BB962C8B-B14F-4D97-AF65-F5344CB8AC3E}">
        <p14:creationId xmlns:p14="http://schemas.microsoft.com/office/powerpoint/2010/main" val="98288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Impact of ASHAs on utilization of maternal health services</a:t>
            </a:r>
          </a:p>
        </p:txBody>
      </p:sp>
      <p:sp>
        <p:nvSpPr>
          <p:cNvPr id="3" name="Content Placeholder 2"/>
          <p:cNvSpPr>
            <a:spLocks noGrp="1"/>
          </p:cNvSpPr>
          <p:nvPr>
            <p:ph idx="1"/>
          </p:nvPr>
        </p:nvSpPr>
        <p:spPr/>
        <p:txBody>
          <a:bodyPr/>
          <a:lstStyle/>
          <a:p>
            <a:r>
              <a:rPr lang="en-US" dirty="0"/>
              <a:t>Exposure to ASHAs was associated with:</a:t>
            </a:r>
          </a:p>
          <a:p>
            <a:pPr lvl="1"/>
            <a:r>
              <a:rPr lang="en-US" dirty="0"/>
              <a:t>17% increase in the utilization of at least one antenatal care visit</a:t>
            </a:r>
          </a:p>
          <a:p>
            <a:pPr lvl="1"/>
            <a:r>
              <a:rPr lang="en-US" dirty="0"/>
              <a:t>5% increase in the utilization of 4 or more antenatal care visits</a:t>
            </a:r>
          </a:p>
          <a:p>
            <a:pPr lvl="1"/>
            <a:r>
              <a:rPr lang="en-US" dirty="0"/>
              <a:t>26% increase in skilled birth attendance</a:t>
            </a:r>
          </a:p>
          <a:p>
            <a:pPr lvl="1"/>
            <a:r>
              <a:rPr lang="en-US" dirty="0"/>
              <a:t>28% increase in giving birth in a health facility</a:t>
            </a:r>
            <a:endParaRPr lang="en-IN" dirty="0"/>
          </a:p>
        </p:txBody>
      </p:sp>
    </p:spTree>
    <p:extLst>
      <p:ext uri="{BB962C8B-B14F-4D97-AF65-F5344CB8AC3E}">
        <p14:creationId xmlns:p14="http://schemas.microsoft.com/office/powerpoint/2010/main" val="4133440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1165</Words>
  <Application>Microsoft Office PowerPoint</Application>
  <PresentationFormat>Widescreen</PresentationFormat>
  <Paragraphs>125</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India’s rural healthcare system: some lessons</vt:lpstr>
      <vt:lpstr>Some context</vt:lpstr>
      <vt:lpstr>Bhore Committee (1946)</vt:lpstr>
      <vt:lpstr>Rural healthcare structure in India</vt:lpstr>
      <vt:lpstr>Services at primary healthcare</vt:lpstr>
      <vt:lpstr>Redesigning: National Rural Health Mission (2005-2015)</vt:lpstr>
      <vt:lpstr>Impact of National Rural Health Mission on promoting equity in utilization of healthcare</vt:lpstr>
      <vt:lpstr>Community health activist: ASHA the hope</vt:lpstr>
      <vt:lpstr>Impact of ASHAs on utilization of maternal health services</vt:lpstr>
      <vt:lpstr>Remote, rural areas: AMRIT Clinics</vt:lpstr>
      <vt:lpstr>AMRIT Clinics</vt:lpstr>
      <vt:lpstr>Integrating social care (1): Loan to patients with Tuberculosis: Partnership of BHS and RSSA (micro-credit company)</vt:lpstr>
      <vt:lpstr>Integrating social care (2): Kitchen gardens</vt:lpstr>
      <vt:lpstr>Integrating social care (3): day-care centers for children</vt:lpstr>
      <vt:lpstr>Times of COVID</vt:lpstr>
      <vt:lpstr>Summary learnings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India’s rural healthcare system: some lessons</dc:title>
  <dc:creator>Pavitra Mohan</dc:creator>
  <cp:lastModifiedBy>Ivan Annibal</cp:lastModifiedBy>
  <cp:revision>26</cp:revision>
  <dcterms:created xsi:type="dcterms:W3CDTF">2020-10-25T15:41:03Z</dcterms:created>
  <dcterms:modified xsi:type="dcterms:W3CDTF">2021-02-04T08:11:52Z</dcterms:modified>
</cp:coreProperties>
</file>