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37"/>
  </p:notesMasterIdLst>
  <p:sldIdLst>
    <p:sldId id="256" r:id="rId2"/>
    <p:sldId id="309" r:id="rId3"/>
    <p:sldId id="310" r:id="rId4"/>
    <p:sldId id="324" r:id="rId5"/>
    <p:sldId id="321" r:id="rId6"/>
    <p:sldId id="325" r:id="rId7"/>
    <p:sldId id="326" r:id="rId8"/>
    <p:sldId id="323" r:id="rId9"/>
    <p:sldId id="319" r:id="rId10"/>
    <p:sldId id="320"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FFBC"/>
    <a:srgbClr val="FCC4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170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562141-3D83-DD48-987C-99B7CC00EFEC}" type="doc">
      <dgm:prSet loTypeId="urn:microsoft.com/office/officeart/2005/8/layout/hierarchy2" loCatId="hierarchy" qsTypeId="urn:microsoft.com/office/officeart/2005/8/quickstyle/simple1" qsCatId="simple" csTypeId="urn:microsoft.com/office/officeart/2005/8/colors/accent0_2" csCatId="mainScheme" phldr="1"/>
      <dgm:spPr/>
      <dgm:t>
        <a:bodyPr/>
        <a:lstStyle/>
        <a:p>
          <a:endParaRPr lang="en-US"/>
        </a:p>
      </dgm:t>
    </dgm:pt>
    <dgm:pt modelId="{6D5E2E27-0DF0-FD4E-A349-EBC08A3E4C4B}">
      <dgm:prSet phldrT="[Text]" custT="1"/>
      <dgm:spPr>
        <a:xfrm>
          <a:off x="1058044" y="2155904"/>
          <a:ext cx="1154671" cy="904835"/>
        </a:xfrm>
      </dgm:spPr>
      <dgm:t>
        <a:bodyPr/>
        <a:lstStyle/>
        <a:p>
          <a:r>
            <a:rPr lang="en-US" sz="1000" dirty="0" smtClean="0">
              <a:latin typeface="Calibri" panose="020F0502020204030204"/>
              <a:ea typeface="+mn-ea"/>
              <a:cs typeface="+mn-cs"/>
            </a:rPr>
            <a:t>Increase recruitment and retention of SAS/LED workforce</a:t>
          </a:r>
          <a:endParaRPr lang="en-US" sz="1000" dirty="0">
            <a:latin typeface="Calibri" panose="020F0502020204030204"/>
            <a:ea typeface="+mn-ea"/>
            <a:cs typeface="+mn-cs"/>
          </a:endParaRPr>
        </a:p>
      </dgm:t>
    </dgm:pt>
    <dgm:pt modelId="{7D2B8DF7-B365-D54B-8C73-EAE58F99E547}" type="parTrans" cxnId="{AD192E65-6CB6-4140-A9D7-870351234CAD}">
      <dgm:prSet/>
      <dgm:spPr/>
      <dgm:t>
        <a:bodyPr/>
        <a:lstStyle/>
        <a:p>
          <a:endParaRPr lang="en-US" sz="1000"/>
        </a:p>
      </dgm:t>
    </dgm:pt>
    <dgm:pt modelId="{DF0E190A-829F-144F-BC38-F6F4CF2FC5B0}" type="sibTrans" cxnId="{AD192E65-6CB6-4140-A9D7-870351234CAD}">
      <dgm:prSet/>
      <dgm:spPr/>
      <dgm:t>
        <a:bodyPr/>
        <a:lstStyle/>
        <a:p>
          <a:endParaRPr lang="en-US" sz="1000"/>
        </a:p>
      </dgm:t>
    </dgm:pt>
    <dgm:pt modelId="{9CF799AF-095C-284C-834B-3700A8F74F1E}">
      <dgm:prSet phldrT="[Text]" custT="1"/>
      <dgm:spPr>
        <a:xfrm>
          <a:off x="2674584" y="858857"/>
          <a:ext cx="1154671" cy="577335"/>
        </a:xfrm>
      </dgm:spPr>
      <dgm:t>
        <a:bodyPr/>
        <a:lstStyle/>
        <a:p>
          <a:r>
            <a:rPr lang="en-US" sz="1000" smtClean="0">
              <a:latin typeface="Calibri" panose="020F0502020204030204"/>
              <a:ea typeface="+mn-ea"/>
              <a:cs typeface="+mn-cs"/>
            </a:rPr>
            <a:t>Increase job satisfaction</a:t>
          </a:r>
          <a:endParaRPr lang="en-US" sz="1000">
            <a:latin typeface="Calibri" panose="020F0502020204030204"/>
            <a:ea typeface="+mn-ea"/>
            <a:cs typeface="+mn-cs"/>
          </a:endParaRPr>
        </a:p>
      </dgm:t>
    </dgm:pt>
    <dgm:pt modelId="{7BD5E0D1-8754-984F-BA7E-B6A6EE1B5445}" type="parTrans" cxnId="{F4A693D9-9A46-C04A-BBE6-26AF652E234A}">
      <dgm:prSet custT="1"/>
      <dgm:spPr>
        <a:xfrm rot="17252742">
          <a:off x="1677613" y="1866443"/>
          <a:ext cx="1532073" cy="22960"/>
        </a:xfrm>
      </dgm:spPr>
      <dgm:t>
        <a:bodyPr/>
        <a:lstStyle/>
        <a:p>
          <a:endParaRPr lang="en-US" sz="1000">
            <a:solidFill>
              <a:sysClr val="windowText" lastClr="000000">
                <a:hueOff val="0"/>
                <a:satOff val="0"/>
                <a:lumOff val="0"/>
                <a:alphaOff val="0"/>
              </a:sysClr>
            </a:solidFill>
            <a:latin typeface="Calibri" panose="020F0502020204030204"/>
            <a:ea typeface="+mn-ea"/>
            <a:cs typeface="+mn-cs"/>
          </a:endParaRPr>
        </a:p>
      </dgm:t>
    </dgm:pt>
    <dgm:pt modelId="{9ADD23EF-94CF-2F43-9993-71A35F8C8C38}" type="sibTrans" cxnId="{F4A693D9-9A46-C04A-BBE6-26AF652E234A}">
      <dgm:prSet/>
      <dgm:spPr/>
      <dgm:t>
        <a:bodyPr/>
        <a:lstStyle/>
        <a:p>
          <a:endParaRPr lang="en-US" sz="1000"/>
        </a:p>
      </dgm:t>
    </dgm:pt>
    <dgm:pt modelId="{FB5AF3D4-C6E1-9143-AB53-C3C397F9C505}">
      <dgm:prSet phldrT="[Text]" custT="1"/>
      <dgm:spPr>
        <a:xfrm>
          <a:off x="4291124" y="2908"/>
          <a:ext cx="1154671" cy="1120741"/>
        </a:xfrm>
      </dgm:spPr>
      <dgm:t>
        <a:bodyPr/>
        <a:lstStyle/>
        <a:p>
          <a:r>
            <a:rPr lang="en-US" sz="1000" smtClean="0">
              <a:latin typeface="Calibri" panose="020F0502020204030204"/>
              <a:ea typeface="+mn-ea"/>
              <a:cs typeface="+mn-cs"/>
            </a:rPr>
            <a:t>Scoping CESR feasibility in all relevant department </a:t>
          </a:r>
          <a:endParaRPr lang="en-US" sz="1000">
            <a:latin typeface="Calibri" panose="020F0502020204030204"/>
            <a:ea typeface="+mn-ea"/>
            <a:cs typeface="+mn-cs"/>
          </a:endParaRPr>
        </a:p>
      </dgm:t>
    </dgm:pt>
    <dgm:pt modelId="{B69391E5-9FF8-DA48-8D34-41408E8A5CFD}" type="parTrans" cxnId="{22D996EC-7809-E343-888B-EC99B77BA143}">
      <dgm:prSet custT="1"/>
      <dgm:spPr>
        <a:xfrm rot="18499661">
          <a:off x="3687810" y="843921"/>
          <a:ext cx="744759" cy="22960"/>
        </a:xfrm>
      </dgm:spPr>
      <dgm:t>
        <a:bodyPr/>
        <a:lstStyle/>
        <a:p>
          <a:endParaRPr lang="en-US" sz="1000">
            <a:solidFill>
              <a:sysClr val="windowText" lastClr="000000">
                <a:hueOff val="0"/>
                <a:satOff val="0"/>
                <a:lumOff val="0"/>
                <a:alphaOff val="0"/>
              </a:sysClr>
            </a:solidFill>
            <a:latin typeface="Calibri" panose="020F0502020204030204"/>
            <a:ea typeface="+mn-ea"/>
            <a:cs typeface="+mn-cs"/>
          </a:endParaRPr>
        </a:p>
      </dgm:t>
    </dgm:pt>
    <dgm:pt modelId="{AE42AA54-5780-A548-A1AE-7214259E9A24}" type="sibTrans" cxnId="{22D996EC-7809-E343-888B-EC99B77BA143}">
      <dgm:prSet/>
      <dgm:spPr/>
      <dgm:t>
        <a:bodyPr/>
        <a:lstStyle/>
        <a:p>
          <a:endParaRPr lang="en-US" sz="1000"/>
        </a:p>
      </dgm:t>
    </dgm:pt>
    <dgm:pt modelId="{FB13BD09-9B8B-F243-B815-E7AEDD7178F4}">
      <dgm:prSet phldrT="[Text]" custT="1"/>
      <dgm:spPr>
        <a:xfrm>
          <a:off x="4291124" y="1210250"/>
          <a:ext cx="1263891" cy="1081892"/>
        </a:xfrm>
      </dgm:spPr>
      <dgm:t>
        <a:bodyPr/>
        <a:lstStyle/>
        <a:p>
          <a:r>
            <a:rPr lang="en-US" sz="1000" smtClean="0">
              <a:latin typeface="Calibri" panose="020F0502020204030204"/>
              <a:ea typeface="+mn-ea"/>
              <a:cs typeface="+mn-cs"/>
            </a:rPr>
            <a:t>Offer</a:t>
          </a:r>
          <a:r>
            <a:rPr lang="en-US" sz="1000" baseline="0" smtClean="0">
              <a:latin typeface="Calibri" panose="020F0502020204030204"/>
              <a:ea typeface="+mn-ea"/>
              <a:cs typeface="+mn-cs"/>
            </a:rPr>
            <a:t> and encourage participation in extended roles for management and quality improvement</a:t>
          </a:r>
          <a:endParaRPr lang="en-US" sz="1000">
            <a:latin typeface="Calibri" panose="020F0502020204030204"/>
            <a:ea typeface="+mn-ea"/>
            <a:cs typeface="+mn-cs"/>
          </a:endParaRPr>
        </a:p>
      </dgm:t>
    </dgm:pt>
    <dgm:pt modelId="{CC1CDD3E-3D00-884E-A6C0-BADBC5379E09}" type="parTrans" cxnId="{5D1CAD7D-EB36-C044-893B-43D9D1466C61}">
      <dgm:prSet custT="1"/>
      <dgm:spPr>
        <a:xfrm rot="3154824">
          <a:off x="3680143" y="1437880"/>
          <a:ext cx="760092" cy="22960"/>
        </a:xfrm>
      </dgm:spPr>
      <dgm:t>
        <a:bodyPr/>
        <a:lstStyle/>
        <a:p>
          <a:endParaRPr lang="en-US" sz="1000">
            <a:solidFill>
              <a:sysClr val="windowText" lastClr="000000">
                <a:hueOff val="0"/>
                <a:satOff val="0"/>
                <a:lumOff val="0"/>
                <a:alphaOff val="0"/>
              </a:sysClr>
            </a:solidFill>
            <a:latin typeface="Calibri" panose="020F0502020204030204"/>
            <a:ea typeface="+mn-ea"/>
            <a:cs typeface="+mn-cs"/>
          </a:endParaRPr>
        </a:p>
      </dgm:t>
    </dgm:pt>
    <dgm:pt modelId="{2EC384CD-E775-9D4A-A08F-0B22D4358B9B}" type="sibTrans" cxnId="{5D1CAD7D-EB36-C044-893B-43D9D1466C61}">
      <dgm:prSet/>
      <dgm:spPr/>
      <dgm:t>
        <a:bodyPr/>
        <a:lstStyle/>
        <a:p>
          <a:endParaRPr lang="en-US" sz="1000"/>
        </a:p>
      </dgm:t>
    </dgm:pt>
    <dgm:pt modelId="{AF26F317-6C9F-5447-892F-2ECEA74C966F}">
      <dgm:prSet phldrT="[Text]" custT="1"/>
      <dgm:spPr>
        <a:xfrm>
          <a:off x="2675415" y="2578209"/>
          <a:ext cx="1154671" cy="577335"/>
        </a:xfrm>
      </dgm:spPr>
      <dgm:t>
        <a:bodyPr/>
        <a:lstStyle/>
        <a:p>
          <a:r>
            <a:rPr lang="en-US" sz="1000" smtClean="0">
              <a:latin typeface="Calibri" panose="020F0502020204030204"/>
              <a:ea typeface="+mn-ea"/>
              <a:cs typeface="+mn-cs"/>
            </a:rPr>
            <a:t>Recruitment incentives</a:t>
          </a:r>
          <a:endParaRPr lang="en-US" sz="1000">
            <a:latin typeface="Calibri" panose="020F0502020204030204"/>
            <a:ea typeface="+mn-ea"/>
            <a:cs typeface="+mn-cs"/>
          </a:endParaRPr>
        </a:p>
      </dgm:t>
    </dgm:pt>
    <dgm:pt modelId="{0E39580B-B9A7-C241-A949-0A2A393D74F6}" type="parTrans" cxnId="{5D6C7C7D-9A3D-9742-ADE5-13CDD9FEB2AD}">
      <dgm:prSet custT="1"/>
      <dgm:spPr>
        <a:xfrm rot="1751780">
          <a:off x="2179045" y="2726119"/>
          <a:ext cx="530039" cy="22960"/>
        </a:xfrm>
      </dgm:spPr>
      <dgm:t>
        <a:bodyPr/>
        <a:lstStyle/>
        <a:p>
          <a:endParaRPr lang="en-US" sz="1000">
            <a:solidFill>
              <a:sysClr val="windowText" lastClr="000000">
                <a:hueOff val="0"/>
                <a:satOff val="0"/>
                <a:lumOff val="0"/>
                <a:alphaOff val="0"/>
              </a:sysClr>
            </a:solidFill>
            <a:latin typeface="Calibri" panose="020F0502020204030204"/>
            <a:ea typeface="+mn-ea"/>
            <a:cs typeface="+mn-cs"/>
          </a:endParaRPr>
        </a:p>
      </dgm:t>
    </dgm:pt>
    <dgm:pt modelId="{851DCBA3-D97D-2245-9EBA-04A9053DBA19}" type="sibTrans" cxnId="{5D6C7C7D-9A3D-9742-ADE5-13CDD9FEB2AD}">
      <dgm:prSet/>
      <dgm:spPr/>
      <dgm:t>
        <a:bodyPr/>
        <a:lstStyle/>
        <a:p>
          <a:endParaRPr lang="en-US" sz="1000"/>
        </a:p>
      </dgm:t>
    </dgm:pt>
    <dgm:pt modelId="{35F798CE-A1CE-3F46-8335-F78A5255E29B}">
      <dgm:prSet phldrT="[Text]" custT="1"/>
      <dgm:spPr>
        <a:xfrm>
          <a:off x="4291124" y="2378743"/>
          <a:ext cx="1154671" cy="1149839"/>
        </a:xfrm>
      </dgm:spPr>
      <dgm:t>
        <a:bodyPr/>
        <a:lstStyle/>
        <a:p>
          <a:r>
            <a:rPr lang="en-US" sz="1000" smtClean="0">
              <a:latin typeface="Calibri" panose="020F0502020204030204"/>
              <a:ea typeface="+mn-ea"/>
              <a:cs typeface="+mn-cs"/>
            </a:rPr>
            <a:t>Offer secondment opportunity to tertiary centre to improve job skill and fulfill CESR portfolio requirements</a:t>
          </a:r>
          <a:endParaRPr lang="en-US" sz="1000">
            <a:latin typeface="Calibri" panose="020F0502020204030204"/>
            <a:ea typeface="+mn-ea"/>
            <a:cs typeface="+mn-cs"/>
          </a:endParaRPr>
        </a:p>
      </dgm:t>
    </dgm:pt>
    <dgm:pt modelId="{C0ABFEBC-AA00-1345-A019-F04BFBE857CC}" type="parTrans" cxnId="{D6D92D3F-DC0C-B24F-8599-3C4705BA29D5}">
      <dgm:prSet custT="1"/>
      <dgm:spPr>
        <a:xfrm rot="639633">
          <a:off x="3826038" y="2898789"/>
          <a:ext cx="469134" cy="22960"/>
        </a:xfrm>
      </dgm:spPr>
      <dgm:t>
        <a:bodyPr/>
        <a:lstStyle/>
        <a:p>
          <a:endParaRPr lang="en-US" sz="1000">
            <a:solidFill>
              <a:sysClr val="windowText" lastClr="000000">
                <a:hueOff val="0"/>
                <a:satOff val="0"/>
                <a:lumOff val="0"/>
                <a:alphaOff val="0"/>
              </a:sysClr>
            </a:solidFill>
            <a:latin typeface="Calibri" panose="020F0502020204030204"/>
            <a:ea typeface="+mn-ea"/>
            <a:cs typeface="+mn-cs"/>
          </a:endParaRPr>
        </a:p>
      </dgm:t>
    </dgm:pt>
    <dgm:pt modelId="{D935392C-530F-2646-BE61-CBD648DEE8F0}" type="sibTrans" cxnId="{D6D92D3F-DC0C-B24F-8599-3C4705BA29D5}">
      <dgm:prSet/>
      <dgm:spPr/>
      <dgm:t>
        <a:bodyPr/>
        <a:lstStyle/>
        <a:p>
          <a:endParaRPr lang="en-US" sz="1000"/>
        </a:p>
      </dgm:t>
    </dgm:pt>
    <dgm:pt modelId="{BBDAD8D6-0E00-5B47-8A7A-70394F5A7631}">
      <dgm:prSet custT="1"/>
      <dgm:spPr>
        <a:xfrm>
          <a:off x="2674584" y="3780450"/>
          <a:ext cx="1154671" cy="577335"/>
        </a:xfrm>
      </dgm:spPr>
      <dgm:t>
        <a:bodyPr/>
        <a:lstStyle/>
        <a:p>
          <a:r>
            <a:rPr lang="en-US" sz="1000" smtClean="0">
              <a:latin typeface="Calibri" panose="020F0502020204030204"/>
              <a:ea typeface="+mn-ea"/>
              <a:cs typeface="+mn-cs"/>
            </a:rPr>
            <a:t>Improving worklife balance</a:t>
          </a:r>
          <a:endParaRPr lang="en-US" sz="1000">
            <a:latin typeface="Calibri" panose="020F0502020204030204"/>
            <a:ea typeface="+mn-ea"/>
            <a:cs typeface="+mn-cs"/>
          </a:endParaRPr>
        </a:p>
      </dgm:t>
    </dgm:pt>
    <dgm:pt modelId="{26B97C0A-5626-1A4E-8198-EB980ABC0EB5}" type="parTrans" cxnId="{BF16C61C-6C2B-A34B-B2C8-64DD87EEE2B4}">
      <dgm:prSet custT="1"/>
      <dgm:spPr>
        <a:xfrm rot="4347258">
          <a:off x="1677613" y="3327239"/>
          <a:ext cx="1532073" cy="22960"/>
        </a:xfrm>
      </dgm:spPr>
      <dgm:t>
        <a:bodyPr/>
        <a:lstStyle/>
        <a:p>
          <a:endParaRPr lang="en-US" sz="1000">
            <a:solidFill>
              <a:sysClr val="windowText" lastClr="000000">
                <a:hueOff val="0"/>
                <a:satOff val="0"/>
                <a:lumOff val="0"/>
                <a:alphaOff val="0"/>
              </a:sysClr>
            </a:solidFill>
            <a:latin typeface="Calibri" panose="020F0502020204030204"/>
            <a:ea typeface="+mn-ea"/>
            <a:cs typeface="+mn-cs"/>
          </a:endParaRPr>
        </a:p>
      </dgm:t>
    </dgm:pt>
    <dgm:pt modelId="{8B9AE60C-1523-7A4D-8F7D-1EB388F3BCBB}" type="sibTrans" cxnId="{BF16C61C-6C2B-A34B-B2C8-64DD87EEE2B4}">
      <dgm:prSet/>
      <dgm:spPr/>
      <dgm:t>
        <a:bodyPr/>
        <a:lstStyle/>
        <a:p>
          <a:endParaRPr lang="en-US" sz="1000"/>
        </a:p>
      </dgm:t>
    </dgm:pt>
    <dgm:pt modelId="{E9DE7638-0D2E-DE40-9638-B0090A08A589}">
      <dgm:prSet custT="1"/>
      <dgm:spPr>
        <a:xfrm>
          <a:off x="4291124" y="3615182"/>
          <a:ext cx="1154671" cy="907871"/>
        </a:xfrm>
      </dgm:spPr>
      <dgm:t>
        <a:bodyPr/>
        <a:lstStyle/>
        <a:p>
          <a:r>
            <a:rPr lang="en-US" sz="1000" smtClean="0">
              <a:latin typeface="Calibri" panose="020F0502020204030204"/>
              <a:ea typeface="+mn-ea"/>
              <a:cs typeface="+mn-cs"/>
            </a:rPr>
            <a:t>Introduce Less than Full Time working option  </a:t>
          </a:r>
          <a:endParaRPr lang="en-US" sz="1000">
            <a:latin typeface="Calibri" panose="020F0502020204030204"/>
            <a:ea typeface="+mn-ea"/>
            <a:cs typeface="+mn-cs"/>
          </a:endParaRPr>
        </a:p>
      </dgm:t>
    </dgm:pt>
    <dgm:pt modelId="{44128159-E678-5841-A3AF-70C20BC6BD59}" type="parTrans" cxnId="{4697526C-120F-C649-8DC4-5022ABC54E19}">
      <dgm:prSet custT="1"/>
      <dgm:spPr>
        <a:xfrm>
          <a:off x="3829255" y="4057638"/>
          <a:ext cx="461868" cy="22960"/>
        </a:xfrm>
      </dgm:spPr>
      <dgm:t>
        <a:bodyPr/>
        <a:lstStyle/>
        <a:p>
          <a:endParaRPr lang="en-US" sz="1000">
            <a:solidFill>
              <a:sysClr val="windowText" lastClr="000000">
                <a:hueOff val="0"/>
                <a:satOff val="0"/>
                <a:lumOff val="0"/>
                <a:alphaOff val="0"/>
              </a:sysClr>
            </a:solidFill>
            <a:latin typeface="Calibri" panose="020F0502020204030204"/>
            <a:ea typeface="+mn-ea"/>
            <a:cs typeface="+mn-cs"/>
          </a:endParaRPr>
        </a:p>
      </dgm:t>
    </dgm:pt>
    <dgm:pt modelId="{3D2B72BF-A35E-2541-8EB0-BDE2757DD802}" type="sibTrans" cxnId="{4697526C-120F-C649-8DC4-5022ABC54E19}">
      <dgm:prSet/>
      <dgm:spPr/>
      <dgm:t>
        <a:bodyPr/>
        <a:lstStyle/>
        <a:p>
          <a:endParaRPr lang="en-US" sz="1000"/>
        </a:p>
      </dgm:t>
    </dgm:pt>
    <dgm:pt modelId="{29DF76CF-84BB-1140-A14F-FA4870EF8811}">
      <dgm:prSet custT="1"/>
      <dgm:spPr>
        <a:xfrm>
          <a:off x="5907664" y="274611"/>
          <a:ext cx="1154671" cy="577335"/>
        </a:xfrm>
      </dgm:spPr>
      <dgm:t>
        <a:bodyPr/>
        <a:lstStyle/>
        <a:p>
          <a:r>
            <a:rPr lang="en-US" sz="1000" smtClean="0">
              <a:latin typeface="Calibri" panose="020F0502020204030204"/>
              <a:ea typeface="+mn-ea"/>
              <a:cs typeface="+mn-cs"/>
            </a:rPr>
            <a:t>Establishment of CESR database  </a:t>
          </a:r>
          <a:endParaRPr lang="en-US" sz="1000">
            <a:latin typeface="Calibri" panose="020F0502020204030204"/>
            <a:ea typeface="+mn-ea"/>
            <a:cs typeface="+mn-cs"/>
          </a:endParaRPr>
        </a:p>
      </dgm:t>
    </dgm:pt>
    <dgm:pt modelId="{92F01CEA-DD3B-3349-8FBA-64584C88EE55}" type="parTrans" cxnId="{DED47CB7-81E6-4C48-B752-26701B5C7B5D}">
      <dgm:prSet custT="1"/>
      <dgm:spPr>
        <a:xfrm>
          <a:off x="5445795" y="551798"/>
          <a:ext cx="461868" cy="22960"/>
        </a:xfrm>
      </dgm:spPr>
      <dgm:t>
        <a:bodyPr/>
        <a:lstStyle/>
        <a:p>
          <a:endParaRPr lang="en-US" sz="1000">
            <a:solidFill>
              <a:sysClr val="windowText" lastClr="000000">
                <a:hueOff val="0"/>
                <a:satOff val="0"/>
                <a:lumOff val="0"/>
                <a:alphaOff val="0"/>
              </a:sysClr>
            </a:solidFill>
            <a:latin typeface="Calibri" panose="020F0502020204030204"/>
            <a:ea typeface="+mn-ea"/>
            <a:cs typeface="+mn-cs"/>
          </a:endParaRPr>
        </a:p>
      </dgm:t>
    </dgm:pt>
    <dgm:pt modelId="{E515C868-42A4-9543-BC4E-A69CF79B0E0B}" type="sibTrans" cxnId="{DED47CB7-81E6-4C48-B752-26701B5C7B5D}">
      <dgm:prSet/>
      <dgm:spPr/>
      <dgm:t>
        <a:bodyPr/>
        <a:lstStyle/>
        <a:p>
          <a:endParaRPr lang="en-US" sz="1000"/>
        </a:p>
      </dgm:t>
    </dgm:pt>
    <dgm:pt modelId="{B03A312B-163A-F843-A86F-9FC8021FAEF3}">
      <dgm:prSet custT="1"/>
      <dgm:spPr>
        <a:xfrm>
          <a:off x="6016884" y="1303371"/>
          <a:ext cx="1154671" cy="895649"/>
        </a:xfrm>
      </dgm:spPr>
      <dgm:t>
        <a:bodyPr/>
        <a:lstStyle/>
        <a:p>
          <a:r>
            <a:rPr lang="en-US" sz="1000" smtClean="0">
              <a:latin typeface="Calibri" panose="020F0502020204030204"/>
              <a:ea typeface="+mn-ea"/>
              <a:cs typeface="+mn-cs"/>
            </a:rPr>
            <a:t>Support attendance at QSIR course and NHS Leadership courses ie Mary Seacole</a:t>
          </a:r>
          <a:endParaRPr lang="en-US" sz="1000">
            <a:latin typeface="Calibri" panose="020F0502020204030204"/>
            <a:ea typeface="+mn-ea"/>
            <a:cs typeface="+mn-cs"/>
          </a:endParaRPr>
        </a:p>
      </dgm:t>
    </dgm:pt>
    <dgm:pt modelId="{48211388-502A-4C46-8061-E980251D9DCF}" type="parTrans" cxnId="{55B446CD-9243-8C4B-835B-26AF89E5DD09}">
      <dgm:prSet custT="1"/>
      <dgm:spPr>
        <a:xfrm>
          <a:off x="5555015" y="1739716"/>
          <a:ext cx="461868" cy="22960"/>
        </a:xfrm>
      </dgm:spPr>
      <dgm:t>
        <a:bodyPr/>
        <a:lstStyle/>
        <a:p>
          <a:endParaRPr lang="en-US" sz="1000">
            <a:solidFill>
              <a:sysClr val="windowText" lastClr="000000">
                <a:hueOff val="0"/>
                <a:satOff val="0"/>
                <a:lumOff val="0"/>
                <a:alphaOff val="0"/>
              </a:sysClr>
            </a:solidFill>
            <a:latin typeface="Calibri" panose="020F0502020204030204"/>
            <a:ea typeface="+mn-ea"/>
            <a:cs typeface="+mn-cs"/>
          </a:endParaRPr>
        </a:p>
      </dgm:t>
    </dgm:pt>
    <dgm:pt modelId="{576E04BD-CB3A-5A49-8F8B-3D4FE4BFAF1F}" type="sibTrans" cxnId="{55B446CD-9243-8C4B-835B-26AF89E5DD09}">
      <dgm:prSet/>
      <dgm:spPr/>
      <dgm:t>
        <a:bodyPr/>
        <a:lstStyle/>
        <a:p>
          <a:endParaRPr lang="en-US" sz="1000"/>
        </a:p>
      </dgm:t>
    </dgm:pt>
    <dgm:pt modelId="{080B3EEC-7A19-824F-93FA-E54B044CAE96}">
      <dgm:prSet custT="1"/>
      <dgm:spPr>
        <a:xfrm>
          <a:off x="5907664" y="2535368"/>
          <a:ext cx="1154671" cy="836588"/>
        </a:xfrm>
      </dgm:spPr>
      <dgm:t>
        <a:bodyPr/>
        <a:lstStyle/>
        <a:p>
          <a:r>
            <a:rPr lang="en-US" sz="1000" smtClean="0">
              <a:latin typeface="Calibri" panose="020F0502020204030204"/>
              <a:ea typeface="+mn-ea"/>
              <a:cs typeface="+mn-cs"/>
            </a:rPr>
            <a:t>To include secondment opportunity in job advertisement</a:t>
          </a:r>
          <a:endParaRPr lang="en-US" sz="1000">
            <a:latin typeface="Calibri" panose="020F0502020204030204"/>
            <a:ea typeface="+mn-ea"/>
            <a:cs typeface="+mn-cs"/>
          </a:endParaRPr>
        </a:p>
      </dgm:t>
    </dgm:pt>
    <dgm:pt modelId="{3EA766DA-41A0-4D4A-B4CC-85F18D791144}" type="parTrans" cxnId="{E01E67F0-A935-D846-A5DE-19E48542CE0B}">
      <dgm:prSet custT="1"/>
      <dgm:spPr>
        <a:xfrm>
          <a:off x="5445795" y="2942182"/>
          <a:ext cx="461868" cy="22960"/>
        </a:xfrm>
      </dgm:spPr>
      <dgm:t>
        <a:bodyPr/>
        <a:lstStyle/>
        <a:p>
          <a:endParaRPr lang="en-US" sz="1000">
            <a:solidFill>
              <a:sysClr val="windowText" lastClr="000000">
                <a:hueOff val="0"/>
                <a:satOff val="0"/>
                <a:lumOff val="0"/>
                <a:alphaOff val="0"/>
              </a:sysClr>
            </a:solidFill>
            <a:latin typeface="Calibri" panose="020F0502020204030204"/>
            <a:ea typeface="+mn-ea"/>
            <a:cs typeface="+mn-cs"/>
          </a:endParaRPr>
        </a:p>
      </dgm:t>
    </dgm:pt>
    <dgm:pt modelId="{ED508496-1ABF-3A4D-B5F7-6640B48BDEFC}" type="sibTrans" cxnId="{E01E67F0-A935-D846-A5DE-19E48542CE0B}">
      <dgm:prSet/>
      <dgm:spPr/>
      <dgm:t>
        <a:bodyPr/>
        <a:lstStyle/>
        <a:p>
          <a:endParaRPr lang="en-US" sz="1000"/>
        </a:p>
      </dgm:t>
    </dgm:pt>
    <dgm:pt modelId="{A03DC396-51C3-634E-8DA5-47C249792921}" type="pres">
      <dgm:prSet presAssocID="{F2562141-3D83-DD48-987C-99B7CC00EFEC}" presName="diagram" presStyleCnt="0">
        <dgm:presLayoutVars>
          <dgm:chPref val="1"/>
          <dgm:dir/>
          <dgm:animOne val="branch"/>
          <dgm:animLvl val="lvl"/>
          <dgm:resizeHandles val="exact"/>
        </dgm:presLayoutVars>
      </dgm:prSet>
      <dgm:spPr/>
      <dgm:t>
        <a:bodyPr/>
        <a:lstStyle/>
        <a:p>
          <a:endParaRPr lang="en-GB"/>
        </a:p>
      </dgm:t>
    </dgm:pt>
    <dgm:pt modelId="{7DD17AAB-CA3E-5E48-A057-13C7DF7400A5}" type="pres">
      <dgm:prSet presAssocID="{6D5E2E27-0DF0-FD4E-A349-EBC08A3E4C4B}" presName="root1" presStyleCnt="0"/>
      <dgm:spPr/>
      <dgm:t>
        <a:bodyPr/>
        <a:lstStyle/>
        <a:p>
          <a:endParaRPr lang="en-GB"/>
        </a:p>
      </dgm:t>
    </dgm:pt>
    <dgm:pt modelId="{57E629D8-ACE0-5B41-8658-DB914BED0E95}" type="pres">
      <dgm:prSet presAssocID="{6D5E2E27-0DF0-FD4E-A349-EBC08A3E4C4B}" presName="LevelOneTextNode" presStyleLbl="node0" presStyleIdx="0" presStyleCnt="1" custScaleY="156726">
        <dgm:presLayoutVars>
          <dgm:chPref val="3"/>
        </dgm:presLayoutVars>
      </dgm:prSet>
      <dgm:spPr>
        <a:prstGeom prst="roundRect">
          <a:avLst>
            <a:gd name="adj" fmla="val 10000"/>
          </a:avLst>
        </a:prstGeom>
      </dgm:spPr>
      <dgm:t>
        <a:bodyPr/>
        <a:lstStyle/>
        <a:p>
          <a:endParaRPr lang="en-GB"/>
        </a:p>
      </dgm:t>
    </dgm:pt>
    <dgm:pt modelId="{B2A9FCA2-678C-E44A-8F9A-43AF8EA1CB4F}" type="pres">
      <dgm:prSet presAssocID="{6D5E2E27-0DF0-FD4E-A349-EBC08A3E4C4B}" presName="level2hierChild" presStyleCnt="0"/>
      <dgm:spPr/>
      <dgm:t>
        <a:bodyPr/>
        <a:lstStyle/>
        <a:p>
          <a:endParaRPr lang="en-GB"/>
        </a:p>
      </dgm:t>
    </dgm:pt>
    <dgm:pt modelId="{6C6E5767-CD4C-4541-B141-726C02E2265A}" type="pres">
      <dgm:prSet presAssocID="{7BD5E0D1-8754-984F-BA7E-B6A6EE1B5445}" presName="conn2-1" presStyleLbl="parChTrans1D2" presStyleIdx="0" presStyleCnt="3"/>
      <dgm:spPr>
        <a:custGeom>
          <a:avLst/>
          <a:gdLst/>
          <a:ahLst/>
          <a:cxnLst/>
          <a:rect l="0" t="0" r="0" b="0"/>
          <a:pathLst>
            <a:path>
              <a:moveTo>
                <a:pt x="0" y="11480"/>
              </a:moveTo>
              <a:lnTo>
                <a:pt x="1532073" y="11480"/>
              </a:lnTo>
            </a:path>
          </a:pathLst>
        </a:custGeom>
      </dgm:spPr>
      <dgm:t>
        <a:bodyPr/>
        <a:lstStyle/>
        <a:p>
          <a:endParaRPr lang="en-GB"/>
        </a:p>
      </dgm:t>
    </dgm:pt>
    <dgm:pt modelId="{B1FE9AB0-1C73-CD4E-A622-818130B382A4}" type="pres">
      <dgm:prSet presAssocID="{7BD5E0D1-8754-984F-BA7E-B6A6EE1B5445}" presName="connTx" presStyleLbl="parChTrans1D2" presStyleIdx="0" presStyleCnt="3"/>
      <dgm:spPr/>
      <dgm:t>
        <a:bodyPr/>
        <a:lstStyle/>
        <a:p>
          <a:endParaRPr lang="en-GB"/>
        </a:p>
      </dgm:t>
    </dgm:pt>
    <dgm:pt modelId="{718501F7-C1C1-AF47-8A26-D0C89001AAC9}" type="pres">
      <dgm:prSet presAssocID="{9CF799AF-095C-284C-834B-3700A8F74F1E}" presName="root2" presStyleCnt="0"/>
      <dgm:spPr/>
      <dgm:t>
        <a:bodyPr/>
        <a:lstStyle/>
        <a:p>
          <a:endParaRPr lang="en-GB"/>
        </a:p>
      </dgm:t>
    </dgm:pt>
    <dgm:pt modelId="{6535DFEF-A651-AF4E-AECD-1D96AA344727}" type="pres">
      <dgm:prSet presAssocID="{9CF799AF-095C-284C-834B-3700A8F74F1E}" presName="LevelTwoTextNode" presStyleLbl="node2" presStyleIdx="0" presStyleCnt="3">
        <dgm:presLayoutVars>
          <dgm:chPref val="3"/>
        </dgm:presLayoutVars>
      </dgm:prSet>
      <dgm:spPr>
        <a:prstGeom prst="roundRect">
          <a:avLst>
            <a:gd name="adj" fmla="val 10000"/>
          </a:avLst>
        </a:prstGeom>
      </dgm:spPr>
      <dgm:t>
        <a:bodyPr/>
        <a:lstStyle/>
        <a:p>
          <a:endParaRPr lang="en-GB"/>
        </a:p>
      </dgm:t>
    </dgm:pt>
    <dgm:pt modelId="{B4FFAF1E-0FCB-0541-BAA8-BAA890CBBFA4}" type="pres">
      <dgm:prSet presAssocID="{9CF799AF-095C-284C-834B-3700A8F74F1E}" presName="level3hierChild" presStyleCnt="0"/>
      <dgm:spPr/>
      <dgm:t>
        <a:bodyPr/>
        <a:lstStyle/>
        <a:p>
          <a:endParaRPr lang="en-GB"/>
        </a:p>
      </dgm:t>
    </dgm:pt>
    <dgm:pt modelId="{2FB2425F-7C9A-BE42-ABFA-C401E38FDF6C}" type="pres">
      <dgm:prSet presAssocID="{B69391E5-9FF8-DA48-8D34-41408E8A5CFD}" presName="conn2-1" presStyleLbl="parChTrans1D3" presStyleIdx="0" presStyleCnt="4"/>
      <dgm:spPr>
        <a:custGeom>
          <a:avLst/>
          <a:gdLst/>
          <a:ahLst/>
          <a:cxnLst/>
          <a:rect l="0" t="0" r="0" b="0"/>
          <a:pathLst>
            <a:path>
              <a:moveTo>
                <a:pt x="0" y="11480"/>
              </a:moveTo>
              <a:lnTo>
                <a:pt x="744759" y="11480"/>
              </a:lnTo>
            </a:path>
          </a:pathLst>
        </a:custGeom>
      </dgm:spPr>
      <dgm:t>
        <a:bodyPr/>
        <a:lstStyle/>
        <a:p>
          <a:endParaRPr lang="en-GB"/>
        </a:p>
      </dgm:t>
    </dgm:pt>
    <dgm:pt modelId="{29F5EAD5-3864-A943-9D0F-16859770CA81}" type="pres">
      <dgm:prSet presAssocID="{B69391E5-9FF8-DA48-8D34-41408E8A5CFD}" presName="connTx" presStyleLbl="parChTrans1D3" presStyleIdx="0" presStyleCnt="4"/>
      <dgm:spPr/>
      <dgm:t>
        <a:bodyPr/>
        <a:lstStyle/>
        <a:p>
          <a:endParaRPr lang="en-GB"/>
        </a:p>
      </dgm:t>
    </dgm:pt>
    <dgm:pt modelId="{82ABB7EF-F648-C846-8EFC-FE670CB9B735}" type="pres">
      <dgm:prSet presAssocID="{FB5AF3D4-C6E1-9143-AB53-C3C397F9C505}" presName="root2" presStyleCnt="0"/>
      <dgm:spPr/>
      <dgm:t>
        <a:bodyPr/>
        <a:lstStyle/>
        <a:p>
          <a:endParaRPr lang="en-GB"/>
        </a:p>
      </dgm:t>
    </dgm:pt>
    <dgm:pt modelId="{4BF135A5-0480-8441-B56A-8621BC8BE533}" type="pres">
      <dgm:prSet presAssocID="{FB5AF3D4-C6E1-9143-AB53-C3C397F9C505}" presName="LevelTwoTextNode" presStyleLbl="node3" presStyleIdx="0" presStyleCnt="4" custScaleY="194123">
        <dgm:presLayoutVars>
          <dgm:chPref val="3"/>
        </dgm:presLayoutVars>
      </dgm:prSet>
      <dgm:spPr>
        <a:prstGeom prst="roundRect">
          <a:avLst>
            <a:gd name="adj" fmla="val 10000"/>
          </a:avLst>
        </a:prstGeom>
      </dgm:spPr>
      <dgm:t>
        <a:bodyPr/>
        <a:lstStyle/>
        <a:p>
          <a:endParaRPr lang="en-GB"/>
        </a:p>
      </dgm:t>
    </dgm:pt>
    <dgm:pt modelId="{F8C6AADB-A580-1546-BB41-3F1771962A48}" type="pres">
      <dgm:prSet presAssocID="{FB5AF3D4-C6E1-9143-AB53-C3C397F9C505}" presName="level3hierChild" presStyleCnt="0"/>
      <dgm:spPr/>
      <dgm:t>
        <a:bodyPr/>
        <a:lstStyle/>
        <a:p>
          <a:endParaRPr lang="en-GB"/>
        </a:p>
      </dgm:t>
    </dgm:pt>
    <dgm:pt modelId="{6BC41342-1F27-F644-B0AD-FD2F9846F919}" type="pres">
      <dgm:prSet presAssocID="{92F01CEA-DD3B-3349-8FBA-64584C88EE55}" presName="conn2-1" presStyleLbl="parChTrans1D4" presStyleIdx="0" presStyleCnt="3"/>
      <dgm:spPr>
        <a:custGeom>
          <a:avLst/>
          <a:gdLst/>
          <a:ahLst/>
          <a:cxnLst/>
          <a:rect l="0" t="0" r="0" b="0"/>
          <a:pathLst>
            <a:path>
              <a:moveTo>
                <a:pt x="0" y="11480"/>
              </a:moveTo>
              <a:lnTo>
                <a:pt x="461868" y="11480"/>
              </a:lnTo>
            </a:path>
          </a:pathLst>
        </a:custGeom>
      </dgm:spPr>
      <dgm:t>
        <a:bodyPr/>
        <a:lstStyle/>
        <a:p>
          <a:endParaRPr lang="en-GB"/>
        </a:p>
      </dgm:t>
    </dgm:pt>
    <dgm:pt modelId="{D6163F2A-9B86-2541-82D8-3EA1B3890D2E}" type="pres">
      <dgm:prSet presAssocID="{92F01CEA-DD3B-3349-8FBA-64584C88EE55}" presName="connTx" presStyleLbl="parChTrans1D4" presStyleIdx="0" presStyleCnt="3"/>
      <dgm:spPr/>
      <dgm:t>
        <a:bodyPr/>
        <a:lstStyle/>
        <a:p>
          <a:endParaRPr lang="en-GB"/>
        </a:p>
      </dgm:t>
    </dgm:pt>
    <dgm:pt modelId="{0692D1E1-99AF-564B-9E28-0825738528AE}" type="pres">
      <dgm:prSet presAssocID="{29DF76CF-84BB-1140-A14F-FA4870EF8811}" presName="root2" presStyleCnt="0"/>
      <dgm:spPr/>
      <dgm:t>
        <a:bodyPr/>
        <a:lstStyle/>
        <a:p>
          <a:endParaRPr lang="en-GB"/>
        </a:p>
      </dgm:t>
    </dgm:pt>
    <dgm:pt modelId="{8012F439-3E2F-A342-B6A1-8DAF2D261858}" type="pres">
      <dgm:prSet presAssocID="{29DF76CF-84BB-1140-A14F-FA4870EF8811}" presName="LevelTwoTextNode" presStyleLbl="node4" presStyleIdx="0" presStyleCnt="3">
        <dgm:presLayoutVars>
          <dgm:chPref val="3"/>
        </dgm:presLayoutVars>
      </dgm:prSet>
      <dgm:spPr>
        <a:prstGeom prst="roundRect">
          <a:avLst>
            <a:gd name="adj" fmla="val 10000"/>
          </a:avLst>
        </a:prstGeom>
      </dgm:spPr>
      <dgm:t>
        <a:bodyPr/>
        <a:lstStyle/>
        <a:p>
          <a:endParaRPr lang="en-GB"/>
        </a:p>
      </dgm:t>
    </dgm:pt>
    <dgm:pt modelId="{D52BBACF-3244-5941-88AA-B2229FA37827}" type="pres">
      <dgm:prSet presAssocID="{29DF76CF-84BB-1140-A14F-FA4870EF8811}" presName="level3hierChild" presStyleCnt="0"/>
      <dgm:spPr/>
      <dgm:t>
        <a:bodyPr/>
        <a:lstStyle/>
        <a:p>
          <a:endParaRPr lang="en-GB"/>
        </a:p>
      </dgm:t>
    </dgm:pt>
    <dgm:pt modelId="{3B681D43-419B-1847-BF33-0F58CE936856}" type="pres">
      <dgm:prSet presAssocID="{CC1CDD3E-3D00-884E-A6C0-BADBC5379E09}" presName="conn2-1" presStyleLbl="parChTrans1D3" presStyleIdx="1" presStyleCnt="4"/>
      <dgm:spPr>
        <a:custGeom>
          <a:avLst/>
          <a:gdLst/>
          <a:ahLst/>
          <a:cxnLst/>
          <a:rect l="0" t="0" r="0" b="0"/>
          <a:pathLst>
            <a:path>
              <a:moveTo>
                <a:pt x="0" y="11480"/>
              </a:moveTo>
              <a:lnTo>
                <a:pt x="760092" y="11480"/>
              </a:lnTo>
            </a:path>
          </a:pathLst>
        </a:custGeom>
      </dgm:spPr>
      <dgm:t>
        <a:bodyPr/>
        <a:lstStyle/>
        <a:p>
          <a:endParaRPr lang="en-GB"/>
        </a:p>
      </dgm:t>
    </dgm:pt>
    <dgm:pt modelId="{ADBBC236-22E3-C54F-8B25-D314B7F9BEDF}" type="pres">
      <dgm:prSet presAssocID="{CC1CDD3E-3D00-884E-A6C0-BADBC5379E09}" presName="connTx" presStyleLbl="parChTrans1D3" presStyleIdx="1" presStyleCnt="4"/>
      <dgm:spPr/>
      <dgm:t>
        <a:bodyPr/>
        <a:lstStyle/>
        <a:p>
          <a:endParaRPr lang="en-GB"/>
        </a:p>
      </dgm:t>
    </dgm:pt>
    <dgm:pt modelId="{08FF9CE9-2418-8D4C-A6E2-4DF41F8BCDB8}" type="pres">
      <dgm:prSet presAssocID="{FB13BD09-9B8B-F243-B815-E7AEDD7178F4}" presName="root2" presStyleCnt="0"/>
      <dgm:spPr/>
      <dgm:t>
        <a:bodyPr/>
        <a:lstStyle/>
        <a:p>
          <a:endParaRPr lang="en-GB"/>
        </a:p>
      </dgm:t>
    </dgm:pt>
    <dgm:pt modelId="{149CDAE5-CE9D-2644-89BA-8724C8E5C022}" type="pres">
      <dgm:prSet presAssocID="{FB13BD09-9B8B-F243-B815-E7AEDD7178F4}" presName="LevelTwoTextNode" presStyleLbl="node3" presStyleIdx="1" presStyleCnt="4" custScaleX="109459" custScaleY="187394">
        <dgm:presLayoutVars>
          <dgm:chPref val="3"/>
        </dgm:presLayoutVars>
      </dgm:prSet>
      <dgm:spPr>
        <a:prstGeom prst="roundRect">
          <a:avLst>
            <a:gd name="adj" fmla="val 10000"/>
          </a:avLst>
        </a:prstGeom>
      </dgm:spPr>
      <dgm:t>
        <a:bodyPr/>
        <a:lstStyle/>
        <a:p>
          <a:endParaRPr lang="en-GB"/>
        </a:p>
      </dgm:t>
    </dgm:pt>
    <dgm:pt modelId="{8177D944-01F9-2340-B497-C9A3E800F7F3}" type="pres">
      <dgm:prSet presAssocID="{FB13BD09-9B8B-F243-B815-E7AEDD7178F4}" presName="level3hierChild" presStyleCnt="0"/>
      <dgm:spPr/>
      <dgm:t>
        <a:bodyPr/>
        <a:lstStyle/>
        <a:p>
          <a:endParaRPr lang="en-GB"/>
        </a:p>
      </dgm:t>
    </dgm:pt>
    <dgm:pt modelId="{86971D2C-16A2-1440-B3F2-03D24214E99E}" type="pres">
      <dgm:prSet presAssocID="{48211388-502A-4C46-8061-E980251D9DCF}" presName="conn2-1" presStyleLbl="parChTrans1D4" presStyleIdx="1" presStyleCnt="3"/>
      <dgm:spPr>
        <a:custGeom>
          <a:avLst/>
          <a:gdLst/>
          <a:ahLst/>
          <a:cxnLst/>
          <a:rect l="0" t="0" r="0" b="0"/>
          <a:pathLst>
            <a:path>
              <a:moveTo>
                <a:pt x="0" y="11480"/>
              </a:moveTo>
              <a:lnTo>
                <a:pt x="461868" y="11480"/>
              </a:lnTo>
            </a:path>
          </a:pathLst>
        </a:custGeom>
      </dgm:spPr>
      <dgm:t>
        <a:bodyPr/>
        <a:lstStyle/>
        <a:p>
          <a:endParaRPr lang="en-GB"/>
        </a:p>
      </dgm:t>
    </dgm:pt>
    <dgm:pt modelId="{BE6DB949-B638-0C4D-B338-8A53F6389971}" type="pres">
      <dgm:prSet presAssocID="{48211388-502A-4C46-8061-E980251D9DCF}" presName="connTx" presStyleLbl="parChTrans1D4" presStyleIdx="1" presStyleCnt="3"/>
      <dgm:spPr/>
      <dgm:t>
        <a:bodyPr/>
        <a:lstStyle/>
        <a:p>
          <a:endParaRPr lang="en-GB"/>
        </a:p>
      </dgm:t>
    </dgm:pt>
    <dgm:pt modelId="{5D1EFD95-183E-EC48-8BAD-87F64858C1C0}" type="pres">
      <dgm:prSet presAssocID="{B03A312B-163A-F843-A86F-9FC8021FAEF3}" presName="root2" presStyleCnt="0"/>
      <dgm:spPr/>
      <dgm:t>
        <a:bodyPr/>
        <a:lstStyle/>
        <a:p>
          <a:endParaRPr lang="en-GB"/>
        </a:p>
      </dgm:t>
    </dgm:pt>
    <dgm:pt modelId="{64B987B7-44E4-A846-9BB6-DA8297B3BC43}" type="pres">
      <dgm:prSet presAssocID="{B03A312B-163A-F843-A86F-9FC8021FAEF3}" presName="LevelTwoTextNode" presStyleLbl="node4" presStyleIdx="1" presStyleCnt="3" custScaleY="155135">
        <dgm:presLayoutVars>
          <dgm:chPref val="3"/>
        </dgm:presLayoutVars>
      </dgm:prSet>
      <dgm:spPr>
        <a:prstGeom prst="roundRect">
          <a:avLst>
            <a:gd name="adj" fmla="val 10000"/>
          </a:avLst>
        </a:prstGeom>
      </dgm:spPr>
      <dgm:t>
        <a:bodyPr/>
        <a:lstStyle/>
        <a:p>
          <a:endParaRPr lang="en-GB"/>
        </a:p>
      </dgm:t>
    </dgm:pt>
    <dgm:pt modelId="{BBC16FD8-6F89-C944-B09C-BC4158725A14}" type="pres">
      <dgm:prSet presAssocID="{B03A312B-163A-F843-A86F-9FC8021FAEF3}" presName="level3hierChild" presStyleCnt="0"/>
      <dgm:spPr/>
      <dgm:t>
        <a:bodyPr/>
        <a:lstStyle/>
        <a:p>
          <a:endParaRPr lang="en-GB"/>
        </a:p>
      </dgm:t>
    </dgm:pt>
    <dgm:pt modelId="{F26DD364-4449-7E4F-87F4-ED1CD02F7F3D}" type="pres">
      <dgm:prSet presAssocID="{0E39580B-B9A7-C241-A949-0A2A393D74F6}" presName="conn2-1" presStyleLbl="parChTrans1D2" presStyleIdx="1" presStyleCnt="3"/>
      <dgm:spPr>
        <a:custGeom>
          <a:avLst/>
          <a:gdLst/>
          <a:ahLst/>
          <a:cxnLst/>
          <a:rect l="0" t="0" r="0" b="0"/>
          <a:pathLst>
            <a:path>
              <a:moveTo>
                <a:pt x="0" y="11480"/>
              </a:moveTo>
              <a:lnTo>
                <a:pt x="530039" y="11480"/>
              </a:lnTo>
            </a:path>
          </a:pathLst>
        </a:custGeom>
      </dgm:spPr>
      <dgm:t>
        <a:bodyPr/>
        <a:lstStyle/>
        <a:p>
          <a:endParaRPr lang="en-GB"/>
        </a:p>
      </dgm:t>
    </dgm:pt>
    <dgm:pt modelId="{F38948FA-3133-FF41-97C7-AD967DD43C96}" type="pres">
      <dgm:prSet presAssocID="{0E39580B-B9A7-C241-A949-0A2A393D74F6}" presName="connTx" presStyleLbl="parChTrans1D2" presStyleIdx="1" presStyleCnt="3"/>
      <dgm:spPr/>
      <dgm:t>
        <a:bodyPr/>
        <a:lstStyle/>
        <a:p>
          <a:endParaRPr lang="en-GB"/>
        </a:p>
      </dgm:t>
    </dgm:pt>
    <dgm:pt modelId="{92B23BD1-635C-534A-937F-6344A59129A2}" type="pres">
      <dgm:prSet presAssocID="{AF26F317-6C9F-5447-892F-2ECEA74C966F}" presName="root2" presStyleCnt="0"/>
      <dgm:spPr/>
      <dgm:t>
        <a:bodyPr/>
        <a:lstStyle/>
        <a:p>
          <a:endParaRPr lang="en-GB"/>
        </a:p>
      </dgm:t>
    </dgm:pt>
    <dgm:pt modelId="{9D217915-8AF6-994B-A6C4-69702F8E7129}" type="pres">
      <dgm:prSet presAssocID="{AF26F317-6C9F-5447-892F-2ECEA74C966F}" presName="LevelTwoTextNode" presStyleLbl="node2" presStyleIdx="1" presStyleCnt="3" custLinFactNeighborX="72" custLinFactNeighborY="-15032">
        <dgm:presLayoutVars>
          <dgm:chPref val="3"/>
        </dgm:presLayoutVars>
      </dgm:prSet>
      <dgm:spPr>
        <a:prstGeom prst="roundRect">
          <a:avLst>
            <a:gd name="adj" fmla="val 10000"/>
          </a:avLst>
        </a:prstGeom>
      </dgm:spPr>
      <dgm:t>
        <a:bodyPr/>
        <a:lstStyle/>
        <a:p>
          <a:endParaRPr lang="en-GB"/>
        </a:p>
      </dgm:t>
    </dgm:pt>
    <dgm:pt modelId="{75F6EB8A-D6E2-7D4F-A708-C41269E242F5}" type="pres">
      <dgm:prSet presAssocID="{AF26F317-6C9F-5447-892F-2ECEA74C966F}" presName="level3hierChild" presStyleCnt="0"/>
      <dgm:spPr/>
      <dgm:t>
        <a:bodyPr/>
        <a:lstStyle/>
        <a:p>
          <a:endParaRPr lang="en-GB"/>
        </a:p>
      </dgm:t>
    </dgm:pt>
    <dgm:pt modelId="{5C410B19-9F81-DE40-B43F-DC2A52051B60}" type="pres">
      <dgm:prSet presAssocID="{C0ABFEBC-AA00-1345-A019-F04BFBE857CC}" presName="conn2-1" presStyleLbl="parChTrans1D3" presStyleIdx="2" presStyleCnt="4"/>
      <dgm:spPr>
        <a:custGeom>
          <a:avLst/>
          <a:gdLst/>
          <a:ahLst/>
          <a:cxnLst/>
          <a:rect l="0" t="0" r="0" b="0"/>
          <a:pathLst>
            <a:path>
              <a:moveTo>
                <a:pt x="0" y="11480"/>
              </a:moveTo>
              <a:lnTo>
                <a:pt x="469134" y="11480"/>
              </a:lnTo>
            </a:path>
          </a:pathLst>
        </a:custGeom>
      </dgm:spPr>
      <dgm:t>
        <a:bodyPr/>
        <a:lstStyle/>
        <a:p>
          <a:endParaRPr lang="en-GB"/>
        </a:p>
      </dgm:t>
    </dgm:pt>
    <dgm:pt modelId="{8022CCF8-328B-A446-B850-0151E6C2BE37}" type="pres">
      <dgm:prSet presAssocID="{C0ABFEBC-AA00-1345-A019-F04BFBE857CC}" presName="connTx" presStyleLbl="parChTrans1D3" presStyleIdx="2" presStyleCnt="4"/>
      <dgm:spPr/>
      <dgm:t>
        <a:bodyPr/>
        <a:lstStyle/>
        <a:p>
          <a:endParaRPr lang="en-GB"/>
        </a:p>
      </dgm:t>
    </dgm:pt>
    <dgm:pt modelId="{E31B338F-2FA1-A14B-9710-741D9E4D463E}" type="pres">
      <dgm:prSet presAssocID="{35F798CE-A1CE-3F46-8335-F78A5255E29B}" presName="root2" presStyleCnt="0"/>
      <dgm:spPr/>
      <dgm:t>
        <a:bodyPr/>
        <a:lstStyle/>
        <a:p>
          <a:endParaRPr lang="en-GB"/>
        </a:p>
      </dgm:t>
    </dgm:pt>
    <dgm:pt modelId="{A6648263-204A-B049-859F-8E470993A028}" type="pres">
      <dgm:prSet presAssocID="{35F798CE-A1CE-3F46-8335-F78A5255E29B}" presName="LevelTwoTextNode" presStyleLbl="node3" presStyleIdx="2" presStyleCnt="4" custScaleY="199163">
        <dgm:presLayoutVars>
          <dgm:chPref val="3"/>
        </dgm:presLayoutVars>
      </dgm:prSet>
      <dgm:spPr>
        <a:prstGeom prst="roundRect">
          <a:avLst>
            <a:gd name="adj" fmla="val 10000"/>
          </a:avLst>
        </a:prstGeom>
      </dgm:spPr>
      <dgm:t>
        <a:bodyPr/>
        <a:lstStyle/>
        <a:p>
          <a:endParaRPr lang="en-GB"/>
        </a:p>
      </dgm:t>
    </dgm:pt>
    <dgm:pt modelId="{0E949785-0204-7E4B-AF84-082D7EAA53C5}" type="pres">
      <dgm:prSet presAssocID="{35F798CE-A1CE-3F46-8335-F78A5255E29B}" presName="level3hierChild" presStyleCnt="0"/>
      <dgm:spPr/>
      <dgm:t>
        <a:bodyPr/>
        <a:lstStyle/>
        <a:p>
          <a:endParaRPr lang="en-GB"/>
        </a:p>
      </dgm:t>
    </dgm:pt>
    <dgm:pt modelId="{1A83DE3B-6D37-5145-9A52-7674DDEB15E9}" type="pres">
      <dgm:prSet presAssocID="{3EA766DA-41A0-4D4A-B4CC-85F18D791144}" presName="conn2-1" presStyleLbl="parChTrans1D4" presStyleIdx="2" presStyleCnt="3"/>
      <dgm:spPr>
        <a:custGeom>
          <a:avLst/>
          <a:gdLst/>
          <a:ahLst/>
          <a:cxnLst/>
          <a:rect l="0" t="0" r="0" b="0"/>
          <a:pathLst>
            <a:path>
              <a:moveTo>
                <a:pt x="0" y="11480"/>
              </a:moveTo>
              <a:lnTo>
                <a:pt x="461868" y="11480"/>
              </a:lnTo>
            </a:path>
          </a:pathLst>
        </a:custGeom>
      </dgm:spPr>
      <dgm:t>
        <a:bodyPr/>
        <a:lstStyle/>
        <a:p>
          <a:endParaRPr lang="en-GB"/>
        </a:p>
      </dgm:t>
    </dgm:pt>
    <dgm:pt modelId="{28A006E2-35B6-7F4C-8A8C-0BB4FB1A2170}" type="pres">
      <dgm:prSet presAssocID="{3EA766DA-41A0-4D4A-B4CC-85F18D791144}" presName="connTx" presStyleLbl="parChTrans1D4" presStyleIdx="2" presStyleCnt="3"/>
      <dgm:spPr/>
      <dgm:t>
        <a:bodyPr/>
        <a:lstStyle/>
        <a:p>
          <a:endParaRPr lang="en-GB"/>
        </a:p>
      </dgm:t>
    </dgm:pt>
    <dgm:pt modelId="{557CB6A3-5ADF-C249-A3D8-93B3169FBB67}" type="pres">
      <dgm:prSet presAssocID="{080B3EEC-7A19-824F-93FA-E54B044CAE96}" presName="root2" presStyleCnt="0"/>
      <dgm:spPr/>
      <dgm:t>
        <a:bodyPr/>
        <a:lstStyle/>
        <a:p>
          <a:endParaRPr lang="en-GB"/>
        </a:p>
      </dgm:t>
    </dgm:pt>
    <dgm:pt modelId="{2EA3C794-1B71-2A4C-AACD-EFEADD4875A5}" type="pres">
      <dgm:prSet presAssocID="{080B3EEC-7A19-824F-93FA-E54B044CAE96}" presName="LevelTwoTextNode" presStyleLbl="node4" presStyleIdx="2" presStyleCnt="3" custScaleY="144905">
        <dgm:presLayoutVars>
          <dgm:chPref val="3"/>
        </dgm:presLayoutVars>
      </dgm:prSet>
      <dgm:spPr>
        <a:prstGeom prst="roundRect">
          <a:avLst>
            <a:gd name="adj" fmla="val 10000"/>
          </a:avLst>
        </a:prstGeom>
      </dgm:spPr>
      <dgm:t>
        <a:bodyPr/>
        <a:lstStyle/>
        <a:p>
          <a:endParaRPr lang="en-GB"/>
        </a:p>
      </dgm:t>
    </dgm:pt>
    <dgm:pt modelId="{A9A7A465-D2D1-7149-8662-F3695274219C}" type="pres">
      <dgm:prSet presAssocID="{080B3EEC-7A19-824F-93FA-E54B044CAE96}" presName="level3hierChild" presStyleCnt="0"/>
      <dgm:spPr/>
      <dgm:t>
        <a:bodyPr/>
        <a:lstStyle/>
        <a:p>
          <a:endParaRPr lang="en-GB"/>
        </a:p>
      </dgm:t>
    </dgm:pt>
    <dgm:pt modelId="{4EBDE040-AF57-AF43-A60B-42B473548D3D}" type="pres">
      <dgm:prSet presAssocID="{26B97C0A-5626-1A4E-8198-EB980ABC0EB5}" presName="conn2-1" presStyleLbl="parChTrans1D2" presStyleIdx="2" presStyleCnt="3"/>
      <dgm:spPr>
        <a:custGeom>
          <a:avLst/>
          <a:gdLst/>
          <a:ahLst/>
          <a:cxnLst/>
          <a:rect l="0" t="0" r="0" b="0"/>
          <a:pathLst>
            <a:path>
              <a:moveTo>
                <a:pt x="0" y="11480"/>
              </a:moveTo>
              <a:lnTo>
                <a:pt x="1532073" y="11480"/>
              </a:lnTo>
            </a:path>
          </a:pathLst>
        </a:custGeom>
      </dgm:spPr>
      <dgm:t>
        <a:bodyPr/>
        <a:lstStyle/>
        <a:p>
          <a:endParaRPr lang="en-GB"/>
        </a:p>
      </dgm:t>
    </dgm:pt>
    <dgm:pt modelId="{0BCA84A7-0AAD-AE45-AD03-7A171E60401D}" type="pres">
      <dgm:prSet presAssocID="{26B97C0A-5626-1A4E-8198-EB980ABC0EB5}" presName="connTx" presStyleLbl="parChTrans1D2" presStyleIdx="2" presStyleCnt="3"/>
      <dgm:spPr/>
      <dgm:t>
        <a:bodyPr/>
        <a:lstStyle/>
        <a:p>
          <a:endParaRPr lang="en-GB"/>
        </a:p>
      </dgm:t>
    </dgm:pt>
    <dgm:pt modelId="{3033374D-F9F3-7B49-9277-D64343D012EC}" type="pres">
      <dgm:prSet presAssocID="{BBDAD8D6-0E00-5B47-8A7A-70394F5A7631}" presName="root2" presStyleCnt="0"/>
      <dgm:spPr/>
      <dgm:t>
        <a:bodyPr/>
        <a:lstStyle/>
        <a:p>
          <a:endParaRPr lang="en-GB"/>
        </a:p>
      </dgm:t>
    </dgm:pt>
    <dgm:pt modelId="{E22EE1F0-4835-894C-AAE3-E9F85FC33162}" type="pres">
      <dgm:prSet presAssocID="{BBDAD8D6-0E00-5B47-8A7A-70394F5A7631}" presName="LevelTwoTextNode" presStyleLbl="node2" presStyleIdx="2" presStyleCnt="3">
        <dgm:presLayoutVars>
          <dgm:chPref val="3"/>
        </dgm:presLayoutVars>
      </dgm:prSet>
      <dgm:spPr>
        <a:prstGeom prst="roundRect">
          <a:avLst>
            <a:gd name="adj" fmla="val 10000"/>
          </a:avLst>
        </a:prstGeom>
      </dgm:spPr>
      <dgm:t>
        <a:bodyPr/>
        <a:lstStyle/>
        <a:p>
          <a:endParaRPr lang="en-GB"/>
        </a:p>
      </dgm:t>
    </dgm:pt>
    <dgm:pt modelId="{4BC5581E-B24B-7F49-B467-A2E3F40C1F7C}" type="pres">
      <dgm:prSet presAssocID="{BBDAD8D6-0E00-5B47-8A7A-70394F5A7631}" presName="level3hierChild" presStyleCnt="0"/>
      <dgm:spPr/>
      <dgm:t>
        <a:bodyPr/>
        <a:lstStyle/>
        <a:p>
          <a:endParaRPr lang="en-GB"/>
        </a:p>
      </dgm:t>
    </dgm:pt>
    <dgm:pt modelId="{4BCD6E2B-627E-5248-84D4-4E6454B4B26E}" type="pres">
      <dgm:prSet presAssocID="{44128159-E678-5841-A3AF-70C20BC6BD59}" presName="conn2-1" presStyleLbl="parChTrans1D3" presStyleIdx="3" presStyleCnt="4"/>
      <dgm:spPr>
        <a:custGeom>
          <a:avLst/>
          <a:gdLst/>
          <a:ahLst/>
          <a:cxnLst/>
          <a:rect l="0" t="0" r="0" b="0"/>
          <a:pathLst>
            <a:path>
              <a:moveTo>
                <a:pt x="0" y="11480"/>
              </a:moveTo>
              <a:lnTo>
                <a:pt x="461868" y="11480"/>
              </a:lnTo>
            </a:path>
          </a:pathLst>
        </a:custGeom>
      </dgm:spPr>
      <dgm:t>
        <a:bodyPr/>
        <a:lstStyle/>
        <a:p>
          <a:endParaRPr lang="en-GB"/>
        </a:p>
      </dgm:t>
    </dgm:pt>
    <dgm:pt modelId="{0A2FDD68-D825-3144-A536-1D26E8585AE3}" type="pres">
      <dgm:prSet presAssocID="{44128159-E678-5841-A3AF-70C20BC6BD59}" presName="connTx" presStyleLbl="parChTrans1D3" presStyleIdx="3" presStyleCnt="4"/>
      <dgm:spPr/>
      <dgm:t>
        <a:bodyPr/>
        <a:lstStyle/>
        <a:p>
          <a:endParaRPr lang="en-GB"/>
        </a:p>
      </dgm:t>
    </dgm:pt>
    <dgm:pt modelId="{8AB88742-5112-3E48-A93C-FB04B900AF88}" type="pres">
      <dgm:prSet presAssocID="{E9DE7638-0D2E-DE40-9638-B0090A08A589}" presName="root2" presStyleCnt="0"/>
      <dgm:spPr/>
      <dgm:t>
        <a:bodyPr/>
        <a:lstStyle/>
        <a:p>
          <a:endParaRPr lang="en-GB"/>
        </a:p>
      </dgm:t>
    </dgm:pt>
    <dgm:pt modelId="{9FAAE338-54FB-434B-882E-9EF33DD1BA31}" type="pres">
      <dgm:prSet presAssocID="{E9DE7638-0D2E-DE40-9638-B0090A08A589}" presName="LevelTwoTextNode" presStyleLbl="node3" presStyleIdx="3" presStyleCnt="4" custScaleY="157252">
        <dgm:presLayoutVars>
          <dgm:chPref val="3"/>
        </dgm:presLayoutVars>
      </dgm:prSet>
      <dgm:spPr>
        <a:prstGeom prst="roundRect">
          <a:avLst>
            <a:gd name="adj" fmla="val 10000"/>
          </a:avLst>
        </a:prstGeom>
      </dgm:spPr>
      <dgm:t>
        <a:bodyPr/>
        <a:lstStyle/>
        <a:p>
          <a:endParaRPr lang="en-GB"/>
        </a:p>
      </dgm:t>
    </dgm:pt>
    <dgm:pt modelId="{16764996-DBCE-0049-8127-BEF07BC36612}" type="pres">
      <dgm:prSet presAssocID="{E9DE7638-0D2E-DE40-9638-B0090A08A589}" presName="level3hierChild" presStyleCnt="0"/>
      <dgm:spPr/>
      <dgm:t>
        <a:bodyPr/>
        <a:lstStyle/>
        <a:p>
          <a:endParaRPr lang="en-GB"/>
        </a:p>
      </dgm:t>
    </dgm:pt>
  </dgm:ptLst>
  <dgm:cxnLst>
    <dgm:cxn modelId="{521D84A0-7091-924B-991F-5F4DEBFCAB99}" type="presOf" srcId="{26B97C0A-5626-1A4E-8198-EB980ABC0EB5}" destId="{0BCA84A7-0AAD-AE45-AD03-7A171E60401D}" srcOrd="1" destOrd="0" presId="urn:microsoft.com/office/officeart/2005/8/layout/hierarchy2"/>
    <dgm:cxn modelId="{72735502-1807-954A-B9DB-FDAB183273ED}" type="presOf" srcId="{35F798CE-A1CE-3F46-8335-F78A5255E29B}" destId="{A6648263-204A-B049-859F-8E470993A028}" srcOrd="0" destOrd="0" presId="urn:microsoft.com/office/officeart/2005/8/layout/hierarchy2"/>
    <dgm:cxn modelId="{4E7673AC-BD2F-8A4B-9ED9-DEB602A16730}" type="presOf" srcId="{6D5E2E27-0DF0-FD4E-A349-EBC08A3E4C4B}" destId="{57E629D8-ACE0-5B41-8658-DB914BED0E95}" srcOrd="0" destOrd="0" presId="urn:microsoft.com/office/officeart/2005/8/layout/hierarchy2"/>
    <dgm:cxn modelId="{62C67DAA-F58A-B446-AEF3-CAC77CAC72D2}" type="presOf" srcId="{E9DE7638-0D2E-DE40-9638-B0090A08A589}" destId="{9FAAE338-54FB-434B-882E-9EF33DD1BA31}" srcOrd="0" destOrd="0" presId="urn:microsoft.com/office/officeart/2005/8/layout/hierarchy2"/>
    <dgm:cxn modelId="{F548BE5C-F922-5145-BC98-FB94769DC4A1}" type="presOf" srcId="{CC1CDD3E-3D00-884E-A6C0-BADBC5379E09}" destId="{3B681D43-419B-1847-BF33-0F58CE936856}" srcOrd="0" destOrd="0" presId="urn:microsoft.com/office/officeart/2005/8/layout/hierarchy2"/>
    <dgm:cxn modelId="{E18418E0-0FBE-D542-8775-6E5EDC1CD2A9}" type="presOf" srcId="{92F01CEA-DD3B-3349-8FBA-64584C88EE55}" destId="{D6163F2A-9B86-2541-82D8-3EA1B3890D2E}" srcOrd="1" destOrd="0" presId="urn:microsoft.com/office/officeart/2005/8/layout/hierarchy2"/>
    <dgm:cxn modelId="{55B1254B-7606-8D41-B334-73F637CD752D}" type="presOf" srcId="{F2562141-3D83-DD48-987C-99B7CC00EFEC}" destId="{A03DC396-51C3-634E-8DA5-47C249792921}" srcOrd="0" destOrd="0" presId="urn:microsoft.com/office/officeart/2005/8/layout/hierarchy2"/>
    <dgm:cxn modelId="{E98A1573-FE7D-3545-AFEE-16417E5191F5}" type="presOf" srcId="{080B3EEC-7A19-824F-93FA-E54B044CAE96}" destId="{2EA3C794-1B71-2A4C-AACD-EFEADD4875A5}" srcOrd="0" destOrd="0" presId="urn:microsoft.com/office/officeart/2005/8/layout/hierarchy2"/>
    <dgm:cxn modelId="{2884627A-0FDE-7345-8B63-1E902693BE38}" type="presOf" srcId="{FB13BD09-9B8B-F243-B815-E7AEDD7178F4}" destId="{149CDAE5-CE9D-2644-89BA-8724C8E5C022}" srcOrd="0" destOrd="0" presId="urn:microsoft.com/office/officeart/2005/8/layout/hierarchy2"/>
    <dgm:cxn modelId="{BF16C61C-6C2B-A34B-B2C8-64DD87EEE2B4}" srcId="{6D5E2E27-0DF0-FD4E-A349-EBC08A3E4C4B}" destId="{BBDAD8D6-0E00-5B47-8A7A-70394F5A7631}" srcOrd="2" destOrd="0" parTransId="{26B97C0A-5626-1A4E-8198-EB980ABC0EB5}" sibTransId="{8B9AE60C-1523-7A4D-8F7D-1EB388F3BCBB}"/>
    <dgm:cxn modelId="{9924AD60-225A-CE4C-BB03-0F53A5E36927}" type="presOf" srcId="{AF26F317-6C9F-5447-892F-2ECEA74C966F}" destId="{9D217915-8AF6-994B-A6C4-69702F8E7129}" srcOrd="0" destOrd="0" presId="urn:microsoft.com/office/officeart/2005/8/layout/hierarchy2"/>
    <dgm:cxn modelId="{99DF883B-39FC-5442-BA8F-6AD2FC6CD2C4}" type="presOf" srcId="{3EA766DA-41A0-4D4A-B4CC-85F18D791144}" destId="{28A006E2-35B6-7F4C-8A8C-0BB4FB1A2170}" srcOrd="1" destOrd="0" presId="urn:microsoft.com/office/officeart/2005/8/layout/hierarchy2"/>
    <dgm:cxn modelId="{ADE6FF1C-D0A6-A949-B43D-8CF3BC5C7570}" type="presOf" srcId="{C0ABFEBC-AA00-1345-A019-F04BFBE857CC}" destId="{5C410B19-9F81-DE40-B43F-DC2A52051B60}" srcOrd="0" destOrd="0" presId="urn:microsoft.com/office/officeart/2005/8/layout/hierarchy2"/>
    <dgm:cxn modelId="{22B4A99E-8F50-EB4D-8B87-22BCF68BCC8D}" type="presOf" srcId="{B69391E5-9FF8-DA48-8D34-41408E8A5CFD}" destId="{29F5EAD5-3864-A943-9D0F-16859770CA81}" srcOrd="1" destOrd="0" presId="urn:microsoft.com/office/officeart/2005/8/layout/hierarchy2"/>
    <dgm:cxn modelId="{AD192E65-6CB6-4140-A9D7-870351234CAD}" srcId="{F2562141-3D83-DD48-987C-99B7CC00EFEC}" destId="{6D5E2E27-0DF0-FD4E-A349-EBC08A3E4C4B}" srcOrd="0" destOrd="0" parTransId="{7D2B8DF7-B365-D54B-8C73-EAE58F99E547}" sibTransId="{DF0E190A-829F-144F-BC38-F6F4CF2FC5B0}"/>
    <dgm:cxn modelId="{A6316C5E-BBBE-2A4F-A395-3A16A88403D1}" type="presOf" srcId="{48211388-502A-4C46-8061-E980251D9DCF}" destId="{BE6DB949-B638-0C4D-B338-8A53F6389971}" srcOrd="1" destOrd="0" presId="urn:microsoft.com/office/officeart/2005/8/layout/hierarchy2"/>
    <dgm:cxn modelId="{E01E67F0-A935-D846-A5DE-19E48542CE0B}" srcId="{35F798CE-A1CE-3F46-8335-F78A5255E29B}" destId="{080B3EEC-7A19-824F-93FA-E54B044CAE96}" srcOrd="0" destOrd="0" parTransId="{3EA766DA-41A0-4D4A-B4CC-85F18D791144}" sibTransId="{ED508496-1ABF-3A4D-B5F7-6640B48BDEFC}"/>
    <dgm:cxn modelId="{4697526C-120F-C649-8DC4-5022ABC54E19}" srcId="{BBDAD8D6-0E00-5B47-8A7A-70394F5A7631}" destId="{E9DE7638-0D2E-DE40-9638-B0090A08A589}" srcOrd="0" destOrd="0" parTransId="{44128159-E678-5841-A3AF-70C20BC6BD59}" sibTransId="{3D2B72BF-A35E-2541-8EB0-BDE2757DD802}"/>
    <dgm:cxn modelId="{DCE1866A-C6BC-C049-B117-C75B027A0F54}" type="presOf" srcId="{48211388-502A-4C46-8061-E980251D9DCF}" destId="{86971D2C-16A2-1440-B3F2-03D24214E99E}" srcOrd="0" destOrd="0" presId="urn:microsoft.com/office/officeart/2005/8/layout/hierarchy2"/>
    <dgm:cxn modelId="{DC712F3D-FC43-D94E-BEB2-764F8139ECC1}" type="presOf" srcId="{26B97C0A-5626-1A4E-8198-EB980ABC0EB5}" destId="{4EBDE040-AF57-AF43-A60B-42B473548D3D}" srcOrd="0" destOrd="0" presId="urn:microsoft.com/office/officeart/2005/8/layout/hierarchy2"/>
    <dgm:cxn modelId="{EA4C5F00-154E-C04D-892E-4799EF4DAD8D}" type="presOf" srcId="{B69391E5-9FF8-DA48-8D34-41408E8A5CFD}" destId="{2FB2425F-7C9A-BE42-ABFA-C401E38FDF6C}" srcOrd="0" destOrd="0" presId="urn:microsoft.com/office/officeart/2005/8/layout/hierarchy2"/>
    <dgm:cxn modelId="{ECF53ED7-DA15-4D42-AB66-75B49C442AA0}" type="presOf" srcId="{3EA766DA-41A0-4D4A-B4CC-85F18D791144}" destId="{1A83DE3B-6D37-5145-9A52-7674DDEB15E9}" srcOrd="0" destOrd="0" presId="urn:microsoft.com/office/officeart/2005/8/layout/hierarchy2"/>
    <dgm:cxn modelId="{1F74D050-BD45-1A48-B8A9-3831C9087114}" type="presOf" srcId="{7BD5E0D1-8754-984F-BA7E-B6A6EE1B5445}" destId="{B1FE9AB0-1C73-CD4E-A622-818130B382A4}" srcOrd="1" destOrd="0" presId="urn:microsoft.com/office/officeart/2005/8/layout/hierarchy2"/>
    <dgm:cxn modelId="{54D0BDB6-130F-3143-915B-130ADCFC31E6}" type="presOf" srcId="{B03A312B-163A-F843-A86F-9FC8021FAEF3}" destId="{64B987B7-44E4-A846-9BB6-DA8297B3BC43}" srcOrd="0" destOrd="0" presId="urn:microsoft.com/office/officeart/2005/8/layout/hierarchy2"/>
    <dgm:cxn modelId="{22D996EC-7809-E343-888B-EC99B77BA143}" srcId="{9CF799AF-095C-284C-834B-3700A8F74F1E}" destId="{FB5AF3D4-C6E1-9143-AB53-C3C397F9C505}" srcOrd="0" destOrd="0" parTransId="{B69391E5-9FF8-DA48-8D34-41408E8A5CFD}" sibTransId="{AE42AA54-5780-A548-A1AE-7214259E9A24}"/>
    <dgm:cxn modelId="{3B4A6549-D257-2141-8AA3-370C3C8EF640}" type="presOf" srcId="{BBDAD8D6-0E00-5B47-8A7A-70394F5A7631}" destId="{E22EE1F0-4835-894C-AAE3-E9F85FC33162}" srcOrd="0" destOrd="0" presId="urn:microsoft.com/office/officeart/2005/8/layout/hierarchy2"/>
    <dgm:cxn modelId="{5D6C7C7D-9A3D-9742-ADE5-13CDD9FEB2AD}" srcId="{6D5E2E27-0DF0-FD4E-A349-EBC08A3E4C4B}" destId="{AF26F317-6C9F-5447-892F-2ECEA74C966F}" srcOrd="1" destOrd="0" parTransId="{0E39580B-B9A7-C241-A949-0A2A393D74F6}" sibTransId="{851DCBA3-D97D-2245-9EBA-04A9053DBA19}"/>
    <dgm:cxn modelId="{942DA50D-9819-EC43-A85D-A70427F87A29}" type="presOf" srcId="{9CF799AF-095C-284C-834B-3700A8F74F1E}" destId="{6535DFEF-A651-AF4E-AECD-1D96AA344727}" srcOrd="0" destOrd="0" presId="urn:microsoft.com/office/officeart/2005/8/layout/hierarchy2"/>
    <dgm:cxn modelId="{10081A69-79FA-9044-A46E-878A0BF804F3}" type="presOf" srcId="{C0ABFEBC-AA00-1345-A019-F04BFBE857CC}" destId="{8022CCF8-328B-A446-B850-0151E6C2BE37}" srcOrd="1" destOrd="0" presId="urn:microsoft.com/office/officeart/2005/8/layout/hierarchy2"/>
    <dgm:cxn modelId="{42022430-EDDD-A745-9CA5-FF7850D33E20}" type="presOf" srcId="{7BD5E0D1-8754-984F-BA7E-B6A6EE1B5445}" destId="{6C6E5767-CD4C-4541-B141-726C02E2265A}" srcOrd="0" destOrd="0" presId="urn:microsoft.com/office/officeart/2005/8/layout/hierarchy2"/>
    <dgm:cxn modelId="{DED47CB7-81E6-4C48-B752-26701B5C7B5D}" srcId="{FB5AF3D4-C6E1-9143-AB53-C3C397F9C505}" destId="{29DF76CF-84BB-1140-A14F-FA4870EF8811}" srcOrd="0" destOrd="0" parTransId="{92F01CEA-DD3B-3349-8FBA-64584C88EE55}" sibTransId="{E515C868-42A4-9543-BC4E-A69CF79B0E0B}"/>
    <dgm:cxn modelId="{D6D92D3F-DC0C-B24F-8599-3C4705BA29D5}" srcId="{AF26F317-6C9F-5447-892F-2ECEA74C966F}" destId="{35F798CE-A1CE-3F46-8335-F78A5255E29B}" srcOrd="0" destOrd="0" parTransId="{C0ABFEBC-AA00-1345-A019-F04BFBE857CC}" sibTransId="{D935392C-530F-2646-BE61-CBD648DEE8F0}"/>
    <dgm:cxn modelId="{F4A693D9-9A46-C04A-BBE6-26AF652E234A}" srcId="{6D5E2E27-0DF0-FD4E-A349-EBC08A3E4C4B}" destId="{9CF799AF-095C-284C-834B-3700A8F74F1E}" srcOrd="0" destOrd="0" parTransId="{7BD5E0D1-8754-984F-BA7E-B6A6EE1B5445}" sibTransId="{9ADD23EF-94CF-2F43-9993-71A35F8C8C38}"/>
    <dgm:cxn modelId="{B49ADA92-22AA-A54D-9A34-D32046495175}" type="presOf" srcId="{0E39580B-B9A7-C241-A949-0A2A393D74F6}" destId="{F38948FA-3133-FF41-97C7-AD967DD43C96}" srcOrd="1" destOrd="0" presId="urn:microsoft.com/office/officeart/2005/8/layout/hierarchy2"/>
    <dgm:cxn modelId="{55B446CD-9243-8C4B-835B-26AF89E5DD09}" srcId="{FB13BD09-9B8B-F243-B815-E7AEDD7178F4}" destId="{B03A312B-163A-F843-A86F-9FC8021FAEF3}" srcOrd="0" destOrd="0" parTransId="{48211388-502A-4C46-8061-E980251D9DCF}" sibTransId="{576E04BD-CB3A-5A49-8F8B-3D4FE4BFAF1F}"/>
    <dgm:cxn modelId="{8EB2B3B2-39F9-8A4B-8FC4-AF8FE5CF8380}" type="presOf" srcId="{44128159-E678-5841-A3AF-70C20BC6BD59}" destId="{0A2FDD68-D825-3144-A536-1D26E8585AE3}" srcOrd="1" destOrd="0" presId="urn:microsoft.com/office/officeart/2005/8/layout/hierarchy2"/>
    <dgm:cxn modelId="{7D4DC9E2-2C28-A74D-855B-CA2A1634C77F}" type="presOf" srcId="{29DF76CF-84BB-1140-A14F-FA4870EF8811}" destId="{8012F439-3E2F-A342-B6A1-8DAF2D261858}" srcOrd="0" destOrd="0" presId="urn:microsoft.com/office/officeart/2005/8/layout/hierarchy2"/>
    <dgm:cxn modelId="{3D7A8F24-9506-284C-857B-4182B7F1BB41}" type="presOf" srcId="{FB5AF3D4-C6E1-9143-AB53-C3C397F9C505}" destId="{4BF135A5-0480-8441-B56A-8621BC8BE533}" srcOrd="0" destOrd="0" presId="urn:microsoft.com/office/officeart/2005/8/layout/hierarchy2"/>
    <dgm:cxn modelId="{8685B5DC-DB3E-064C-9BA5-4904F7956EA9}" type="presOf" srcId="{CC1CDD3E-3D00-884E-A6C0-BADBC5379E09}" destId="{ADBBC236-22E3-C54F-8B25-D314B7F9BEDF}" srcOrd="1" destOrd="0" presId="urn:microsoft.com/office/officeart/2005/8/layout/hierarchy2"/>
    <dgm:cxn modelId="{7CC37944-B101-6C46-A911-12651128E18A}" type="presOf" srcId="{0E39580B-B9A7-C241-A949-0A2A393D74F6}" destId="{F26DD364-4449-7E4F-87F4-ED1CD02F7F3D}" srcOrd="0" destOrd="0" presId="urn:microsoft.com/office/officeart/2005/8/layout/hierarchy2"/>
    <dgm:cxn modelId="{5D1CAD7D-EB36-C044-893B-43D9D1466C61}" srcId="{9CF799AF-095C-284C-834B-3700A8F74F1E}" destId="{FB13BD09-9B8B-F243-B815-E7AEDD7178F4}" srcOrd="1" destOrd="0" parTransId="{CC1CDD3E-3D00-884E-A6C0-BADBC5379E09}" sibTransId="{2EC384CD-E775-9D4A-A08F-0B22D4358B9B}"/>
    <dgm:cxn modelId="{E9D88139-0D0F-C24E-9CA4-40473BDA032A}" type="presOf" srcId="{92F01CEA-DD3B-3349-8FBA-64584C88EE55}" destId="{6BC41342-1F27-F644-B0AD-FD2F9846F919}" srcOrd="0" destOrd="0" presId="urn:microsoft.com/office/officeart/2005/8/layout/hierarchy2"/>
    <dgm:cxn modelId="{7E6E44D5-9FDE-5046-8F24-EAFD5D38347E}" type="presOf" srcId="{44128159-E678-5841-A3AF-70C20BC6BD59}" destId="{4BCD6E2B-627E-5248-84D4-4E6454B4B26E}" srcOrd="0" destOrd="0" presId="urn:microsoft.com/office/officeart/2005/8/layout/hierarchy2"/>
    <dgm:cxn modelId="{08241A62-9564-5046-8CF4-55C3AB1117D4}" type="presParOf" srcId="{A03DC396-51C3-634E-8DA5-47C249792921}" destId="{7DD17AAB-CA3E-5E48-A057-13C7DF7400A5}" srcOrd="0" destOrd="0" presId="urn:microsoft.com/office/officeart/2005/8/layout/hierarchy2"/>
    <dgm:cxn modelId="{A9026648-D88B-FA4A-AD4A-6B7A23B7A904}" type="presParOf" srcId="{7DD17AAB-CA3E-5E48-A057-13C7DF7400A5}" destId="{57E629D8-ACE0-5B41-8658-DB914BED0E95}" srcOrd="0" destOrd="0" presId="urn:microsoft.com/office/officeart/2005/8/layout/hierarchy2"/>
    <dgm:cxn modelId="{C311F1B9-C3E1-8F47-B292-B60E1A403E66}" type="presParOf" srcId="{7DD17AAB-CA3E-5E48-A057-13C7DF7400A5}" destId="{B2A9FCA2-678C-E44A-8F9A-43AF8EA1CB4F}" srcOrd="1" destOrd="0" presId="urn:microsoft.com/office/officeart/2005/8/layout/hierarchy2"/>
    <dgm:cxn modelId="{88230649-5C70-724A-A160-ED77CD79027D}" type="presParOf" srcId="{B2A9FCA2-678C-E44A-8F9A-43AF8EA1CB4F}" destId="{6C6E5767-CD4C-4541-B141-726C02E2265A}" srcOrd="0" destOrd="0" presId="urn:microsoft.com/office/officeart/2005/8/layout/hierarchy2"/>
    <dgm:cxn modelId="{35393084-0A0D-0A4E-9FA1-50B33D641A04}" type="presParOf" srcId="{6C6E5767-CD4C-4541-B141-726C02E2265A}" destId="{B1FE9AB0-1C73-CD4E-A622-818130B382A4}" srcOrd="0" destOrd="0" presId="urn:microsoft.com/office/officeart/2005/8/layout/hierarchy2"/>
    <dgm:cxn modelId="{305E8D78-8446-6440-A2E2-9A2801E5A1F2}" type="presParOf" srcId="{B2A9FCA2-678C-E44A-8F9A-43AF8EA1CB4F}" destId="{718501F7-C1C1-AF47-8A26-D0C89001AAC9}" srcOrd="1" destOrd="0" presId="urn:microsoft.com/office/officeart/2005/8/layout/hierarchy2"/>
    <dgm:cxn modelId="{09738C59-D8D5-8942-AF8B-31E2EBA66A77}" type="presParOf" srcId="{718501F7-C1C1-AF47-8A26-D0C89001AAC9}" destId="{6535DFEF-A651-AF4E-AECD-1D96AA344727}" srcOrd="0" destOrd="0" presId="urn:microsoft.com/office/officeart/2005/8/layout/hierarchy2"/>
    <dgm:cxn modelId="{18215B2F-0F19-5749-A1B2-FB1D66CD94A1}" type="presParOf" srcId="{718501F7-C1C1-AF47-8A26-D0C89001AAC9}" destId="{B4FFAF1E-0FCB-0541-BAA8-BAA890CBBFA4}" srcOrd="1" destOrd="0" presId="urn:microsoft.com/office/officeart/2005/8/layout/hierarchy2"/>
    <dgm:cxn modelId="{EC567341-44EA-6B41-BD16-37135635F9A3}" type="presParOf" srcId="{B4FFAF1E-0FCB-0541-BAA8-BAA890CBBFA4}" destId="{2FB2425F-7C9A-BE42-ABFA-C401E38FDF6C}" srcOrd="0" destOrd="0" presId="urn:microsoft.com/office/officeart/2005/8/layout/hierarchy2"/>
    <dgm:cxn modelId="{A350944D-6308-BF47-B2C2-7ACE0C8E8528}" type="presParOf" srcId="{2FB2425F-7C9A-BE42-ABFA-C401E38FDF6C}" destId="{29F5EAD5-3864-A943-9D0F-16859770CA81}" srcOrd="0" destOrd="0" presId="urn:microsoft.com/office/officeart/2005/8/layout/hierarchy2"/>
    <dgm:cxn modelId="{473954AC-E3AC-C24C-96F9-455375ECF61B}" type="presParOf" srcId="{B4FFAF1E-0FCB-0541-BAA8-BAA890CBBFA4}" destId="{82ABB7EF-F648-C846-8EFC-FE670CB9B735}" srcOrd="1" destOrd="0" presId="urn:microsoft.com/office/officeart/2005/8/layout/hierarchy2"/>
    <dgm:cxn modelId="{72193379-16E3-494B-AEDC-048E0B412961}" type="presParOf" srcId="{82ABB7EF-F648-C846-8EFC-FE670CB9B735}" destId="{4BF135A5-0480-8441-B56A-8621BC8BE533}" srcOrd="0" destOrd="0" presId="urn:microsoft.com/office/officeart/2005/8/layout/hierarchy2"/>
    <dgm:cxn modelId="{F36D27D2-7231-8247-957A-F6E735379472}" type="presParOf" srcId="{82ABB7EF-F648-C846-8EFC-FE670CB9B735}" destId="{F8C6AADB-A580-1546-BB41-3F1771962A48}" srcOrd="1" destOrd="0" presId="urn:microsoft.com/office/officeart/2005/8/layout/hierarchy2"/>
    <dgm:cxn modelId="{8D11C2F5-3FD3-114B-AD28-A7DC096ED2EE}" type="presParOf" srcId="{F8C6AADB-A580-1546-BB41-3F1771962A48}" destId="{6BC41342-1F27-F644-B0AD-FD2F9846F919}" srcOrd="0" destOrd="0" presId="urn:microsoft.com/office/officeart/2005/8/layout/hierarchy2"/>
    <dgm:cxn modelId="{169C1EF0-5F72-3146-9B3E-27A85ABA1AE5}" type="presParOf" srcId="{6BC41342-1F27-F644-B0AD-FD2F9846F919}" destId="{D6163F2A-9B86-2541-82D8-3EA1B3890D2E}" srcOrd="0" destOrd="0" presId="urn:microsoft.com/office/officeart/2005/8/layout/hierarchy2"/>
    <dgm:cxn modelId="{0A4CF689-34AF-AF45-990C-8AD6A3994D48}" type="presParOf" srcId="{F8C6AADB-A580-1546-BB41-3F1771962A48}" destId="{0692D1E1-99AF-564B-9E28-0825738528AE}" srcOrd="1" destOrd="0" presId="urn:microsoft.com/office/officeart/2005/8/layout/hierarchy2"/>
    <dgm:cxn modelId="{24E82989-1245-2148-956E-B5D057A1C781}" type="presParOf" srcId="{0692D1E1-99AF-564B-9E28-0825738528AE}" destId="{8012F439-3E2F-A342-B6A1-8DAF2D261858}" srcOrd="0" destOrd="0" presId="urn:microsoft.com/office/officeart/2005/8/layout/hierarchy2"/>
    <dgm:cxn modelId="{A4973C6E-81FB-354F-B39D-B774BAE967A0}" type="presParOf" srcId="{0692D1E1-99AF-564B-9E28-0825738528AE}" destId="{D52BBACF-3244-5941-88AA-B2229FA37827}" srcOrd="1" destOrd="0" presId="urn:microsoft.com/office/officeart/2005/8/layout/hierarchy2"/>
    <dgm:cxn modelId="{3A4A53B4-FBA5-0042-8701-1336015D4916}" type="presParOf" srcId="{B4FFAF1E-0FCB-0541-BAA8-BAA890CBBFA4}" destId="{3B681D43-419B-1847-BF33-0F58CE936856}" srcOrd="2" destOrd="0" presId="urn:microsoft.com/office/officeart/2005/8/layout/hierarchy2"/>
    <dgm:cxn modelId="{97C57EF0-E26E-F545-93BD-787D9D522973}" type="presParOf" srcId="{3B681D43-419B-1847-BF33-0F58CE936856}" destId="{ADBBC236-22E3-C54F-8B25-D314B7F9BEDF}" srcOrd="0" destOrd="0" presId="urn:microsoft.com/office/officeart/2005/8/layout/hierarchy2"/>
    <dgm:cxn modelId="{1076FE66-7184-924C-A87C-C83F2B624D5A}" type="presParOf" srcId="{B4FFAF1E-0FCB-0541-BAA8-BAA890CBBFA4}" destId="{08FF9CE9-2418-8D4C-A6E2-4DF41F8BCDB8}" srcOrd="3" destOrd="0" presId="urn:microsoft.com/office/officeart/2005/8/layout/hierarchy2"/>
    <dgm:cxn modelId="{60EF9114-C2CB-134D-80FE-CB042B16C0F5}" type="presParOf" srcId="{08FF9CE9-2418-8D4C-A6E2-4DF41F8BCDB8}" destId="{149CDAE5-CE9D-2644-89BA-8724C8E5C022}" srcOrd="0" destOrd="0" presId="urn:microsoft.com/office/officeart/2005/8/layout/hierarchy2"/>
    <dgm:cxn modelId="{72FF30D7-5D73-3A42-9325-55436B22EBA0}" type="presParOf" srcId="{08FF9CE9-2418-8D4C-A6E2-4DF41F8BCDB8}" destId="{8177D944-01F9-2340-B497-C9A3E800F7F3}" srcOrd="1" destOrd="0" presId="urn:microsoft.com/office/officeart/2005/8/layout/hierarchy2"/>
    <dgm:cxn modelId="{9BA562A1-05A8-8D4C-8DE6-A8FE21E210E1}" type="presParOf" srcId="{8177D944-01F9-2340-B497-C9A3E800F7F3}" destId="{86971D2C-16A2-1440-B3F2-03D24214E99E}" srcOrd="0" destOrd="0" presId="urn:microsoft.com/office/officeart/2005/8/layout/hierarchy2"/>
    <dgm:cxn modelId="{AC618A8A-01A2-3548-8431-C63C5CE072FE}" type="presParOf" srcId="{86971D2C-16A2-1440-B3F2-03D24214E99E}" destId="{BE6DB949-B638-0C4D-B338-8A53F6389971}" srcOrd="0" destOrd="0" presId="urn:microsoft.com/office/officeart/2005/8/layout/hierarchy2"/>
    <dgm:cxn modelId="{812246A2-5B58-814D-B311-333D070A5BF8}" type="presParOf" srcId="{8177D944-01F9-2340-B497-C9A3E800F7F3}" destId="{5D1EFD95-183E-EC48-8BAD-87F64858C1C0}" srcOrd="1" destOrd="0" presId="urn:microsoft.com/office/officeart/2005/8/layout/hierarchy2"/>
    <dgm:cxn modelId="{A69BC304-2A2E-884B-92A0-B3269C4AB28D}" type="presParOf" srcId="{5D1EFD95-183E-EC48-8BAD-87F64858C1C0}" destId="{64B987B7-44E4-A846-9BB6-DA8297B3BC43}" srcOrd="0" destOrd="0" presId="urn:microsoft.com/office/officeart/2005/8/layout/hierarchy2"/>
    <dgm:cxn modelId="{54554A13-9B82-7E4D-89AF-64B72B1F3148}" type="presParOf" srcId="{5D1EFD95-183E-EC48-8BAD-87F64858C1C0}" destId="{BBC16FD8-6F89-C944-B09C-BC4158725A14}" srcOrd="1" destOrd="0" presId="urn:microsoft.com/office/officeart/2005/8/layout/hierarchy2"/>
    <dgm:cxn modelId="{7F0689DD-03A0-524D-B0EC-ED187B71D817}" type="presParOf" srcId="{B2A9FCA2-678C-E44A-8F9A-43AF8EA1CB4F}" destId="{F26DD364-4449-7E4F-87F4-ED1CD02F7F3D}" srcOrd="2" destOrd="0" presId="urn:microsoft.com/office/officeart/2005/8/layout/hierarchy2"/>
    <dgm:cxn modelId="{9BB52D47-4753-D349-8C5C-74060EA040DE}" type="presParOf" srcId="{F26DD364-4449-7E4F-87F4-ED1CD02F7F3D}" destId="{F38948FA-3133-FF41-97C7-AD967DD43C96}" srcOrd="0" destOrd="0" presId="urn:microsoft.com/office/officeart/2005/8/layout/hierarchy2"/>
    <dgm:cxn modelId="{F335DDE3-8D05-254B-B49E-E94763C13356}" type="presParOf" srcId="{B2A9FCA2-678C-E44A-8F9A-43AF8EA1CB4F}" destId="{92B23BD1-635C-534A-937F-6344A59129A2}" srcOrd="3" destOrd="0" presId="urn:microsoft.com/office/officeart/2005/8/layout/hierarchy2"/>
    <dgm:cxn modelId="{F8D92A3D-EB5C-664B-8297-4333DD8A4083}" type="presParOf" srcId="{92B23BD1-635C-534A-937F-6344A59129A2}" destId="{9D217915-8AF6-994B-A6C4-69702F8E7129}" srcOrd="0" destOrd="0" presId="urn:microsoft.com/office/officeart/2005/8/layout/hierarchy2"/>
    <dgm:cxn modelId="{F9151BE6-3442-6143-B31A-D125C3BA6EB1}" type="presParOf" srcId="{92B23BD1-635C-534A-937F-6344A59129A2}" destId="{75F6EB8A-D6E2-7D4F-A708-C41269E242F5}" srcOrd="1" destOrd="0" presId="urn:microsoft.com/office/officeart/2005/8/layout/hierarchy2"/>
    <dgm:cxn modelId="{C25F283D-0157-E845-A722-3EDE8E0BC00F}" type="presParOf" srcId="{75F6EB8A-D6E2-7D4F-A708-C41269E242F5}" destId="{5C410B19-9F81-DE40-B43F-DC2A52051B60}" srcOrd="0" destOrd="0" presId="urn:microsoft.com/office/officeart/2005/8/layout/hierarchy2"/>
    <dgm:cxn modelId="{9A930B58-9821-B246-B11F-AB62F2B6F802}" type="presParOf" srcId="{5C410B19-9F81-DE40-B43F-DC2A52051B60}" destId="{8022CCF8-328B-A446-B850-0151E6C2BE37}" srcOrd="0" destOrd="0" presId="urn:microsoft.com/office/officeart/2005/8/layout/hierarchy2"/>
    <dgm:cxn modelId="{8F1E826D-9105-FA4B-8B31-82DEA487D497}" type="presParOf" srcId="{75F6EB8A-D6E2-7D4F-A708-C41269E242F5}" destId="{E31B338F-2FA1-A14B-9710-741D9E4D463E}" srcOrd="1" destOrd="0" presId="urn:microsoft.com/office/officeart/2005/8/layout/hierarchy2"/>
    <dgm:cxn modelId="{1B488922-5663-C249-B6C0-BD1F48530A8C}" type="presParOf" srcId="{E31B338F-2FA1-A14B-9710-741D9E4D463E}" destId="{A6648263-204A-B049-859F-8E470993A028}" srcOrd="0" destOrd="0" presId="urn:microsoft.com/office/officeart/2005/8/layout/hierarchy2"/>
    <dgm:cxn modelId="{09940C37-D3A9-E340-88BE-8262732697B8}" type="presParOf" srcId="{E31B338F-2FA1-A14B-9710-741D9E4D463E}" destId="{0E949785-0204-7E4B-AF84-082D7EAA53C5}" srcOrd="1" destOrd="0" presId="urn:microsoft.com/office/officeart/2005/8/layout/hierarchy2"/>
    <dgm:cxn modelId="{EF748198-9F74-C444-A255-1C9A43E66B11}" type="presParOf" srcId="{0E949785-0204-7E4B-AF84-082D7EAA53C5}" destId="{1A83DE3B-6D37-5145-9A52-7674DDEB15E9}" srcOrd="0" destOrd="0" presId="urn:microsoft.com/office/officeart/2005/8/layout/hierarchy2"/>
    <dgm:cxn modelId="{48322476-7088-A34D-A8A3-70817534BB43}" type="presParOf" srcId="{1A83DE3B-6D37-5145-9A52-7674DDEB15E9}" destId="{28A006E2-35B6-7F4C-8A8C-0BB4FB1A2170}" srcOrd="0" destOrd="0" presId="urn:microsoft.com/office/officeart/2005/8/layout/hierarchy2"/>
    <dgm:cxn modelId="{90F3188B-BC6F-DA40-A62B-08AD2B167495}" type="presParOf" srcId="{0E949785-0204-7E4B-AF84-082D7EAA53C5}" destId="{557CB6A3-5ADF-C249-A3D8-93B3169FBB67}" srcOrd="1" destOrd="0" presId="urn:microsoft.com/office/officeart/2005/8/layout/hierarchy2"/>
    <dgm:cxn modelId="{0A106330-6E7B-4B45-AA87-0627DF170947}" type="presParOf" srcId="{557CB6A3-5ADF-C249-A3D8-93B3169FBB67}" destId="{2EA3C794-1B71-2A4C-AACD-EFEADD4875A5}" srcOrd="0" destOrd="0" presId="urn:microsoft.com/office/officeart/2005/8/layout/hierarchy2"/>
    <dgm:cxn modelId="{33C4FFB6-EF70-6444-9D12-C2F81171AFE5}" type="presParOf" srcId="{557CB6A3-5ADF-C249-A3D8-93B3169FBB67}" destId="{A9A7A465-D2D1-7149-8662-F3695274219C}" srcOrd="1" destOrd="0" presId="urn:microsoft.com/office/officeart/2005/8/layout/hierarchy2"/>
    <dgm:cxn modelId="{E5A79237-80C2-294C-962B-FC1E7B5F3587}" type="presParOf" srcId="{B2A9FCA2-678C-E44A-8F9A-43AF8EA1CB4F}" destId="{4EBDE040-AF57-AF43-A60B-42B473548D3D}" srcOrd="4" destOrd="0" presId="urn:microsoft.com/office/officeart/2005/8/layout/hierarchy2"/>
    <dgm:cxn modelId="{530091DF-D95E-5340-A4B4-4E2B7A5A2D19}" type="presParOf" srcId="{4EBDE040-AF57-AF43-A60B-42B473548D3D}" destId="{0BCA84A7-0AAD-AE45-AD03-7A171E60401D}" srcOrd="0" destOrd="0" presId="urn:microsoft.com/office/officeart/2005/8/layout/hierarchy2"/>
    <dgm:cxn modelId="{370CA202-548F-684A-AF72-E21E273AA228}" type="presParOf" srcId="{B2A9FCA2-678C-E44A-8F9A-43AF8EA1CB4F}" destId="{3033374D-F9F3-7B49-9277-D64343D012EC}" srcOrd="5" destOrd="0" presId="urn:microsoft.com/office/officeart/2005/8/layout/hierarchy2"/>
    <dgm:cxn modelId="{7A5B462D-E819-7141-A92E-08E38CEC95FB}" type="presParOf" srcId="{3033374D-F9F3-7B49-9277-D64343D012EC}" destId="{E22EE1F0-4835-894C-AAE3-E9F85FC33162}" srcOrd="0" destOrd="0" presId="urn:microsoft.com/office/officeart/2005/8/layout/hierarchy2"/>
    <dgm:cxn modelId="{6CFB01D2-8281-F148-AEA5-032BFDEEE01C}" type="presParOf" srcId="{3033374D-F9F3-7B49-9277-D64343D012EC}" destId="{4BC5581E-B24B-7F49-B467-A2E3F40C1F7C}" srcOrd="1" destOrd="0" presId="urn:microsoft.com/office/officeart/2005/8/layout/hierarchy2"/>
    <dgm:cxn modelId="{899D8568-3F59-6B40-B169-6A828F912FEA}" type="presParOf" srcId="{4BC5581E-B24B-7F49-B467-A2E3F40C1F7C}" destId="{4BCD6E2B-627E-5248-84D4-4E6454B4B26E}" srcOrd="0" destOrd="0" presId="urn:microsoft.com/office/officeart/2005/8/layout/hierarchy2"/>
    <dgm:cxn modelId="{44F8DD88-2AC5-D248-90A5-D2ED08AF187E}" type="presParOf" srcId="{4BCD6E2B-627E-5248-84D4-4E6454B4B26E}" destId="{0A2FDD68-D825-3144-A536-1D26E8585AE3}" srcOrd="0" destOrd="0" presId="urn:microsoft.com/office/officeart/2005/8/layout/hierarchy2"/>
    <dgm:cxn modelId="{7B270990-2C5A-9249-8F60-21E680F6A0DD}" type="presParOf" srcId="{4BC5581E-B24B-7F49-B467-A2E3F40C1F7C}" destId="{8AB88742-5112-3E48-A93C-FB04B900AF88}" srcOrd="1" destOrd="0" presId="urn:microsoft.com/office/officeart/2005/8/layout/hierarchy2"/>
    <dgm:cxn modelId="{B3768329-63FA-5942-9F46-10D0EBAC7662}" type="presParOf" srcId="{8AB88742-5112-3E48-A93C-FB04B900AF88}" destId="{9FAAE338-54FB-434B-882E-9EF33DD1BA31}" srcOrd="0" destOrd="0" presId="urn:microsoft.com/office/officeart/2005/8/layout/hierarchy2"/>
    <dgm:cxn modelId="{7F9E5B58-328F-EB4A-9B8A-2B2AEF374141}" type="presParOf" srcId="{8AB88742-5112-3E48-A93C-FB04B900AF88}" destId="{16764996-DBCE-0049-8127-BEF07BC3661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629D8-ACE0-5B41-8658-DB914BED0E95}">
      <dsp:nvSpPr>
        <dsp:cNvPr id="0" name=""/>
        <dsp:cNvSpPr/>
      </dsp:nvSpPr>
      <dsp:spPr>
        <a:xfrm>
          <a:off x="1058044" y="2155904"/>
          <a:ext cx="1154671" cy="904834"/>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latin typeface="Calibri" panose="020F0502020204030204"/>
              <a:ea typeface="+mn-ea"/>
              <a:cs typeface="+mn-cs"/>
            </a:rPr>
            <a:t>Increase recruitment and retention of SAS/LED workforce</a:t>
          </a:r>
          <a:endParaRPr lang="en-US" sz="1000" kern="1200" dirty="0">
            <a:latin typeface="Calibri" panose="020F0502020204030204"/>
            <a:ea typeface="+mn-ea"/>
            <a:cs typeface="+mn-cs"/>
          </a:endParaRPr>
        </a:p>
      </dsp:txBody>
      <dsp:txXfrm>
        <a:off x="1084546" y="2182406"/>
        <a:ext cx="1101667" cy="851830"/>
      </dsp:txXfrm>
    </dsp:sp>
    <dsp:sp modelId="{6C6E5767-CD4C-4541-B141-726C02E2265A}">
      <dsp:nvSpPr>
        <dsp:cNvPr id="0" name=""/>
        <dsp:cNvSpPr/>
      </dsp:nvSpPr>
      <dsp:spPr>
        <a:xfrm rot="17252742">
          <a:off x="1677613" y="1866442"/>
          <a:ext cx="1532073" cy="22960"/>
        </a:xfrm>
        <a:custGeom>
          <a:avLst/>
          <a:gdLst/>
          <a:ahLst/>
          <a:cxnLst/>
          <a:rect l="0" t="0" r="0" b="0"/>
          <a:pathLst>
            <a:path>
              <a:moveTo>
                <a:pt x="0" y="11480"/>
              </a:moveTo>
              <a:lnTo>
                <a:pt x="1532073" y="11480"/>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panose="020F0502020204030204"/>
            <a:ea typeface="+mn-ea"/>
            <a:cs typeface="+mn-cs"/>
          </a:endParaRPr>
        </a:p>
      </dsp:txBody>
      <dsp:txXfrm>
        <a:off x="2405348" y="1839621"/>
        <a:ext cx="76603" cy="76603"/>
      </dsp:txXfrm>
    </dsp:sp>
    <dsp:sp modelId="{6535DFEF-A651-AF4E-AECD-1D96AA344727}">
      <dsp:nvSpPr>
        <dsp:cNvPr id="0" name=""/>
        <dsp:cNvSpPr/>
      </dsp:nvSpPr>
      <dsp:spPr>
        <a:xfrm>
          <a:off x="2674584" y="858857"/>
          <a:ext cx="1154671" cy="577335"/>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smtClean="0">
              <a:latin typeface="Calibri" panose="020F0502020204030204"/>
              <a:ea typeface="+mn-ea"/>
              <a:cs typeface="+mn-cs"/>
            </a:rPr>
            <a:t>Increase job satisfaction</a:t>
          </a:r>
          <a:endParaRPr lang="en-US" sz="1000" kern="1200">
            <a:latin typeface="Calibri" panose="020F0502020204030204"/>
            <a:ea typeface="+mn-ea"/>
            <a:cs typeface="+mn-cs"/>
          </a:endParaRPr>
        </a:p>
      </dsp:txBody>
      <dsp:txXfrm>
        <a:off x="2691494" y="875767"/>
        <a:ext cx="1120851" cy="543515"/>
      </dsp:txXfrm>
    </dsp:sp>
    <dsp:sp modelId="{2FB2425F-7C9A-BE42-ABFA-C401E38FDF6C}">
      <dsp:nvSpPr>
        <dsp:cNvPr id="0" name=""/>
        <dsp:cNvSpPr/>
      </dsp:nvSpPr>
      <dsp:spPr>
        <a:xfrm rot="18499661">
          <a:off x="3687810" y="843921"/>
          <a:ext cx="744759" cy="22960"/>
        </a:xfrm>
        <a:custGeom>
          <a:avLst/>
          <a:gdLst/>
          <a:ahLst/>
          <a:cxnLst/>
          <a:rect l="0" t="0" r="0" b="0"/>
          <a:pathLst>
            <a:path>
              <a:moveTo>
                <a:pt x="0" y="11480"/>
              </a:moveTo>
              <a:lnTo>
                <a:pt x="744759" y="11480"/>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panose="020F0502020204030204"/>
            <a:ea typeface="+mn-ea"/>
            <a:cs typeface="+mn-cs"/>
          </a:endParaRPr>
        </a:p>
      </dsp:txBody>
      <dsp:txXfrm>
        <a:off x="4041570" y="836783"/>
        <a:ext cx="37237" cy="37237"/>
      </dsp:txXfrm>
    </dsp:sp>
    <dsp:sp modelId="{4BF135A5-0480-8441-B56A-8621BC8BE533}">
      <dsp:nvSpPr>
        <dsp:cNvPr id="0" name=""/>
        <dsp:cNvSpPr/>
      </dsp:nvSpPr>
      <dsp:spPr>
        <a:xfrm>
          <a:off x="4291124" y="2908"/>
          <a:ext cx="1154671" cy="1120741"/>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smtClean="0">
              <a:latin typeface="Calibri" panose="020F0502020204030204"/>
              <a:ea typeface="+mn-ea"/>
              <a:cs typeface="+mn-cs"/>
            </a:rPr>
            <a:t>Scoping CESR feasibility in all relevant department </a:t>
          </a:r>
          <a:endParaRPr lang="en-US" sz="1000" kern="1200">
            <a:latin typeface="Calibri" panose="020F0502020204030204"/>
            <a:ea typeface="+mn-ea"/>
            <a:cs typeface="+mn-cs"/>
          </a:endParaRPr>
        </a:p>
      </dsp:txBody>
      <dsp:txXfrm>
        <a:off x="4323949" y="35733"/>
        <a:ext cx="1089021" cy="1055091"/>
      </dsp:txXfrm>
    </dsp:sp>
    <dsp:sp modelId="{6BC41342-1F27-F644-B0AD-FD2F9846F919}">
      <dsp:nvSpPr>
        <dsp:cNvPr id="0" name=""/>
        <dsp:cNvSpPr/>
      </dsp:nvSpPr>
      <dsp:spPr>
        <a:xfrm>
          <a:off x="5445795" y="551798"/>
          <a:ext cx="461868" cy="22960"/>
        </a:xfrm>
        <a:custGeom>
          <a:avLst/>
          <a:gdLst/>
          <a:ahLst/>
          <a:cxnLst/>
          <a:rect l="0" t="0" r="0" b="0"/>
          <a:pathLst>
            <a:path>
              <a:moveTo>
                <a:pt x="0" y="11480"/>
              </a:moveTo>
              <a:lnTo>
                <a:pt x="461868" y="11480"/>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panose="020F0502020204030204"/>
            <a:ea typeface="+mn-ea"/>
            <a:cs typeface="+mn-cs"/>
          </a:endParaRPr>
        </a:p>
      </dsp:txBody>
      <dsp:txXfrm>
        <a:off x="5665182" y="551732"/>
        <a:ext cx="23093" cy="23093"/>
      </dsp:txXfrm>
    </dsp:sp>
    <dsp:sp modelId="{8012F439-3E2F-A342-B6A1-8DAF2D261858}">
      <dsp:nvSpPr>
        <dsp:cNvPr id="0" name=""/>
        <dsp:cNvSpPr/>
      </dsp:nvSpPr>
      <dsp:spPr>
        <a:xfrm>
          <a:off x="5907663" y="274611"/>
          <a:ext cx="1154671" cy="577335"/>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smtClean="0">
              <a:latin typeface="Calibri" panose="020F0502020204030204"/>
              <a:ea typeface="+mn-ea"/>
              <a:cs typeface="+mn-cs"/>
            </a:rPr>
            <a:t>Establishment of CESR database  </a:t>
          </a:r>
          <a:endParaRPr lang="en-US" sz="1000" kern="1200">
            <a:latin typeface="Calibri" panose="020F0502020204030204"/>
            <a:ea typeface="+mn-ea"/>
            <a:cs typeface="+mn-cs"/>
          </a:endParaRPr>
        </a:p>
      </dsp:txBody>
      <dsp:txXfrm>
        <a:off x="5924573" y="291521"/>
        <a:ext cx="1120851" cy="543515"/>
      </dsp:txXfrm>
    </dsp:sp>
    <dsp:sp modelId="{3B681D43-419B-1847-BF33-0F58CE936856}">
      <dsp:nvSpPr>
        <dsp:cNvPr id="0" name=""/>
        <dsp:cNvSpPr/>
      </dsp:nvSpPr>
      <dsp:spPr>
        <a:xfrm rot="3154824">
          <a:off x="3680143" y="1437880"/>
          <a:ext cx="760092" cy="22960"/>
        </a:xfrm>
        <a:custGeom>
          <a:avLst/>
          <a:gdLst/>
          <a:ahLst/>
          <a:cxnLst/>
          <a:rect l="0" t="0" r="0" b="0"/>
          <a:pathLst>
            <a:path>
              <a:moveTo>
                <a:pt x="0" y="11480"/>
              </a:moveTo>
              <a:lnTo>
                <a:pt x="760092" y="11480"/>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panose="020F0502020204030204"/>
            <a:ea typeface="+mn-ea"/>
            <a:cs typeface="+mn-cs"/>
          </a:endParaRPr>
        </a:p>
      </dsp:txBody>
      <dsp:txXfrm>
        <a:off x="4041187" y="1430358"/>
        <a:ext cx="38004" cy="38004"/>
      </dsp:txXfrm>
    </dsp:sp>
    <dsp:sp modelId="{149CDAE5-CE9D-2644-89BA-8724C8E5C022}">
      <dsp:nvSpPr>
        <dsp:cNvPr id="0" name=""/>
        <dsp:cNvSpPr/>
      </dsp:nvSpPr>
      <dsp:spPr>
        <a:xfrm>
          <a:off x="4291124" y="1210249"/>
          <a:ext cx="1263891" cy="1081892"/>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smtClean="0">
              <a:latin typeface="Calibri" panose="020F0502020204030204"/>
              <a:ea typeface="+mn-ea"/>
              <a:cs typeface="+mn-cs"/>
            </a:rPr>
            <a:t>Offer</a:t>
          </a:r>
          <a:r>
            <a:rPr lang="en-US" sz="1000" kern="1200" baseline="0" smtClean="0">
              <a:latin typeface="Calibri" panose="020F0502020204030204"/>
              <a:ea typeface="+mn-ea"/>
              <a:cs typeface="+mn-cs"/>
            </a:rPr>
            <a:t> and encourage participation in extended roles for management and quality improvement</a:t>
          </a:r>
          <a:endParaRPr lang="en-US" sz="1000" kern="1200">
            <a:latin typeface="Calibri" panose="020F0502020204030204"/>
            <a:ea typeface="+mn-ea"/>
            <a:cs typeface="+mn-cs"/>
          </a:endParaRPr>
        </a:p>
      </dsp:txBody>
      <dsp:txXfrm>
        <a:off x="4322812" y="1241937"/>
        <a:ext cx="1200515" cy="1018516"/>
      </dsp:txXfrm>
    </dsp:sp>
    <dsp:sp modelId="{86971D2C-16A2-1440-B3F2-03D24214E99E}">
      <dsp:nvSpPr>
        <dsp:cNvPr id="0" name=""/>
        <dsp:cNvSpPr/>
      </dsp:nvSpPr>
      <dsp:spPr>
        <a:xfrm>
          <a:off x="5555015" y="1739715"/>
          <a:ext cx="461868" cy="22960"/>
        </a:xfrm>
        <a:custGeom>
          <a:avLst/>
          <a:gdLst/>
          <a:ahLst/>
          <a:cxnLst/>
          <a:rect l="0" t="0" r="0" b="0"/>
          <a:pathLst>
            <a:path>
              <a:moveTo>
                <a:pt x="0" y="11480"/>
              </a:moveTo>
              <a:lnTo>
                <a:pt x="461868" y="11480"/>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panose="020F0502020204030204"/>
            <a:ea typeface="+mn-ea"/>
            <a:cs typeface="+mn-cs"/>
          </a:endParaRPr>
        </a:p>
      </dsp:txBody>
      <dsp:txXfrm>
        <a:off x="5774403" y="1739649"/>
        <a:ext cx="23093" cy="23093"/>
      </dsp:txXfrm>
    </dsp:sp>
    <dsp:sp modelId="{64B987B7-44E4-A846-9BB6-DA8297B3BC43}">
      <dsp:nvSpPr>
        <dsp:cNvPr id="0" name=""/>
        <dsp:cNvSpPr/>
      </dsp:nvSpPr>
      <dsp:spPr>
        <a:xfrm>
          <a:off x="6016884" y="1303371"/>
          <a:ext cx="1154671" cy="895649"/>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smtClean="0">
              <a:latin typeface="Calibri" panose="020F0502020204030204"/>
              <a:ea typeface="+mn-ea"/>
              <a:cs typeface="+mn-cs"/>
            </a:rPr>
            <a:t>Support attendance at QSIR course and NHS Leadership courses ie Mary Seacole</a:t>
          </a:r>
          <a:endParaRPr lang="en-US" sz="1000" kern="1200">
            <a:latin typeface="Calibri" panose="020F0502020204030204"/>
            <a:ea typeface="+mn-ea"/>
            <a:cs typeface="+mn-cs"/>
          </a:endParaRPr>
        </a:p>
      </dsp:txBody>
      <dsp:txXfrm>
        <a:off x="6043117" y="1329604"/>
        <a:ext cx="1102205" cy="843183"/>
      </dsp:txXfrm>
    </dsp:sp>
    <dsp:sp modelId="{F26DD364-4449-7E4F-87F4-ED1CD02F7F3D}">
      <dsp:nvSpPr>
        <dsp:cNvPr id="0" name=""/>
        <dsp:cNvSpPr/>
      </dsp:nvSpPr>
      <dsp:spPr>
        <a:xfrm rot="1751780">
          <a:off x="2179046" y="2726118"/>
          <a:ext cx="530039" cy="22960"/>
        </a:xfrm>
        <a:custGeom>
          <a:avLst/>
          <a:gdLst/>
          <a:ahLst/>
          <a:cxnLst/>
          <a:rect l="0" t="0" r="0" b="0"/>
          <a:pathLst>
            <a:path>
              <a:moveTo>
                <a:pt x="0" y="11480"/>
              </a:moveTo>
              <a:lnTo>
                <a:pt x="530039" y="11480"/>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panose="020F0502020204030204"/>
            <a:ea typeface="+mn-ea"/>
            <a:cs typeface="+mn-cs"/>
          </a:endParaRPr>
        </a:p>
      </dsp:txBody>
      <dsp:txXfrm>
        <a:off x="2430814" y="2724348"/>
        <a:ext cx="26501" cy="26501"/>
      </dsp:txXfrm>
    </dsp:sp>
    <dsp:sp modelId="{9D217915-8AF6-994B-A6C4-69702F8E7129}">
      <dsp:nvSpPr>
        <dsp:cNvPr id="0" name=""/>
        <dsp:cNvSpPr/>
      </dsp:nvSpPr>
      <dsp:spPr>
        <a:xfrm>
          <a:off x="2675415" y="2578209"/>
          <a:ext cx="1154671" cy="577335"/>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smtClean="0">
              <a:latin typeface="Calibri" panose="020F0502020204030204"/>
              <a:ea typeface="+mn-ea"/>
              <a:cs typeface="+mn-cs"/>
            </a:rPr>
            <a:t>Recruitment incentives</a:t>
          </a:r>
          <a:endParaRPr lang="en-US" sz="1000" kern="1200">
            <a:latin typeface="Calibri" panose="020F0502020204030204"/>
            <a:ea typeface="+mn-ea"/>
            <a:cs typeface="+mn-cs"/>
          </a:endParaRPr>
        </a:p>
      </dsp:txBody>
      <dsp:txXfrm>
        <a:off x="2692325" y="2595119"/>
        <a:ext cx="1120851" cy="543515"/>
      </dsp:txXfrm>
    </dsp:sp>
    <dsp:sp modelId="{5C410B19-9F81-DE40-B43F-DC2A52051B60}">
      <dsp:nvSpPr>
        <dsp:cNvPr id="0" name=""/>
        <dsp:cNvSpPr/>
      </dsp:nvSpPr>
      <dsp:spPr>
        <a:xfrm rot="639633">
          <a:off x="3826038" y="2898788"/>
          <a:ext cx="469134" cy="22960"/>
        </a:xfrm>
        <a:custGeom>
          <a:avLst/>
          <a:gdLst/>
          <a:ahLst/>
          <a:cxnLst/>
          <a:rect l="0" t="0" r="0" b="0"/>
          <a:pathLst>
            <a:path>
              <a:moveTo>
                <a:pt x="0" y="11480"/>
              </a:moveTo>
              <a:lnTo>
                <a:pt x="469134" y="11480"/>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panose="020F0502020204030204"/>
            <a:ea typeface="+mn-ea"/>
            <a:cs typeface="+mn-cs"/>
          </a:endParaRPr>
        </a:p>
      </dsp:txBody>
      <dsp:txXfrm>
        <a:off x="4048877" y="2898541"/>
        <a:ext cx="23456" cy="23456"/>
      </dsp:txXfrm>
    </dsp:sp>
    <dsp:sp modelId="{A6648263-204A-B049-859F-8E470993A028}">
      <dsp:nvSpPr>
        <dsp:cNvPr id="0" name=""/>
        <dsp:cNvSpPr/>
      </dsp:nvSpPr>
      <dsp:spPr>
        <a:xfrm>
          <a:off x="4291124" y="2378742"/>
          <a:ext cx="1154671" cy="1149838"/>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smtClean="0">
              <a:latin typeface="Calibri" panose="020F0502020204030204"/>
              <a:ea typeface="+mn-ea"/>
              <a:cs typeface="+mn-cs"/>
            </a:rPr>
            <a:t>Offer secondment opportunity to tertiary centre to improve job skill and fulfill CESR portfolio requirements</a:t>
          </a:r>
          <a:endParaRPr lang="en-US" sz="1000" kern="1200">
            <a:latin typeface="Calibri" panose="020F0502020204030204"/>
            <a:ea typeface="+mn-ea"/>
            <a:cs typeface="+mn-cs"/>
          </a:endParaRPr>
        </a:p>
      </dsp:txBody>
      <dsp:txXfrm>
        <a:off x="4324802" y="2412420"/>
        <a:ext cx="1087315" cy="1082482"/>
      </dsp:txXfrm>
    </dsp:sp>
    <dsp:sp modelId="{1A83DE3B-6D37-5145-9A52-7674DDEB15E9}">
      <dsp:nvSpPr>
        <dsp:cNvPr id="0" name=""/>
        <dsp:cNvSpPr/>
      </dsp:nvSpPr>
      <dsp:spPr>
        <a:xfrm>
          <a:off x="5445795" y="2942181"/>
          <a:ext cx="461868" cy="22960"/>
        </a:xfrm>
        <a:custGeom>
          <a:avLst/>
          <a:gdLst/>
          <a:ahLst/>
          <a:cxnLst/>
          <a:rect l="0" t="0" r="0" b="0"/>
          <a:pathLst>
            <a:path>
              <a:moveTo>
                <a:pt x="0" y="11480"/>
              </a:moveTo>
              <a:lnTo>
                <a:pt x="461868" y="11480"/>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panose="020F0502020204030204"/>
            <a:ea typeface="+mn-ea"/>
            <a:cs typeface="+mn-cs"/>
          </a:endParaRPr>
        </a:p>
      </dsp:txBody>
      <dsp:txXfrm>
        <a:off x="5665182" y="2942115"/>
        <a:ext cx="23093" cy="23093"/>
      </dsp:txXfrm>
    </dsp:sp>
    <dsp:sp modelId="{2EA3C794-1B71-2A4C-AACD-EFEADD4875A5}">
      <dsp:nvSpPr>
        <dsp:cNvPr id="0" name=""/>
        <dsp:cNvSpPr/>
      </dsp:nvSpPr>
      <dsp:spPr>
        <a:xfrm>
          <a:off x="5907663" y="2535367"/>
          <a:ext cx="1154671" cy="836588"/>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smtClean="0">
              <a:latin typeface="Calibri" panose="020F0502020204030204"/>
              <a:ea typeface="+mn-ea"/>
              <a:cs typeface="+mn-cs"/>
            </a:rPr>
            <a:t>To include secondment opportunity in job advertisement</a:t>
          </a:r>
          <a:endParaRPr lang="en-US" sz="1000" kern="1200">
            <a:latin typeface="Calibri" panose="020F0502020204030204"/>
            <a:ea typeface="+mn-ea"/>
            <a:cs typeface="+mn-cs"/>
          </a:endParaRPr>
        </a:p>
      </dsp:txBody>
      <dsp:txXfrm>
        <a:off x="5932166" y="2559870"/>
        <a:ext cx="1105665" cy="787582"/>
      </dsp:txXfrm>
    </dsp:sp>
    <dsp:sp modelId="{4EBDE040-AF57-AF43-A60B-42B473548D3D}">
      <dsp:nvSpPr>
        <dsp:cNvPr id="0" name=""/>
        <dsp:cNvSpPr/>
      </dsp:nvSpPr>
      <dsp:spPr>
        <a:xfrm rot="4347258">
          <a:off x="1677613" y="3327239"/>
          <a:ext cx="1532073" cy="22960"/>
        </a:xfrm>
        <a:custGeom>
          <a:avLst/>
          <a:gdLst/>
          <a:ahLst/>
          <a:cxnLst/>
          <a:rect l="0" t="0" r="0" b="0"/>
          <a:pathLst>
            <a:path>
              <a:moveTo>
                <a:pt x="0" y="11480"/>
              </a:moveTo>
              <a:lnTo>
                <a:pt x="1532073" y="11480"/>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panose="020F0502020204030204"/>
            <a:ea typeface="+mn-ea"/>
            <a:cs typeface="+mn-cs"/>
          </a:endParaRPr>
        </a:p>
      </dsp:txBody>
      <dsp:txXfrm>
        <a:off x="2405348" y="3300417"/>
        <a:ext cx="76603" cy="76603"/>
      </dsp:txXfrm>
    </dsp:sp>
    <dsp:sp modelId="{E22EE1F0-4835-894C-AAE3-E9F85FC33162}">
      <dsp:nvSpPr>
        <dsp:cNvPr id="0" name=""/>
        <dsp:cNvSpPr/>
      </dsp:nvSpPr>
      <dsp:spPr>
        <a:xfrm>
          <a:off x="2674584" y="3780449"/>
          <a:ext cx="1154671" cy="577335"/>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smtClean="0">
              <a:latin typeface="Calibri" panose="020F0502020204030204"/>
              <a:ea typeface="+mn-ea"/>
              <a:cs typeface="+mn-cs"/>
            </a:rPr>
            <a:t>Improving worklife balance</a:t>
          </a:r>
          <a:endParaRPr lang="en-US" sz="1000" kern="1200">
            <a:latin typeface="Calibri" panose="020F0502020204030204"/>
            <a:ea typeface="+mn-ea"/>
            <a:cs typeface="+mn-cs"/>
          </a:endParaRPr>
        </a:p>
      </dsp:txBody>
      <dsp:txXfrm>
        <a:off x="2691494" y="3797359"/>
        <a:ext cx="1120851" cy="543515"/>
      </dsp:txXfrm>
    </dsp:sp>
    <dsp:sp modelId="{4BCD6E2B-627E-5248-84D4-4E6454B4B26E}">
      <dsp:nvSpPr>
        <dsp:cNvPr id="0" name=""/>
        <dsp:cNvSpPr/>
      </dsp:nvSpPr>
      <dsp:spPr>
        <a:xfrm>
          <a:off x="3829255" y="4057637"/>
          <a:ext cx="461868" cy="22960"/>
        </a:xfrm>
        <a:custGeom>
          <a:avLst/>
          <a:gdLst/>
          <a:ahLst/>
          <a:cxnLst/>
          <a:rect l="0" t="0" r="0" b="0"/>
          <a:pathLst>
            <a:path>
              <a:moveTo>
                <a:pt x="0" y="11480"/>
              </a:moveTo>
              <a:lnTo>
                <a:pt x="461868" y="11480"/>
              </a:lnTo>
            </a:path>
          </a:pathLst>
        </a:custGeom>
        <a:noFill/>
        <a:ln w="1905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panose="020F0502020204030204"/>
            <a:ea typeface="+mn-ea"/>
            <a:cs typeface="+mn-cs"/>
          </a:endParaRPr>
        </a:p>
      </dsp:txBody>
      <dsp:txXfrm>
        <a:off x="4048643" y="4057570"/>
        <a:ext cx="23093" cy="23093"/>
      </dsp:txXfrm>
    </dsp:sp>
    <dsp:sp modelId="{9FAAE338-54FB-434B-882E-9EF33DD1BA31}">
      <dsp:nvSpPr>
        <dsp:cNvPr id="0" name=""/>
        <dsp:cNvSpPr/>
      </dsp:nvSpPr>
      <dsp:spPr>
        <a:xfrm>
          <a:off x="4291124" y="3615181"/>
          <a:ext cx="1154671" cy="907871"/>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smtClean="0">
              <a:latin typeface="Calibri" panose="020F0502020204030204"/>
              <a:ea typeface="+mn-ea"/>
              <a:cs typeface="+mn-cs"/>
            </a:rPr>
            <a:t>Introduce Less than Full Time working option  </a:t>
          </a:r>
          <a:endParaRPr lang="en-US" sz="1000" kern="1200">
            <a:latin typeface="Calibri" panose="020F0502020204030204"/>
            <a:ea typeface="+mn-ea"/>
            <a:cs typeface="+mn-cs"/>
          </a:endParaRPr>
        </a:p>
      </dsp:txBody>
      <dsp:txXfrm>
        <a:off x="4317715" y="3641772"/>
        <a:ext cx="1101489" cy="8546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947890-BD4D-4C35-8A9D-FA64AB5D0F0A}" type="datetimeFigureOut">
              <a:rPr lang="en-GB" smtClean="0"/>
              <a:pPr/>
              <a:t>23/09/19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E59D51-1E22-4813-8074-F9381A629C7D}" type="slidenum">
              <a:rPr lang="en-GB" smtClean="0"/>
              <a:pPr/>
              <a:t>‹#›</a:t>
            </a:fld>
            <a:endParaRPr lang="en-GB"/>
          </a:p>
        </p:txBody>
      </p:sp>
    </p:spTree>
    <p:extLst>
      <p:ext uri="{BB962C8B-B14F-4D97-AF65-F5344CB8AC3E}">
        <p14:creationId xmlns:p14="http://schemas.microsoft.com/office/powerpoint/2010/main" val="243928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5AA8D8F-E372-4786-8FFB-51D5DA90FD22}" type="slidenum">
              <a:rPr lang="en-GB" smtClean="0"/>
              <a:t>11</a:t>
            </a:fld>
            <a:endParaRPr lang="en-GB"/>
          </a:p>
        </p:txBody>
      </p:sp>
    </p:spTree>
    <p:extLst>
      <p:ext uri="{BB962C8B-B14F-4D97-AF65-F5344CB8AC3E}">
        <p14:creationId xmlns:p14="http://schemas.microsoft.com/office/powerpoint/2010/main" val="991395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5340" y="4341066"/>
            <a:ext cx="5807322" cy="4590533"/>
          </a:xfrm>
        </p:spPr>
        <p:txBody>
          <a:bodyPr/>
          <a:lstStyle/>
          <a:p>
            <a:endParaRPr lang="en-GB" sz="1600" dirty="0"/>
          </a:p>
        </p:txBody>
      </p:sp>
    </p:spTree>
    <p:extLst>
      <p:ext uri="{BB962C8B-B14F-4D97-AF65-F5344CB8AC3E}">
        <p14:creationId xmlns:p14="http://schemas.microsoft.com/office/powerpoint/2010/main" val="418777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293" y="4400175"/>
            <a:ext cx="5807322" cy="4444045"/>
          </a:xfrm>
        </p:spPr>
        <p:txBody>
          <a:bodyPr/>
          <a:lstStyle/>
          <a:p>
            <a:endParaRPr lang="en-GB" sz="1600" dirty="0"/>
          </a:p>
          <a:p>
            <a:endParaRPr lang="en-GB" sz="1600" dirty="0"/>
          </a:p>
        </p:txBody>
      </p:sp>
      <p:sp>
        <p:nvSpPr>
          <p:cNvPr id="4" name="Slide Number Placeholder 3"/>
          <p:cNvSpPr>
            <a:spLocks noGrp="1"/>
          </p:cNvSpPr>
          <p:nvPr>
            <p:ph type="sldNum" sz="quarter" idx="10"/>
          </p:nvPr>
        </p:nvSpPr>
        <p:spPr/>
        <p:txBody>
          <a:bodyPr/>
          <a:lstStyle/>
          <a:p>
            <a:fld id="{C6C403AA-32AF-4159-A32B-9916DC1651F6}" type="slidenum">
              <a:rPr lang="en-GB" smtClean="0"/>
              <a:t>34</a:t>
            </a:fld>
            <a:endParaRPr lang="en-GB"/>
          </a:p>
        </p:txBody>
      </p:sp>
    </p:spTree>
    <p:extLst>
      <p:ext uri="{BB962C8B-B14F-4D97-AF65-F5344CB8AC3E}">
        <p14:creationId xmlns:p14="http://schemas.microsoft.com/office/powerpoint/2010/main" val="126792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4422" y="4463711"/>
            <a:ext cx="5692044" cy="3974134"/>
          </a:xfrm>
        </p:spPr>
        <p:txBody>
          <a:bodyPr/>
          <a:lstStyle/>
          <a:p>
            <a:endParaRPr lang="en-GB" sz="1400" dirty="0"/>
          </a:p>
          <a:p>
            <a:endParaRPr lang="en-GB" sz="1400" dirty="0"/>
          </a:p>
        </p:txBody>
      </p:sp>
      <p:sp>
        <p:nvSpPr>
          <p:cNvPr id="4" name="Slide Number Placeholder 3"/>
          <p:cNvSpPr>
            <a:spLocks noGrp="1"/>
          </p:cNvSpPr>
          <p:nvPr>
            <p:ph type="sldNum" sz="quarter" idx="10"/>
          </p:nvPr>
        </p:nvSpPr>
        <p:spPr/>
        <p:txBody>
          <a:bodyPr/>
          <a:lstStyle/>
          <a:p>
            <a:fld id="{C6C403AA-32AF-4159-A32B-9916DC1651F6}" type="slidenum">
              <a:rPr lang="en-GB" smtClean="0"/>
              <a:t>35</a:t>
            </a:fld>
            <a:endParaRPr lang="en-GB" dirty="0"/>
          </a:p>
        </p:txBody>
      </p:sp>
    </p:spTree>
    <p:extLst>
      <p:ext uri="{BB962C8B-B14F-4D97-AF65-F5344CB8AC3E}">
        <p14:creationId xmlns:p14="http://schemas.microsoft.com/office/powerpoint/2010/main" val="1534454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a:t>As such the application system is set up to prove current working standards and practice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a:t>Initially intended for non EU consultants to practice in UK as a consultant so expected to be working at junior consultant level  </a:t>
            </a:r>
          </a:p>
          <a:p>
            <a:endParaRPr lang="en-GB"/>
          </a:p>
        </p:txBody>
      </p:sp>
      <p:sp>
        <p:nvSpPr>
          <p:cNvPr id="4" name="Slide Number Placeholder 3"/>
          <p:cNvSpPr>
            <a:spLocks noGrp="1"/>
          </p:cNvSpPr>
          <p:nvPr>
            <p:ph type="sldNum" sz="quarter" idx="10"/>
          </p:nvPr>
        </p:nvSpPr>
        <p:spPr/>
        <p:txBody>
          <a:bodyPr/>
          <a:lstStyle/>
          <a:p>
            <a:fld id="{09C58473-5BEC-6041-8BFF-CB384E373E3F}" type="slidenum">
              <a:rPr lang="en-GB" smtClean="0">
                <a:solidFill>
                  <a:prstClr val="black"/>
                </a:solidFill>
              </a:rPr>
              <a:pPr/>
              <a:t>14</a:t>
            </a:fld>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GMC commissioned this research to investigate stakeholder perceptions of the Certificate of Eligibility for Specialist Registration (CESR) and the Certificate of Eligibility for the General Practice Register (CEGPR). It considers views on the robustness of processes leading to their award, their equivalence to the Certificate of Completion of Training (CCT) and the confidence they command among trainees, doctors, employers and assessors.</a:t>
            </a:r>
          </a:p>
          <a:p>
            <a:r>
              <a:rPr lang="en-US"/>
              <a:t>The findings are based on 1,422 completed surveys (response rate 14.7%) and 22 interviews with the following groups:</a:t>
            </a:r>
          </a:p>
          <a:p>
            <a:r>
              <a:rPr lang="en-US"/>
              <a:t>NHS employers (medical directors and HR directors)</a:t>
            </a:r>
          </a:p>
          <a:p>
            <a:r>
              <a:rPr lang="en-US"/>
              <a:t>Certificate holders (doctors on the GP and Specialist Registers)</a:t>
            </a:r>
          </a:p>
          <a:p>
            <a:r>
              <a:rPr lang="en-US"/>
              <a:t>Trainees (junior doctors in training)</a:t>
            </a:r>
          </a:p>
          <a:p>
            <a:r>
              <a:rPr lang="en-US"/>
              <a:t>Surveys of SAS doctors (staff grade and associate specialist doctors)</a:t>
            </a:r>
          </a:p>
          <a:p>
            <a:r>
              <a:rPr lang="en-US"/>
              <a:t>Senior representatives from the royal colleges and faculties</a:t>
            </a:r>
          </a:p>
          <a:p>
            <a:r>
              <a:rPr lang="en-US" b="1"/>
              <a:t>Key conclusions from the research</a:t>
            </a:r>
          </a:p>
          <a:p>
            <a:r>
              <a:rPr lang="en-US"/>
              <a:t>There are diverse views in the profession and wider NHS regarding the equivalence of routes to certification.</a:t>
            </a:r>
          </a:p>
          <a:p>
            <a:r>
              <a:rPr lang="en-US"/>
              <a:t>There is a perception among the profession that the CESR / CEGPR application would benefit from streamlining and simplification.</a:t>
            </a:r>
          </a:p>
          <a:p>
            <a:r>
              <a:rPr lang="en-US"/>
              <a:t>There is a lack of awareness regarding the CESR / CEGPR routes that inevitably leads to some misgivings regarding their robustness.</a:t>
            </a:r>
          </a:p>
          <a:p>
            <a:endParaRPr lang="en-GB"/>
          </a:p>
        </p:txBody>
      </p:sp>
      <p:sp>
        <p:nvSpPr>
          <p:cNvPr id="4" name="Slide Number Placeholder 3"/>
          <p:cNvSpPr>
            <a:spLocks noGrp="1"/>
          </p:cNvSpPr>
          <p:nvPr>
            <p:ph type="sldNum" sz="quarter" idx="10"/>
          </p:nvPr>
        </p:nvSpPr>
        <p:spPr/>
        <p:txBody>
          <a:bodyPr/>
          <a:lstStyle/>
          <a:p>
            <a:fld id="{95AA8D8F-E372-4786-8FFB-51D5DA90FD22}" type="slidenum">
              <a:rPr lang="en-GB" smtClean="0"/>
              <a:t>24</a:t>
            </a:fld>
            <a:endParaRPr lang="en-GB"/>
          </a:p>
        </p:txBody>
      </p:sp>
    </p:spTree>
    <p:extLst>
      <p:ext uri="{BB962C8B-B14F-4D97-AF65-F5344CB8AC3E}">
        <p14:creationId xmlns:p14="http://schemas.microsoft.com/office/powerpoint/2010/main" val="2128128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and answer the question, is it a deliverable attractive alternative to recruit GPs locally? Produce an initial report of the findings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via the Herefordshire and Worcestershire training hub to scope existing local capacity for CEGPR training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Invite GPVTS trainees, foundation doctors and open the forum to anyone potentially interested in a GP career even if they are in another specialty at present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GB" dirty="0"/>
          </a:p>
        </p:txBody>
      </p:sp>
      <p:sp>
        <p:nvSpPr>
          <p:cNvPr id="4" name="Slide Number Placeholder 3"/>
          <p:cNvSpPr>
            <a:spLocks noGrp="1"/>
          </p:cNvSpPr>
          <p:nvPr>
            <p:ph type="sldNum" sz="quarter" idx="10"/>
          </p:nvPr>
        </p:nvSpPr>
        <p:spPr/>
        <p:txBody>
          <a:bodyPr/>
          <a:lstStyle/>
          <a:p>
            <a:fld id="{95AA8D8F-E372-4786-8FFB-51D5DA90FD22}" type="slidenum">
              <a:rPr lang="en-GB" smtClean="0"/>
              <a:t>25</a:t>
            </a:fld>
            <a:endParaRPr lang="en-GB"/>
          </a:p>
        </p:txBody>
      </p:sp>
    </p:spTree>
    <p:extLst>
      <p:ext uri="{BB962C8B-B14F-4D97-AF65-F5344CB8AC3E}">
        <p14:creationId xmlns:p14="http://schemas.microsoft.com/office/powerpoint/2010/main" val="720263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5AA8D8F-E372-4786-8FFB-51D5DA90FD22}" type="slidenum">
              <a:rPr lang="en-GB" smtClean="0"/>
              <a:t>26</a:t>
            </a:fld>
            <a:endParaRPr lang="en-GB"/>
          </a:p>
        </p:txBody>
      </p:sp>
    </p:spTree>
    <p:extLst>
      <p:ext uri="{BB962C8B-B14F-4D97-AF65-F5344CB8AC3E}">
        <p14:creationId xmlns:p14="http://schemas.microsoft.com/office/powerpoint/2010/main" val="1211131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292" y="4400177"/>
            <a:ext cx="5485420" cy="4286112"/>
          </a:xfrm>
        </p:spPr>
        <p:txBody>
          <a:bodyPr/>
          <a:lstStyle/>
          <a:p>
            <a:r>
              <a:rPr lang="en-GB" sz="1400" dirty="0"/>
              <a:t>This may not be a very good sales pitch, but actually our USP is not the digital service, it is having the place and the people to create the environment in which digital support can thrive. </a:t>
            </a:r>
          </a:p>
          <a:p>
            <a:endParaRPr lang="en-GB" sz="1400" dirty="0"/>
          </a:p>
          <a:p>
            <a:r>
              <a:rPr lang="en-GB" sz="1400" dirty="0"/>
              <a:t>In a public vote up against large councils logically we should not be here, but the fact we are suggests that a grass roots approach is valued by people, creating real affection and affinity for No 65, which has actually been demonstrated during this DL100 process. </a:t>
            </a:r>
          </a:p>
          <a:p>
            <a:endParaRPr lang="en-GB" sz="1400" dirty="0"/>
          </a:p>
          <a:p>
            <a:r>
              <a:rPr lang="en-GB" sz="1400" dirty="0"/>
              <a:t>And there is nothing unique about what we do. There are many places like 65 around the country, but most are operating hand to mouth and come up against innumerable bureaucratic obstacles which inhibits their potential and the opportunities to create more of them.</a:t>
            </a:r>
          </a:p>
          <a:p>
            <a:endParaRPr lang="en-GB" sz="1400" dirty="0"/>
          </a:p>
        </p:txBody>
      </p:sp>
      <p:sp>
        <p:nvSpPr>
          <p:cNvPr id="4" name="Slide Number Placeholder 3"/>
          <p:cNvSpPr>
            <a:spLocks noGrp="1"/>
          </p:cNvSpPr>
          <p:nvPr>
            <p:ph type="sldNum" sz="quarter" idx="10"/>
          </p:nvPr>
        </p:nvSpPr>
        <p:spPr/>
        <p:txBody>
          <a:bodyPr/>
          <a:lstStyle/>
          <a:p>
            <a:fld id="{C6C403AA-32AF-4159-A32B-9916DC1651F6}" type="slidenum">
              <a:rPr lang="en-GB" smtClean="0"/>
              <a:t>28</a:t>
            </a:fld>
            <a:endParaRPr lang="en-GB" dirty="0"/>
          </a:p>
        </p:txBody>
      </p:sp>
    </p:spTree>
    <p:extLst>
      <p:ext uri="{BB962C8B-B14F-4D97-AF65-F5344CB8AC3E}">
        <p14:creationId xmlns:p14="http://schemas.microsoft.com/office/powerpoint/2010/main" val="3858421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9375" y="4400176"/>
            <a:ext cx="5376532" cy="4286112"/>
          </a:xfrm>
        </p:spPr>
        <p:txBody>
          <a:bodyPr/>
          <a:lstStyle/>
          <a:p>
            <a:endParaRPr lang="en-GB" sz="1400" dirty="0"/>
          </a:p>
        </p:txBody>
      </p:sp>
      <p:sp>
        <p:nvSpPr>
          <p:cNvPr id="4" name="Slide Number Placeholder 3"/>
          <p:cNvSpPr>
            <a:spLocks noGrp="1"/>
          </p:cNvSpPr>
          <p:nvPr>
            <p:ph type="sldNum" sz="quarter" idx="10"/>
          </p:nvPr>
        </p:nvSpPr>
        <p:spPr/>
        <p:txBody>
          <a:bodyPr/>
          <a:lstStyle/>
          <a:p>
            <a:fld id="{C6C403AA-32AF-4159-A32B-9916DC1651F6}" type="slidenum">
              <a:rPr lang="en-GB" smtClean="0"/>
              <a:t>29</a:t>
            </a:fld>
            <a:endParaRPr lang="en-GB" dirty="0"/>
          </a:p>
        </p:txBody>
      </p:sp>
    </p:spTree>
    <p:extLst>
      <p:ext uri="{BB962C8B-B14F-4D97-AF65-F5344CB8AC3E}">
        <p14:creationId xmlns:p14="http://schemas.microsoft.com/office/powerpoint/2010/main" val="3068737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293" y="4400175"/>
            <a:ext cx="5807322" cy="4444045"/>
          </a:xfrm>
        </p:spPr>
        <p:txBody>
          <a:bodyPr/>
          <a:lstStyle/>
          <a:p>
            <a:endParaRPr lang="en-GB" sz="1600" dirty="0"/>
          </a:p>
          <a:p>
            <a:endParaRPr lang="en-GB" sz="1600" dirty="0"/>
          </a:p>
        </p:txBody>
      </p:sp>
      <p:sp>
        <p:nvSpPr>
          <p:cNvPr id="4" name="Slide Number Placeholder 3"/>
          <p:cNvSpPr>
            <a:spLocks noGrp="1"/>
          </p:cNvSpPr>
          <p:nvPr>
            <p:ph type="sldNum" sz="quarter" idx="10"/>
          </p:nvPr>
        </p:nvSpPr>
        <p:spPr/>
        <p:txBody>
          <a:bodyPr/>
          <a:lstStyle/>
          <a:p>
            <a:fld id="{C6C403AA-32AF-4159-A32B-9916DC1651F6}" type="slidenum">
              <a:rPr lang="en-GB" smtClean="0"/>
              <a:t>31</a:t>
            </a:fld>
            <a:endParaRPr lang="en-GB"/>
          </a:p>
        </p:txBody>
      </p:sp>
    </p:spTree>
    <p:extLst>
      <p:ext uri="{BB962C8B-B14F-4D97-AF65-F5344CB8AC3E}">
        <p14:creationId xmlns:p14="http://schemas.microsoft.com/office/powerpoint/2010/main" val="2013805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4422" y="4400177"/>
            <a:ext cx="6009158" cy="4629425"/>
          </a:xfrm>
        </p:spPr>
        <p:txBody>
          <a:bodyPr/>
          <a:lstStyle/>
          <a:p>
            <a:r>
              <a:rPr lang="en-GB" sz="1400" dirty="0"/>
              <a:t>The potential for digital, especially assistive technology to help people is huge, but it is a tool, not an end in itself. The very nature of places like No 65 is that we have to be focussed on people rather than processes, because that is all we do!</a:t>
            </a:r>
          </a:p>
          <a:p>
            <a:endParaRPr lang="en-GB" sz="1400" dirty="0"/>
          </a:p>
        </p:txBody>
      </p:sp>
      <p:sp>
        <p:nvSpPr>
          <p:cNvPr id="4" name="Slide Number Placeholder 3"/>
          <p:cNvSpPr>
            <a:spLocks noGrp="1"/>
          </p:cNvSpPr>
          <p:nvPr>
            <p:ph type="sldNum" sz="quarter" idx="10"/>
          </p:nvPr>
        </p:nvSpPr>
        <p:spPr/>
        <p:txBody>
          <a:bodyPr/>
          <a:lstStyle/>
          <a:p>
            <a:fld id="{C6C403AA-32AF-4159-A32B-9916DC1651F6}" type="slidenum">
              <a:rPr lang="en-GB" smtClean="0"/>
              <a:t>32</a:t>
            </a:fld>
            <a:endParaRPr lang="en-GB" dirty="0"/>
          </a:p>
        </p:txBody>
      </p:sp>
    </p:spTree>
    <p:extLst>
      <p:ext uri="{BB962C8B-B14F-4D97-AF65-F5344CB8AC3E}">
        <p14:creationId xmlns:p14="http://schemas.microsoft.com/office/powerpoint/2010/main" val="2290084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05A94E36-DC92-4D78-90F0-CEC381006687}" type="datetimeFigureOut">
              <a:rPr lang="en-GB" smtClean="0"/>
              <a:pPr/>
              <a:t>23/09/19</a:t>
            </a:fld>
            <a:endParaRPr lang="en-GB"/>
          </a:p>
        </p:txBody>
      </p:sp>
      <p:sp>
        <p:nvSpPr>
          <p:cNvPr id="17" name="Footer Placeholder 16"/>
          <p:cNvSpPr>
            <a:spLocks noGrp="1"/>
          </p:cNvSpPr>
          <p:nvPr>
            <p:ph type="ftr" sz="quarter" idx="11"/>
          </p:nvPr>
        </p:nvSpPr>
        <p:spPr>
          <a:xfrm>
            <a:off x="5410200" y="4205288"/>
            <a:ext cx="1295400" cy="457200"/>
          </a:xfrm>
        </p:spPr>
        <p:txBody>
          <a:bodyPr/>
          <a:lstStyle/>
          <a:p>
            <a:endParaRPr lang="en-GB"/>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3E9A7D8C-D1D4-4CD7-BC58-525CB86D672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A94E36-DC92-4D78-90F0-CEC381006687}" type="datetimeFigureOut">
              <a:rPr lang="en-GB" smtClean="0"/>
              <a:pPr/>
              <a:t>23/09/19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9A7D8C-D1D4-4CD7-BC58-525CB86D672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A94E36-DC92-4D78-90F0-CEC381006687}" type="datetimeFigureOut">
              <a:rPr lang="en-GB" smtClean="0"/>
              <a:pPr/>
              <a:t>23/09/19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9A7D8C-D1D4-4CD7-BC58-525CB86D672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A94E36-DC92-4D78-90F0-CEC381006687}" type="datetimeFigureOut">
              <a:rPr lang="en-GB" smtClean="0"/>
              <a:pPr/>
              <a:t>23/09/19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9A7D8C-D1D4-4CD7-BC58-525CB86D672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5A94E36-DC92-4D78-90F0-CEC381006687}" type="datetimeFigureOut">
              <a:rPr lang="en-GB" smtClean="0"/>
              <a:pPr/>
              <a:t>23/09/19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9A7D8C-D1D4-4CD7-BC58-525CB86D672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5A94E36-DC92-4D78-90F0-CEC381006687}" type="datetimeFigureOut">
              <a:rPr lang="en-GB" smtClean="0"/>
              <a:pPr/>
              <a:t>23/09/19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9A7D8C-D1D4-4CD7-BC58-525CB86D672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05A94E36-DC92-4D78-90F0-CEC381006687}" type="datetimeFigureOut">
              <a:rPr lang="en-GB" smtClean="0"/>
              <a:pPr/>
              <a:t>23/09/19</a:t>
            </a:fld>
            <a:endParaRPr lang="en-GB"/>
          </a:p>
        </p:txBody>
      </p:sp>
      <p:sp>
        <p:nvSpPr>
          <p:cNvPr id="27" name="Slide Number Placeholder 26"/>
          <p:cNvSpPr>
            <a:spLocks noGrp="1"/>
          </p:cNvSpPr>
          <p:nvPr>
            <p:ph type="sldNum" sz="quarter" idx="11"/>
          </p:nvPr>
        </p:nvSpPr>
        <p:spPr/>
        <p:txBody>
          <a:bodyPr rtlCol="0"/>
          <a:lstStyle/>
          <a:p>
            <a:fld id="{3E9A7D8C-D1D4-4CD7-BC58-525CB86D6726}" type="slidenum">
              <a:rPr lang="en-GB" smtClean="0"/>
              <a:pPr/>
              <a:t>‹#›</a:t>
            </a:fld>
            <a:endParaRPr lang="en-GB"/>
          </a:p>
        </p:txBody>
      </p:sp>
      <p:sp>
        <p:nvSpPr>
          <p:cNvPr id="28" name="Footer Placeholder 27"/>
          <p:cNvSpPr>
            <a:spLocks noGrp="1"/>
          </p:cNvSpPr>
          <p:nvPr>
            <p:ph type="ftr" sz="quarter" idx="12"/>
          </p:nvPr>
        </p:nvSpPr>
        <p:spPr/>
        <p:txBody>
          <a:bodyPr rtlCol="0"/>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05A94E36-DC92-4D78-90F0-CEC381006687}" type="datetimeFigureOut">
              <a:rPr lang="en-GB" smtClean="0"/>
              <a:pPr/>
              <a:t>23/09/19</a:t>
            </a:fld>
            <a:endParaRPr lang="en-GB"/>
          </a:p>
        </p:txBody>
      </p:sp>
      <p:sp>
        <p:nvSpPr>
          <p:cNvPr id="4" name="Footer Placeholder 3"/>
          <p:cNvSpPr>
            <a:spLocks noGrp="1"/>
          </p:cNvSpPr>
          <p:nvPr>
            <p:ph type="ftr" sz="quarter" idx="11"/>
          </p:nvPr>
        </p:nvSpPr>
        <p:spPr>
          <a:xfrm>
            <a:off x="5257800" y="612648"/>
            <a:ext cx="1325880" cy="457200"/>
          </a:xfrm>
        </p:spPr>
        <p:txBody>
          <a:bodyPr/>
          <a:lstStyle/>
          <a:p>
            <a:endParaRPr lang="en-GB"/>
          </a:p>
        </p:txBody>
      </p:sp>
      <p:sp>
        <p:nvSpPr>
          <p:cNvPr id="5" name="Slide Number Placeholder 4"/>
          <p:cNvSpPr>
            <a:spLocks noGrp="1"/>
          </p:cNvSpPr>
          <p:nvPr>
            <p:ph type="sldNum" sz="quarter" idx="12"/>
          </p:nvPr>
        </p:nvSpPr>
        <p:spPr>
          <a:xfrm>
            <a:off x="8174736" y="2272"/>
            <a:ext cx="762000" cy="365760"/>
          </a:xfrm>
        </p:spPr>
        <p:txBody>
          <a:bodyPr/>
          <a:lstStyle/>
          <a:p>
            <a:fld id="{3E9A7D8C-D1D4-4CD7-BC58-525CB86D672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A94E36-DC92-4D78-90F0-CEC381006687}" type="datetimeFigureOut">
              <a:rPr lang="en-GB" smtClean="0"/>
              <a:pPr/>
              <a:t>23/09/19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9A7D8C-D1D4-4CD7-BC58-525CB86D672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5A94E36-DC92-4D78-90F0-CEC381006687}" type="datetimeFigureOut">
              <a:rPr lang="en-GB" smtClean="0"/>
              <a:pPr/>
              <a:t>23/09/19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9A7D8C-D1D4-4CD7-BC58-525CB86D672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5A94E36-DC92-4D78-90F0-CEC381006687}" type="datetimeFigureOut">
              <a:rPr lang="en-GB" smtClean="0"/>
              <a:pPr/>
              <a:t>23/09/19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9A7D8C-D1D4-4CD7-BC58-525CB86D672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5A94E36-DC92-4D78-90F0-CEC381006687}" type="datetimeFigureOut">
              <a:rPr lang="en-GB" smtClean="0"/>
              <a:pPr/>
              <a:t>23/09/19</a:t>
            </a:fld>
            <a:endParaRPr lang="en-GB"/>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GB"/>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3E9A7D8C-D1D4-4CD7-BC58-525CB86D672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png"/><Relationship Id="rId6" Type="http://schemas.openxmlformats.org/officeDocument/2006/relationships/image" Target="../media/image19.jpeg"/><Relationship Id="rId7" Type="http://schemas.openxmlformats.org/officeDocument/2006/relationships/image" Target="../media/image20.jpeg"/><Relationship Id="rId8"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hyperlink" Target="mailto:ian@nailseatowncouncil.gov.uk" TargetMode="External"/><Relationship Id="rId4" Type="http://schemas.openxmlformats.org/officeDocument/2006/relationships/image" Target="../media/image28.jpeg"/><Relationship Id="rId5"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9.jpeg"/></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1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000" dirty="0" smtClean="0"/>
              <a:t>Community Council for Somerset</a:t>
            </a:r>
            <a:endParaRPr lang="en-GB" sz="4000" dirty="0"/>
          </a:p>
        </p:txBody>
      </p:sp>
      <p:pic>
        <p:nvPicPr>
          <p:cNvPr id="7" name="Picture 6" descr="2018 CCS Logo white-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9182" y="281354"/>
            <a:ext cx="6846719" cy="2638007"/>
          </a:xfrm>
          <a:prstGeom prst="rect">
            <a:avLst/>
          </a:prstGeom>
        </p:spPr>
      </p:pic>
      <p:sp>
        <p:nvSpPr>
          <p:cNvPr id="8" name="Title 1"/>
          <p:cNvSpPr txBox="1">
            <a:spLocks/>
          </p:cNvSpPr>
          <p:nvPr/>
        </p:nvSpPr>
        <p:spPr>
          <a:xfrm>
            <a:off x="457200" y="4702175"/>
            <a:ext cx="8458200" cy="1470025"/>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chemeClr val="accent1">
                    <a:lumMod val="75000"/>
                  </a:schemeClr>
                </a:solidFill>
                <a:effectLst/>
                <a:uLnTx/>
                <a:uFillTx/>
                <a:latin typeface="Catamaran" pitchFamily="2" charset="0"/>
                <a:ea typeface="+mj-ea"/>
                <a:cs typeface="Catamaran" pitchFamily="2" charset="0"/>
              </a:rPr>
              <a:t>Keeley Rudd. CEO</a:t>
            </a:r>
            <a:endParaRPr kumimoji="0" lang="en-GB" sz="4000" b="1" i="0" u="none" strike="noStrike" kern="1200" cap="none" spc="0" normalizeH="0" baseline="0" noProof="0" dirty="0">
              <a:ln>
                <a:noFill/>
              </a:ln>
              <a:solidFill>
                <a:schemeClr val="accent1">
                  <a:lumMod val="75000"/>
                </a:schemeClr>
              </a:solidFill>
              <a:effectLst/>
              <a:uLnTx/>
              <a:uFillTx/>
              <a:latin typeface="Catamaran" pitchFamily="2" charset="0"/>
              <a:ea typeface="+mj-ea"/>
              <a:cs typeface="Catamaran" pitchFamily="2"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4"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5232"/>
            <a:ext cx="9144000" cy="6856836"/>
          </a:xfrm>
          <a:prstGeom prst="rect">
            <a:avLst/>
          </a:prstGeom>
          <a:noFill/>
          <a:ln w="9525">
            <a:noFill/>
            <a:miter lim="800000"/>
            <a:headEnd/>
            <a:tailEnd/>
          </a:ln>
          <a:effectLst/>
        </p:spPr>
      </p:pic>
      <p:grpSp>
        <p:nvGrpSpPr>
          <p:cNvPr id="11" name="Group 10"/>
          <p:cNvGrpSpPr/>
          <p:nvPr/>
        </p:nvGrpSpPr>
        <p:grpSpPr>
          <a:xfrm>
            <a:off x="1177640" y="1866199"/>
            <a:ext cx="6786239" cy="4392757"/>
            <a:chOff x="1177640" y="1866199"/>
            <a:chExt cx="6786239" cy="4392757"/>
          </a:xfrm>
        </p:grpSpPr>
        <p:pic>
          <p:nvPicPr>
            <p:cNvPr id="296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406576">
              <a:off x="1177640" y="1900972"/>
              <a:ext cx="3876231" cy="2158223"/>
            </a:xfrm>
            <a:prstGeom prst="rect">
              <a:avLst/>
            </a:prstGeom>
            <a:noFill/>
            <a:ln w="9525">
              <a:noFill/>
              <a:miter lim="800000"/>
              <a:headEnd/>
              <a:tailEnd/>
            </a:ln>
            <a:effectLst/>
          </p:spPr>
        </p:pic>
        <p:pic>
          <p:nvPicPr>
            <p:cNvPr id="2970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029946">
              <a:off x="4105750" y="1866199"/>
              <a:ext cx="3858129" cy="2263958"/>
            </a:xfrm>
            <a:prstGeom prst="rect">
              <a:avLst/>
            </a:prstGeom>
            <a:noFill/>
            <a:ln w="9525">
              <a:noFill/>
              <a:miter lim="800000"/>
              <a:headEnd/>
              <a:tailEnd/>
            </a:ln>
            <a:effectLst/>
          </p:spPr>
        </p:pic>
        <p:pic>
          <p:nvPicPr>
            <p:cNvPr id="29701"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14591" y="2753756"/>
              <a:ext cx="3581400" cy="2181398"/>
            </a:xfrm>
            <a:prstGeom prst="rect">
              <a:avLst/>
            </a:prstGeom>
            <a:noFill/>
            <a:ln w="9525">
              <a:noFill/>
              <a:miter lim="800000"/>
              <a:headEnd/>
              <a:tailEnd/>
            </a:ln>
            <a:effectLst/>
          </p:spPr>
        </p:pic>
        <p:pic>
          <p:nvPicPr>
            <p:cNvPr id="29702"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20545137">
              <a:off x="4314791" y="3972956"/>
              <a:ext cx="3334592" cy="2285999"/>
            </a:xfrm>
            <a:prstGeom prst="rect">
              <a:avLst/>
            </a:prstGeom>
            <a:noFill/>
            <a:ln w="9525">
              <a:noFill/>
              <a:miter lim="800000"/>
              <a:headEnd/>
              <a:tailEnd/>
            </a:ln>
            <a:effectLst/>
          </p:spPr>
        </p:pic>
        <p:pic>
          <p:nvPicPr>
            <p:cNvPr id="29703"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1117168">
              <a:off x="1190591" y="4049156"/>
              <a:ext cx="3640103" cy="2209800"/>
            </a:xfrm>
            <a:prstGeom prst="rect">
              <a:avLst/>
            </a:prstGeom>
            <a:noFill/>
            <a:ln w="9525">
              <a:noFill/>
              <a:miter lim="800000"/>
              <a:headEnd/>
              <a:tailEnd/>
            </a:ln>
            <a:effectLst/>
          </p:spPr>
        </p:pic>
      </p:grpSp>
      <p:pic>
        <p:nvPicPr>
          <p:cNvPr id="9" name="Picture 8" descr="NEW CCS Logo v7.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34003" y="6070944"/>
            <a:ext cx="1909997" cy="735912"/>
          </a:xfrm>
          <a:prstGeom prst="rect">
            <a:avLst/>
          </a:prstGeom>
        </p:spPr>
      </p:pic>
      <p:sp>
        <p:nvSpPr>
          <p:cNvPr id="10" name="TextBox 9"/>
          <p:cNvSpPr txBox="1"/>
          <p:nvPr/>
        </p:nvSpPr>
        <p:spPr>
          <a:xfrm>
            <a:off x="0" y="80892"/>
            <a:ext cx="9144000" cy="1354217"/>
          </a:xfrm>
          <a:prstGeom prst="rect">
            <a:avLst/>
          </a:prstGeom>
          <a:solidFill>
            <a:schemeClr val="accent1">
              <a:lumMod val="75000"/>
              <a:alpha val="53000"/>
            </a:schemeClr>
          </a:solidFill>
        </p:spPr>
        <p:txBody>
          <a:bodyPr wrap="square" rtlCol="0">
            <a:spAutoFit/>
          </a:bodyPr>
          <a:lstStyle/>
          <a:p>
            <a:pPr algn="ctr"/>
            <a:r>
              <a:rPr lang="en-US" dirty="0" smtClean="0">
                <a:solidFill>
                  <a:schemeClr val="bg1"/>
                </a:solidFill>
                <a:latin typeface="Catamaran ExtraBold" pitchFamily="2" charset="0"/>
                <a:cs typeface="Catamaran ExtraBold" pitchFamily="2" charset="0"/>
              </a:rPr>
              <a:t>Each year we collate as much detail on Christmas events across each district and publish them for all to use. </a:t>
            </a:r>
          </a:p>
          <a:p>
            <a:pPr algn="ctr"/>
            <a:endParaRPr lang="en-US" sz="1000" dirty="0">
              <a:solidFill>
                <a:schemeClr val="bg1"/>
              </a:solidFill>
              <a:latin typeface="Catamaran ExtraBold" pitchFamily="2" charset="0"/>
              <a:cs typeface="Catamaran ExtraBold" pitchFamily="2" charset="0"/>
            </a:endParaRPr>
          </a:p>
          <a:p>
            <a:pPr algn="ctr"/>
            <a:r>
              <a:rPr lang="en-US" dirty="0" smtClean="0">
                <a:solidFill>
                  <a:schemeClr val="bg1"/>
                </a:solidFill>
                <a:latin typeface="Catamaran ExtraBold" pitchFamily="2" charset="0"/>
                <a:cs typeface="Catamaran ExtraBold" pitchFamily="2" charset="0"/>
              </a:rPr>
              <a:t>The Christmas Directory is used extensively by the public, as well as support agencies &amp; our own agents in trying to combat loneliness during the festive season</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3200" dirty="0"/>
              <a:t>Novel Approach to GP/ Specialist  Accreditation – Exploring the CESR / CEGPR route</a:t>
            </a:r>
          </a:p>
        </p:txBody>
      </p:sp>
      <p:sp>
        <p:nvSpPr>
          <p:cNvPr id="3" name="Subtitle 2"/>
          <p:cNvSpPr>
            <a:spLocks noGrp="1"/>
          </p:cNvSpPr>
          <p:nvPr>
            <p:ph type="subTitle" idx="1"/>
          </p:nvPr>
        </p:nvSpPr>
        <p:spPr/>
        <p:txBody>
          <a:bodyPr>
            <a:normAutofit/>
          </a:bodyPr>
          <a:lstStyle/>
          <a:p>
            <a:r>
              <a:rPr lang="en-GB" sz="2800" dirty="0" err="1"/>
              <a:t>Gajendran</a:t>
            </a:r>
            <a:r>
              <a:rPr lang="en-GB" sz="2800"/>
              <a:t> </a:t>
            </a:r>
            <a:r>
              <a:rPr lang="en-GB" sz="2800" err="1"/>
              <a:t>Kanagalingam</a:t>
            </a:r>
            <a:endParaRPr lang="en-GB" sz="2800"/>
          </a:p>
          <a:p>
            <a:r>
              <a:rPr lang="en-GB" sz="2800"/>
              <a:t>Wye Valley NHS trust</a:t>
            </a:r>
          </a:p>
        </p:txBody>
      </p:sp>
      <p:pic>
        <p:nvPicPr>
          <p:cNvPr id="1026" name="Picture 2" descr="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52320" y="404664"/>
            <a:ext cx="1028700"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121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2400"/>
              <a:t>Dr Jayne Clarke – Consultant Paediatrician with Special Interest in Respiratory Medicine and Associate Medical Director of Education ; Project Sponsor </a:t>
            </a:r>
          </a:p>
          <a:p>
            <a:pPr marL="0" indent="0">
              <a:buNone/>
            </a:pPr>
            <a:endParaRPr lang="en-GB" sz="2400"/>
          </a:p>
          <a:p>
            <a:r>
              <a:rPr lang="en-GB" sz="2400"/>
              <a:t>Dr </a:t>
            </a:r>
            <a:r>
              <a:rPr lang="en-GB" sz="2400" err="1"/>
              <a:t>Gajendran</a:t>
            </a:r>
            <a:r>
              <a:rPr lang="en-GB" sz="2400"/>
              <a:t> </a:t>
            </a:r>
            <a:r>
              <a:rPr lang="en-GB" sz="2400" err="1"/>
              <a:t>Kanagalingam</a:t>
            </a:r>
            <a:r>
              <a:rPr lang="en-GB" sz="2400"/>
              <a:t> – Specialty Doctor in Obstetrics and Gynaecology ; Project Lead</a:t>
            </a:r>
          </a:p>
          <a:p>
            <a:pPr marL="0" indent="0">
              <a:buNone/>
            </a:pPr>
            <a:endParaRPr lang="en-GB" sz="2400"/>
          </a:p>
          <a:p>
            <a:r>
              <a:rPr lang="en-GB" sz="2400"/>
              <a:t>Dr Jessica </a:t>
            </a:r>
            <a:r>
              <a:rPr lang="en-GB" sz="2400" err="1"/>
              <a:t>Alcena</a:t>
            </a:r>
            <a:r>
              <a:rPr lang="en-GB" sz="2400"/>
              <a:t> – Specialty Doctor in Acute Medicine ; Project Co-Lead</a:t>
            </a:r>
          </a:p>
        </p:txBody>
      </p:sp>
      <p:sp>
        <p:nvSpPr>
          <p:cNvPr id="2" name="Title 1"/>
          <p:cNvSpPr>
            <a:spLocks noGrp="1"/>
          </p:cNvSpPr>
          <p:nvPr>
            <p:ph type="title"/>
          </p:nvPr>
        </p:nvSpPr>
        <p:spPr/>
        <p:txBody>
          <a:bodyPr>
            <a:normAutofit/>
          </a:bodyPr>
          <a:lstStyle/>
          <a:p>
            <a:r>
              <a:rPr lang="en-GB" sz="3600"/>
              <a:t>Who is involved in this project</a:t>
            </a:r>
          </a:p>
        </p:txBody>
      </p:sp>
      <p:pic>
        <p:nvPicPr>
          <p:cNvPr id="2050" name="Picture 2" descr="Log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12360" y="196850"/>
            <a:ext cx="1028700"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9759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DECFCF87-23B4-1A40-AF5B-A6DD5CCD886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55576" y="274638"/>
            <a:ext cx="7560839" cy="5851525"/>
          </a:xfrm>
          <a:prstGeom prst="rect">
            <a:avLst/>
          </a:prstGeom>
        </p:spPr>
      </p:pic>
      <p:pic>
        <p:nvPicPr>
          <p:cNvPr id="3074" name="Picture 2" descr="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56376" y="179944"/>
            <a:ext cx="1028700"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0716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6539" y="1989138"/>
            <a:ext cx="7730922" cy="4046175"/>
          </a:xfrm>
        </p:spPr>
        <p:txBody>
          <a:bodyPr>
            <a:normAutofit fontScale="92500" lnSpcReduction="10000"/>
          </a:bodyPr>
          <a:lstStyle/>
          <a:p>
            <a:r>
              <a:rPr lang="en-GB" sz="2400"/>
              <a:t>CESR = Certificate of Eligibility for Specialist Registration</a:t>
            </a:r>
          </a:p>
          <a:p>
            <a:pPr marL="0" indent="0">
              <a:buNone/>
            </a:pPr>
            <a:r>
              <a:rPr lang="en-GB" sz="2400"/>
              <a:t> </a:t>
            </a:r>
          </a:p>
          <a:p>
            <a:r>
              <a:rPr lang="en-GB" sz="2400"/>
              <a:t>doctors in a non training post</a:t>
            </a:r>
          </a:p>
          <a:p>
            <a:pPr marL="0" indent="0">
              <a:buNone/>
            </a:pPr>
            <a:r>
              <a:rPr lang="en-GB" sz="2400"/>
              <a:t> </a:t>
            </a:r>
          </a:p>
          <a:p>
            <a:r>
              <a:rPr lang="en-GB" sz="2400"/>
              <a:t>show evidence of knowledge, skills and attributes of a consultant to the GMC</a:t>
            </a:r>
          </a:p>
          <a:p>
            <a:pPr marL="0" indent="0">
              <a:buNone/>
            </a:pPr>
            <a:r>
              <a:rPr lang="en-GB" sz="2400"/>
              <a:t> </a:t>
            </a:r>
          </a:p>
          <a:p>
            <a:r>
              <a:rPr lang="en-GB" sz="2400"/>
              <a:t>holders can apply for substantive consultant post</a:t>
            </a:r>
          </a:p>
          <a:p>
            <a:pPr marL="0" indent="0">
              <a:buNone/>
            </a:pPr>
            <a:endParaRPr lang="en-GB" sz="2400"/>
          </a:p>
          <a:p>
            <a:r>
              <a:rPr lang="en-GB" sz="2400"/>
              <a:t>equivalent to CCT (a GMC approved regional consultant training programme )  </a:t>
            </a:r>
          </a:p>
          <a:p>
            <a:endParaRPr lang="en-GB" sz="2400"/>
          </a:p>
        </p:txBody>
      </p:sp>
      <p:sp>
        <p:nvSpPr>
          <p:cNvPr id="2" name="Title 1"/>
          <p:cNvSpPr>
            <a:spLocks noGrp="1"/>
          </p:cNvSpPr>
          <p:nvPr>
            <p:ph type="title"/>
          </p:nvPr>
        </p:nvSpPr>
        <p:spPr>
          <a:xfrm>
            <a:off x="457200" y="846138"/>
            <a:ext cx="8229600" cy="1143000"/>
          </a:xfrm>
        </p:spPr>
        <p:txBody>
          <a:bodyPr>
            <a:normAutofit/>
          </a:bodyPr>
          <a:lstStyle/>
          <a:p>
            <a:r>
              <a:rPr lang="en-GB" sz="3600"/>
              <a:t>What is CESR?</a:t>
            </a:r>
          </a:p>
        </p:txBody>
      </p:sp>
      <p:pic>
        <p:nvPicPr>
          <p:cNvPr id="4098" name="Picture 2" descr="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12360" y="196850"/>
            <a:ext cx="1028700"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2126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94C3B551-F708-0148-A468-3E8AE9D0042B}"/>
              </a:ext>
            </a:extLst>
          </p:cNvPr>
          <p:cNvSpPr>
            <a:spLocks noGrp="1"/>
          </p:cNvSpPr>
          <p:nvPr>
            <p:ph idx="1"/>
          </p:nvPr>
        </p:nvSpPr>
        <p:spPr/>
        <p:txBody>
          <a:bodyPr>
            <a:noAutofit/>
          </a:bodyPr>
          <a:lstStyle/>
          <a:p>
            <a:r>
              <a:rPr lang="en-US" sz="2400"/>
              <a:t>Royal Derby Emergency Department </a:t>
            </a:r>
          </a:p>
          <a:p>
            <a:pPr lvl="1"/>
            <a:r>
              <a:rPr lang="en-US" sz="2400"/>
              <a:t>Retention rate increased to 92% from 63% </a:t>
            </a:r>
          </a:p>
          <a:p>
            <a:pPr lvl="1"/>
            <a:r>
              <a:rPr lang="en-US" sz="2400"/>
              <a:t>Staff morale and job satisfaction improved</a:t>
            </a:r>
          </a:p>
          <a:p>
            <a:pPr lvl="1"/>
            <a:r>
              <a:rPr lang="en-US" sz="2400"/>
              <a:t>CESR portfolio adapted as toolkit for implementation nationwide to increase consultant workforce in Emergency Department</a:t>
            </a:r>
          </a:p>
          <a:p>
            <a:pPr lvl="1"/>
            <a:r>
              <a:rPr lang="en-US" sz="2400"/>
              <a:t>Saving up £330 000 ,every year through less agency spend and more substantive post being filled in </a:t>
            </a:r>
          </a:p>
          <a:p>
            <a:pPr lvl="1"/>
            <a:r>
              <a:rPr lang="en-US" sz="2400"/>
              <a:t>Similar experience in Harrogate and District NHS and University Hospital of Southampton</a:t>
            </a:r>
          </a:p>
        </p:txBody>
      </p:sp>
      <p:sp>
        <p:nvSpPr>
          <p:cNvPr id="3" name="Title 2">
            <a:extLst>
              <a:ext uri="{FF2B5EF4-FFF2-40B4-BE49-F238E27FC236}">
                <a16:creationId xmlns:a16="http://schemas.microsoft.com/office/drawing/2014/main" xmlns="" id="{358B6D97-BACE-CF43-8AB6-E9DA9561A441}"/>
              </a:ext>
            </a:extLst>
          </p:cNvPr>
          <p:cNvSpPr>
            <a:spLocks noGrp="1"/>
          </p:cNvSpPr>
          <p:nvPr>
            <p:ph type="title"/>
          </p:nvPr>
        </p:nvSpPr>
        <p:spPr/>
        <p:txBody>
          <a:bodyPr>
            <a:normAutofit/>
          </a:bodyPr>
          <a:lstStyle/>
          <a:p>
            <a:r>
              <a:rPr lang="en-US" sz="3600"/>
              <a:t>Benefits of CESR </a:t>
            </a:r>
          </a:p>
        </p:txBody>
      </p:sp>
      <p:pic>
        <p:nvPicPr>
          <p:cNvPr id="5122" name="Picture 2" descr="Log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68344" y="232623"/>
            <a:ext cx="1028700"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8941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30850592"/>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GB"/>
              <a:t>Why was it undertaken ?</a:t>
            </a:r>
          </a:p>
        </p:txBody>
      </p:sp>
      <p:pic>
        <p:nvPicPr>
          <p:cNvPr id="6146" name="Picture 2" descr="Logo"/>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68344" y="260648"/>
            <a:ext cx="1028700"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0082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978B4874-452F-4A41-ADA6-6AB0A83A900B}"/>
              </a:ext>
            </a:extLst>
          </p:cNvPr>
          <p:cNvSpPr>
            <a:spLocks noGrp="1"/>
          </p:cNvSpPr>
          <p:nvPr>
            <p:ph idx="1"/>
          </p:nvPr>
        </p:nvSpPr>
        <p:spPr/>
        <p:txBody>
          <a:bodyPr>
            <a:noAutofit/>
          </a:bodyPr>
          <a:lstStyle/>
          <a:p>
            <a:r>
              <a:rPr lang="en-US" sz="2800"/>
              <a:t>Research the CESR </a:t>
            </a:r>
            <a:r>
              <a:rPr lang="en-US" sz="2800" err="1"/>
              <a:t>programme</a:t>
            </a:r>
            <a:r>
              <a:rPr lang="en-US" sz="2800"/>
              <a:t>, produce a summary paper to evidence this</a:t>
            </a:r>
          </a:p>
          <a:p>
            <a:endParaRPr lang="en-US" sz="2800"/>
          </a:p>
          <a:p>
            <a:r>
              <a:rPr lang="en-US" sz="2800"/>
              <a:t>Arrange meetings with consultants, teams, SAS doctors to scope provision/opportunity</a:t>
            </a:r>
          </a:p>
          <a:p>
            <a:endParaRPr lang="en-US" sz="2800"/>
          </a:p>
          <a:p>
            <a:r>
              <a:rPr lang="en-US" sz="2800"/>
              <a:t>Design and populate a CESR database</a:t>
            </a:r>
          </a:p>
          <a:p>
            <a:endParaRPr lang="en-US" sz="2800"/>
          </a:p>
          <a:p>
            <a:r>
              <a:rPr lang="en-US" sz="2800"/>
              <a:t>Validate the database with the teams and share with stakeholders</a:t>
            </a:r>
          </a:p>
          <a:p>
            <a:endParaRPr lang="en-US" sz="2800"/>
          </a:p>
          <a:p>
            <a:endParaRPr lang="en-US" sz="2800"/>
          </a:p>
        </p:txBody>
      </p:sp>
      <p:sp>
        <p:nvSpPr>
          <p:cNvPr id="2" name="Title 1">
            <a:extLst>
              <a:ext uri="{FF2B5EF4-FFF2-40B4-BE49-F238E27FC236}">
                <a16:creationId xmlns:a16="http://schemas.microsoft.com/office/drawing/2014/main" xmlns="" id="{F9861776-2887-8F44-8876-D3A9ED8FA507}"/>
              </a:ext>
            </a:extLst>
          </p:cNvPr>
          <p:cNvSpPr>
            <a:spLocks noGrp="1"/>
          </p:cNvSpPr>
          <p:nvPr>
            <p:ph type="title"/>
          </p:nvPr>
        </p:nvSpPr>
        <p:spPr/>
        <p:txBody>
          <a:bodyPr>
            <a:normAutofit/>
          </a:bodyPr>
          <a:lstStyle/>
          <a:p>
            <a:r>
              <a:rPr lang="en-US" sz="3600"/>
              <a:t>How was it undertaken ?</a:t>
            </a:r>
          </a:p>
        </p:txBody>
      </p:sp>
      <p:pic>
        <p:nvPicPr>
          <p:cNvPr id="7170" name="Picture 2" descr="Log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52320" y="196850"/>
            <a:ext cx="1028700"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6136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GB" sz="2800"/>
              <a:t>Met with clinical leads of all departments</a:t>
            </a:r>
          </a:p>
          <a:p>
            <a:pPr marL="0" indent="0">
              <a:buNone/>
            </a:pPr>
            <a:endParaRPr lang="en-GB" sz="2800"/>
          </a:p>
          <a:p>
            <a:r>
              <a:rPr lang="en-GB" sz="2800"/>
              <a:t>Compiled which part of the curriculum can and can’t be offered in WVT </a:t>
            </a:r>
          </a:p>
          <a:p>
            <a:pPr marL="0" indent="0">
              <a:buNone/>
            </a:pPr>
            <a:endParaRPr lang="en-GB" sz="2800"/>
          </a:p>
          <a:p>
            <a:r>
              <a:rPr lang="en-GB" sz="2800"/>
              <a:t>Secondment opportunity explored </a:t>
            </a:r>
          </a:p>
          <a:p>
            <a:pPr marL="0" indent="0">
              <a:buNone/>
            </a:pPr>
            <a:endParaRPr lang="en-GB" sz="2800"/>
          </a:p>
          <a:p>
            <a:r>
              <a:rPr lang="en-GB" sz="2800"/>
              <a:t>Attended CESR workshop day organised by GMC</a:t>
            </a:r>
          </a:p>
          <a:p>
            <a:pPr marL="0" indent="0">
              <a:buNone/>
            </a:pPr>
            <a:endParaRPr lang="en-GB" sz="2800"/>
          </a:p>
          <a:p>
            <a:r>
              <a:rPr lang="en-GB" sz="2800"/>
              <a:t>Database launched and shared with key stakeholders at a information and update session </a:t>
            </a:r>
          </a:p>
          <a:p>
            <a:pPr marL="0" indent="0">
              <a:buNone/>
            </a:pPr>
            <a:endParaRPr lang="en-GB" sz="2800"/>
          </a:p>
          <a:p>
            <a:r>
              <a:rPr lang="en-GB" sz="2800"/>
              <a:t>Good feedback  </a:t>
            </a:r>
          </a:p>
        </p:txBody>
      </p:sp>
      <p:sp>
        <p:nvSpPr>
          <p:cNvPr id="2" name="Title 1"/>
          <p:cNvSpPr>
            <a:spLocks noGrp="1"/>
          </p:cNvSpPr>
          <p:nvPr>
            <p:ph type="title"/>
          </p:nvPr>
        </p:nvSpPr>
        <p:spPr/>
        <p:txBody>
          <a:bodyPr>
            <a:normAutofit/>
          </a:bodyPr>
          <a:lstStyle/>
          <a:p>
            <a:r>
              <a:rPr lang="en-GB" sz="3600"/>
              <a:t>How was it undertaken ?</a:t>
            </a:r>
          </a:p>
        </p:txBody>
      </p:sp>
      <p:pic>
        <p:nvPicPr>
          <p:cNvPr id="8194" name="Picture 2" descr="Log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740352" y="196850"/>
            <a:ext cx="1028700"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04063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416"/>
            <a:ext cx="9144000" cy="535687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08312" y="3618272"/>
            <a:ext cx="6156176" cy="2763056"/>
          </a:xfrm>
          <a:prstGeom prst="rect">
            <a:avLst/>
          </a:prstGeom>
        </p:spPr>
      </p:pic>
    </p:spTree>
    <p:extLst>
      <p:ext uri="{BB962C8B-B14F-4D97-AF65-F5344CB8AC3E}">
        <p14:creationId xmlns:p14="http://schemas.microsoft.com/office/powerpoint/2010/main" val="21095928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778714" y="0"/>
            <a:ext cx="10638758" cy="70866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356877"/>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13714"/>
            <a:ext cx="7602298" cy="4239217"/>
          </a:xfrm>
          <a:prstGeom prst="rect">
            <a:avLst/>
          </a:prstGeom>
        </p:spPr>
      </p:pic>
      <p:pic>
        <p:nvPicPr>
          <p:cNvPr id="7" name="Content Placeholder 6"/>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3587174" y="3233322"/>
            <a:ext cx="5148086" cy="3384376"/>
          </a:xfr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91880" y="980728"/>
            <a:ext cx="5543600" cy="2132856"/>
          </a:xfrm>
          <a:prstGeom prst="rect">
            <a:avLst/>
          </a:prstGeom>
        </p:spPr>
      </p:pic>
    </p:spTree>
    <p:extLst>
      <p:ext uri="{BB962C8B-B14F-4D97-AF65-F5344CB8AC3E}">
        <p14:creationId xmlns:p14="http://schemas.microsoft.com/office/powerpoint/2010/main" val="37095665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2800"/>
          </a:p>
          <a:p>
            <a:r>
              <a:rPr lang="en-US" sz="2800"/>
              <a:t>A scoping exercise to explore whether CEGPR does offer a feasible alternative route for rural GP recruitment </a:t>
            </a:r>
          </a:p>
          <a:p>
            <a:pPr marL="0" indent="0">
              <a:buNone/>
            </a:pPr>
            <a:endParaRPr lang="en-US" sz="2800"/>
          </a:p>
        </p:txBody>
      </p:sp>
      <p:sp>
        <p:nvSpPr>
          <p:cNvPr id="2" name="Title 1"/>
          <p:cNvSpPr>
            <a:spLocks noGrp="1"/>
          </p:cNvSpPr>
          <p:nvPr>
            <p:ph type="title"/>
          </p:nvPr>
        </p:nvSpPr>
        <p:spPr/>
        <p:txBody>
          <a:bodyPr>
            <a:normAutofit/>
          </a:bodyPr>
          <a:lstStyle/>
          <a:p>
            <a:r>
              <a:rPr lang="en-GB" sz="3600"/>
              <a:t>What is the new project? </a:t>
            </a:r>
          </a:p>
        </p:txBody>
      </p:sp>
      <p:pic>
        <p:nvPicPr>
          <p:cNvPr id="10242" name="Picture 2" descr="Log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68344" y="260648"/>
            <a:ext cx="1028700"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35931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a:t>an alternative route to apply to the GP Register </a:t>
            </a:r>
          </a:p>
          <a:p>
            <a:pPr marL="0" indent="0">
              <a:buNone/>
            </a:pPr>
            <a:endParaRPr lang="en-US" sz="2800"/>
          </a:p>
          <a:p>
            <a:r>
              <a:rPr lang="en-US" sz="2800"/>
              <a:t>Doctors in a non training post in the UK</a:t>
            </a:r>
          </a:p>
          <a:p>
            <a:pPr marL="0" indent="0">
              <a:buNone/>
            </a:pPr>
            <a:r>
              <a:rPr lang="en-US" sz="2800"/>
              <a:t> </a:t>
            </a:r>
          </a:p>
          <a:p>
            <a:r>
              <a:rPr lang="en-US" sz="2800"/>
              <a:t>Overseas doctors from some countries</a:t>
            </a:r>
          </a:p>
          <a:p>
            <a:pPr lvl="1"/>
            <a:r>
              <a:rPr lang="en-US"/>
              <a:t>Streamlining application for doctors from Canada ,South Africa and Australia </a:t>
            </a:r>
            <a:endParaRPr lang="en-GB"/>
          </a:p>
        </p:txBody>
      </p:sp>
      <p:sp>
        <p:nvSpPr>
          <p:cNvPr id="2" name="Title 1"/>
          <p:cNvSpPr>
            <a:spLocks noGrp="1"/>
          </p:cNvSpPr>
          <p:nvPr>
            <p:ph type="title"/>
          </p:nvPr>
        </p:nvSpPr>
        <p:spPr/>
        <p:txBody>
          <a:bodyPr>
            <a:normAutofit/>
          </a:bodyPr>
          <a:lstStyle/>
          <a:p>
            <a:r>
              <a:rPr lang="en-GB" sz="3600"/>
              <a:t>What is CEGPR? </a:t>
            </a:r>
          </a:p>
        </p:txBody>
      </p:sp>
      <p:pic>
        <p:nvPicPr>
          <p:cNvPr id="11266" name="Picture 2" descr="Log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96336" y="221504"/>
            <a:ext cx="1028700"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62099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GB" sz="2000" dirty="0"/>
              <a:t>Recent workforce survey across 83 practices across Herefordshire and Worcestershire</a:t>
            </a:r>
          </a:p>
          <a:p>
            <a:pPr lvl="1"/>
            <a:r>
              <a:rPr lang="en-GB" sz="2000" dirty="0"/>
              <a:t>1/3 of practices cite GP workforce as high risk </a:t>
            </a:r>
          </a:p>
          <a:p>
            <a:pPr lvl="1"/>
            <a:r>
              <a:rPr lang="en-GB" sz="2000" dirty="0"/>
              <a:t>Age of GP &gt; 50 years</a:t>
            </a:r>
          </a:p>
          <a:p>
            <a:pPr lvl="2"/>
            <a:r>
              <a:rPr lang="en-GB" sz="2000" dirty="0"/>
              <a:t>Herefordshire highest , 64% vs 45% at Worcestershire</a:t>
            </a:r>
          </a:p>
          <a:p>
            <a:pPr lvl="1"/>
            <a:r>
              <a:rPr lang="en-GB" sz="2000" dirty="0"/>
              <a:t>Less full time equivalent GP lower than national average</a:t>
            </a:r>
          </a:p>
          <a:p>
            <a:pPr lvl="1"/>
            <a:r>
              <a:rPr lang="en-GB" sz="2000" dirty="0"/>
              <a:t>GP </a:t>
            </a:r>
            <a:r>
              <a:rPr lang="en-GB" sz="2000" dirty="0" smtClean="0"/>
              <a:t>trainee </a:t>
            </a:r>
            <a:r>
              <a:rPr lang="en-GB" sz="2000" dirty="0"/>
              <a:t>numbers</a:t>
            </a:r>
          </a:p>
          <a:p>
            <a:pPr lvl="2"/>
            <a:r>
              <a:rPr lang="en-GB" sz="2000" dirty="0"/>
              <a:t>Leaving ≠ training</a:t>
            </a:r>
          </a:p>
          <a:p>
            <a:pPr lvl="3"/>
            <a:r>
              <a:rPr lang="en-GB" dirty="0"/>
              <a:t>Rural location</a:t>
            </a:r>
          </a:p>
          <a:p>
            <a:pPr lvl="3"/>
            <a:r>
              <a:rPr lang="en-GB" dirty="0"/>
              <a:t>Some benefit from TERS scheme , but most return to big city for substantive post</a:t>
            </a:r>
          </a:p>
          <a:p>
            <a:pPr lvl="2"/>
            <a:endParaRPr lang="en-GB" sz="2000" dirty="0"/>
          </a:p>
          <a:p>
            <a:pPr lvl="2"/>
            <a:endParaRPr lang="en-GB" sz="2000" dirty="0"/>
          </a:p>
        </p:txBody>
      </p:sp>
      <p:sp>
        <p:nvSpPr>
          <p:cNvPr id="2" name="Title 1"/>
          <p:cNvSpPr>
            <a:spLocks noGrp="1"/>
          </p:cNvSpPr>
          <p:nvPr>
            <p:ph type="title"/>
          </p:nvPr>
        </p:nvSpPr>
        <p:spPr/>
        <p:txBody>
          <a:bodyPr>
            <a:normAutofit/>
          </a:bodyPr>
          <a:lstStyle/>
          <a:p>
            <a:r>
              <a:rPr lang="en-GB" sz="3600"/>
              <a:t>Why is it needed? </a:t>
            </a:r>
          </a:p>
        </p:txBody>
      </p:sp>
      <p:pic>
        <p:nvPicPr>
          <p:cNvPr id="12290" name="Picture 2" descr="Log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96336" y="196850"/>
            <a:ext cx="1028700"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65432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GB" sz="2400"/>
              <a:t>Experienced SAS/LED doctors with personal circumstances </a:t>
            </a:r>
          </a:p>
          <a:p>
            <a:pPr marL="0" indent="0">
              <a:buNone/>
            </a:pPr>
            <a:endParaRPr lang="en-GB" sz="2400"/>
          </a:p>
          <a:p>
            <a:r>
              <a:rPr lang="en-GB" sz="2400"/>
              <a:t>Put off by the need to do night shift on traditional  GP- VTS scheme</a:t>
            </a:r>
          </a:p>
          <a:p>
            <a:pPr marL="0" indent="0">
              <a:buNone/>
            </a:pPr>
            <a:endParaRPr lang="en-GB" sz="2400"/>
          </a:p>
          <a:p>
            <a:r>
              <a:rPr lang="en-GB" sz="2400"/>
              <a:t>Dual registration of CESR and CEGPR could open more flexible working pattern </a:t>
            </a:r>
          </a:p>
          <a:p>
            <a:pPr marL="0" indent="0">
              <a:buNone/>
            </a:pPr>
            <a:endParaRPr lang="en-GB" sz="2400"/>
          </a:p>
          <a:p>
            <a:r>
              <a:rPr lang="en-GB" sz="2400"/>
              <a:t>GMC findings</a:t>
            </a:r>
          </a:p>
          <a:p>
            <a:pPr lvl="1"/>
            <a:r>
              <a:rPr lang="en-US" sz="2400"/>
              <a:t>Benefit from streamlining and simplification.</a:t>
            </a:r>
          </a:p>
          <a:p>
            <a:pPr lvl="1"/>
            <a:r>
              <a:rPr lang="en-US" sz="2400"/>
              <a:t>Lack of awareness </a:t>
            </a:r>
            <a:r>
              <a:rPr lang="en-GB" sz="2400"/>
              <a:t>as alternative route of training pathway</a:t>
            </a:r>
          </a:p>
          <a:p>
            <a:pPr lvl="1"/>
            <a:endParaRPr lang="en-GB" sz="2400"/>
          </a:p>
        </p:txBody>
      </p:sp>
      <p:sp>
        <p:nvSpPr>
          <p:cNvPr id="2" name="Title 1"/>
          <p:cNvSpPr>
            <a:spLocks noGrp="1"/>
          </p:cNvSpPr>
          <p:nvPr>
            <p:ph type="title"/>
          </p:nvPr>
        </p:nvSpPr>
        <p:spPr/>
        <p:txBody>
          <a:bodyPr>
            <a:normAutofit/>
          </a:bodyPr>
          <a:lstStyle/>
          <a:p>
            <a:r>
              <a:rPr lang="en-GB" sz="3600"/>
              <a:t>Why it could be attractive?</a:t>
            </a:r>
          </a:p>
        </p:txBody>
      </p:sp>
      <p:pic>
        <p:nvPicPr>
          <p:cNvPr id="14338" name="Picture 2" descr="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40352" y="404664"/>
            <a:ext cx="1028700"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31763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Research the CEGPR</a:t>
            </a:r>
          </a:p>
          <a:p>
            <a:pPr marL="0" indent="0">
              <a:buNone/>
            </a:pPr>
            <a:endParaRPr lang="en-US" dirty="0"/>
          </a:p>
          <a:p>
            <a:r>
              <a:rPr lang="en-US" dirty="0"/>
              <a:t>Arrange meetings with GP trainers </a:t>
            </a:r>
          </a:p>
          <a:p>
            <a:endParaRPr lang="en-US" dirty="0"/>
          </a:p>
          <a:p>
            <a:r>
              <a:rPr lang="en-US" dirty="0"/>
              <a:t>Arrange meetings with potential trainees to obtain their perspective on CEGPR, is it attractive to them? </a:t>
            </a:r>
          </a:p>
          <a:p>
            <a:pPr lvl="1"/>
            <a:r>
              <a:rPr lang="en-US" dirty="0" err="1"/>
              <a:t>Organise</a:t>
            </a:r>
            <a:r>
              <a:rPr lang="en-US" dirty="0"/>
              <a:t> focus groups </a:t>
            </a:r>
          </a:p>
          <a:p>
            <a:pPr marL="457200" lvl="1" indent="0">
              <a:buNone/>
            </a:pPr>
            <a:endParaRPr lang="en-US" dirty="0"/>
          </a:p>
          <a:p>
            <a:r>
              <a:rPr lang="en-US" dirty="0"/>
              <a:t>Summary paper on proposed CEGPR to GP stakeholders to get feedback and validate the summary paper with agreement from GP stakeholders</a:t>
            </a:r>
          </a:p>
          <a:p>
            <a:pPr marL="0" indent="0">
              <a:buNone/>
            </a:pPr>
            <a:endParaRPr lang="en-US" dirty="0"/>
          </a:p>
          <a:p>
            <a:endParaRPr lang="en-GB" dirty="0"/>
          </a:p>
        </p:txBody>
      </p:sp>
      <p:sp>
        <p:nvSpPr>
          <p:cNvPr id="2" name="Title 1"/>
          <p:cNvSpPr>
            <a:spLocks noGrp="1"/>
          </p:cNvSpPr>
          <p:nvPr>
            <p:ph type="title"/>
          </p:nvPr>
        </p:nvSpPr>
        <p:spPr/>
        <p:txBody>
          <a:bodyPr>
            <a:normAutofit/>
          </a:bodyPr>
          <a:lstStyle/>
          <a:p>
            <a:r>
              <a:rPr lang="en-GB" sz="3600" dirty="0"/>
              <a:t>How its going to be done ?</a:t>
            </a:r>
          </a:p>
        </p:txBody>
      </p:sp>
      <p:pic>
        <p:nvPicPr>
          <p:cNvPr id="13314" name="Picture 2" descr="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08304" y="453943"/>
            <a:ext cx="1028700"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34352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800"/>
            <a:ext cx="8229600" cy="4525963"/>
          </a:xfrm>
        </p:spPr>
        <p:txBody>
          <a:bodyPr>
            <a:noAutofit/>
          </a:bodyPr>
          <a:lstStyle/>
          <a:p>
            <a:r>
              <a:rPr lang="en-US" sz="2400" dirty="0"/>
              <a:t>Centre of excellence for providing CESR/CEGPR</a:t>
            </a:r>
          </a:p>
          <a:p>
            <a:r>
              <a:rPr lang="en-US" sz="2400" dirty="0"/>
              <a:t>Home grown local workforce to maintain sustainability of the workforce</a:t>
            </a:r>
          </a:p>
          <a:p>
            <a:r>
              <a:rPr lang="en-US" sz="2400" dirty="0"/>
              <a:t>Some parts already providing results in secondary care</a:t>
            </a:r>
          </a:p>
          <a:p>
            <a:r>
              <a:rPr lang="en-US" sz="2400" dirty="0"/>
              <a:t>Expand that vision to include primary care </a:t>
            </a:r>
          </a:p>
          <a:p>
            <a:r>
              <a:rPr lang="en-US" sz="2400" dirty="0"/>
              <a:t>Initially in Herefordshire with the intention to spread the learning and potentially upscaling across Worcestershire to cover the STP geography.</a:t>
            </a:r>
          </a:p>
          <a:p>
            <a:r>
              <a:rPr lang="en-US" sz="2400" dirty="0"/>
              <a:t>local solution to enhance our long term capacity to deliver safe services.</a:t>
            </a:r>
            <a:endParaRPr lang="en-GB" sz="2400" dirty="0"/>
          </a:p>
        </p:txBody>
      </p:sp>
      <p:sp>
        <p:nvSpPr>
          <p:cNvPr id="2" name="Title 1"/>
          <p:cNvSpPr>
            <a:spLocks noGrp="1"/>
          </p:cNvSpPr>
          <p:nvPr>
            <p:ph type="title"/>
          </p:nvPr>
        </p:nvSpPr>
        <p:spPr/>
        <p:txBody>
          <a:bodyPr>
            <a:normAutofit/>
          </a:bodyPr>
          <a:lstStyle/>
          <a:p>
            <a:r>
              <a:rPr lang="en-GB" sz="3600" dirty="0"/>
              <a:t>What it can provide ?</a:t>
            </a:r>
          </a:p>
        </p:txBody>
      </p:sp>
      <p:pic>
        <p:nvPicPr>
          <p:cNvPr id="16386" name="Picture 2" descr="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80312" y="251196"/>
            <a:ext cx="1028700"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39143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AB300E5-C5B6-DB4F-9C5C-DB0D59CB58C1}"/>
              </a:ext>
            </a:extLst>
          </p:cNvPr>
          <p:cNvSpPr>
            <a:spLocks noGrp="1"/>
          </p:cNvSpPr>
          <p:nvPr>
            <p:ph idx="1"/>
          </p:nvPr>
        </p:nvSpPr>
        <p:spPr>
          <a:xfrm>
            <a:off x="0" y="1484784"/>
            <a:ext cx="8229600" cy="4525963"/>
          </a:xfrm>
        </p:spPr>
        <p:txBody>
          <a:bodyPr/>
          <a:lstStyle/>
          <a:p>
            <a:r>
              <a:rPr lang="en-GB" dirty="0"/>
              <a:t>Dr Jayne Clarke – Consultant Paediatrician with Special Interest in Respiratory Medicine and Associate Medical Director of Education ; Project Sponsor </a:t>
            </a:r>
          </a:p>
          <a:p>
            <a:r>
              <a:rPr lang="en-GB" dirty="0"/>
              <a:t>Dr </a:t>
            </a:r>
            <a:r>
              <a:rPr lang="en-GB" dirty="0" err="1"/>
              <a:t>Gajendran</a:t>
            </a:r>
            <a:r>
              <a:rPr lang="en-GB" dirty="0"/>
              <a:t> </a:t>
            </a:r>
            <a:r>
              <a:rPr lang="en-GB" dirty="0" err="1"/>
              <a:t>Kanagalingam</a:t>
            </a:r>
            <a:r>
              <a:rPr lang="en-GB" dirty="0"/>
              <a:t> – Specialty Doctor in Obstetrics and Gynaecology ; Project Lead</a:t>
            </a:r>
          </a:p>
          <a:p>
            <a:endParaRPr lang="en-US" dirty="0"/>
          </a:p>
        </p:txBody>
      </p:sp>
      <p:sp>
        <p:nvSpPr>
          <p:cNvPr id="2" name="Title 1">
            <a:extLst>
              <a:ext uri="{FF2B5EF4-FFF2-40B4-BE49-F238E27FC236}">
                <a16:creationId xmlns:a16="http://schemas.microsoft.com/office/drawing/2014/main" xmlns="" id="{68907AD3-7C78-0148-8CF2-38691F2EF0D2}"/>
              </a:ext>
            </a:extLst>
          </p:cNvPr>
          <p:cNvSpPr>
            <a:spLocks noGrp="1"/>
          </p:cNvSpPr>
          <p:nvPr>
            <p:ph type="title"/>
          </p:nvPr>
        </p:nvSpPr>
        <p:spPr>
          <a:xfrm>
            <a:off x="134783" y="260648"/>
            <a:ext cx="8229600" cy="1143000"/>
          </a:xfrm>
        </p:spPr>
        <p:txBody>
          <a:bodyPr>
            <a:normAutofit/>
          </a:bodyPr>
          <a:lstStyle/>
          <a:p>
            <a:r>
              <a:rPr lang="en-US" sz="3600" dirty="0"/>
              <a:t>Who will be involved in CEGPR Project</a:t>
            </a:r>
          </a:p>
        </p:txBody>
      </p:sp>
      <p:pic>
        <p:nvPicPr>
          <p:cNvPr id="17410" name="Picture 2" descr="Log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84368" y="54346"/>
            <a:ext cx="1028700"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10763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F01FA2-3914-4E12-AE37-26FBA1BD41AD}"/>
              </a:ext>
            </a:extLst>
          </p:cNvPr>
          <p:cNvSpPr>
            <a:spLocks noGrp="1"/>
          </p:cNvSpPr>
          <p:nvPr>
            <p:ph type="title"/>
          </p:nvPr>
        </p:nvSpPr>
        <p:spPr>
          <a:xfrm>
            <a:off x="628650" y="365125"/>
            <a:ext cx="7886700" cy="2274836"/>
          </a:xfrm>
        </p:spPr>
        <p:txBody>
          <a:bodyPr>
            <a:normAutofit/>
          </a:bodyPr>
          <a:lstStyle/>
          <a:p>
            <a:pPr algn="ctr"/>
            <a:endParaRPr lang="en-GB" sz="5400" b="1" dirty="0"/>
          </a:p>
        </p:txBody>
      </p:sp>
      <p:sp>
        <p:nvSpPr>
          <p:cNvPr id="3" name="Content Placeholder 2">
            <a:extLst>
              <a:ext uri="{FF2B5EF4-FFF2-40B4-BE49-F238E27FC236}">
                <a16:creationId xmlns:a16="http://schemas.microsoft.com/office/drawing/2014/main" xmlns="" id="{F4A99763-B4A4-4329-961A-DA321ED3DAB9}"/>
              </a:ext>
            </a:extLst>
          </p:cNvPr>
          <p:cNvSpPr>
            <a:spLocks noGrp="1"/>
          </p:cNvSpPr>
          <p:nvPr>
            <p:ph idx="1"/>
          </p:nvPr>
        </p:nvSpPr>
        <p:spPr>
          <a:xfrm>
            <a:off x="213757" y="5023263"/>
            <a:ext cx="8639298" cy="1641971"/>
          </a:xfrm>
        </p:spPr>
        <p:txBody>
          <a:bodyPr>
            <a:normAutofit fontScale="85000" lnSpcReduction="20000"/>
          </a:bodyPr>
          <a:lstStyle/>
          <a:p>
            <a:pPr marL="0" indent="0">
              <a:buNone/>
            </a:pPr>
            <a:r>
              <a:rPr lang="en-GB" sz="3200" dirty="0"/>
              <a:t>Ian Morrell: Development Manager@65 High Street</a:t>
            </a:r>
          </a:p>
          <a:p>
            <a:pPr marL="0" indent="0">
              <a:buNone/>
            </a:pPr>
            <a:r>
              <a:rPr lang="en-GB" sz="3200" dirty="0"/>
              <a:t>Nailsea, North Somerset BS48 1AW</a:t>
            </a:r>
          </a:p>
          <a:p>
            <a:pPr marL="0" indent="0">
              <a:buNone/>
            </a:pPr>
            <a:r>
              <a:rPr lang="en-GB" sz="3200" dirty="0">
                <a:hlinkClick r:id="rId3"/>
              </a:rPr>
              <a:t>ian@nailseatowncouncil.gov.uk</a:t>
            </a:r>
            <a:endParaRPr lang="en-GB" sz="3200" dirty="0"/>
          </a:p>
          <a:p>
            <a:pPr marL="0" indent="0">
              <a:buNone/>
            </a:pPr>
            <a:r>
              <a:rPr lang="en-GB" sz="3200" dirty="0"/>
              <a:t>07934 291670</a:t>
            </a:r>
          </a:p>
        </p:txBody>
      </p:sp>
      <p:pic>
        <p:nvPicPr>
          <p:cNvPr id="4" name="Picture 2" descr="9aef793b-d112-4d87-bce9-eb2ba7cabbe5@eurprd09">
            <a:extLst>
              <a:ext uri="{FF2B5EF4-FFF2-40B4-BE49-F238E27FC236}">
                <a16:creationId xmlns:a16="http://schemas.microsoft.com/office/drawing/2014/main" xmlns="" id="{85A511B8-91F3-47B5-8D71-542457851D3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30740" y="0"/>
            <a:ext cx="4805331" cy="480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xmlns="" id="{F0DB46B6-A93E-4E95-BE33-58EA73E942F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192849" cy="2241068"/>
          </a:xfrm>
          <a:prstGeom prst="rect">
            <a:avLst/>
          </a:prstGeom>
        </p:spPr>
      </p:pic>
    </p:spTree>
    <p:extLst>
      <p:ext uri="{BB962C8B-B14F-4D97-AF65-F5344CB8AC3E}">
        <p14:creationId xmlns:p14="http://schemas.microsoft.com/office/powerpoint/2010/main" val="306589727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078EB5-3401-4DC2-A225-7B6F419B2D0A}"/>
              </a:ext>
            </a:extLst>
          </p:cNvPr>
          <p:cNvSpPr>
            <a:spLocks noGrp="1"/>
          </p:cNvSpPr>
          <p:nvPr>
            <p:ph type="title"/>
          </p:nvPr>
        </p:nvSpPr>
        <p:spPr>
          <a:xfrm>
            <a:off x="628651" y="142504"/>
            <a:ext cx="6603423" cy="1282536"/>
          </a:xfrm>
        </p:spPr>
        <p:txBody>
          <a:bodyPr>
            <a:normAutofit fontScale="90000"/>
          </a:bodyPr>
          <a:lstStyle/>
          <a:p>
            <a:pPr algn="ctr"/>
            <a:r>
              <a:rPr lang="en-GB" b="1" dirty="0"/>
              <a:t>The Importance of a ‘Place’</a:t>
            </a:r>
          </a:p>
        </p:txBody>
      </p:sp>
      <p:sp>
        <p:nvSpPr>
          <p:cNvPr id="3" name="Content Placeholder 2">
            <a:extLst>
              <a:ext uri="{FF2B5EF4-FFF2-40B4-BE49-F238E27FC236}">
                <a16:creationId xmlns:a16="http://schemas.microsoft.com/office/drawing/2014/main" xmlns="" id="{B62D9783-5D64-4902-958E-3D428D39A13F}"/>
              </a:ext>
            </a:extLst>
          </p:cNvPr>
          <p:cNvSpPr>
            <a:spLocks noGrp="1"/>
          </p:cNvSpPr>
          <p:nvPr>
            <p:ph sz="half" idx="1"/>
          </p:nvPr>
        </p:nvSpPr>
        <p:spPr>
          <a:xfrm>
            <a:off x="1225074" y="1567544"/>
            <a:ext cx="3958506" cy="4987635"/>
          </a:xfrm>
        </p:spPr>
        <p:txBody>
          <a:bodyPr>
            <a:noAutofit/>
          </a:bodyPr>
          <a:lstStyle/>
          <a:p>
            <a:pPr marL="0" indent="0">
              <a:spcBef>
                <a:spcPts val="0"/>
              </a:spcBef>
              <a:buNone/>
            </a:pPr>
            <a:r>
              <a:rPr lang="en-GB" sz="3200" b="1" dirty="0"/>
              <a:t>No 65 users (examples)</a:t>
            </a:r>
          </a:p>
          <a:p>
            <a:pPr>
              <a:spcBef>
                <a:spcPts val="0"/>
              </a:spcBef>
            </a:pPr>
            <a:r>
              <a:rPr lang="en-GB" sz="3200" dirty="0"/>
              <a:t>2</a:t>
            </a:r>
            <a:r>
              <a:rPr lang="en-GB" sz="3200" baseline="30000" dirty="0"/>
              <a:t>nd</a:t>
            </a:r>
            <a:r>
              <a:rPr lang="en-GB" sz="3200" dirty="0"/>
              <a:t> Step (mental health) cafe</a:t>
            </a:r>
          </a:p>
          <a:p>
            <a:pPr>
              <a:spcBef>
                <a:spcPts val="0"/>
              </a:spcBef>
            </a:pPr>
            <a:r>
              <a:rPr lang="en-GB" sz="3200" dirty="0"/>
              <a:t>6t5 Youth Club</a:t>
            </a:r>
          </a:p>
          <a:p>
            <a:pPr>
              <a:spcBef>
                <a:spcPts val="0"/>
              </a:spcBef>
            </a:pPr>
            <a:r>
              <a:rPr lang="en-GB" sz="3200" dirty="0"/>
              <a:t>Art and craft exhibitions</a:t>
            </a:r>
          </a:p>
          <a:p>
            <a:pPr>
              <a:spcBef>
                <a:spcPts val="0"/>
              </a:spcBef>
            </a:pPr>
            <a:r>
              <a:rPr lang="en-GB" sz="3200" dirty="0"/>
              <a:t>ASD support group</a:t>
            </a:r>
          </a:p>
          <a:p>
            <a:pPr>
              <a:spcBef>
                <a:spcPts val="0"/>
              </a:spcBef>
            </a:pPr>
            <a:r>
              <a:rPr lang="en-GB" sz="3200" dirty="0"/>
              <a:t>Better Nailsea/Nailsea in Bloom</a:t>
            </a:r>
          </a:p>
          <a:p>
            <a:pPr>
              <a:spcBef>
                <a:spcPts val="0"/>
              </a:spcBef>
            </a:pPr>
            <a:r>
              <a:rPr lang="en-GB" sz="3200" dirty="0"/>
              <a:t>Boom Satsuma</a:t>
            </a:r>
          </a:p>
          <a:p>
            <a:pPr>
              <a:spcBef>
                <a:spcPts val="0"/>
              </a:spcBef>
            </a:pPr>
            <a:r>
              <a:rPr lang="en-GB" sz="3200" dirty="0"/>
              <a:t>Cancer Café</a:t>
            </a:r>
          </a:p>
          <a:p>
            <a:pPr>
              <a:spcBef>
                <a:spcPts val="0"/>
              </a:spcBef>
            </a:pPr>
            <a:r>
              <a:rPr lang="en-GB" sz="3200" dirty="0"/>
              <a:t>Citizens’ Advice/NS Council</a:t>
            </a:r>
          </a:p>
          <a:p>
            <a:pPr>
              <a:spcBef>
                <a:spcPts val="0"/>
              </a:spcBef>
            </a:pPr>
            <a:r>
              <a:rPr lang="en-GB" sz="3200" dirty="0"/>
              <a:t>Dementia Meeting Centre?</a:t>
            </a:r>
          </a:p>
          <a:p>
            <a:pPr marL="0" indent="0">
              <a:spcBef>
                <a:spcPts val="0"/>
              </a:spcBef>
              <a:buNone/>
            </a:pPr>
            <a:endParaRPr lang="en-GB" sz="3200" dirty="0"/>
          </a:p>
          <a:p>
            <a:pPr>
              <a:spcBef>
                <a:spcPts val="0"/>
              </a:spcBef>
            </a:pPr>
            <a:endParaRPr lang="en-GB" dirty="0"/>
          </a:p>
          <a:p>
            <a:pPr>
              <a:spcBef>
                <a:spcPts val="0"/>
              </a:spcBef>
            </a:pPr>
            <a:endParaRPr lang="en-GB" dirty="0"/>
          </a:p>
          <a:p>
            <a:pPr>
              <a:spcBef>
                <a:spcPts val="0"/>
              </a:spcBef>
            </a:pPr>
            <a:endParaRPr lang="en-GB" dirty="0"/>
          </a:p>
        </p:txBody>
      </p:sp>
      <p:pic>
        <p:nvPicPr>
          <p:cNvPr id="6" name="Picture 5">
            <a:extLst>
              <a:ext uri="{FF2B5EF4-FFF2-40B4-BE49-F238E27FC236}">
                <a16:creationId xmlns:a16="http://schemas.microsoft.com/office/drawing/2014/main" xmlns="" id="{4D4A83FE-D4D8-4194-B557-CE3493A0B6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226" y="0"/>
            <a:ext cx="1192849" cy="2241068"/>
          </a:xfrm>
          <a:prstGeom prst="rect">
            <a:avLst/>
          </a:prstGeom>
        </p:spPr>
      </p:pic>
      <p:sp>
        <p:nvSpPr>
          <p:cNvPr id="7" name="Content Placeholder 6"/>
          <p:cNvSpPr>
            <a:spLocks noGrp="1"/>
          </p:cNvSpPr>
          <p:nvPr>
            <p:ph sz="half" idx="2"/>
          </p:nvPr>
        </p:nvSpPr>
        <p:spPr>
          <a:xfrm>
            <a:off x="5023262" y="1567545"/>
            <a:ext cx="4034642" cy="5130137"/>
          </a:xfrm>
        </p:spPr>
        <p:txBody>
          <a:bodyPr>
            <a:normAutofit fontScale="92500" lnSpcReduction="20000"/>
          </a:bodyPr>
          <a:lstStyle/>
          <a:p>
            <a:pPr>
              <a:spcBef>
                <a:spcPts val="0"/>
              </a:spcBef>
            </a:pPr>
            <a:r>
              <a:rPr lang="en-GB" sz="3200" dirty="0"/>
              <a:t>Therapeutic art/craft groups</a:t>
            </a:r>
          </a:p>
          <a:p>
            <a:pPr>
              <a:spcBef>
                <a:spcPts val="0"/>
              </a:spcBef>
            </a:pPr>
            <a:r>
              <a:rPr lang="en-GB" sz="3200" dirty="0"/>
              <a:t>Wellspring Counselling</a:t>
            </a:r>
          </a:p>
          <a:p>
            <a:pPr>
              <a:spcBef>
                <a:spcPts val="0"/>
              </a:spcBef>
            </a:pPr>
            <a:r>
              <a:rPr lang="en-GB" sz="3200" dirty="0"/>
              <a:t>Workshops</a:t>
            </a:r>
          </a:p>
          <a:p>
            <a:pPr>
              <a:spcBef>
                <a:spcPts val="0"/>
              </a:spcBef>
            </a:pPr>
            <a:r>
              <a:rPr lang="en-GB" sz="3200" dirty="0"/>
              <a:t>Young Carers</a:t>
            </a:r>
          </a:p>
          <a:p>
            <a:pPr marL="0" indent="0">
              <a:spcBef>
                <a:spcPts val="0"/>
              </a:spcBef>
              <a:buNone/>
            </a:pPr>
            <a:endParaRPr lang="en-GB" sz="3200" b="1" dirty="0"/>
          </a:p>
          <a:p>
            <a:pPr marL="0" indent="0">
              <a:spcBef>
                <a:spcPts val="0"/>
              </a:spcBef>
              <a:buNone/>
            </a:pPr>
            <a:r>
              <a:rPr lang="en-GB" sz="3200" b="1" dirty="0"/>
              <a:t>Run by us</a:t>
            </a:r>
          </a:p>
          <a:p>
            <a:pPr>
              <a:spcBef>
                <a:spcPts val="0"/>
              </a:spcBef>
            </a:pPr>
            <a:r>
              <a:rPr lang="en-GB" sz="3200" dirty="0"/>
              <a:t>Hidden Histories</a:t>
            </a:r>
          </a:p>
          <a:p>
            <a:pPr>
              <a:spcBef>
                <a:spcPts val="0"/>
              </a:spcBef>
            </a:pPr>
            <a:r>
              <a:rPr lang="en-GB" sz="3200" dirty="0"/>
              <a:t>KiActiv@65</a:t>
            </a:r>
          </a:p>
          <a:p>
            <a:pPr>
              <a:spcBef>
                <a:spcPts val="0"/>
              </a:spcBef>
            </a:pPr>
            <a:r>
              <a:rPr lang="en-GB" sz="3200" dirty="0"/>
              <a:t>NHS Digital: Techno-Timid</a:t>
            </a:r>
          </a:p>
          <a:p>
            <a:pPr>
              <a:spcBef>
                <a:spcPts val="0"/>
              </a:spcBef>
            </a:pPr>
            <a:r>
              <a:rPr lang="en-GB" sz="3200" dirty="0"/>
              <a:t>Switching Service</a:t>
            </a:r>
          </a:p>
          <a:p>
            <a:pPr>
              <a:spcBef>
                <a:spcPts val="0"/>
              </a:spcBef>
            </a:pPr>
            <a:endParaRPr lang="en-GB" sz="3200" dirty="0"/>
          </a:p>
        </p:txBody>
      </p:sp>
    </p:spTree>
    <p:extLst>
      <p:ext uri="{BB962C8B-B14F-4D97-AF65-F5344CB8AC3E}">
        <p14:creationId xmlns:p14="http://schemas.microsoft.com/office/powerpoint/2010/main" val="9891704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018 CCS Logo white-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0400" y="457200"/>
            <a:ext cx="2729892" cy="1203021"/>
          </a:xfrm>
          <a:prstGeom prst="rect">
            <a:avLst/>
          </a:prstGeom>
        </p:spPr>
      </p:pic>
      <p:pic>
        <p:nvPicPr>
          <p:cNvPr id="4" name="Picture 3" descr="Smarter Communities New logo v2-0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6948" y="3719980"/>
            <a:ext cx="8965449" cy="3398268"/>
          </a:xfrm>
          <a:prstGeom prst="rect">
            <a:avLst/>
          </a:prstGeom>
        </p:spPr>
      </p:pic>
    </p:spTree>
    <p:extLst>
      <p:ext uri="{BB962C8B-B14F-4D97-AF65-F5344CB8AC3E}">
        <p14:creationId xmlns:p14="http://schemas.microsoft.com/office/powerpoint/2010/main" val="16976051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80" y="572389"/>
            <a:ext cx="2572863" cy="8063745"/>
          </a:xfrm>
          <a:prstGeom prst="rect">
            <a:avLst/>
          </a:prstGeom>
          <a:ln w="12700">
            <a:solidFill>
              <a:schemeClr val="accent1"/>
            </a:solidFill>
          </a:ln>
        </p:spPr>
        <p:txBody>
          <a:bodyPr wrap="square">
            <a:spAutoFit/>
          </a:bodyPr>
          <a:lstStyle/>
          <a:p>
            <a:pPr algn="ctr"/>
            <a:r>
              <a:rPr lang="en-GB" sz="2800" b="1" dirty="0">
                <a:solidFill>
                  <a:srgbClr val="000000"/>
                </a:solidFill>
                <a:latin typeface="Calibri" panose="020F0502020204030204" pitchFamily="34" charset="0"/>
              </a:rPr>
              <a:t>Concept created in the 1970’s by Aaron </a:t>
            </a:r>
            <a:r>
              <a:rPr lang="en-GB" sz="2800" b="1" dirty="0" err="1">
                <a:solidFill>
                  <a:srgbClr val="000000"/>
                </a:solidFill>
                <a:latin typeface="Calibri" panose="020F0502020204030204" pitchFamily="34" charset="0"/>
              </a:rPr>
              <a:t>Antonovsky</a:t>
            </a:r>
            <a:endParaRPr lang="en-GB" sz="2800" b="1" dirty="0">
              <a:solidFill>
                <a:srgbClr val="000000"/>
              </a:solidFill>
              <a:latin typeface="Calibri" panose="020F0502020204030204" pitchFamily="34" charset="0"/>
            </a:endParaRPr>
          </a:p>
          <a:p>
            <a:pPr algn="ctr"/>
            <a:endParaRPr lang="en-GB" sz="2800" dirty="0">
              <a:solidFill>
                <a:srgbClr val="000000"/>
              </a:solidFill>
              <a:latin typeface="Calibri" panose="020F0502020204030204" pitchFamily="34" charset="0"/>
            </a:endParaRPr>
          </a:p>
          <a:p>
            <a:pPr algn="ctr"/>
            <a:r>
              <a:rPr lang="en-GB" sz="2800" dirty="0">
                <a:solidFill>
                  <a:srgbClr val="000000"/>
                </a:solidFill>
                <a:latin typeface="Calibri" panose="020F0502020204030204" pitchFamily="34" charset="0"/>
              </a:rPr>
              <a:t>The principle is to focus on peoples’ resources and capacity to create health</a:t>
            </a:r>
          </a:p>
          <a:p>
            <a:pPr algn="ctr"/>
            <a:endParaRPr lang="en-GB" sz="2800" dirty="0">
              <a:solidFill>
                <a:srgbClr val="000000"/>
              </a:solidFill>
              <a:latin typeface="Calibri" panose="020F0502020204030204" pitchFamily="34" charset="0"/>
            </a:endParaRPr>
          </a:p>
          <a:p>
            <a:pPr algn="ctr"/>
            <a:r>
              <a:rPr lang="en-GB" sz="2800" dirty="0">
                <a:solidFill>
                  <a:srgbClr val="000000"/>
                </a:solidFill>
                <a:latin typeface="Calibri" panose="020F0502020204030204" pitchFamily="34" charset="0"/>
              </a:rPr>
              <a:t>not on the medical </a:t>
            </a:r>
            <a:r>
              <a:rPr lang="en-GB" sz="2800" dirty="0" err="1">
                <a:solidFill>
                  <a:srgbClr val="000000"/>
                </a:solidFill>
                <a:latin typeface="Calibri" panose="020F0502020204030204" pitchFamily="34" charset="0"/>
              </a:rPr>
              <a:t>medical</a:t>
            </a:r>
            <a:r>
              <a:rPr lang="en-GB" sz="2800" dirty="0">
                <a:solidFill>
                  <a:srgbClr val="000000"/>
                </a:solidFill>
                <a:latin typeface="Calibri" panose="020F0502020204030204" pitchFamily="34" charset="0"/>
              </a:rPr>
              <a:t> focus of risks, ill health, and disease.</a:t>
            </a:r>
          </a:p>
          <a:p>
            <a:pPr algn="just"/>
            <a:endParaRPr lang="en-GB" sz="2400" dirty="0">
              <a:solidFill>
                <a:srgbClr val="000000"/>
              </a:solidFill>
              <a:latin typeface="Calibri" panose="020F0502020204030204" pitchFamily="34" charset="0"/>
            </a:endParaRPr>
          </a:p>
          <a:p>
            <a:endParaRPr lang="en-GB" dirty="0"/>
          </a:p>
        </p:txBody>
      </p:sp>
      <p:sp>
        <p:nvSpPr>
          <p:cNvPr id="3" name="Content Placeholder 2"/>
          <p:cNvSpPr>
            <a:spLocks noGrp="1"/>
          </p:cNvSpPr>
          <p:nvPr>
            <p:ph idx="1"/>
          </p:nvPr>
        </p:nvSpPr>
        <p:spPr>
          <a:xfrm>
            <a:off x="3562598" y="1840675"/>
            <a:ext cx="5308270" cy="4370120"/>
          </a:xfrm>
        </p:spPr>
        <p:txBody>
          <a:bodyPr>
            <a:noAutofit/>
          </a:bodyPr>
          <a:lstStyle/>
          <a:p>
            <a:pPr marL="0" indent="0">
              <a:buNone/>
            </a:pPr>
            <a:r>
              <a:rPr lang="en-GB" sz="3200" b="1" dirty="0"/>
              <a:t>Key Terms</a:t>
            </a:r>
          </a:p>
          <a:p>
            <a:r>
              <a:rPr lang="en-GB" sz="3200" dirty="0"/>
              <a:t>Sense of Coherence</a:t>
            </a:r>
          </a:p>
          <a:p>
            <a:r>
              <a:rPr lang="en-GB" sz="3200" dirty="0"/>
              <a:t>Learned Resourcefulness</a:t>
            </a:r>
          </a:p>
          <a:p>
            <a:r>
              <a:rPr lang="en-GB" sz="3200" dirty="0"/>
              <a:t>Learned Hopefulness</a:t>
            </a:r>
          </a:p>
          <a:p>
            <a:r>
              <a:rPr lang="en-GB" sz="3200" dirty="0"/>
              <a:t>Connectedness, Belonging, Resilience</a:t>
            </a:r>
          </a:p>
          <a:p>
            <a:r>
              <a:rPr lang="en-GB" sz="3200" dirty="0"/>
              <a:t>Health, Stress and Coping</a:t>
            </a:r>
          </a:p>
          <a:p>
            <a:r>
              <a:rPr lang="en-GB" sz="3200" dirty="0"/>
              <a:t>Problem Solving and Activation</a:t>
            </a:r>
          </a:p>
        </p:txBody>
      </p:sp>
      <p:sp>
        <p:nvSpPr>
          <p:cNvPr id="6" name="Title 1"/>
          <p:cNvSpPr txBox="1">
            <a:spLocks/>
          </p:cNvSpPr>
          <p:nvPr/>
        </p:nvSpPr>
        <p:spPr>
          <a:xfrm>
            <a:off x="3029455" y="295975"/>
            <a:ext cx="413537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000000"/>
                </a:solidFill>
                <a:latin typeface="Calibri Light" panose="020F0302020204030204" pitchFamily="34" charset="0"/>
              </a:rPr>
              <a:t>Salutogenesis@65</a:t>
            </a:r>
          </a:p>
        </p:txBody>
      </p:sp>
      <p:pic>
        <p:nvPicPr>
          <p:cNvPr id="7" name="Picture 6">
            <a:extLst>
              <a:ext uri="{FF2B5EF4-FFF2-40B4-BE49-F238E27FC236}">
                <a16:creationId xmlns:a16="http://schemas.microsoft.com/office/drawing/2014/main" xmlns="" id="{F0DB46B6-A93E-4E95-BE33-58EA73E942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93182" y="124338"/>
            <a:ext cx="1192849" cy="2241068"/>
          </a:xfrm>
          <a:prstGeom prst="rect">
            <a:avLst/>
          </a:prstGeom>
        </p:spPr>
      </p:pic>
    </p:spTree>
    <p:extLst>
      <p:ext uri="{BB962C8B-B14F-4D97-AF65-F5344CB8AC3E}">
        <p14:creationId xmlns:p14="http://schemas.microsoft.com/office/powerpoint/2010/main" val="220873877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CC5E7-04BD-4FB3-A35E-1E3C4489ED12}"/>
              </a:ext>
            </a:extLst>
          </p:cNvPr>
          <p:cNvSpPr>
            <a:spLocks noGrp="1"/>
          </p:cNvSpPr>
          <p:nvPr>
            <p:ph type="title"/>
          </p:nvPr>
        </p:nvSpPr>
        <p:spPr>
          <a:xfrm>
            <a:off x="1104285" y="533945"/>
            <a:ext cx="7886700" cy="1325563"/>
          </a:xfrm>
        </p:spPr>
        <p:txBody>
          <a:bodyPr>
            <a:normAutofit fontScale="90000"/>
          </a:bodyPr>
          <a:lstStyle/>
          <a:p>
            <a:pPr algn="ctr"/>
            <a:r>
              <a:rPr lang="en-GB" b="1" dirty="0"/>
              <a:t>Treat the Person not the Condition</a:t>
            </a:r>
            <a:br>
              <a:rPr lang="en-GB" b="1" dirty="0"/>
            </a:br>
            <a:r>
              <a:rPr lang="en-GB" sz="3200" dirty="0"/>
              <a:t>‘no decision about me without me’</a:t>
            </a:r>
          </a:p>
        </p:txBody>
      </p:sp>
      <p:sp>
        <p:nvSpPr>
          <p:cNvPr id="3" name="Content Placeholder 2">
            <a:extLst>
              <a:ext uri="{FF2B5EF4-FFF2-40B4-BE49-F238E27FC236}">
                <a16:creationId xmlns:a16="http://schemas.microsoft.com/office/drawing/2014/main" xmlns="" id="{1199D189-8599-4FBB-A887-B57F575EC67A}"/>
              </a:ext>
            </a:extLst>
          </p:cNvPr>
          <p:cNvSpPr>
            <a:spLocks noGrp="1"/>
          </p:cNvSpPr>
          <p:nvPr>
            <p:ph idx="1"/>
          </p:nvPr>
        </p:nvSpPr>
        <p:spPr>
          <a:xfrm>
            <a:off x="1567543" y="2162976"/>
            <a:ext cx="6777842" cy="4415954"/>
          </a:xfrm>
        </p:spPr>
        <p:txBody>
          <a:bodyPr>
            <a:normAutofit fontScale="85000" lnSpcReduction="10000"/>
          </a:bodyPr>
          <a:lstStyle/>
          <a:p>
            <a:r>
              <a:rPr lang="en-GB" sz="3200" dirty="0"/>
              <a:t>Wellbeing is made at homes and in communities, not in hospitals and clinics</a:t>
            </a:r>
          </a:p>
          <a:p>
            <a:r>
              <a:rPr lang="en-GB" sz="3200" dirty="0"/>
              <a:t>Community organisations are resourceful, adaptable and cost effective</a:t>
            </a:r>
          </a:p>
          <a:p>
            <a:r>
              <a:rPr lang="en-GB" sz="3200" dirty="0"/>
              <a:t>Community groups need </a:t>
            </a:r>
            <a:r>
              <a:rPr lang="en-GB" sz="3200" u="sng" dirty="0"/>
              <a:t>places</a:t>
            </a:r>
            <a:r>
              <a:rPr lang="en-GB" sz="3200" dirty="0"/>
              <a:t> (not council one-stop shops) to meet, share, support – places connect people</a:t>
            </a:r>
          </a:p>
          <a:p>
            <a:r>
              <a:rPr lang="en-GB" sz="3200" dirty="0"/>
              <a:t>Community not agency-led has unique advantages</a:t>
            </a:r>
          </a:p>
          <a:p>
            <a:r>
              <a:rPr lang="en-GB" sz="3200" dirty="0"/>
              <a:t>Develop knowledge and confidence</a:t>
            </a:r>
          </a:p>
          <a:p>
            <a:endParaRPr lang="en-GB" sz="3200" dirty="0"/>
          </a:p>
        </p:txBody>
      </p:sp>
      <p:pic>
        <p:nvPicPr>
          <p:cNvPr id="4" name="Picture 3">
            <a:extLst>
              <a:ext uri="{FF2B5EF4-FFF2-40B4-BE49-F238E27FC236}">
                <a16:creationId xmlns:a16="http://schemas.microsoft.com/office/drawing/2014/main" xmlns="" id="{F476F507-376A-4A24-A35A-5973A58883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226" y="0"/>
            <a:ext cx="1192849" cy="2241068"/>
          </a:xfrm>
          <a:prstGeom prst="rect">
            <a:avLst/>
          </a:prstGeom>
        </p:spPr>
      </p:pic>
    </p:spTree>
    <p:extLst>
      <p:ext uri="{BB962C8B-B14F-4D97-AF65-F5344CB8AC3E}">
        <p14:creationId xmlns:p14="http://schemas.microsoft.com/office/powerpoint/2010/main" val="428134611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4A0973-9EE5-4BE9-8DD5-9B4FF828A032}"/>
              </a:ext>
            </a:extLst>
          </p:cNvPr>
          <p:cNvSpPr>
            <a:spLocks noGrp="1"/>
          </p:cNvSpPr>
          <p:nvPr>
            <p:ph type="title"/>
          </p:nvPr>
        </p:nvSpPr>
        <p:spPr>
          <a:xfrm>
            <a:off x="628650" y="178770"/>
            <a:ext cx="7886700" cy="903685"/>
          </a:xfrm>
        </p:spPr>
        <p:txBody>
          <a:bodyPr>
            <a:normAutofit fontScale="90000"/>
          </a:bodyPr>
          <a:lstStyle/>
          <a:p>
            <a:pPr algn="ctr"/>
            <a:r>
              <a:rPr lang="en-GB" b="1" dirty="0"/>
              <a:t>People-Centred Health and Wellbeing</a:t>
            </a:r>
          </a:p>
        </p:txBody>
      </p:sp>
      <p:sp>
        <p:nvSpPr>
          <p:cNvPr id="4" name="Oval 3">
            <a:extLst>
              <a:ext uri="{FF2B5EF4-FFF2-40B4-BE49-F238E27FC236}">
                <a16:creationId xmlns:a16="http://schemas.microsoft.com/office/drawing/2014/main" xmlns="" id="{14CAD109-0E70-4006-ABC7-AAA0E99B29CA}"/>
              </a:ext>
            </a:extLst>
          </p:cNvPr>
          <p:cNvSpPr/>
          <p:nvPr/>
        </p:nvSpPr>
        <p:spPr>
          <a:xfrm>
            <a:off x="191224" y="1035207"/>
            <a:ext cx="5126855" cy="39761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7" name="Oval 6">
            <a:extLst>
              <a:ext uri="{FF2B5EF4-FFF2-40B4-BE49-F238E27FC236}">
                <a16:creationId xmlns:a16="http://schemas.microsoft.com/office/drawing/2014/main" xmlns="" id="{834E7A87-CECD-45BA-B5A0-F9C1047927A0}"/>
              </a:ext>
            </a:extLst>
          </p:cNvPr>
          <p:cNvSpPr/>
          <p:nvPr/>
        </p:nvSpPr>
        <p:spPr>
          <a:xfrm>
            <a:off x="3574000" y="1035207"/>
            <a:ext cx="5517434" cy="39761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3200" dirty="0">
              <a:solidFill>
                <a:schemeClr val="tx1"/>
              </a:solidFill>
            </a:endParaRPr>
          </a:p>
        </p:txBody>
      </p:sp>
      <p:sp>
        <p:nvSpPr>
          <p:cNvPr id="8" name="Oval 7">
            <a:extLst>
              <a:ext uri="{FF2B5EF4-FFF2-40B4-BE49-F238E27FC236}">
                <a16:creationId xmlns:a16="http://schemas.microsoft.com/office/drawing/2014/main" xmlns="" id="{FF753E78-4210-4B4F-950C-68B573BAAEB3}"/>
              </a:ext>
            </a:extLst>
          </p:cNvPr>
          <p:cNvSpPr/>
          <p:nvPr/>
        </p:nvSpPr>
        <p:spPr>
          <a:xfrm>
            <a:off x="2843419" y="1543792"/>
            <a:ext cx="3489298" cy="51657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p:txBody>
      </p:sp>
      <p:sp>
        <p:nvSpPr>
          <p:cNvPr id="9" name="Rectangle 8">
            <a:extLst>
              <a:ext uri="{FF2B5EF4-FFF2-40B4-BE49-F238E27FC236}">
                <a16:creationId xmlns:a16="http://schemas.microsoft.com/office/drawing/2014/main" xmlns="" id="{AAEF09E2-C4D4-460D-950A-0DE51F6BF323}"/>
              </a:ext>
            </a:extLst>
          </p:cNvPr>
          <p:cNvSpPr/>
          <p:nvPr/>
        </p:nvSpPr>
        <p:spPr>
          <a:xfrm>
            <a:off x="569873" y="1875359"/>
            <a:ext cx="2408972" cy="4770537"/>
          </a:xfrm>
          <a:prstGeom prst="rect">
            <a:avLst/>
          </a:prstGeom>
        </p:spPr>
        <p:txBody>
          <a:bodyPr wrap="square">
            <a:spAutoFit/>
          </a:bodyPr>
          <a:lstStyle/>
          <a:p>
            <a:r>
              <a:rPr lang="en-GB" sz="3600" b="1" dirty="0"/>
              <a:t>MEDICAL</a:t>
            </a:r>
          </a:p>
          <a:p>
            <a:r>
              <a:rPr lang="en-GB" sz="3600" b="1" dirty="0"/>
              <a:t>(illness) MODEL</a:t>
            </a:r>
          </a:p>
          <a:p>
            <a:r>
              <a:rPr lang="en-GB" sz="3200" dirty="0"/>
              <a:t>Hospital, Clinic,</a:t>
            </a:r>
          </a:p>
          <a:p>
            <a:r>
              <a:rPr lang="en-GB" sz="3200" dirty="0"/>
              <a:t>GPs, primary care</a:t>
            </a:r>
          </a:p>
        </p:txBody>
      </p:sp>
      <p:sp>
        <p:nvSpPr>
          <p:cNvPr id="10" name="Rectangle 9">
            <a:extLst>
              <a:ext uri="{FF2B5EF4-FFF2-40B4-BE49-F238E27FC236}">
                <a16:creationId xmlns:a16="http://schemas.microsoft.com/office/drawing/2014/main" xmlns="" id="{6C35362C-3C15-4C18-A180-D4C16B50996F}"/>
              </a:ext>
            </a:extLst>
          </p:cNvPr>
          <p:cNvSpPr/>
          <p:nvPr/>
        </p:nvSpPr>
        <p:spPr>
          <a:xfrm>
            <a:off x="3084850" y="4909634"/>
            <a:ext cx="2912522" cy="2554545"/>
          </a:xfrm>
          <a:prstGeom prst="rect">
            <a:avLst/>
          </a:prstGeom>
        </p:spPr>
        <p:txBody>
          <a:bodyPr wrap="square">
            <a:spAutoFit/>
          </a:bodyPr>
          <a:lstStyle/>
          <a:p>
            <a:pPr algn="ctr"/>
            <a:r>
              <a:rPr lang="en-GB" sz="3200" b="1" dirty="0"/>
              <a:t>SMART TECHNOLOGY</a:t>
            </a:r>
          </a:p>
          <a:p>
            <a:pPr algn="ctr"/>
            <a:r>
              <a:rPr lang="en-GB" sz="3200" dirty="0"/>
              <a:t>Digital skills</a:t>
            </a:r>
          </a:p>
          <a:p>
            <a:pPr algn="ctr"/>
            <a:r>
              <a:rPr lang="en-GB" sz="3200" dirty="0"/>
              <a:t>Assistive Tools</a:t>
            </a:r>
          </a:p>
        </p:txBody>
      </p:sp>
      <p:sp>
        <p:nvSpPr>
          <p:cNvPr id="11" name="Rectangle 10">
            <a:extLst>
              <a:ext uri="{FF2B5EF4-FFF2-40B4-BE49-F238E27FC236}">
                <a16:creationId xmlns:a16="http://schemas.microsoft.com/office/drawing/2014/main" xmlns="" id="{D6EBDAC4-D22C-444F-A612-8A2399E380FD}"/>
              </a:ext>
            </a:extLst>
          </p:cNvPr>
          <p:cNvSpPr/>
          <p:nvPr/>
        </p:nvSpPr>
        <p:spPr>
          <a:xfrm>
            <a:off x="5560969" y="1710000"/>
            <a:ext cx="2939197" cy="3724096"/>
          </a:xfrm>
          <a:prstGeom prst="rect">
            <a:avLst/>
          </a:prstGeom>
        </p:spPr>
        <p:txBody>
          <a:bodyPr wrap="square">
            <a:spAutoFit/>
          </a:bodyPr>
          <a:lstStyle/>
          <a:p>
            <a:pPr algn="r"/>
            <a:r>
              <a:rPr lang="en-GB" sz="3600" b="1" dirty="0"/>
              <a:t>SOCIAL (wellbeing) MODEL</a:t>
            </a:r>
          </a:p>
          <a:p>
            <a:pPr algn="r"/>
            <a:r>
              <a:rPr lang="en-GB" sz="3200" dirty="0"/>
              <a:t>3</a:t>
            </a:r>
            <a:r>
              <a:rPr lang="en-GB" sz="3200" baseline="30000" dirty="0"/>
              <a:t>rd</a:t>
            </a:r>
            <a:r>
              <a:rPr lang="en-GB" sz="3200" dirty="0"/>
              <a:t> Sector, Families/friends, Communities</a:t>
            </a:r>
          </a:p>
        </p:txBody>
      </p:sp>
      <p:sp>
        <p:nvSpPr>
          <p:cNvPr id="12" name="Rectangle 11">
            <a:extLst>
              <a:ext uri="{FF2B5EF4-FFF2-40B4-BE49-F238E27FC236}">
                <a16:creationId xmlns:a16="http://schemas.microsoft.com/office/drawing/2014/main" xmlns="" id="{1DE266FA-4786-4B74-B2A2-43CC4135F812}"/>
              </a:ext>
            </a:extLst>
          </p:cNvPr>
          <p:cNvSpPr/>
          <p:nvPr/>
        </p:nvSpPr>
        <p:spPr>
          <a:xfrm>
            <a:off x="3554453" y="1694430"/>
            <a:ext cx="1973315" cy="5386089"/>
          </a:xfrm>
          <a:prstGeom prst="rect">
            <a:avLst/>
          </a:prstGeom>
        </p:spPr>
        <p:txBody>
          <a:bodyPr wrap="square">
            <a:spAutoFit/>
          </a:bodyPr>
          <a:lstStyle/>
          <a:p>
            <a:pPr algn="r"/>
            <a:r>
              <a:rPr lang="en-GB" sz="6000" b="1" dirty="0">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Pr>
              <a:t>PEOPLE</a:t>
            </a:r>
          </a:p>
          <a:p>
            <a:pPr algn="ctr"/>
            <a:r>
              <a:rPr lang="en-GB" sz="3200" b="1" dirty="0">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Pr>
              <a:t>Knowledge</a:t>
            </a:r>
          </a:p>
          <a:p>
            <a:pPr algn="ctr"/>
            <a:r>
              <a:rPr lang="en-GB" sz="3200" b="1" dirty="0">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Pr>
              <a:t>Activation</a:t>
            </a:r>
          </a:p>
          <a:p>
            <a:pPr algn="ctr"/>
            <a:r>
              <a:rPr lang="en-GB" sz="3200" b="1" dirty="0">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Pr>
              <a:t>Coping</a:t>
            </a:r>
          </a:p>
          <a:p>
            <a:pPr algn="ctr"/>
            <a:r>
              <a:rPr lang="en-GB" sz="3200" b="1" dirty="0">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Pr>
              <a:t>Resilience</a:t>
            </a:r>
            <a:endParaRPr lang="en-GB" sz="6000" b="1" dirty="0">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p:txBody>
      </p:sp>
      <p:pic>
        <p:nvPicPr>
          <p:cNvPr id="16" name="Picture 15">
            <a:extLst>
              <a:ext uri="{FF2B5EF4-FFF2-40B4-BE49-F238E27FC236}">
                <a16:creationId xmlns:a16="http://schemas.microsoft.com/office/drawing/2014/main" xmlns="" id="{F476F507-376A-4A24-A35A-5973A58883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418" y="4626896"/>
            <a:ext cx="1136465" cy="2135136"/>
          </a:xfrm>
          <a:prstGeom prst="rect">
            <a:avLst/>
          </a:prstGeom>
        </p:spPr>
      </p:pic>
    </p:spTree>
    <p:extLst>
      <p:ext uri="{BB962C8B-B14F-4D97-AF65-F5344CB8AC3E}">
        <p14:creationId xmlns:p14="http://schemas.microsoft.com/office/powerpoint/2010/main" val="427489354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CC5E7-04BD-4FB3-A35E-1E3C4489ED12}"/>
              </a:ext>
            </a:extLst>
          </p:cNvPr>
          <p:cNvSpPr>
            <a:spLocks noGrp="1"/>
          </p:cNvSpPr>
          <p:nvPr>
            <p:ph type="title"/>
          </p:nvPr>
        </p:nvSpPr>
        <p:spPr>
          <a:xfrm>
            <a:off x="1104285" y="320881"/>
            <a:ext cx="7886700" cy="1325563"/>
          </a:xfrm>
        </p:spPr>
        <p:txBody>
          <a:bodyPr/>
          <a:lstStyle/>
          <a:p>
            <a:pPr algn="ctr"/>
            <a:r>
              <a:rPr lang="en-GB" b="1" dirty="0"/>
              <a:t>Linking the Medical and Social Models</a:t>
            </a:r>
          </a:p>
        </p:txBody>
      </p:sp>
      <p:pic>
        <p:nvPicPr>
          <p:cNvPr id="4" name="Picture 3">
            <a:extLst>
              <a:ext uri="{FF2B5EF4-FFF2-40B4-BE49-F238E27FC236}">
                <a16:creationId xmlns:a16="http://schemas.microsoft.com/office/drawing/2014/main" xmlns="" id="{F476F507-376A-4A24-A35A-5973A58883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226" y="0"/>
            <a:ext cx="1192849" cy="2241068"/>
          </a:xfrm>
          <a:prstGeom prst="rect">
            <a:avLst/>
          </a:prstGeom>
        </p:spPr>
      </p:pic>
      <p:sp>
        <p:nvSpPr>
          <p:cNvPr id="5" name="Rectangle 4">
            <a:extLst>
              <a:ext uri="{FF2B5EF4-FFF2-40B4-BE49-F238E27FC236}">
                <a16:creationId xmlns:a16="http://schemas.microsoft.com/office/drawing/2014/main" xmlns="" id="{16EA7CB4-DD0A-408C-8A8E-8FCEE3E18A7D}"/>
              </a:ext>
            </a:extLst>
          </p:cNvPr>
          <p:cNvSpPr/>
          <p:nvPr/>
        </p:nvSpPr>
        <p:spPr>
          <a:xfrm>
            <a:off x="2297134" y="1488557"/>
            <a:ext cx="6327058" cy="1505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Statutory Bodies </a:t>
            </a:r>
            <a:r>
              <a:rPr lang="en-GB" sz="3200" dirty="0" err="1"/>
              <a:t>e.g</a:t>
            </a:r>
            <a:r>
              <a:rPr lang="en-GB" sz="3200" dirty="0"/>
              <a:t> NHS, District/County Councils, large charities</a:t>
            </a:r>
          </a:p>
        </p:txBody>
      </p:sp>
      <p:sp>
        <p:nvSpPr>
          <p:cNvPr id="6" name="Content Placeholder 5">
            <a:extLst>
              <a:ext uri="{FF2B5EF4-FFF2-40B4-BE49-F238E27FC236}">
                <a16:creationId xmlns:a16="http://schemas.microsoft.com/office/drawing/2014/main" xmlns="" id="{336BB4D1-E29A-4441-953A-540A23070416}"/>
              </a:ext>
            </a:extLst>
          </p:cNvPr>
          <p:cNvSpPr>
            <a:spLocks noGrp="1"/>
          </p:cNvSpPr>
          <p:nvPr>
            <p:ph idx="1"/>
          </p:nvPr>
        </p:nvSpPr>
        <p:spPr>
          <a:xfrm>
            <a:off x="2297133" y="4792884"/>
            <a:ext cx="6327058" cy="1505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marL="0" indent="0" algn="ctr">
              <a:buNone/>
            </a:pPr>
            <a:r>
              <a:rPr lang="en-GB" sz="3200" dirty="0"/>
              <a:t>3</a:t>
            </a:r>
            <a:r>
              <a:rPr lang="en-GB" sz="3200" baseline="30000" dirty="0"/>
              <a:t>rd</a:t>
            </a:r>
            <a:r>
              <a:rPr lang="en-GB" sz="3200" dirty="0"/>
              <a:t> Sector e.g. volunteers, local charities, Community Interest Companies (CICs), housing associations</a:t>
            </a:r>
          </a:p>
        </p:txBody>
      </p:sp>
      <p:sp>
        <p:nvSpPr>
          <p:cNvPr id="10" name="Arrow: Right 9">
            <a:extLst>
              <a:ext uri="{FF2B5EF4-FFF2-40B4-BE49-F238E27FC236}">
                <a16:creationId xmlns:a16="http://schemas.microsoft.com/office/drawing/2014/main" xmlns="" id="{4AECBB16-3C67-4DF9-AD8B-B03F9FC8583E}"/>
              </a:ext>
            </a:extLst>
          </p:cNvPr>
          <p:cNvSpPr/>
          <p:nvPr/>
        </p:nvSpPr>
        <p:spPr>
          <a:xfrm rot="16200000">
            <a:off x="-706324" y="3457197"/>
            <a:ext cx="4809351" cy="872071"/>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rPr>
              <a:t>SCALE</a:t>
            </a:r>
          </a:p>
        </p:txBody>
      </p:sp>
      <p:sp>
        <p:nvSpPr>
          <p:cNvPr id="11" name="Rectangle 10">
            <a:extLst>
              <a:ext uri="{FF2B5EF4-FFF2-40B4-BE49-F238E27FC236}">
                <a16:creationId xmlns:a16="http://schemas.microsoft.com/office/drawing/2014/main" xmlns="" id="{E014D155-37C9-4B9C-B2EF-F65F7A39E87F}"/>
              </a:ext>
            </a:extLst>
          </p:cNvPr>
          <p:cNvSpPr/>
          <p:nvPr/>
        </p:nvSpPr>
        <p:spPr>
          <a:xfrm>
            <a:off x="2297134" y="3170903"/>
            <a:ext cx="6327058" cy="150502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BARRIERS TO COLLABORATION</a:t>
            </a:r>
          </a:p>
          <a:p>
            <a:pPr algn="ctr"/>
            <a:r>
              <a:rPr lang="en-GB" sz="2400" dirty="0">
                <a:solidFill>
                  <a:schemeClr val="tx1"/>
                </a:solidFill>
              </a:rPr>
              <a:t>not done/invented here, silos, budgets, policies, professional boundaries, reorganisations, trust, power</a:t>
            </a:r>
          </a:p>
        </p:txBody>
      </p:sp>
    </p:spTree>
    <p:extLst>
      <p:ext uri="{BB962C8B-B14F-4D97-AF65-F5344CB8AC3E}">
        <p14:creationId xmlns:p14="http://schemas.microsoft.com/office/powerpoint/2010/main" val="409775874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CC5E7-04BD-4FB3-A35E-1E3C4489ED12}"/>
              </a:ext>
            </a:extLst>
          </p:cNvPr>
          <p:cNvSpPr>
            <a:spLocks noGrp="1"/>
          </p:cNvSpPr>
          <p:nvPr>
            <p:ph type="title"/>
          </p:nvPr>
        </p:nvSpPr>
        <p:spPr>
          <a:xfrm>
            <a:off x="1104285" y="533945"/>
            <a:ext cx="7886700" cy="1325563"/>
          </a:xfrm>
        </p:spPr>
        <p:txBody>
          <a:bodyPr/>
          <a:lstStyle/>
          <a:p>
            <a:pPr algn="ctr"/>
            <a:r>
              <a:rPr lang="en-GB" b="1" dirty="0"/>
              <a:t>What is the Return on ‘Investment’?</a:t>
            </a:r>
            <a:endParaRPr lang="en-GB" sz="3200" b="1" dirty="0"/>
          </a:p>
        </p:txBody>
      </p:sp>
      <p:sp>
        <p:nvSpPr>
          <p:cNvPr id="3" name="Content Placeholder 2">
            <a:extLst>
              <a:ext uri="{FF2B5EF4-FFF2-40B4-BE49-F238E27FC236}">
                <a16:creationId xmlns:a16="http://schemas.microsoft.com/office/drawing/2014/main" xmlns="" id="{1199D189-8599-4FBB-A887-B57F575EC67A}"/>
              </a:ext>
            </a:extLst>
          </p:cNvPr>
          <p:cNvSpPr>
            <a:spLocks noGrp="1"/>
          </p:cNvSpPr>
          <p:nvPr>
            <p:ph idx="1"/>
          </p:nvPr>
        </p:nvSpPr>
        <p:spPr>
          <a:xfrm>
            <a:off x="1300348" y="1859508"/>
            <a:ext cx="7045037" cy="4719423"/>
          </a:xfrm>
        </p:spPr>
        <p:txBody>
          <a:bodyPr>
            <a:normAutofit fontScale="92500" lnSpcReduction="20000"/>
          </a:bodyPr>
          <a:lstStyle/>
          <a:p>
            <a:r>
              <a:rPr lang="en-GB" sz="3200" dirty="0"/>
              <a:t>Buying and running high street premises does not come ‘cheap’</a:t>
            </a:r>
          </a:p>
          <a:p>
            <a:r>
              <a:rPr lang="en-GB" sz="3200" dirty="0"/>
              <a:t>Charging for use covers some costs</a:t>
            </a:r>
          </a:p>
          <a:p>
            <a:r>
              <a:rPr lang="en-GB" sz="3200" dirty="0"/>
              <a:t>Parish Councils make grants: groups using No 65 can be in lieu (or in addition to a grant)</a:t>
            </a:r>
          </a:p>
          <a:p>
            <a:r>
              <a:rPr lang="en-GB" sz="3200" dirty="0"/>
              <a:t>The impact of Social Value i.e. the return on £1 spent</a:t>
            </a:r>
          </a:p>
          <a:p>
            <a:r>
              <a:rPr lang="en-GB" sz="3200" dirty="0"/>
              <a:t>No 65 is an engine for generating social value – local authorities and NHS should be investing in ‘No 65s’</a:t>
            </a:r>
          </a:p>
          <a:p>
            <a:endParaRPr lang="en-GB" sz="3200" dirty="0"/>
          </a:p>
          <a:p>
            <a:endParaRPr lang="en-GB" sz="3200" dirty="0"/>
          </a:p>
        </p:txBody>
      </p:sp>
      <p:pic>
        <p:nvPicPr>
          <p:cNvPr id="4" name="Picture 3">
            <a:extLst>
              <a:ext uri="{FF2B5EF4-FFF2-40B4-BE49-F238E27FC236}">
                <a16:creationId xmlns:a16="http://schemas.microsoft.com/office/drawing/2014/main" xmlns="" id="{F476F507-376A-4A24-A35A-5973A58883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226" y="0"/>
            <a:ext cx="1192849" cy="2241068"/>
          </a:xfrm>
          <a:prstGeom prst="rect">
            <a:avLst/>
          </a:prstGeom>
        </p:spPr>
      </p:pic>
    </p:spTree>
    <p:extLst>
      <p:ext uri="{BB962C8B-B14F-4D97-AF65-F5344CB8AC3E}">
        <p14:creationId xmlns:p14="http://schemas.microsoft.com/office/powerpoint/2010/main" val="3378300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CC5E7-04BD-4FB3-A35E-1E3C4489ED12}"/>
              </a:ext>
            </a:extLst>
          </p:cNvPr>
          <p:cNvSpPr>
            <a:spLocks noGrp="1"/>
          </p:cNvSpPr>
          <p:nvPr>
            <p:ph type="title"/>
          </p:nvPr>
        </p:nvSpPr>
        <p:spPr>
          <a:xfrm>
            <a:off x="1614949" y="320881"/>
            <a:ext cx="5768535" cy="1325563"/>
          </a:xfrm>
        </p:spPr>
        <p:txBody>
          <a:bodyPr>
            <a:normAutofit/>
          </a:bodyPr>
          <a:lstStyle/>
          <a:p>
            <a:pPr algn="ctr"/>
            <a:r>
              <a:rPr lang="en-GB" sz="4800" b="1" dirty="0"/>
              <a:t>Our Ethos</a:t>
            </a:r>
          </a:p>
        </p:txBody>
      </p:sp>
      <p:sp>
        <p:nvSpPr>
          <p:cNvPr id="3" name="Content Placeholder 2">
            <a:extLst>
              <a:ext uri="{FF2B5EF4-FFF2-40B4-BE49-F238E27FC236}">
                <a16:creationId xmlns:a16="http://schemas.microsoft.com/office/drawing/2014/main" xmlns="" id="{1199D189-8599-4FBB-A887-B57F575EC67A}"/>
              </a:ext>
            </a:extLst>
          </p:cNvPr>
          <p:cNvSpPr>
            <a:spLocks noGrp="1"/>
          </p:cNvSpPr>
          <p:nvPr>
            <p:ph idx="1"/>
          </p:nvPr>
        </p:nvSpPr>
        <p:spPr>
          <a:xfrm>
            <a:off x="1309255" y="1840676"/>
            <a:ext cx="7713023" cy="4793651"/>
          </a:xfrm>
        </p:spPr>
        <p:txBody>
          <a:bodyPr>
            <a:normAutofit/>
          </a:bodyPr>
          <a:lstStyle/>
          <a:p>
            <a:r>
              <a:rPr lang="en-GB" dirty="0"/>
              <a:t>We are custodians not owners</a:t>
            </a:r>
          </a:p>
          <a:p>
            <a:r>
              <a:rPr lang="en-GB" dirty="0"/>
              <a:t>Human scale and relationships not economies of scale and structures</a:t>
            </a:r>
          </a:p>
          <a:p>
            <a:r>
              <a:rPr lang="en-GB" dirty="0"/>
              <a:t>No labels and no silos</a:t>
            </a:r>
          </a:p>
          <a:p>
            <a:r>
              <a:rPr lang="en-GB" dirty="0"/>
              <a:t>Trust people: listen and learn</a:t>
            </a:r>
          </a:p>
          <a:p>
            <a:r>
              <a:rPr lang="en-GB" dirty="0"/>
              <a:t>Synergy happens one conversation at a time</a:t>
            </a:r>
          </a:p>
          <a:p>
            <a:r>
              <a:rPr lang="en-GB" dirty="0"/>
              <a:t>Less Planning = More Serendipity</a:t>
            </a:r>
          </a:p>
          <a:p>
            <a:r>
              <a:rPr lang="en-GB" dirty="0"/>
              <a:t>It’s easier to apologise than ask permission</a:t>
            </a:r>
          </a:p>
          <a:p>
            <a:r>
              <a:rPr lang="en-GB" dirty="0"/>
              <a:t>Amazing things happen when no one wants to take the credit</a:t>
            </a:r>
          </a:p>
          <a:p>
            <a:endParaRPr lang="en-GB" sz="2600" dirty="0"/>
          </a:p>
          <a:p>
            <a:pPr marL="514350" indent="-514350">
              <a:buAutoNum type="arabicPeriod"/>
            </a:pPr>
            <a:endParaRPr lang="en-GB" sz="3600" dirty="0"/>
          </a:p>
        </p:txBody>
      </p:sp>
      <p:pic>
        <p:nvPicPr>
          <p:cNvPr id="4" name="Picture 3">
            <a:extLst>
              <a:ext uri="{FF2B5EF4-FFF2-40B4-BE49-F238E27FC236}">
                <a16:creationId xmlns:a16="http://schemas.microsoft.com/office/drawing/2014/main" xmlns="" id="{F476F507-376A-4A24-A35A-5973A58883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226" y="0"/>
            <a:ext cx="1192849" cy="2241068"/>
          </a:xfrm>
          <a:prstGeom prst="rect">
            <a:avLst/>
          </a:prstGeom>
        </p:spPr>
      </p:pic>
      <p:pic>
        <p:nvPicPr>
          <p:cNvPr id="5" name="Picture 4">
            <a:extLst>
              <a:ext uri="{FF2B5EF4-FFF2-40B4-BE49-F238E27FC236}">
                <a16:creationId xmlns:a16="http://schemas.microsoft.com/office/drawing/2014/main" xmlns="" id="{A69F67C7-1337-4911-AD33-C02CDF5EDB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58757" y="0"/>
            <a:ext cx="2885243" cy="2163932"/>
          </a:xfrm>
          <a:prstGeom prst="rect">
            <a:avLst/>
          </a:prstGeom>
        </p:spPr>
      </p:pic>
    </p:spTree>
    <p:extLst>
      <p:ext uri="{BB962C8B-B14F-4D97-AF65-F5344CB8AC3E}">
        <p14:creationId xmlns:p14="http://schemas.microsoft.com/office/powerpoint/2010/main" val="19200510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marter Communities New logo v2-0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307" y="370452"/>
            <a:ext cx="3736634" cy="1542755"/>
          </a:xfrm>
          <a:prstGeom prst="rect">
            <a:avLst/>
          </a:prstGeom>
        </p:spPr>
      </p:pic>
      <p:pic>
        <p:nvPicPr>
          <p:cNvPr id="5" name="Content Placeholder 4" descr="GP SCreen A.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844040"/>
            <a:ext cx="9144000" cy="5013960"/>
          </a:xfrm>
          <a:prstGeom prst="rect">
            <a:avLst/>
          </a:prstGeom>
        </p:spPr>
      </p:pic>
    </p:spTree>
    <p:extLst>
      <p:ext uri="{BB962C8B-B14F-4D97-AF65-F5344CB8AC3E}">
        <p14:creationId xmlns:p14="http://schemas.microsoft.com/office/powerpoint/2010/main" val="38242137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aroly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272" y="528987"/>
            <a:ext cx="4364930" cy="6174265"/>
          </a:xfrm>
          <a:prstGeom prst="rect">
            <a:avLst/>
          </a:prstGeom>
          <a:ln>
            <a:noFill/>
          </a:ln>
          <a:effectLst>
            <a:outerShdw blurRad="127000" dist="38100" dir="2700000" algn="ctr">
              <a:srgbClr val="000000">
                <a:alpha val="45000"/>
              </a:srgbClr>
            </a:outerShdw>
          </a:effectLst>
        </p:spPr>
      </p:pic>
      <p:pic>
        <p:nvPicPr>
          <p:cNvPr id="11" name="Picture 10" descr="Carolyn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4292" y="443131"/>
            <a:ext cx="4485300" cy="63445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244208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a:xfrm>
            <a:off x="433388" y="1465395"/>
            <a:ext cx="8359630" cy="4649077"/>
          </a:xfrm>
          <a:prstGeom prst="rect">
            <a:avLst/>
          </a:prstGeom>
        </p:spPr>
      </p:pic>
    </p:spTree>
    <p:extLst>
      <p:ext uri="{BB962C8B-B14F-4D97-AF65-F5344CB8AC3E}">
        <p14:creationId xmlns:p14="http://schemas.microsoft.com/office/powerpoint/2010/main" val="10527790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 – 57 Agents</a:t>
            </a:r>
            <a:endParaRPr lang="en-GB" dirty="0"/>
          </a:p>
        </p:txBody>
      </p:sp>
      <p:sp>
        <p:nvSpPr>
          <p:cNvPr id="3" name="Content Placeholder 2"/>
          <p:cNvSpPr>
            <a:spLocks noGrp="1"/>
          </p:cNvSpPr>
          <p:nvPr>
            <p:ph idx="1"/>
          </p:nvPr>
        </p:nvSpPr>
        <p:spPr>
          <a:xfrm>
            <a:off x="457200" y="2050473"/>
            <a:ext cx="8229600" cy="4524063"/>
          </a:xfrm>
        </p:spPr>
        <p:txBody>
          <a:bodyPr/>
          <a:lstStyle/>
          <a:p>
            <a:pPr marL="109728" indent="0">
              <a:buNone/>
            </a:pPr>
            <a:r>
              <a:rPr lang="en-GB" dirty="0" smtClean="0">
                <a:latin typeface="+mj-lt"/>
              </a:rPr>
              <a:t>20 Village Agents</a:t>
            </a:r>
          </a:p>
          <a:p>
            <a:pPr marL="109728" indent="0">
              <a:buNone/>
            </a:pPr>
            <a:r>
              <a:rPr lang="en-GB" dirty="0" smtClean="0">
                <a:latin typeface="+mj-lt"/>
              </a:rPr>
              <a:t>9 PCN Village Agents</a:t>
            </a:r>
          </a:p>
          <a:p>
            <a:pPr marL="109728" indent="0">
              <a:buNone/>
            </a:pPr>
            <a:r>
              <a:rPr lang="en-GB" dirty="0" smtClean="0">
                <a:latin typeface="+mj-lt"/>
              </a:rPr>
              <a:t>1 Macmillan Village Agent</a:t>
            </a:r>
          </a:p>
          <a:p>
            <a:pPr marL="109728" indent="0">
              <a:buNone/>
            </a:pPr>
            <a:r>
              <a:rPr lang="en-GB" dirty="0" smtClean="0">
                <a:latin typeface="+mj-lt"/>
              </a:rPr>
              <a:t>7 Mental Health Village Agents</a:t>
            </a:r>
          </a:p>
          <a:p>
            <a:pPr marL="109728" indent="0">
              <a:buNone/>
            </a:pPr>
            <a:r>
              <a:rPr lang="en-GB" dirty="0" smtClean="0">
                <a:latin typeface="+mj-lt"/>
              </a:rPr>
              <a:t>9 Community Agents</a:t>
            </a:r>
          </a:p>
          <a:p>
            <a:pPr marL="109728" indent="0">
              <a:buNone/>
            </a:pPr>
            <a:r>
              <a:rPr lang="en-GB" dirty="0" smtClean="0">
                <a:latin typeface="+mj-lt"/>
              </a:rPr>
              <a:t>3 Home First Community Agents</a:t>
            </a:r>
          </a:p>
          <a:p>
            <a:pPr marL="109728" indent="0">
              <a:buNone/>
            </a:pPr>
            <a:r>
              <a:rPr lang="en-GB" dirty="0" smtClean="0">
                <a:latin typeface="+mj-lt"/>
              </a:rPr>
              <a:t>7 Carers Agents plus 1 Advice Line/support Officer</a:t>
            </a:r>
          </a:p>
          <a:p>
            <a:pPr marL="109728" indent="0">
              <a:buNone/>
            </a:pPr>
            <a:r>
              <a:rPr lang="en-GB" dirty="0" smtClean="0">
                <a:latin typeface="+mj-lt"/>
              </a:rPr>
              <a:t>1 Village Agent Transport</a:t>
            </a:r>
          </a:p>
          <a:p>
            <a:pPr marL="109728" indent="0">
              <a:buNone/>
            </a:pPr>
            <a:endParaRPr lang="en-GB" dirty="0"/>
          </a:p>
          <a:p>
            <a:pPr marL="109728" indent="0">
              <a:buNone/>
            </a:pPr>
            <a:endParaRPr lang="en-GB" dirty="0"/>
          </a:p>
        </p:txBody>
      </p:sp>
    </p:spTree>
    <p:extLst>
      <p:ext uri="{BB962C8B-B14F-4D97-AF65-F5344CB8AC3E}">
        <p14:creationId xmlns:p14="http://schemas.microsoft.com/office/powerpoint/2010/main" val="8011935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7640" y="2082307"/>
            <a:ext cx="8568226" cy="3683000"/>
          </a:xfrm>
          <a:prstGeom prst="rect">
            <a:avLst/>
          </a:prstGeom>
        </p:spPr>
      </p:pic>
      <p:pic>
        <p:nvPicPr>
          <p:cNvPr id="5" name="Picture 4" descr="NEW CCS Logo v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4003" y="6070944"/>
            <a:ext cx="1909997" cy="735912"/>
          </a:xfrm>
          <a:prstGeom prst="rect">
            <a:avLst/>
          </a:prstGeom>
        </p:spPr>
      </p:pic>
      <p:pic>
        <p:nvPicPr>
          <p:cNvPr id="6" name="Picture 5" descr="Smarter Communities New logo v2-0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408" y="174926"/>
            <a:ext cx="5402502" cy="2047767"/>
          </a:xfrm>
          <a:prstGeom prst="rect">
            <a:avLst/>
          </a:prstGeom>
        </p:spPr>
      </p:pic>
    </p:spTree>
    <p:extLst>
      <p:ext uri="{BB962C8B-B14F-4D97-AF65-F5344CB8AC3E}">
        <p14:creationId xmlns:p14="http://schemas.microsoft.com/office/powerpoint/2010/main" val="21922290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0999" y="4206240"/>
            <a:ext cx="8355037" cy="2031325"/>
          </a:xfrm>
          <a:prstGeom prst="rect">
            <a:avLst/>
          </a:prstGeom>
          <a:noFill/>
        </p:spPr>
        <p:txBody>
          <a:bodyPr wrap="square" rtlCol="0">
            <a:spAutoFit/>
          </a:bodyPr>
          <a:lstStyle/>
          <a:p>
            <a:pPr algn="ctr"/>
            <a:r>
              <a:rPr lang="en-US" dirty="0" smtClean="0">
                <a:solidFill>
                  <a:schemeClr val="accent1">
                    <a:lumMod val="75000"/>
                  </a:schemeClr>
                </a:solidFill>
                <a:latin typeface="Catamaran ExtraBold" pitchFamily="2" charset="0"/>
                <a:cs typeface="Catamaran ExtraBold" pitchFamily="2" charset="0"/>
              </a:rPr>
              <a:t>Our Village, </a:t>
            </a:r>
            <a:r>
              <a:rPr lang="en-US" dirty="0" err="1" smtClean="0">
                <a:solidFill>
                  <a:schemeClr val="accent1">
                    <a:lumMod val="75000"/>
                  </a:schemeClr>
                </a:solidFill>
                <a:latin typeface="Catamaran ExtraBold" pitchFamily="2" charset="0"/>
                <a:cs typeface="Catamaran ExtraBold" pitchFamily="2" charset="0"/>
              </a:rPr>
              <a:t>Carers</a:t>
            </a:r>
            <a:r>
              <a:rPr lang="en-US" dirty="0" smtClean="0">
                <a:solidFill>
                  <a:schemeClr val="accent1">
                    <a:lumMod val="75000"/>
                  </a:schemeClr>
                </a:solidFill>
                <a:latin typeface="Catamaran ExtraBold" pitchFamily="2" charset="0"/>
                <a:cs typeface="Catamaran ExtraBold" pitchFamily="2" charset="0"/>
              </a:rPr>
              <a:t> and Community Agents have established many weekly Talking Cafes throughout Somerset </a:t>
            </a:r>
          </a:p>
          <a:p>
            <a:pPr algn="ctr"/>
            <a:endParaRPr lang="en-US" dirty="0" smtClean="0">
              <a:solidFill>
                <a:schemeClr val="accent1">
                  <a:lumMod val="75000"/>
                </a:schemeClr>
              </a:solidFill>
              <a:latin typeface="Catamaran ExtraBold" pitchFamily="2" charset="0"/>
              <a:cs typeface="Catamaran ExtraBold" pitchFamily="2" charset="0"/>
            </a:endParaRPr>
          </a:p>
          <a:p>
            <a:pPr algn="ctr"/>
            <a:r>
              <a:rPr lang="en-US" dirty="0" smtClean="0">
                <a:solidFill>
                  <a:schemeClr val="accent1">
                    <a:lumMod val="75000"/>
                  </a:schemeClr>
                </a:solidFill>
                <a:latin typeface="Catamaran ExtraBold" pitchFamily="2" charset="0"/>
                <a:cs typeface="Catamaran ExtraBold" pitchFamily="2" charset="0"/>
              </a:rPr>
              <a:t>For full details go to </a:t>
            </a:r>
          </a:p>
          <a:p>
            <a:pPr algn="ctr"/>
            <a:r>
              <a:rPr lang="en-US" dirty="0" smtClean="0">
                <a:latin typeface="Catamaran ExtraBold" pitchFamily="2" charset="0"/>
                <a:cs typeface="Catamaran ExtraBold" pitchFamily="2" charset="0"/>
              </a:rPr>
              <a:t>https://somersetrcc.org.uk/our_work/supporting-individuals/talkingcafe/</a:t>
            </a:r>
          </a:p>
          <a:p>
            <a:pPr algn="ctr"/>
            <a:endParaRPr lang="en-US" dirty="0" smtClean="0">
              <a:solidFill>
                <a:schemeClr val="accent1">
                  <a:lumMod val="75000"/>
                </a:schemeClr>
              </a:solidFill>
              <a:latin typeface="Catamaran ExtraBold" pitchFamily="2" charset="0"/>
              <a:cs typeface="Catamaran ExtraBold" pitchFamily="2" charset="0"/>
            </a:endParaRPr>
          </a:p>
          <a:p>
            <a:pPr algn="ctr"/>
            <a:r>
              <a:rPr lang="en-US" dirty="0" smtClean="0">
                <a:solidFill>
                  <a:schemeClr val="accent1">
                    <a:lumMod val="75000"/>
                  </a:schemeClr>
                </a:solidFill>
                <a:latin typeface="Catamaran ExtraBold" pitchFamily="2" charset="0"/>
                <a:cs typeface="Catamaran ExtraBold" pitchFamily="2" charset="0"/>
              </a:rPr>
              <a:t>Or find us on </a:t>
            </a:r>
            <a:r>
              <a:rPr lang="en-US" dirty="0" err="1" smtClean="0">
                <a:solidFill>
                  <a:schemeClr val="accent1">
                    <a:lumMod val="75000"/>
                  </a:schemeClr>
                </a:solidFill>
                <a:latin typeface="Catamaran ExtraBold" pitchFamily="2" charset="0"/>
                <a:cs typeface="Catamaran ExtraBold" pitchFamily="2" charset="0"/>
              </a:rPr>
              <a:t>Facebook</a:t>
            </a:r>
            <a:r>
              <a:rPr lang="en-US" dirty="0" smtClean="0">
                <a:solidFill>
                  <a:schemeClr val="accent1">
                    <a:lumMod val="75000"/>
                  </a:schemeClr>
                </a:solidFill>
                <a:latin typeface="Catamaran ExtraBold" pitchFamily="2" charset="0"/>
                <a:cs typeface="Catamaran ExtraBold" pitchFamily="2" charset="0"/>
              </a:rPr>
              <a:t>  </a:t>
            </a:r>
            <a:r>
              <a:rPr lang="en-US" dirty="0" smtClean="0">
                <a:latin typeface="Catamaran ExtraBold" pitchFamily="2" charset="0"/>
                <a:cs typeface="Catamaran ExtraBold" pitchFamily="2" charset="0"/>
              </a:rPr>
              <a:t>www.facebook.com/talkingcafesomerset</a:t>
            </a:r>
          </a:p>
        </p:txBody>
      </p:sp>
      <p:pic>
        <p:nvPicPr>
          <p:cNvPr id="6" name="Picture 5" descr="fb cover logo.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858363"/>
            <a:ext cx="9152360" cy="2855508"/>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3">
      <a:dk1>
        <a:sysClr val="windowText" lastClr="000000"/>
      </a:dk1>
      <a:lt1>
        <a:sysClr val="window" lastClr="FFFFFF"/>
      </a:lt1>
      <a:dk2>
        <a:srgbClr val="424456"/>
      </a:dk2>
      <a:lt2>
        <a:srgbClr val="DEDEDE"/>
      </a:lt2>
      <a:accent1>
        <a:srgbClr val="53548A"/>
      </a:accent1>
      <a:accent2>
        <a:srgbClr val="438086"/>
      </a:accent2>
      <a:accent3>
        <a:srgbClr val="002060"/>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4650</TotalTime>
  <Words>1860</Words>
  <Application>Microsoft Macintosh PowerPoint</Application>
  <PresentationFormat>On-screen Show (4:3)</PresentationFormat>
  <Paragraphs>249</Paragraphs>
  <Slides>35</Slides>
  <Notes>12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Urban</vt:lpstr>
      <vt:lpstr>Community Council for Somerset</vt:lpstr>
      <vt:lpstr>PowerPoint Presentation</vt:lpstr>
      <vt:lpstr>PowerPoint Presentation</vt:lpstr>
      <vt:lpstr>PowerPoint Presentation</vt:lpstr>
      <vt:lpstr>PowerPoint Presentation</vt:lpstr>
      <vt:lpstr>PowerPoint Presentation</vt:lpstr>
      <vt:lpstr>Resource – 57 Agents</vt:lpstr>
      <vt:lpstr>PowerPoint Presentation</vt:lpstr>
      <vt:lpstr>PowerPoint Presentation</vt:lpstr>
      <vt:lpstr>PowerPoint Presentation</vt:lpstr>
      <vt:lpstr>Novel Approach to GP/ Specialist  Accreditation – Exploring the CESR / CEGPR route</vt:lpstr>
      <vt:lpstr>Who is involved in this project</vt:lpstr>
      <vt:lpstr>PowerPoint Presentation</vt:lpstr>
      <vt:lpstr>What is CESR?</vt:lpstr>
      <vt:lpstr>Benefits of CESR </vt:lpstr>
      <vt:lpstr>Why was it undertaken ?</vt:lpstr>
      <vt:lpstr>How was it undertaken ?</vt:lpstr>
      <vt:lpstr>How was it undertaken ?</vt:lpstr>
      <vt:lpstr>PowerPoint Presentation</vt:lpstr>
      <vt:lpstr>PowerPoint Presentation</vt:lpstr>
      <vt:lpstr>What is the new project? </vt:lpstr>
      <vt:lpstr>What is CEGPR? </vt:lpstr>
      <vt:lpstr>Why is it needed? </vt:lpstr>
      <vt:lpstr>Why it could be attractive?</vt:lpstr>
      <vt:lpstr>How its going to be done ?</vt:lpstr>
      <vt:lpstr>What it can provide ?</vt:lpstr>
      <vt:lpstr>Who will be involved in CEGPR Project</vt:lpstr>
      <vt:lpstr>PowerPoint Presentation</vt:lpstr>
      <vt:lpstr>The Importance of a ‘Place’</vt:lpstr>
      <vt:lpstr>PowerPoint Presentation</vt:lpstr>
      <vt:lpstr>Treat the Person not the Condition ‘no decision about me without me’</vt:lpstr>
      <vt:lpstr>People-Centred Health and Wellbeing</vt:lpstr>
      <vt:lpstr>Linking the Medical and Social Models</vt:lpstr>
      <vt:lpstr>What is the Return on ‘Investment’?</vt:lpstr>
      <vt:lpstr>Our Ethos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Your Facilities</dc:title>
  <dc:creator>Hannah</dc:creator>
  <cp:lastModifiedBy>Ivan Annibal</cp:lastModifiedBy>
  <cp:revision>162</cp:revision>
  <dcterms:created xsi:type="dcterms:W3CDTF">2017-03-29T09:25:26Z</dcterms:created>
  <dcterms:modified xsi:type="dcterms:W3CDTF">2019-09-25T19:55:52Z</dcterms:modified>
</cp:coreProperties>
</file>