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61" r:id="rId3"/>
    <p:sldId id="803" r:id="rId4"/>
    <p:sldId id="804" r:id="rId5"/>
    <p:sldId id="805" r:id="rId6"/>
    <p:sldId id="667" r:id="rId7"/>
    <p:sldId id="438" r:id="rId8"/>
    <p:sldId id="785" r:id="rId9"/>
    <p:sldId id="786" r:id="rId10"/>
    <p:sldId id="844" r:id="rId11"/>
    <p:sldId id="845" r:id="rId12"/>
    <p:sldId id="846" r:id="rId13"/>
    <p:sldId id="847" r:id="rId14"/>
    <p:sldId id="374" r:id="rId15"/>
    <p:sldId id="797" r:id="rId16"/>
    <p:sldId id="30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76" autoAdjust="0"/>
    <p:restoredTop sz="94660"/>
  </p:normalViewPr>
  <p:slideViewPr>
    <p:cSldViewPr snapToGrid="0">
      <p:cViewPr>
        <p:scale>
          <a:sx n="60" d="100"/>
          <a:sy n="60" d="100"/>
        </p:scale>
        <p:origin x="2496" y="10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353AC-5369-42F0-9AD9-E8521B2538F2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D5432-2230-4E04-93EC-063696C88C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942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89CD-0DFB-47D6-9307-7DD8D82D70E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8191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89CD-0DFB-47D6-9307-7DD8D82D70EF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2480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89CD-0DFB-47D6-9307-7DD8D82D70E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1183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89CD-0DFB-47D6-9307-7DD8D82D70EF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668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89CD-0DFB-47D6-9307-7DD8D82D70EF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5732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89CD-0DFB-47D6-9307-7DD8D82D70E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068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89CD-0DFB-47D6-9307-7DD8D82D70EF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5802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23C36-0FDC-4A3C-ADFA-ACF8FDBE8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EFAF7-D15D-4C69-870B-97CBC3834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91A25-7C13-4706-AB0A-FBB074D29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85C6E-FD9D-4FDE-9636-C8AA7FC8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5D2F7-F0CE-44EE-BF2C-249515A30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133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07B4-8345-499D-B4CD-29BD25489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C2C11-9FE9-4CEF-B2BE-7628017FC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159C8-2AC9-48A5-BD64-64F425EDA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D2DA-50C4-4375-9423-77B4E134C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3ADD2-4FF7-491C-8FD1-8769C778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517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60C9E6-A591-401E-B023-64BBB03B82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1BB65-86C0-4864-90DE-CB128E3ED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5E0B1-8078-4FE2-AB34-42A8F3BCF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0202A-DB0E-4AFE-9F11-0AA8B9BF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C9C74-07B4-4A0F-944E-F313E8E7E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305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49296-2418-4E11-AAEF-DE457A695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0326-D553-41C1-9FBD-F7201094D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63E4E-490E-4535-85D5-D66BF16D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6FB1-D110-455B-BE03-4A2E26F50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FC09B-5127-43EC-9AAB-960397B8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241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15FE-2327-45AF-8CE6-E68807D1A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F0A7C-7CE3-4650-8F50-84F4D5B5E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9E40B-36B4-4F9C-A54A-97B96227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82261-3062-4B27-807F-8CC9A9F1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8CD93-4D44-4C03-ABCB-262FB39C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85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86D3D-25AD-4ECE-872D-7DC0F64A9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60023-ACDA-45F5-8B16-AC4FAA8AA9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033EF-8634-4FF5-A735-D93684D22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408B9-8900-466D-A047-03B2DC38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5736C-FA4C-4154-988B-D327162B7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62798-E829-47D8-A504-8739CFF2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437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E10FC-197C-4FF5-BDEE-B0AB6592C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291F7-132D-4812-B6CC-FF89CDBC2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E0ABB-7829-4B84-9B4A-F8D1942C9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74144A-38A2-4944-8933-CCCA16E9ED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3E237A-685A-40F4-8CCA-A4E51B6FA8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6658F6-753A-4F76-ADF7-76DE52F47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C86DEC-98A9-4539-AD10-CF12F4B8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59367E-7A86-41DF-9655-39A1B937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200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5E18D-6316-4C47-B966-46D0A2290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A63178-6B8E-48C8-A708-A8437A94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4A2F8E-FA27-4DDB-842C-26E200BF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5B8DD-4E1E-417C-A96A-D55D4C92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627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3B6A3C-2269-45B1-8513-FF98F19F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8D0DF7-9194-4C50-83BE-508E68CD5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9DEFD-07CF-4BF4-8ECE-FD8FC7B8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31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6445E-3BF8-42D2-A919-998F36BD1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2A80-DD99-4FE8-ADA7-F3B9CA4AC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7C3763-A5B0-40FA-BF6F-2581E2FA9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45927-7B8D-4B8B-8B84-4EAD4FA07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05CA6-7CA4-4137-BAA5-4075C0193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F31576-D13D-49F7-9632-ADABD3364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73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6982A-3E34-494B-8CAD-05B3048DB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65ADD8-57B8-4BF2-A4DF-B8BE829166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DD340-0C92-400C-89CC-AF04656EC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2BE7A-0CEF-4D00-8417-EC3269E1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F0991-96B6-4EF6-A0CD-A1679239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44590-EE2D-4B72-819A-8E719882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196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DF0759-BB3E-4F09-B8E1-B17F5261C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9DC05-ACE9-4A80-8C04-3B7B1C731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4A4DE-388E-4916-BA15-74F5AC34A2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B582A-344C-4C6C-8969-315F65C71A00}" type="datetimeFigureOut">
              <a:rPr lang="en-CA" smtClean="0"/>
              <a:t>2021-02-04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32594-0FD1-43AD-BFE5-32BA26181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0664A-5BD8-419A-A3A6-FB4D1B836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93930-CE52-4484-8EE5-AD612B6289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458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02026-90ED-4329-B3D9-E5C59F887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33" y="770021"/>
            <a:ext cx="11594854" cy="18064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CA" sz="5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Rural Health and Social Care:</a:t>
            </a:r>
            <a:br>
              <a:rPr lang="en-CA" sz="5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5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Quality Care Close to Home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0561DA-6A02-473E-AAB7-064F3310E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33" y="3285788"/>
            <a:ext cx="11918734" cy="3583856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Professor Roger Strasser AM, </a:t>
            </a:r>
          </a:p>
          <a:p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Professor of Rural Health</a:t>
            </a:r>
          </a:p>
          <a:p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University of Waikato, New Zealand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Founding Dean Emeritus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Northern Ontario School of Medicine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098AD9-EDB1-4EBE-9501-70905CF0B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24E97C-97E1-4011-B5D0-F0A47DB8D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870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822251" y="261938"/>
            <a:ext cx="96577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512064" y="1489034"/>
            <a:ext cx="11289792" cy="3703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Assess Population Service Needs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specific health needs vary from community to community and over time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Align the Service Model with Population Needs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model designed in and for community, not imported from city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Develop a Profile of Target Recruits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identify required mix and skills of providers for the service model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6276C9-0469-4B9E-83AD-34C7E6BC4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CF0D33-ACF6-4160-B862-09E73A2866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106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519606" y="492397"/>
            <a:ext cx="96577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519605" y="1559177"/>
            <a:ext cx="11404171" cy="3703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Emphasize Information Sharing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about the professional, personal/family and social aspects of the work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Community Engagement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active community participation is essential to successful recruitment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Supporting Spouses / Families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whole family has to feel welcome and at home in the community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2C5D70-188A-4A5F-975E-271540B73C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37CBCE-7F9E-4416-9CBA-0C91066A36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05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710741" y="241378"/>
            <a:ext cx="96577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Retain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612541" y="1473956"/>
            <a:ext cx="11262467" cy="3703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cs typeface="Arial" panose="020B0604020202020204" pitchFamily="34" charset="0"/>
              </a:rPr>
              <a:t> </a:t>
            </a: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Supporting Team Cohesion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friendly, supportive work environment with accessible specialist support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Relevant Professional Development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local team learning, on-line and funded travel to keep up-to-date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Training Future Professionals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learning in remote rural settings improves retention and provides future recruits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84F3AA-81F8-4F67-82F9-724FE8F23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7E3133-5E48-4560-9C57-ACFA074C20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12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1119618" y="369645"/>
            <a:ext cx="96577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Conditions for Success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305375" y="1596150"/>
            <a:ext cx="11680723" cy="378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Recognition of unique rural and remote issues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Inclusion of remote rural engagement &amp; perspectives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Targeted investment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An annual cycle of activities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Monitoring and evaluation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6577840-9CCA-40A7-9985-7AC167D1D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C70580-6A33-426F-B574-1B5289FF89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0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Text Box 2"/>
          <p:cNvSpPr txBox="1">
            <a:spLocks noChangeArrowheads="1"/>
          </p:cNvSpPr>
          <p:nvPr/>
        </p:nvSpPr>
        <p:spPr bwMode="auto">
          <a:xfrm>
            <a:off x="1537508" y="3285356"/>
            <a:ext cx="942049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3600" dirty="0">
                <a:cs typeface="Arial" pitchFamily="34" charset="0"/>
              </a:rPr>
              <a:t>“Social Accountability of medical schools is the obligation to direct education, research and service activities towards addressing the priority health concerns of the community, region and/or nation they have a mandate to serve”        </a:t>
            </a:r>
            <a:r>
              <a:rPr lang="en-US" sz="2000" dirty="0">
                <a:cs typeface="Arial" pitchFamily="34" charset="0"/>
              </a:rPr>
              <a:t>WHO, 1995 </a:t>
            </a:r>
          </a:p>
        </p:txBody>
      </p:sp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3196166" y="294823"/>
            <a:ext cx="57996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Accountability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9308" y="1259264"/>
            <a:ext cx="110733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“</a:t>
            </a:r>
            <a:r>
              <a:rPr lang="en-US" sz="3200" dirty="0"/>
              <a:t>building accountability that relies on civic engagement, in which citizens participate directly or indirectly in demanding accountability from service providers and </a:t>
            </a:r>
            <a:r>
              <a:rPr lang="en-CA" sz="3200" dirty="0"/>
              <a:t>public officials”   </a:t>
            </a:r>
          </a:p>
          <a:p>
            <a:r>
              <a:rPr lang="en-CA" sz="3200" dirty="0"/>
              <a:t>                                                                                                  </a:t>
            </a:r>
            <a:r>
              <a:rPr lang="en-CA" sz="2000" dirty="0"/>
              <a:t>World Bank, 2009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EC2630-3495-4261-8FFC-898B8554D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8CEBC74-89E9-4AB9-8ABB-DAB2CCF3C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2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Text Box 2"/>
          <p:cNvSpPr txBox="1">
            <a:spLocks noChangeArrowheads="1"/>
          </p:cNvSpPr>
          <p:nvPr/>
        </p:nvSpPr>
        <p:spPr bwMode="auto">
          <a:xfrm>
            <a:off x="2786217" y="276676"/>
            <a:ext cx="683697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 Pentagram</a:t>
            </a:r>
          </a:p>
        </p:txBody>
      </p:sp>
      <p:sp>
        <p:nvSpPr>
          <p:cNvPr id="353283" name="Line 3"/>
          <p:cNvSpPr>
            <a:spLocks noChangeShapeType="1"/>
          </p:cNvSpPr>
          <p:nvPr/>
        </p:nvSpPr>
        <p:spPr bwMode="auto">
          <a:xfrm flipV="1">
            <a:off x="4098739" y="1947653"/>
            <a:ext cx="17526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353284" name="Line 4"/>
          <p:cNvSpPr>
            <a:spLocks noChangeShapeType="1"/>
          </p:cNvSpPr>
          <p:nvPr/>
        </p:nvSpPr>
        <p:spPr bwMode="auto">
          <a:xfrm>
            <a:off x="5851339" y="1947653"/>
            <a:ext cx="17526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353285" name="Line 5"/>
          <p:cNvSpPr>
            <a:spLocks noChangeShapeType="1"/>
          </p:cNvSpPr>
          <p:nvPr/>
        </p:nvSpPr>
        <p:spPr bwMode="auto">
          <a:xfrm>
            <a:off x="4098739" y="3539380"/>
            <a:ext cx="914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353286" name="Line 6"/>
          <p:cNvSpPr>
            <a:spLocks noChangeShapeType="1"/>
          </p:cNvSpPr>
          <p:nvPr/>
        </p:nvSpPr>
        <p:spPr bwMode="auto">
          <a:xfrm flipH="1">
            <a:off x="6779291" y="3624053"/>
            <a:ext cx="838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353287" name="Line 7"/>
          <p:cNvSpPr>
            <a:spLocks noChangeShapeType="1"/>
          </p:cNvSpPr>
          <p:nvPr/>
        </p:nvSpPr>
        <p:spPr bwMode="auto">
          <a:xfrm flipV="1">
            <a:off x="5026691" y="521578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353288" name="Oval 8"/>
          <p:cNvSpPr>
            <a:spLocks noChangeArrowheads="1"/>
          </p:cNvSpPr>
          <p:nvPr/>
        </p:nvSpPr>
        <p:spPr bwMode="auto">
          <a:xfrm>
            <a:off x="4791315" y="2881659"/>
            <a:ext cx="2209800" cy="1676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353289" name="Text Box 9"/>
          <p:cNvSpPr txBox="1">
            <a:spLocks noChangeArrowheads="1"/>
          </p:cNvSpPr>
          <p:nvPr/>
        </p:nvSpPr>
        <p:spPr bwMode="auto">
          <a:xfrm>
            <a:off x="4694479" y="1406316"/>
            <a:ext cx="2887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prstClr val="black"/>
                </a:solidFill>
                <a:latin typeface="Arial" pitchFamily="34" charset="0"/>
              </a:rPr>
              <a:t>Policy </a:t>
            </a:r>
            <a:r>
              <a:rPr lang="fr-FR" sz="2400" dirty="0" err="1">
                <a:solidFill>
                  <a:prstClr val="black"/>
                </a:solidFill>
                <a:latin typeface="Arial" pitchFamily="34" charset="0"/>
              </a:rPr>
              <a:t>makers</a:t>
            </a:r>
            <a:endParaRPr lang="fr-FR" sz="24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53290" name="Text Box 10"/>
          <p:cNvSpPr txBox="1">
            <a:spLocks noChangeArrowheads="1"/>
          </p:cNvSpPr>
          <p:nvPr/>
        </p:nvSpPr>
        <p:spPr bwMode="auto">
          <a:xfrm>
            <a:off x="7914673" y="3351325"/>
            <a:ext cx="2286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prstClr val="black"/>
                </a:solidFill>
                <a:latin typeface="Arial" pitchFamily="34" charset="0"/>
              </a:rPr>
              <a:t>Health professionals</a:t>
            </a:r>
          </a:p>
        </p:txBody>
      </p:sp>
      <p:sp>
        <p:nvSpPr>
          <p:cNvPr id="353291" name="Text Box 11"/>
          <p:cNvSpPr txBox="1">
            <a:spLocks noChangeArrowheads="1"/>
          </p:cNvSpPr>
          <p:nvPr/>
        </p:nvSpPr>
        <p:spPr bwMode="auto">
          <a:xfrm>
            <a:off x="7306650" y="5222157"/>
            <a:ext cx="38076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prstClr val="black"/>
                </a:solidFill>
                <a:latin typeface="Arial" pitchFamily="34" charset="0"/>
              </a:rPr>
              <a:t>Academic institutions</a:t>
            </a:r>
          </a:p>
        </p:txBody>
      </p:sp>
      <p:sp>
        <p:nvSpPr>
          <p:cNvPr id="353292" name="Text Box 12"/>
          <p:cNvSpPr txBox="1">
            <a:spLocks noChangeArrowheads="1"/>
          </p:cNvSpPr>
          <p:nvPr/>
        </p:nvSpPr>
        <p:spPr bwMode="auto">
          <a:xfrm>
            <a:off x="2086543" y="3365527"/>
            <a:ext cx="19939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prstClr val="black"/>
                </a:solidFill>
                <a:latin typeface="Arial" pitchFamily="34" charset="0"/>
              </a:rPr>
              <a:t>Health Managers</a:t>
            </a:r>
          </a:p>
        </p:txBody>
      </p:sp>
      <p:sp>
        <p:nvSpPr>
          <p:cNvPr id="353293" name="Text Box 13"/>
          <p:cNvSpPr txBox="1">
            <a:spLocks noChangeArrowheads="1"/>
          </p:cNvSpPr>
          <p:nvPr/>
        </p:nvSpPr>
        <p:spPr bwMode="auto">
          <a:xfrm>
            <a:off x="2068286" y="4990338"/>
            <a:ext cx="28223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667" dirty="0">
                <a:solidFill>
                  <a:prstClr val="black"/>
                </a:solidFill>
                <a:latin typeface="Arial" pitchFamily="34" charset="0"/>
              </a:rPr>
              <a:t>Communities</a:t>
            </a:r>
            <a:r>
              <a:rPr lang="fr-FR" sz="40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353294" name="Text Box 14"/>
          <p:cNvSpPr txBox="1">
            <a:spLocks noChangeArrowheads="1"/>
          </p:cNvSpPr>
          <p:nvPr/>
        </p:nvSpPr>
        <p:spPr bwMode="auto">
          <a:xfrm>
            <a:off x="5008435" y="3121442"/>
            <a:ext cx="18011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dirty="0">
                <a:solidFill>
                  <a:prstClr val="black"/>
                </a:solidFill>
                <a:latin typeface="Arial" pitchFamily="34" charset="0"/>
              </a:rPr>
              <a:t>People’s</a:t>
            </a: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</a:t>
            </a:r>
            <a:r>
              <a:rPr lang="fr-FR" sz="2400" dirty="0">
                <a:solidFill>
                  <a:prstClr val="black"/>
                </a:solidFill>
                <a:latin typeface="Arial" pitchFamily="34" charset="0"/>
              </a:rPr>
              <a:t>health</a:t>
            </a: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Arial" pitchFamily="34" charset="0"/>
              </a:rPr>
              <a:t>needs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899024" y="5185936"/>
            <a:ext cx="2723029" cy="462479"/>
          </a:xfrm>
          <a:prstGeom prst="roundRect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16425F7-061C-4AA0-BA86-36EB6513D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C507D19-DBA8-48F0-B56F-2AD946B60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04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975959" y="120193"/>
            <a:ext cx="96577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333816" y="969692"/>
            <a:ext cx="11721551" cy="5344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Commonalities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remote rural communities have much in common even across international boundaries</a:t>
            </a:r>
          </a:p>
          <a:p>
            <a:pPr eaLnBrk="0" hangingPunct="0">
              <a:buFontTx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Transience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recruit workers who make a longer-term</a:t>
            </a:r>
          </a:p>
          <a:p>
            <a:pPr eaLnBrk="0" hangingPunct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commitment to your region to assure continuity and quality</a:t>
            </a:r>
          </a:p>
          <a:p>
            <a:pPr eaLnBrk="0" hangingPunct="0"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Education and Training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training of local remote rural people, in remote rural locations, for remote rural jobs leads to successful recruitment and stability of remote rural services</a:t>
            </a:r>
            <a:endParaRPr lang="en-US" sz="37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 Community Engagement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active community participation is essential to successful stable remote rural health services</a:t>
            </a:r>
          </a:p>
          <a:p>
            <a:pPr eaLnBrk="0" hangingPunct="0">
              <a:buFontTx/>
              <a:buChar char="•"/>
            </a:pPr>
            <a:endParaRPr lang="en-US" sz="3200" dirty="0"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75C870-8BDB-4867-9E1A-0B25C04E7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ECE0A34-FFA0-4477-984A-D3A671CAF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55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02026-90ED-4329-B3D9-E5C59F887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0923" y="36143"/>
            <a:ext cx="6351767" cy="9024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CA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B90BEF6-30CA-466E-A43F-41DE640900B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38007" y="837521"/>
            <a:ext cx="11515986" cy="5182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4" indent="-179384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Strasser R. Rural Health Around the World: Challenges and Solutions.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Family Practice.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2003; 20: 457-463.</a:t>
            </a:r>
          </a:p>
          <a:p>
            <a:pPr marL="179384" indent="-179384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Strasser R. Learning in Context: Education for Remote Rural Health Care.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Rural and Remote Health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2016; 16: 4033.</a:t>
            </a:r>
          </a:p>
          <a:p>
            <a:pPr marL="179384" indent="-179384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Strasser R. Recruiting and retaining a rural medical workforce: the value of active community participation. (Guest Editorial) </a:t>
            </a:r>
            <a:r>
              <a:rPr lang="en-US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Med J Aust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2017; 207: 154-158.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4" indent="-179384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Strasser R, et al. Community engagement: A central feature of NOSM’s socially accountable distributed medical education. </a:t>
            </a: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CMEJ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2018; 9(1): e33-e43</a:t>
            </a:r>
          </a:p>
          <a:p>
            <a:pPr marL="179384" indent="-179384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Strasser R, Mitchell D, Logozzo J, Preston P, Walker N. Challenges of Capacity and Development for Health System Sustainability.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Healthcare Papers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2018, 17(3): 18-27.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9384" indent="-179384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Abelsen B, Strasser R, et al. Plan, Recruit, Retain: A Framework for Remote Rural Workforce Stability. </a:t>
            </a:r>
            <a:r>
              <a:rPr lang="en-CA" i="1" dirty="0">
                <a:latin typeface="Arial" panose="020B0604020202020204" pitchFamily="34" charset="0"/>
                <a:cs typeface="Arial" panose="020B0604020202020204" pitchFamily="34" charset="0"/>
              </a:rPr>
              <a:t>Human Resources for Health.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2020; 18: 63.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79835C-A803-4A5D-91B9-5144EA629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7A61870-E369-4644-ACD2-4AA5504C1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13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3154" name="Group 2"/>
          <p:cNvGrpSpPr>
            <a:grpSpLocks/>
          </p:cNvGrpSpPr>
          <p:nvPr/>
        </p:nvGrpSpPr>
        <p:grpSpPr bwMode="auto">
          <a:xfrm>
            <a:off x="3505200" y="609600"/>
            <a:ext cx="6267450" cy="5334000"/>
            <a:chOff x="996" y="572"/>
            <a:chExt cx="3948" cy="3364"/>
          </a:xfrm>
        </p:grpSpPr>
        <p:sp>
          <p:nvSpPr>
            <p:cNvPr id="433155" name="Freeform 3"/>
            <p:cNvSpPr>
              <a:spLocks/>
            </p:cNvSpPr>
            <p:nvPr/>
          </p:nvSpPr>
          <p:spPr bwMode="auto">
            <a:xfrm>
              <a:off x="1932" y="2450"/>
              <a:ext cx="452" cy="891"/>
            </a:xfrm>
            <a:custGeom>
              <a:avLst/>
              <a:gdLst>
                <a:gd name="T0" fmla="*/ 427 w 452"/>
                <a:gd name="T1" fmla="*/ 109 h 891"/>
                <a:gd name="T2" fmla="*/ 402 w 452"/>
                <a:gd name="T3" fmla="*/ 109 h 891"/>
                <a:gd name="T4" fmla="*/ 393 w 452"/>
                <a:gd name="T5" fmla="*/ 100 h 891"/>
                <a:gd name="T6" fmla="*/ 402 w 452"/>
                <a:gd name="T7" fmla="*/ 100 h 891"/>
                <a:gd name="T8" fmla="*/ 418 w 452"/>
                <a:gd name="T9" fmla="*/ 86 h 891"/>
                <a:gd name="T10" fmla="*/ 427 w 452"/>
                <a:gd name="T11" fmla="*/ 71 h 891"/>
                <a:gd name="T12" fmla="*/ 452 w 452"/>
                <a:gd name="T13" fmla="*/ 57 h 891"/>
                <a:gd name="T14" fmla="*/ 452 w 452"/>
                <a:gd name="T15" fmla="*/ 0 h 891"/>
                <a:gd name="T16" fmla="*/ 0 w 452"/>
                <a:gd name="T17" fmla="*/ 0 h 891"/>
                <a:gd name="T18" fmla="*/ 0 w 452"/>
                <a:gd name="T19" fmla="*/ 507 h 891"/>
                <a:gd name="T20" fmla="*/ 9 w 452"/>
                <a:gd name="T21" fmla="*/ 514 h 891"/>
                <a:gd name="T22" fmla="*/ 17 w 452"/>
                <a:gd name="T23" fmla="*/ 522 h 891"/>
                <a:gd name="T24" fmla="*/ 9 w 452"/>
                <a:gd name="T25" fmla="*/ 522 h 891"/>
                <a:gd name="T26" fmla="*/ 9 w 452"/>
                <a:gd name="T27" fmla="*/ 528 h 891"/>
                <a:gd name="T28" fmla="*/ 17 w 452"/>
                <a:gd name="T29" fmla="*/ 543 h 891"/>
                <a:gd name="T30" fmla="*/ 34 w 452"/>
                <a:gd name="T31" fmla="*/ 543 h 891"/>
                <a:gd name="T32" fmla="*/ 34 w 452"/>
                <a:gd name="T33" fmla="*/ 551 h 891"/>
                <a:gd name="T34" fmla="*/ 42 w 452"/>
                <a:gd name="T35" fmla="*/ 557 h 891"/>
                <a:gd name="T36" fmla="*/ 50 w 452"/>
                <a:gd name="T37" fmla="*/ 551 h 891"/>
                <a:gd name="T38" fmla="*/ 59 w 452"/>
                <a:gd name="T39" fmla="*/ 564 h 891"/>
                <a:gd name="T40" fmla="*/ 67 w 452"/>
                <a:gd name="T41" fmla="*/ 578 h 891"/>
                <a:gd name="T42" fmla="*/ 76 w 452"/>
                <a:gd name="T43" fmla="*/ 578 h 891"/>
                <a:gd name="T44" fmla="*/ 76 w 452"/>
                <a:gd name="T45" fmla="*/ 601 h 891"/>
                <a:gd name="T46" fmla="*/ 84 w 452"/>
                <a:gd name="T47" fmla="*/ 616 h 891"/>
                <a:gd name="T48" fmla="*/ 84 w 452"/>
                <a:gd name="T49" fmla="*/ 622 h 891"/>
                <a:gd name="T50" fmla="*/ 92 w 452"/>
                <a:gd name="T51" fmla="*/ 616 h 891"/>
                <a:gd name="T52" fmla="*/ 101 w 452"/>
                <a:gd name="T53" fmla="*/ 622 h 891"/>
                <a:gd name="T54" fmla="*/ 101 w 452"/>
                <a:gd name="T55" fmla="*/ 630 h 891"/>
                <a:gd name="T56" fmla="*/ 117 w 452"/>
                <a:gd name="T57" fmla="*/ 637 h 891"/>
                <a:gd name="T58" fmla="*/ 126 w 452"/>
                <a:gd name="T59" fmla="*/ 637 h 891"/>
                <a:gd name="T60" fmla="*/ 126 w 452"/>
                <a:gd name="T61" fmla="*/ 651 h 891"/>
                <a:gd name="T62" fmla="*/ 134 w 452"/>
                <a:gd name="T63" fmla="*/ 666 h 891"/>
                <a:gd name="T64" fmla="*/ 142 w 452"/>
                <a:gd name="T65" fmla="*/ 674 h 891"/>
                <a:gd name="T66" fmla="*/ 142 w 452"/>
                <a:gd name="T67" fmla="*/ 666 h 891"/>
                <a:gd name="T68" fmla="*/ 151 w 452"/>
                <a:gd name="T69" fmla="*/ 666 h 891"/>
                <a:gd name="T70" fmla="*/ 159 w 452"/>
                <a:gd name="T71" fmla="*/ 689 h 891"/>
                <a:gd name="T72" fmla="*/ 168 w 452"/>
                <a:gd name="T73" fmla="*/ 695 h 891"/>
                <a:gd name="T74" fmla="*/ 176 w 452"/>
                <a:gd name="T75" fmla="*/ 710 h 891"/>
                <a:gd name="T76" fmla="*/ 184 w 452"/>
                <a:gd name="T77" fmla="*/ 716 h 891"/>
                <a:gd name="T78" fmla="*/ 184 w 452"/>
                <a:gd name="T79" fmla="*/ 724 h 891"/>
                <a:gd name="T80" fmla="*/ 193 w 452"/>
                <a:gd name="T81" fmla="*/ 731 h 891"/>
                <a:gd name="T82" fmla="*/ 201 w 452"/>
                <a:gd name="T83" fmla="*/ 739 h 891"/>
                <a:gd name="T84" fmla="*/ 201 w 452"/>
                <a:gd name="T85" fmla="*/ 745 h 891"/>
                <a:gd name="T86" fmla="*/ 209 w 452"/>
                <a:gd name="T87" fmla="*/ 760 h 891"/>
                <a:gd name="T88" fmla="*/ 218 w 452"/>
                <a:gd name="T89" fmla="*/ 768 h 891"/>
                <a:gd name="T90" fmla="*/ 226 w 452"/>
                <a:gd name="T91" fmla="*/ 768 h 891"/>
                <a:gd name="T92" fmla="*/ 234 w 452"/>
                <a:gd name="T93" fmla="*/ 789 h 891"/>
                <a:gd name="T94" fmla="*/ 243 w 452"/>
                <a:gd name="T95" fmla="*/ 839 h 891"/>
                <a:gd name="T96" fmla="*/ 234 w 452"/>
                <a:gd name="T97" fmla="*/ 847 h 891"/>
                <a:gd name="T98" fmla="*/ 243 w 452"/>
                <a:gd name="T99" fmla="*/ 847 h 891"/>
                <a:gd name="T100" fmla="*/ 251 w 452"/>
                <a:gd name="T101" fmla="*/ 862 h 891"/>
                <a:gd name="T102" fmla="*/ 259 w 452"/>
                <a:gd name="T103" fmla="*/ 877 h 891"/>
                <a:gd name="T104" fmla="*/ 268 w 452"/>
                <a:gd name="T105" fmla="*/ 891 h 891"/>
                <a:gd name="T106" fmla="*/ 452 w 452"/>
                <a:gd name="T107" fmla="*/ 891 h 891"/>
                <a:gd name="T108" fmla="*/ 452 w 452"/>
                <a:gd name="T109" fmla="*/ 86 h 891"/>
                <a:gd name="T110" fmla="*/ 427 w 452"/>
                <a:gd name="T111" fmla="*/ 100 h 891"/>
                <a:gd name="T112" fmla="*/ 427 w 452"/>
                <a:gd name="T113" fmla="*/ 109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52" h="891">
                  <a:moveTo>
                    <a:pt x="427" y="109"/>
                  </a:moveTo>
                  <a:lnTo>
                    <a:pt x="402" y="109"/>
                  </a:lnTo>
                  <a:lnTo>
                    <a:pt x="393" y="100"/>
                  </a:lnTo>
                  <a:lnTo>
                    <a:pt x="402" y="100"/>
                  </a:lnTo>
                  <a:lnTo>
                    <a:pt x="418" y="86"/>
                  </a:lnTo>
                  <a:lnTo>
                    <a:pt x="427" y="71"/>
                  </a:lnTo>
                  <a:lnTo>
                    <a:pt x="452" y="57"/>
                  </a:lnTo>
                  <a:lnTo>
                    <a:pt x="452" y="0"/>
                  </a:lnTo>
                  <a:lnTo>
                    <a:pt x="0" y="0"/>
                  </a:lnTo>
                  <a:lnTo>
                    <a:pt x="0" y="507"/>
                  </a:lnTo>
                  <a:lnTo>
                    <a:pt x="9" y="514"/>
                  </a:lnTo>
                  <a:lnTo>
                    <a:pt x="17" y="522"/>
                  </a:lnTo>
                  <a:lnTo>
                    <a:pt x="9" y="522"/>
                  </a:lnTo>
                  <a:lnTo>
                    <a:pt x="9" y="528"/>
                  </a:lnTo>
                  <a:lnTo>
                    <a:pt x="17" y="543"/>
                  </a:lnTo>
                  <a:lnTo>
                    <a:pt x="34" y="543"/>
                  </a:lnTo>
                  <a:lnTo>
                    <a:pt x="34" y="551"/>
                  </a:lnTo>
                  <a:lnTo>
                    <a:pt x="42" y="557"/>
                  </a:lnTo>
                  <a:lnTo>
                    <a:pt x="50" y="551"/>
                  </a:lnTo>
                  <a:lnTo>
                    <a:pt x="59" y="564"/>
                  </a:lnTo>
                  <a:lnTo>
                    <a:pt x="67" y="578"/>
                  </a:lnTo>
                  <a:lnTo>
                    <a:pt x="76" y="578"/>
                  </a:lnTo>
                  <a:lnTo>
                    <a:pt x="76" y="601"/>
                  </a:lnTo>
                  <a:lnTo>
                    <a:pt x="84" y="616"/>
                  </a:lnTo>
                  <a:lnTo>
                    <a:pt x="84" y="622"/>
                  </a:lnTo>
                  <a:lnTo>
                    <a:pt x="92" y="616"/>
                  </a:lnTo>
                  <a:lnTo>
                    <a:pt x="101" y="622"/>
                  </a:lnTo>
                  <a:lnTo>
                    <a:pt x="101" y="630"/>
                  </a:lnTo>
                  <a:lnTo>
                    <a:pt x="117" y="637"/>
                  </a:lnTo>
                  <a:lnTo>
                    <a:pt x="126" y="637"/>
                  </a:lnTo>
                  <a:lnTo>
                    <a:pt x="126" y="651"/>
                  </a:lnTo>
                  <a:lnTo>
                    <a:pt x="134" y="666"/>
                  </a:lnTo>
                  <a:lnTo>
                    <a:pt x="142" y="674"/>
                  </a:lnTo>
                  <a:lnTo>
                    <a:pt x="142" y="666"/>
                  </a:lnTo>
                  <a:lnTo>
                    <a:pt x="151" y="666"/>
                  </a:lnTo>
                  <a:lnTo>
                    <a:pt x="159" y="689"/>
                  </a:lnTo>
                  <a:lnTo>
                    <a:pt x="168" y="695"/>
                  </a:lnTo>
                  <a:lnTo>
                    <a:pt x="176" y="710"/>
                  </a:lnTo>
                  <a:lnTo>
                    <a:pt x="184" y="716"/>
                  </a:lnTo>
                  <a:lnTo>
                    <a:pt x="184" y="724"/>
                  </a:lnTo>
                  <a:lnTo>
                    <a:pt x="193" y="731"/>
                  </a:lnTo>
                  <a:lnTo>
                    <a:pt x="201" y="739"/>
                  </a:lnTo>
                  <a:lnTo>
                    <a:pt x="201" y="745"/>
                  </a:lnTo>
                  <a:lnTo>
                    <a:pt x="209" y="760"/>
                  </a:lnTo>
                  <a:lnTo>
                    <a:pt x="218" y="768"/>
                  </a:lnTo>
                  <a:lnTo>
                    <a:pt x="226" y="768"/>
                  </a:lnTo>
                  <a:lnTo>
                    <a:pt x="234" y="789"/>
                  </a:lnTo>
                  <a:lnTo>
                    <a:pt x="243" y="839"/>
                  </a:lnTo>
                  <a:lnTo>
                    <a:pt x="234" y="847"/>
                  </a:lnTo>
                  <a:lnTo>
                    <a:pt x="243" y="847"/>
                  </a:lnTo>
                  <a:lnTo>
                    <a:pt x="251" y="862"/>
                  </a:lnTo>
                  <a:lnTo>
                    <a:pt x="259" y="877"/>
                  </a:lnTo>
                  <a:lnTo>
                    <a:pt x="268" y="891"/>
                  </a:lnTo>
                  <a:lnTo>
                    <a:pt x="452" y="891"/>
                  </a:lnTo>
                  <a:lnTo>
                    <a:pt x="452" y="86"/>
                  </a:lnTo>
                  <a:lnTo>
                    <a:pt x="427" y="100"/>
                  </a:lnTo>
                  <a:lnTo>
                    <a:pt x="427" y="10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56" name="Freeform 4"/>
            <p:cNvSpPr>
              <a:spLocks/>
            </p:cNvSpPr>
            <p:nvPr/>
          </p:nvSpPr>
          <p:spPr bwMode="auto">
            <a:xfrm>
              <a:off x="1080" y="2450"/>
              <a:ext cx="1120" cy="891"/>
            </a:xfrm>
            <a:custGeom>
              <a:avLst/>
              <a:gdLst>
                <a:gd name="T0" fmla="*/ 994 w 1120"/>
                <a:gd name="T1" fmla="*/ 666 h 891"/>
                <a:gd name="T2" fmla="*/ 978 w 1120"/>
                <a:gd name="T3" fmla="*/ 651 h 891"/>
                <a:gd name="T4" fmla="*/ 953 w 1120"/>
                <a:gd name="T5" fmla="*/ 630 h 891"/>
                <a:gd name="T6" fmla="*/ 936 w 1120"/>
                <a:gd name="T7" fmla="*/ 622 h 891"/>
                <a:gd name="T8" fmla="*/ 928 w 1120"/>
                <a:gd name="T9" fmla="*/ 578 h 891"/>
                <a:gd name="T10" fmla="*/ 902 w 1120"/>
                <a:gd name="T11" fmla="*/ 551 h 891"/>
                <a:gd name="T12" fmla="*/ 886 w 1120"/>
                <a:gd name="T13" fmla="*/ 543 h 891"/>
                <a:gd name="T14" fmla="*/ 861 w 1120"/>
                <a:gd name="T15" fmla="*/ 522 h 891"/>
                <a:gd name="T16" fmla="*/ 852 w 1120"/>
                <a:gd name="T17" fmla="*/ 507 h 891"/>
                <a:gd name="T18" fmla="*/ 0 w 1120"/>
                <a:gd name="T19" fmla="*/ 0 h 891"/>
                <a:gd name="T20" fmla="*/ 100 w 1120"/>
                <a:gd name="T21" fmla="*/ 65 h 891"/>
                <a:gd name="T22" fmla="*/ 125 w 1120"/>
                <a:gd name="T23" fmla="*/ 36 h 891"/>
                <a:gd name="T24" fmla="*/ 184 w 1120"/>
                <a:gd name="T25" fmla="*/ 50 h 891"/>
                <a:gd name="T26" fmla="*/ 209 w 1120"/>
                <a:gd name="T27" fmla="*/ 86 h 891"/>
                <a:gd name="T28" fmla="*/ 250 w 1120"/>
                <a:gd name="T29" fmla="*/ 130 h 891"/>
                <a:gd name="T30" fmla="*/ 317 w 1120"/>
                <a:gd name="T31" fmla="*/ 238 h 891"/>
                <a:gd name="T32" fmla="*/ 326 w 1120"/>
                <a:gd name="T33" fmla="*/ 276 h 891"/>
                <a:gd name="T34" fmla="*/ 384 w 1120"/>
                <a:gd name="T35" fmla="*/ 311 h 891"/>
                <a:gd name="T36" fmla="*/ 401 w 1120"/>
                <a:gd name="T37" fmla="*/ 340 h 891"/>
                <a:gd name="T38" fmla="*/ 376 w 1120"/>
                <a:gd name="T39" fmla="*/ 426 h 891"/>
                <a:gd name="T40" fmla="*/ 393 w 1120"/>
                <a:gd name="T41" fmla="*/ 434 h 891"/>
                <a:gd name="T42" fmla="*/ 393 w 1120"/>
                <a:gd name="T43" fmla="*/ 463 h 891"/>
                <a:gd name="T44" fmla="*/ 401 w 1120"/>
                <a:gd name="T45" fmla="*/ 493 h 891"/>
                <a:gd name="T46" fmla="*/ 468 w 1120"/>
                <a:gd name="T47" fmla="*/ 499 h 891"/>
                <a:gd name="T48" fmla="*/ 459 w 1120"/>
                <a:gd name="T49" fmla="*/ 543 h 891"/>
                <a:gd name="T50" fmla="*/ 493 w 1120"/>
                <a:gd name="T51" fmla="*/ 587 h 891"/>
                <a:gd name="T52" fmla="*/ 501 w 1120"/>
                <a:gd name="T53" fmla="*/ 630 h 891"/>
                <a:gd name="T54" fmla="*/ 518 w 1120"/>
                <a:gd name="T55" fmla="*/ 645 h 891"/>
                <a:gd name="T56" fmla="*/ 501 w 1120"/>
                <a:gd name="T57" fmla="*/ 680 h 891"/>
                <a:gd name="T58" fmla="*/ 510 w 1120"/>
                <a:gd name="T59" fmla="*/ 701 h 891"/>
                <a:gd name="T60" fmla="*/ 518 w 1120"/>
                <a:gd name="T61" fmla="*/ 724 h 891"/>
                <a:gd name="T62" fmla="*/ 543 w 1120"/>
                <a:gd name="T63" fmla="*/ 739 h 891"/>
                <a:gd name="T64" fmla="*/ 560 w 1120"/>
                <a:gd name="T65" fmla="*/ 745 h 891"/>
                <a:gd name="T66" fmla="*/ 593 w 1120"/>
                <a:gd name="T67" fmla="*/ 774 h 891"/>
                <a:gd name="T68" fmla="*/ 627 w 1120"/>
                <a:gd name="T69" fmla="*/ 783 h 891"/>
                <a:gd name="T70" fmla="*/ 652 w 1120"/>
                <a:gd name="T71" fmla="*/ 797 h 891"/>
                <a:gd name="T72" fmla="*/ 677 w 1120"/>
                <a:gd name="T73" fmla="*/ 827 h 891"/>
                <a:gd name="T74" fmla="*/ 693 w 1120"/>
                <a:gd name="T75" fmla="*/ 862 h 891"/>
                <a:gd name="T76" fmla="*/ 710 w 1120"/>
                <a:gd name="T77" fmla="*/ 862 h 891"/>
                <a:gd name="T78" fmla="*/ 710 w 1120"/>
                <a:gd name="T79" fmla="*/ 877 h 891"/>
                <a:gd name="T80" fmla="*/ 719 w 1120"/>
                <a:gd name="T81" fmla="*/ 891 h 891"/>
                <a:gd name="T82" fmla="*/ 1120 w 1120"/>
                <a:gd name="T83" fmla="*/ 891 h 891"/>
                <a:gd name="T84" fmla="*/ 1095 w 1120"/>
                <a:gd name="T85" fmla="*/ 847 h 891"/>
                <a:gd name="T86" fmla="*/ 1086 w 1120"/>
                <a:gd name="T87" fmla="*/ 789 h 891"/>
                <a:gd name="T88" fmla="*/ 1061 w 1120"/>
                <a:gd name="T89" fmla="*/ 760 h 891"/>
                <a:gd name="T90" fmla="*/ 1045 w 1120"/>
                <a:gd name="T91" fmla="*/ 731 h 891"/>
                <a:gd name="T92" fmla="*/ 1028 w 1120"/>
                <a:gd name="T93" fmla="*/ 710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20" h="891">
                  <a:moveTo>
                    <a:pt x="1011" y="689"/>
                  </a:moveTo>
                  <a:lnTo>
                    <a:pt x="1003" y="666"/>
                  </a:lnTo>
                  <a:lnTo>
                    <a:pt x="994" y="666"/>
                  </a:lnTo>
                  <a:lnTo>
                    <a:pt x="994" y="674"/>
                  </a:lnTo>
                  <a:lnTo>
                    <a:pt x="986" y="666"/>
                  </a:lnTo>
                  <a:lnTo>
                    <a:pt x="978" y="651"/>
                  </a:lnTo>
                  <a:lnTo>
                    <a:pt x="978" y="637"/>
                  </a:lnTo>
                  <a:lnTo>
                    <a:pt x="969" y="637"/>
                  </a:lnTo>
                  <a:lnTo>
                    <a:pt x="953" y="630"/>
                  </a:lnTo>
                  <a:lnTo>
                    <a:pt x="953" y="622"/>
                  </a:lnTo>
                  <a:lnTo>
                    <a:pt x="944" y="616"/>
                  </a:lnTo>
                  <a:lnTo>
                    <a:pt x="936" y="622"/>
                  </a:lnTo>
                  <a:lnTo>
                    <a:pt x="936" y="616"/>
                  </a:lnTo>
                  <a:lnTo>
                    <a:pt x="928" y="601"/>
                  </a:lnTo>
                  <a:lnTo>
                    <a:pt x="928" y="578"/>
                  </a:lnTo>
                  <a:lnTo>
                    <a:pt x="919" y="578"/>
                  </a:lnTo>
                  <a:lnTo>
                    <a:pt x="911" y="564"/>
                  </a:lnTo>
                  <a:lnTo>
                    <a:pt x="902" y="551"/>
                  </a:lnTo>
                  <a:lnTo>
                    <a:pt x="894" y="557"/>
                  </a:lnTo>
                  <a:lnTo>
                    <a:pt x="886" y="551"/>
                  </a:lnTo>
                  <a:lnTo>
                    <a:pt x="886" y="543"/>
                  </a:lnTo>
                  <a:lnTo>
                    <a:pt x="869" y="543"/>
                  </a:lnTo>
                  <a:lnTo>
                    <a:pt x="861" y="528"/>
                  </a:lnTo>
                  <a:lnTo>
                    <a:pt x="861" y="522"/>
                  </a:lnTo>
                  <a:lnTo>
                    <a:pt x="869" y="522"/>
                  </a:lnTo>
                  <a:lnTo>
                    <a:pt x="861" y="514"/>
                  </a:lnTo>
                  <a:lnTo>
                    <a:pt x="852" y="507"/>
                  </a:lnTo>
                  <a:lnTo>
                    <a:pt x="852" y="0"/>
                  </a:lnTo>
                  <a:lnTo>
                    <a:pt x="677" y="0"/>
                  </a:lnTo>
                  <a:lnTo>
                    <a:pt x="0" y="0"/>
                  </a:lnTo>
                  <a:lnTo>
                    <a:pt x="66" y="65"/>
                  </a:lnTo>
                  <a:lnTo>
                    <a:pt x="66" y="86"/>
                  </a:lnTo>
                  <a:lnTo>
                    <a:pt x="100" y="65"/>
                  </a:lnTo>
                  <a:lnTo>
                    <a:pt x="108" y="65"/>
                  </a:lnTo>
                  <a:lnTo>
                    <a:pt x="117" y="42"/>
                  </a:lnTo>
                  <a:lnTo>
                    <a:pt x="125" y="36"/>
                  </a:lnTo>
                  <a:lnTo>
                    <a:pt x="158" y="15"/>
                  </a:lnTo>
                  <a:lnTo>
                    <a:pt x="175" y="27"/>
                  </a:lnTo>
                  <a:lnTo>
                    <a:pt x="184" y="50"/>
                  </a:lnTo>
                  <a:lnTo>
                    <a:pt x="200" y="57"/>
                  </a:lnTo>
                  <a:lnTo>
                    <a:pt x="209" y="71"/>
                  </a:lnTo>
                  <a:lnTo>
                    <a:pt x="209" y="86"/>
                  </a:lnTo>
                  <a:lnTo>
                    <a:pt x="234" y="100"/>
                  </a:lnTo>
                  <a:lnTo>
                    <a:pt x="259" y="130"/>
                  </a:lnTo>
                  <a:lnTo>
                    <a:pt x="250" y="130"/>
                  </a:lnTo>
                  <a:lnTo>
                    <a:pt x="309" y="223"/>
                  </a:lnTo>
                  <a:lnTo>
                    <a:pt x="301" y="238"/>
                  </a:lnTo>
                  <a:lnTo>
                    <a:pt x="317" y="238"/>
                  </a:lnTo>
                  <a:lnTo>
                    <a:pt x="309" y="253"/>
                  </a:lnTo>
                  <a:lnTo>
                    <a:pt x="326" y="261"/>
                  </a:lnTo>
                  <a:lnTo>
                    <a:pt x="326" y="276"/>
                  </a:lnTo>
                  <a:lnTo>
                    <a:pt x="334" y="276"/>
                  </a:lnTo>
                  <a:lnTo>
                    <a:pt x="384" y="303"/>
                  </a:lnTo>
                  <a:lnTo>
                    <a:pt x="384" y="311"/>
                  </a:lnTo>
                  <a:lnTo>
                    <a:pt x="401" y="317"/>
                  </a:lnTo>
                  <a:lnTo>
                    <a:pt x="409" y="326"/>
                  </a:lnTo>
                  <a:lnTo>
                    <a:pt x="401" y="340"/>
                  </a:lnTo>
                  <a:lnTo>
                    <a:pt x="409" y="384"/>
                  </a:lnTo>
                  <a:lnTo>
                    <a:pt x="401" y="399"/>
                  </a:lnTo>
                  <a:lnTo>
                    <a:pt x="376" y="426"/>
                  </a:lnTo>
                  <a:lnTo>
                    <a:pt x="376" y="434"/>
                  </a:lnTo>
                  <a:lnTo>
                    <a:pt x="401" y="426"/>
                  </a:lnTo>
                  <a:lnTo>
                    <a:pt x="393" y="434"/>
                  </a:lnTo>
                  <a:lnTo>
                    <a:pt x="384" y="449"/>
                  </a:lnTo>
                  <a:lnTo>
                    <a:pt x="384" y="455"/>
                  </a:lnTo>
                  <a:lnTo>
                    <a:pt x="393" y="463"/>
                  </a:lnTo>
                  <a:lnTo>
                    <a:pt x="393" y="470"/>
                  </a:lnTo>
                  <a:lnTo>
                    <a:pt x="401" y="478"/>
                  </a:lnTo>
                  <a:lnTo>
                    <a:pt x="401" y="493"/>
                  </a:lnTo>
                  <a:lnTo>
                    <a:pt x="443" y="536"/>
                  </a:lnTo>
                  <a:lnTo>
                    <a:pt x="443" y="522"/>
                  </a:lnTo>
                  <a:lnTo>
                    <a:pt x="468" y="499"/>
                  </a:lnTo>
                  <a:lnTo>
                    <a:pt x="459" y="522"/>
                  </a:lnTo>
                  <a:lnTo>
                    <a:pt x="451" y="528"/>
                  </a:lnTo>
                  <a:lnTo>
                    <a:pt x="459" y="543"/>
                  </a:lnTo>
                  <a:lnTo>
                    <a:pt x="468" y="551"/>
                  </a:lnTo>
                  <a:lnTo>
                    <a:pt x="476" y="578"/>
                  </a:lnTo>
                  <a:lnTo>
                    <a:pt x="493" y="587"/>
                  </a:lnTo>
                  <a:lnTo>
                    <a:pt x="484" y="630"/>
                  </a:lnTo>
                  <a:lnTo>
                    <a:pt x="493" y="616"/>
                  </a:lnTo>
                  <a:lnTo>
                    <a:pt x="501" y="630"/>
                  </a:lnTo>
                  <a:lnTo>
                    <a:pt x="526" y="616"/>
                  </a:lnTo>
                  <a:lnTo>
                    <a:pt x="535" y="622"/>
                  </a:lnTo>
                  <a:lnTo>
                    <a:pt x="518" y="645"/>
                  </a:lnTo>
                  <a:lnTo>
                    <a:pt x="510" y="651"/>
                  </a:lnTo>
                  <a:lnTo>
                    <a:pt x="501" y="660"/>
                  </a:lnTo>
                  <a:lnTo>
                    <a:pt x="501" y="680"/>
                  </a:lnTo>
                  <a:lnTo>
                    <a:pt x="501" y="689"/>
                  </a:lnTo>
                  <a:lnTo>
                    <a:pt x="518" y="689"/>
                  </a:lnTo>
                  <a:lnTo>
                    <a:pt x="510" y="701"/>
                  </a:lnTo>
                  <a:lnTo>
                    <a:pt x="518" y="701"/>
                  </a:lnTo>
                  <a:lnTo>
                    <a:pt x="510" y="716"/>
                  </a:lnTo>
                  <a:lnTo>
                    <a:pt x="518" y="724"/>
                  </a:lnTo>
                  <a:lnTo>
                    <a:pt x="518" y="731"/>
                  </a:lnTo>
                  <a:lnTo>
                    <a:pt x="535" y="745"/>
                  </a:lnTo>
                  <a:lnTo>
                    <a:pt x="543" y="739"/>
                  </a:lnTo>
                  <a:lnTo>
                    <a:pt x="551" y="745"/>
                  </a:lnTo>
                  <a:lnTo>
                    <a:pt x="560" y="739"/>
                  </a:lnTo>
                  <a:lnTo>
                    <a:pt x="560" y="745"/>
                  </a:lnTo>
                  <a:lnTo>
                    <a:pt x="576" y="745"/>
                  </a:lnTo>
                  <a:lnTo>
                    <a:pt x="576" y="768"/>
                  </a:lnTo>
                  <a:lnTo>
                    <a:pt x="593" y="774"/>
                  </a:lnTo>
                  <a:lnTo>
                    <a:pt x="602" y="774"/>
                  </a:lnTo>
                  <a:lnTo>
                    <a:pt x="618" y="774"/>
                  </a:lnTo>
                  <a:lnTo>
                    <a:pt x="627" y="783"/>
                  </a:lnTo>
                  <a:lnTo>
                    <a:pt x="627" y="789"/>
                  </a:lnTo>
                  <a:lnTo>
                    <a:pt x="643" y="789"/>
                  </a:lnTo>
                  <a:lnTo>
                    <a:pt x="652" y="797"/>
                  </a:lnTo>
                  <a:lnTo>
                    <a:pt x="635" y="812"/>
                  </a:lnTo>
                  <a:lnTo>
                    <a:pt x="652" y="833"/>
                  </a:lnTo>
                  <a:lnTo>
                    <a:pt x="677" y="827"/>
                  </a:lnTo>
                  <a:lnTo>
                    <a:pt x="677" y="833"/>
                  </a:lnTo>
                  <a:lnTo>
                    <a:pt x="677" y="854"/>
                  </a:lnTo>
                  <a:lnTo>
                    <a:pt x="693" y="862"/>
                  </a:lnTo>
                  <a:lnTo>
                    <a:pt x="702" y="854"/>
                  </a:lnTo>
                  <a:lnTo>
                    <a:pt x="710" y="847"/>
                  </a:lnTo>
                  <a:lnTo>
                    <a:pt x="710" y="862"/>
                  </a:lnTo>
                  <a:lnTo>
                    <a:pt x="719" y="868"/>
                  </a:lnTo>
                  <a:lnTo>
                    <a:pt x="710" y="868"/>
                  </a:lnTo>
                  <a:lnTo>
                    <a:pt x="710" y="877"/>
                  </a:lnTo>
                  <a:lnTo>
                    <a:pt x="719" y="883"/>
                  </a:lnTo>
                  <a:lnTo>
                    <a:pt x="710" y="891"/>
                  </a:lnTo>
                  <a:lnTo>
                    <a:pt x="719" y="891"/>
                  </a:lnTo>
                  <a:lnTo>
                    <a:pt x="727" y="883"/>
                  </a:lnTo>
                  <a:lnTo>
                    <a:pt x="727" y="891"/>
                  </a:lnTo>
                  <a:lnTo>
                    <a:pt x="1120" y="891"/>
                  </a:lnTo>
                  <a:lnTo>
                    <a:pt x="1111" y="877"/>
                  </a:lnTo>
                  <a:lnTo>
                    <a:pt x="1103" y="862"/>
                  </a:lnTo>
                  <a:lnTo>
                    <a:pt x="1095" y="847"/>
                  </a:lnTo>
                  <a:lnTo>
                    <a:pt x="1086" y="847"/>
                  </a:lnTo>
                  <a:lnTo>
                    <a:pt x="1095" y="839"/>
                  </a:lnTo>
                  <a:lnTo>
                    <a:pt x="1086" y="789"/>
                  </a:lnTo>
                  <a:lnTo>
                    <a:pt x="1078" y="768"/>
                  </a:lnTo>
                  <a:lnTo>
                    <a:pt x="1070" y="768"/>
                  </a:lnTo>
                  <a:lnTo>
                    <a:pt x="1061" y="760"/>
                  </a:lnTo>
                  <a:lnTo>
                    <a:pt x="1053" y="745"/>
                  </a:lnTo>
                  <a:lnTo>
                    <a:pt x="1053" y="739"/>
                  </a:lnTo>
                  <a:lnTo>
                    <a:pt x="1045" y="731"/>
                  </a:lnTo>
                  <a:lnTo>
                    <a:pt x="1036" y="724"/>
                  </a:lnTo>
                  <a:lnTo>
                    <a:pt x="1036" y="716"/>
                  </a:lnTo>
                  <a:lnTo>
                    <a:pt x="1028" y="710"/>
                  </a:lnTo>
                  <a:lnTo>
                    <a:pt x="1020" y="695"/>
                  </a:lnTo>
                  <a:lnTo>
                    <a:pt x="1011" y="68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57" name="Freeform 5"/>
            <p:cNvSpPr>
              <a:spLocks/>
            </p:cNvSpPr>
            <p:nvPr/>
          </p:nvSpPr>
          <p:spPr bwMode="auto">
            <a:xfrm>
              <a:off x="1556" y="3195"/>
              <a:ext cx="234" cy="205"/>
            </a:xfrm>
            <a:custGeom>
              <a:avLst/>
              <a:gdLst>
                <a:gd name="T0" fmla="*/ 134 w 234"/>
                <a:gd name="T1" fmla="*/ 59 h 205"/>
                <a:gd name="T2" fmla="*/ 159 w 234"/>
                <a:gd name="T3" fmla="*/ 88 h 205"/>
                <a:gd name="T4" fmla="*/ 159 w 234"/>
                <a:gd name="T5" fmla="*/ 94 h 205"/>
                <a:gd name="T6" fmla="*/ 167 w 234"/>
                <a:gd name="T7" fmla="*/ 109 h 205"/>
                <a:gd name="T8" fmla="*/ 192 w 234"/>
                <a:gd name="T9" fmla="*/ 123 h 205"/>
                <a:gd name="T10" fmla="*/ 209 w 234"/>
                <a:gd name="T11" fmla="*/ 138 h 205"/>
                <a:gd name="T12" fmla="*/ 217 w 234"/>
                <a:gd name="T13" fmla="*/ 182 h 205"/>
                <a:gd name="T14" fmla="*/ 226 w 234"/>
                <a:gd name="T15" fmla="*/ 175 h 205"/>
                <a:gd name="T16" fmla="*/ 234 w 234"/>
                <a:gd name="T17" fmla="*/ 196 h 205"/>
                <a:gd name="T18" fmla="*/ 226 w 234"/>
                <a:gd name="T19" fmla="*/ 196 h 205"/>
                <a:gd name="T20" fmla="*/ 217 w 234"/>
                <a:gd name="T21" fmla="*/ 205 h 205"/>
                <a:gd name="T22" fmla="*/ 209 w 234"/>
                <a:gd name="T23" fmla="*/ 205 h 205"/>
                <a:gd name="T24" fmla="*/ 142 w 234"/>
                <a:gd name="T25" fmla="*/ 167 h 205"/>
                <a:gd name="T26" fmla="*/ 151 w 234"/>
                <a:gd name="T27" fmla="*/ 153 h 205"/>
                <a:gd name="T28" fmla="*/ 142 w 234"/>
                <a:gd name="T29" fmla="*/ 153 h 205"/>
                <a:gd name="T30" fmla="*/ 134 w 234"/>
                <a:gd name="T31" fmla="*/ 153 h 205"/>
                <a:gd name="T32" fmla="*/ 117 w 234"/>
                <a:gd name="T33" fmla="*/ 138 h 205"/>
                <a:gd name="T34" fmla="*/ 117 w 234"/>
                <a:gd name="T35" fmla="*/ 132 h 205"/>
                <a:gd name="T36" fmla="*/ 109 w 234"/>
                <a:gd name="T37" fmla="*/ 132 h 205"/>
                <a:gd name="T38" fmla="*/ 109 w 234"/>
                <a:gd name="T39" fmla="*/ 117 h 205"/>
                <a:gd name="T40" fmla="*/ 100 w 234"/>
                <a:gd name="T41" fmla="*/ 117 h 205"/>
                <a:gd name="T42" fmla="*/ 92 w 234"/>
                <a:gd name="T43" fmla="*/ 109 h 205"/>
                <a:gd name="T44" fmla="*/ 92 w 234"/>
                <a:gd name="T45" fmla="*/ 117 h 205"/>
                <a:gd name="T46" fmla="*/ 84 w 234"/>
                <a:gd name="T47" fmla="*/ 109 h 205"/>
                <a:gd name="T48" fmla="*/ 92 w 234"/>
                <a:gd name="T49" fmla="*/ 102 h 205"/>
                <a:gd name="T50" fmla="*/ 75 w 234"/>
                <a:gd name="T51" fmla="*/ 73 h 205"/>
                <a:gd name="T52" fmla="*/ 59 w 234"/>
                <a:gd name="T53" fmla="*/ 82 h 205"/>
                <a:gd name="T54" fmla="*/ 50 w 234"/>
                <a:gd name="T55" fmla="*/ 73 h 205"/>
                <a:gd name="T56" fmla="*/ 59 w 234"/>
                <a:gd name="T57" fmla="*/ 59 h 205"/>
                <a:gd name="T58" fmla="*/ 50 w 234"/>
                <a:gd name="T59" fmla="*/ 67 h 205"/>
                <a:gd name="T60" fmla="*/ 42 w 234"/>
                <a:gd name="T61" fmla="*/ 59 h 205"/>
                <a:gd name="T62" fmla="*/ 25 w 234"/>
                <a:gd name="T63" fmla="*/ 59 h 205"/>
                <a:gd name="T64" fmla="*/ 34 w 234"/>
                <a:gd name="T65" fmla="*/ 52 h 205"/>
                <a:gd name="T66" fmla="*/ 25 w 234"/>
                <a:gd name="T67" fmla="*/ 38 h 205"/>
                <a:gd name="T68" fmla="*/ 25 w 234"/>
                <a:gd name="T69" fmla="*/ 29 h 205"/>
                <a:gd name="T70" fmla="*/ 17 w 234"/>
                <a:gd name="T71" fmla="*/ 29 h 205"/>
                <a:gd name="T72" fmla="*/ 0 w 234"/>
                <a:gd name="T73" fmla="*/ 9 h 205"/>
                <a:gd name="T74" fmla="*/ 17 w 234"/>
                <a:gd name="T75" fmla="*/ 0 h 205"/>
                <a:gd name="T76" fmla="*/ 42 w 234"/>
                <a:gd name="T77" fmla="*/ 0 h 205"/>
                <a:gd name="T78" fmla="*/ 59 w 234"/>
                <a:gd name="T79" fmla="*/ 23 h 205"/>
                <a:gd name="T80" fmla="*/ 134 w 234"/>
                <a:gd name="T81" fmla="*/ 38 h 205"/>
                <a:gd name="T82" fmla="*/ 134 w 234"/>
                <a:gd name="T83" fmla="*/ 59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4" h="205">
                  <a:moveTo>
                    <a:pt x="134" y="59"/>
                  </a:moveTo>
                  <a:lnTo>
                    <a:pt x="159" y="88"/>
                  </a:lnTo>
                  <a:lnTo>
                    <a:pt x="159" y="94"/>
                  </a:lnTo>
                  <a:lnTo>
                    <a:pt x="167" y="109"/>
                  </a:lnTo>
                  <a:lnTo>
                    <a:pt x="192" y="123"/>
                  </a:lnTo>
                  <a:lnTo>
                    <a:pt x="209" y="138"/>
                  </a:lnTo>
                  <a:lnTo>
                    <a:pt x="217" y="182"/>
                  </a:lnTo>
                  <a:lnTo>
                    <a:pt x="226" y="175"/>
                  </a:lnTo>
                  <a:lnTo>
                    <a:pt x="234" y="196"/>
                  </a:lnTo>
                  <a:lnTo>
                    <a:pt x="226" y="196"/>
                  </a:lnTo>
                  <a:lnTo>
                    <a:pt x="217" y="205"/>
                  </a:lnTo>
                  <a:lnTo>
                    <a:pt x="209" y="205"/>
                  </a:lnTo>
                  <a:lnTo>
                    <a:pt x="142" y="167"/>
                  </a:lnTo>
                  <a:lnTo>
                    <a:pt x="151" y="153"/>
                  </a:lnTo>
                  <a:lnTo>
                    <a:pt x="142" y="153"/>
                  </a:lnTo>
                  <a:lnTo>
                    <a:pt x="134" y="153"/>
                  </a:lnTo>
                  <a:lnTo>
                    <a:pt x="117" y="138"/>
                  </a:lnTo>
                  <a:lnTo>
                    <a:pt x="117" y="132"/>
                  </a:lnTo>
                  <a:lnTo>
                    <a:pt x="109" y="132"/>
                  </a:lnTo>
                  <a:lnTo>
                    <a:pt x="109" y="117"/>
                  </a:lnTo>
                  <a:lnTo>
                    <a:pt x="100" y="117"/>
                  </a:lnTo>
                  <a:lnTo>
                    <a:pt x="92" y="109"/>
                  </a:lnTo>
                  <a:lnTo>
                    <a:pt x="92" y="117"/>
                  </a:lnTo>
                  <a:lnTo>
                    <a:pt x="84" y="109"/>
                  </a:lnTo>
                  <a:lnTo>
                    <a:pt x="92" y="102"/>
                  </a:lnTo>
                  <a:lnTo>
                    <a:pt x="75" y="73"/>
                  </a:lnTo>
                  <a:lnTo>
                    <a:pt x="59" y="82"/>
                  </a:lnTo>
                  <a:lnTo>
                    <a:pt x="50" y="73"/>
                  </a:lnTo>
                  <a:lnTo>
                    <a:pt x="59" y="59"/>
                  </a:lnTo>
                  <a:lnTo>
                    <a:pt x="50" y="67"/>
                  </a:lnTo>
                  <a:lnTo>
                    <a:pt x="42" y="59"/>
                  </a:lnTo>
                  <a:lnTo>
                    <a:pt x="25" y="59"/>
                  </a:lnTo>
                  <a:lnTo>
                    <a:pt x="34" y="52"/>
                  </a:lnTo>
                  <a:lnTo>
                    <a:pt x="25" y="38"/>
                  </a:lnTo>
                  <a:lnTo>
                    <a:pt x="25" y="29"/>
                  </a:lnTo>
                  <a:lnTo>
                    <a:pt x="17" y="29"/>
                  </a:lnTo>
                  <a:lnTo>
                    <a:pt x="0" y="9"/>
                  </a:lnTo>
                  <a:lnTo>
                    <a:pt x="17" y="0"/>
                  </a:lnTo>
                  <a:lnTo>
                    <a:pt x="42" y="0"/>
                  </a:lnTo>
                  <a:lnTo>
                    <a:pt x="59" y="23"/>
                  </a:lnTo>
                  <a:lnTo>
                    <a:pt x="134" y="38"/>
                  </a:lnTo>
                  <a:lnTo>
                    <a:pt x="134" y="5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58" name="Freeform 6"/>
            <p:cNvSpPr>
              <a:spLocks/>
            </p:cNvSpPr>
            <p:nvPr/>
          </p:nvSpPr>
          <p:spPr bwMode="auto">
            <a:xfrm>
              <a:off x="1347" y="2920"/>
              <a:ext cx="67" cy="87"/>
            </a:xfrm>
            <a:custGeom>
              <a:avLst/>
              <a:gdLst>
                <a:gd name="T0" fmla="*/ 67 w 67"/>
                <a:gd name="T1" fmla="*/ 8 h 87"/>
                <a:gd name="T2" fmla="*/ 50 w 67"/>
                <a:gd name="T3" fmla="*/ 58 h 87"/>
                <a:gd name="T4" fmla="*/ 50 w 67"/>
                <a:gd name="T5" fmla="*/ 81 h 87"/>
                <a:gd name="T6" fmla="*/ 25 w 67"/>
                <a:gd name="T7" fmla="*/ 87 h 87"/>
                <a:gd name="T8" fmla="*/ 17 w 67"/>
                <a:gd name="T9" fmla="*/ 73 h 87"/>
                <a:gd name="T10" fmla="*/ 25 w 67"/>
                <a:gd name="T11" fmla="*/ 66 h 87"/>
                <a:gd name="T12" fmla="*/ 8 w 67"/>
                <a:gd name="T13" fmla="*/ 58 h 87"/>
                <a:gd name="T14" fmla="*/ 0 w 67"/>
                <a:gd name="T15" fmla="*/ 23 h 87"/>
                <a:gd name="T16" fmla="*/ 0 w 67"/>
                <a:gd name="T17" fmla="*/ 0 h 87"/>
                <a:gd name="T18" fmla="*/ 25 w 67"/>
                <a:gd name="T19" fmla="*/ 8 h 87"/>
                <a:gd name="T20" fmla="*/ 25 w 67"/>
                <a:gd name="T21" fmla="*/ 14 h 87"/>
                <a:gd name="T22" fmla="*/ 34 w 67"/>
                <a:gd name="T23" fmla="*/ 8 h 87"/>
                <a:gd name="T24" fmla="*/ 59 w 67"/>
                <a:gd name="T25" fmla="*/ 14 h 87"/>
                <a:gd name="T26" fmla="*/ 67 w 67"/>
                <a:gd name="T27" fmla="*/ 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87">
                  <a:moveTo>
                    <a:pt x="67" y="8"/>
                  </a:moveTo>
                  <a:lnTo>
                    <a:pt x="50" y="58"/>
                  </a:lnTo>
                  <a:lnTo>
                    <a:pt x="50" y="81"/>
                  </a:lnTo>
                  <a:lnTo>
                    <a:pt x="25" y="87"/>
                  </a:lnTo>
                  <a:lnTo>
                    <a:pt x="17" y="73"/>
                  </a:lnTo>
                  <a:lnTo>
                    <a:pt x="25" y="66"/>
                  </a:lnTo>
                  <a:lnTo>
                    <a:pt x="8" y="58"/>
                  </a:lnTo>
                  <a:lnTo>
                    <a:pt x="0" y="23"/>
                  </a:lnTo>
                  <a:lnTo>
                    <a:pt x="0" y="0"/>
                  </a:lnTo>
                  <a:lnTo>
                    <a:pt x="25" y="8"/>
                  </a:lnTo>
                  <a:lnTo>
                    <a:pt x="25" y="14"/>
                  </a:lnTo>
                  <a:lnTo>
                    <a:pt x="34" y="8"/>
                  </a:lnTo>
                  <a:lnTo>
                    <a:pt x="59" y="14"/>
                  </a:lnTo>
                  <a:lnTo>
                    <a:pt x="67" y="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59" name="Freeform 7"/>
            <p:cNvSpPr>
              <a:spLocks/>
            </p:cNvSpPr>
            <p:nvPr/>
          </p:nvSpPr>
          <p:spPr bwMode="auto">
            <a:xfrm>
              <a:off x="1372" y="3001"/>
              <a:ext cx="67" cy="86"/>
            </a:xfrm>
            <a:custGeom>
              <a:avLst/>
              <a:gdLst>
                <a:gd name="T0" fmla="*/ 34 w 67"/>
                <a:gd name="T1" fmla="*/ 0 h 86"/>
                <a:gd name="T2" fmla="*/ 25 w 67"/>
                <a:gd name="T3" fmla="*/ 6 h 86"/>
                <a:gd name="T4" fmla="*/ 0 w 67"/>
                <a:gd name="T5" fmla="*/ 13 h 86"/>
                <a:gd name="T6" fmla="*/ 17 w 67"/>
                <a:gd name="T7" fmla="*/ 21 h 86"/>
                <a:gd name="T8" fmla="*/ 9 w 67"/>
                <a:gd name="T9" fmla="*/ 21 h 86"/>
                <a:gd name="T10" fmla="*/ 59 w 67"/>
                <a:gd name="T11" fmla="*/ 86 h 86"/>
                <a:gd name="T12" fmla="*/ 67 w 67"/>
                <a:gd name="T13" fmla="*/ 86 h 86"/>
                <a:gd name="T14" fmla="*/ 67 w 67"/>
                <a:gd name="T15" fmla="*/ 79 h 86"/>
                <a:gd name="T16" fmla="*/ 59 w 67"/>
                <a:gd name="T17" fmla="*/ 79 h 86"/>
                <a:gd name="T18" fmla="*/ 42 w 67"/>
                <a:gd name="T19" fmla="*/ 56 h 86"/>
                <a:gd name="T20" fmla="*/ 34 w 67"/>
                <a:gd name="T21" fmla="*/ 36 h 86"/>
                <a:gd name="T22" fmla="*/ 25 w 67"/>
                <a:gd name="T23" fmla="*/ 13 h 86"/>
                <a:gd name="T24" fmla="*/ 34 w 67"/>
                <a:gd name="T25" fmla="*/ 13 h 86"/>
                <a:gd name="T26" fmla="*/ 42 w 67"/>
                <a:gd name="T27" fmla="*/ 13 h 86"/>
                <a:gd name="T28" fmla="*/ 34 w 67"/>
                <a:gd name="T2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86">
                  <a:moveTo>
                    <a:pt x="34" y="0"/>
                  </a:moveTo>
                  <a:lnTo>
                    <a:pt x="25" y="6"/>
                  </a:lnTo>
                  <a:lnTo>
                    <a:pt x="0" y="13"/>
                  </a:lnTo>
                  <a:lnTo>
                    <a:pt x="17" y="21"/>
                  </a:lnTo>
                  <a:lnTo>
                    <a:pt x="9" y="21"/>
                  </a:lnTo>
                  <a:lnTo>
                    <a:pt x="59" y="86"/>
                  </a:lnTo>
                  <a:lnTo>
                    <a:pt x="67" y="86"/>
                  </a:lnTo>
                  <a:lnTo>
                    <a:pt x="67" y="79"/>
                  </a:lnTo>
                  <a:lnTo>
                    <a:pt x="59" y="79"/>
                  </a:lnTo>
                  <a:lnTo>
                    <a:pt x="42" y="56"/>
                  </a:lnTo>
                  <a:lnTo>
                    <a:pt x="34" y="36"/>
                  </a:lnTo>
                  <a:lnTo>
                    <a:pt x="25" y="13"/>
                  </a:lnTo>
                  <a:lnTo>
                    <a:pt x="34" y="13"/>
                  </a:lnTo>
                  <a:lnTo>
                    <a:pt x="42" y="13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0" name="Freeform 8"/>
            <p:cNvSpPr>
              <a:spLocks/>
            </p:cNvSpPr>
            <p:nvPr/>
          </p:nvSpPr>
          <p:spPr bwMode="auto">
            <a:xfrm>
              <a:off x="1523" y="2993"/>
              <a:ext cx="25" cy="58"/>
            </a:xfrm>
            <a:custGeom>
              <a:avLst/>
              <a:gdLst>
                <a:gd name="T0" fmla="*/ 25 w 25"/>
                <a:gd name="T1" fmla="*/ 58 h 58"/>
                <a:gd name="T2" fmla="*/ 16 w 25"/>
                <a:gd name="T3" fmla="*/ 50 h 58"/>
                <a:gd name="T4" fmla="*/ 0 w 25"/>
                <a:gd name="T5" fmla="*/ 29 h 58"/>
                <a:gd name="T6" fmla="*/ 8 w 25"/>
                <a:gd name="T7" fmla="*/ 14 h 58"/>
                <a:gd name="T8" fmla="*/ 8 w 25"/>
                <a:gd name="T9" fmla="*/ 0 h 58"/>
                <a:gd name="T10" fmla="*/ 25 w 25"/>
                <a:gd name="T11" fmla="*/ 14 h 58"/>
                <a:gd name="T12" fmla="*/ 25 w 25"/>
                <a:gd name="T13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58">
                  <a:moveTo>
                    <a:pt x="25" y="58"/>
                  </a:moveTo>
                  <a:lnTo>
                    <a:pt x="16" y="50"/>
                  </a:lnTo>
                  <a:lnTo>
                    <a:pt x="0" y="29"/>
                  </a:lnTo>
                  <a:lnTo>
                    <a:pt x="8" y="14"/>
                  </a:lnTo>
                  <a:lnTo>
                    <a:pt x="8" y="0"/>
                  </a:lnTo>
                  <a:lnTo>
                    <a:pt x="25" y="14"/>
                  </a:lnTo>
                  <a:lnTo>
                    <a:pt x="25" y="5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1" name="Freeform 9"/>
            <p:cNvSpPr>
              <a:spLocks/>
            </p:cNvSpPr>
            <p:nvPr/>
          </p:nvSpPr>
          <p:spPr bwMode="auto">
            <a:xfrm>
              <a:off x="1473" y="2949"/>
              <a:ext cx="41" cy="52"/>
            </a:xfrm>
            <a:custGeom>
              <a:avLst/>
              <a:gdLst>
                <a:gd name="T0" fmla="*/ 33 w 41"/>
                <a:gd name="T1" fmla="*/ 52 h 52"/>
                <a:gd name="T2" fmla="*/ 41 w 41"/>
                <a:gd name="T3" fmla="*/ 37 h 52"/>
                <a:gd name="T4" fmla="*/ 8 w 41"/>
                <a:gd name="T5" fmla="*/ 0 h 52"/>
                <a:gd name="T6" fmla="*/ 0 w 41"/>
                <a:gd name="T7" fmla="*/ 0 h 52"/>
                <a:gd name="T8" fmla="*/ 16 w 41"/>
                <a:gd name="T9" fmla="*/ 29 h 52"/>
                <a:gd name="T10" fmla="*/ 33 w 41"/>
                <a:gd name="T11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52">
                  <a:moveTo>
                    <a:pt x="33" y="52"/>
                  </a:moveTo>
                  <a:lnTo>
                    <a:pt x="41" y="37"/>
                  </a:lnTo>
                  <a:lnTo>
                    <a:pt x="8" y="0"/>
                  </a:lnTo>
                  <a:lnTo>
                    <a:pt x="0" y="0"/>
                  </a:lnTo>
                  <a:lnTo>
                    <a:pt x="16" y="29"/>
                  </a:lnTo>
                  <a:lnTo>
                    <a:pt x="33" y="5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2" name="Freeform 10"/>
            <p:cNvSpPr>
              <a:spLocks/>
            </p:cNvSpPr>
            <p:nvPr/>
          </p:nvSpPr>
          <p:spPr bwMode="auto">
            <a:xfrm>
              <a:off x="1464" y="2972"/>
              <a:ext cx="34" cy="35"/>
            </a:xfrm>
            <a:custGeom>
              <a:avLst/>
              <a:gdLst>
                <a:gd name="T0" fmla="*/ 17 w 34"/>
                <a:gd name="T1" fmla="*/ 6 h 35"/>
                <a:gd name="T2" fmla="*/ 0 w 34"/>
                <a:gd name="T3" fmla="*/ 0 h 35"/>
                <a:gd name="T4" fmla="*/ 25 w 34"/>
                <a:gd name="T5" fmla="*/ 35 h 35"/>
                <a:gd name="T6" fmla="*/ 34 w 34"/>
                <a:gd name="T7" fmla="*/ 35 h 35"/>
                <a:gd name="T8" fmla="*/ 17 w 34"/>
                <a:gd name="T9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5">
                  <a:moveTo>
                    <a:pt x="17" y="6"/>
                  </a:moveTo>
                  <a:lnTo>
                    <a:pt x="0" y="0"/>
                  </a:lnTo>
                  <a:lnTo>
                    <a:pt x="25" y="35"/>
                  </a:lnTo>
                  <a:lnTo>
                    <a:pt x="34" y="35"/>
                  </a:lnTo>
                  <a:lnTo>
                    <a:pt x="17" y="6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3" name="Freeform 11"/>
            <p:cNvSpPr>
              <a:spLocks/>
            </p:cNvSpPr>
            <p:nvPr/>
          </p:nvSpPr>
          <p:spPr bwMode="auto">
            <a:xfrm>
              <a:off x="1456" y="2928"/>
              <a:ext cx="17" cy="21"/>
            </a:xfrm>
            <a:custGeom>
              <a:avLst/>
              <a:gdLst>
                <a:gd name="T0" fmla="*/ 8 w 17"/>
                <a:gd name="T1" fmla="*/ 21 h 21"/>
                <a:gd name="T2" fmla="*/ 0 w 17"/>
                <a:gd name="T3" fmla="*/ 15 h 21"/>
                <a:gd name="T4" fmla="*/ 0 w 17"/>
                <a:gd name="T5" fmla="*/ 6 h 21"/>
                <a:gd name="T6" fmla="*/ 17 w 17"/>
                <a:gd name="T7" fmla="*/ 0 h 21"/>
                <a:gd name="T8" fmla="*/ 17 w 17"/>
                <a:gd name="T9" fmla="*/ 15 h 21"/>
                <a:gd name="T10" fmla="*/ 8 w 17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21">
                  <a:moveTo>
                    <a:pt x="8" y="21"/>
                  </a:moveTo>
                  <a:lnTo>
                    <a:pt x="0" y="15"/>
                  </a:lnTo>
                  <a:lnTo>
                    <a:pt x="0" y="6"/>
                  </a:lnTo>
                  <a:lnTo>
                    <a:pt x="17" y="0"/>
                  </a:lnTo>
                  <a:lnTo>
                    <a:pt x="17" y="15"/>
                  </a:lnTo>
                  <a:lnTo>
                    <a:pt x="8" y="2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4" name="Freeform 12"/>
            <p:cNvSpPr>
              <a:spLocks/>
            </p:cNvSpPr>
            <p:nvPr/>
          </p:nvSpPr>
          <p:spPr bwMode="auto">
            <a:xfrm>
              <a:off x="1581" y="3066"/>
              <a:ext cx="34" cy="35"/>
            </a:xfrm>
            <a:custGeom>
              <a:avLst/>
              <a:gdLst>
                <a:gd name="T0" fmla="*/ 25 w 34"/>
                <a:gd name="T1" fmla="*/ 6 h 35"/>
                <a:gd name="T2" fmla="*/ 9 w 34"/>
                <a:gd name="T3" fmla="*/ 14 h 35"/>
                <a:gd name="T4" fmla="*/ 0 w 34"/>
                <a:gd name="T5" fmla="*/ 35 h 35"/>
                <a:gd name="T6" fmla="*/ 9 w 34"/>
                <a:gd name="T7" fmla="*/ 35 h 35"/>
                <a:gd name="T8" fmla="*/ 9 w 34"/>
                <a:gd name="T9" fmla="*/ 21 h 35"/>
                <a:gd name="T10" fmla="*/ 34 w 34"/>
                <a:gd name="T11" fmla="*/ 6 h 35"/>
                <a:gd name="T12" fmla="*/ 25 w 34"/>
                <a:gd name="T13" fmla="*/ 0 h 35"/>
                <a:gd name="T14" fmla="*/ 25 w 34"/>
                <a:gd name="T1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35">
                  <a:moveTo>
                    <a:pt x="25" y="6"/>
                  </a:moveTo>
                  <a:lnTo>
                    <a:pt x="9" y="14"/>
                  </a:lnTo>
                  <a:lnTo>
                    <a:pt x="0" y="35"/>
                  </a:lnTo>
                  <a:lnTo>
                    <a:pt x="9" y="35"/>
                  </a:lnTo>
                  <a:lnTo>
                    <a:pt x="9" y="21"/>
                  </a:lnTo>
                  <a:lnTo>
                    <a:pt x="34" y="6"/>
                  </a:lnTo>
                  <a:lnTo>
                    <a:pt x="25" y="0"/>
                  </a:lnTo>
                  <a:lnTo>
                    <a:pt x="25" y="6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5" name="Freeform 13"/>
            <p:cNvSpPr>
              <a:spLocks/>
            </p:cNvSpPr>
            <p:nvPr/>
          </p:nvSpPr>
          <p:spPr bwMode="auto">
            <a:xfrm>
              <a:off x="1623" y="3277"/>
              <a:ext cx="17" cy="20"/>
            </a:xfrm>
            <a:custGeom>
              <a:avLst/>
              <a:gdLst>
                <a:gd name="T0" fmla="*/ 8 w 17"/>
                <a:gd name="T1" fmla="*/ 0 h 20"/>
                <a:gd name="T2" fmla="*/ 17 w 17"/>
                <a:gd name="T3" fmla="*/ 20 h 20"/>
                <a:gd name="T4" fmla="*/ 0 w 17"/>
                <a:gd name="T5" fmla="*/ 6 h 20"/>
                <a:gd name="T6" fmla="*/ 0 w 17"/>
                <a:gd name="T7" fmla="*/ 0 h 20"/>
                <a:gd name="T8" fmla="*/ 8 w 17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0">
                  <a:moveTo>
                    <a:pt x="8" y="0"/>
                  </a:moveTo>
                  <a:lnTo>
                    <a:pt x="17" y="20"/>
                  </a:lnTo>
                  <a:lnTo>
                    <a:pt x="0" y="6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6" name="Freeform 14"/>
            <p:cNvSpPr>
              <a:spLocks/>
            </p:cNvSpPr>
            <p:nvPr/>
          </p:nvSpPr>
          <p:spPr bwMode="auto">
            <a:xfrm>
              <a:off x="1573" y="3124"/>
              <a:ext cx="8" cy="21"/>
            </a:xfrm>
            <a:custGeom>
              <a:avLst/>
              <a:gdLst>
                <a:gd name="T0" fmla="*/ 8 w 8"/>
                <a:gd name="T1" fmla="*/ 21 h 21"/>
                <a:gd name="T2" fmla="*/ 0 w 8"/>
                <a:gd name="T3" fmla="*/ 15 h 21"/>
                <a:gd name="T4" fmla="*/ 0 w 8"/>
                <a:gd name="T5" fmla="*/ 6 h 21"/>
                <a:gd name="T6" fmla="*/ 0 w 8"/>
                <a:gd name="T7" fmla="*/ 0 h 21"/>
                <a:gd name="T8" fmla="*/ 8 w 8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8" y="21"/>
                  </a:moveTo>
                  <a:lnTo>
                    <a:pt x="0" y="15"/>
                  </a:lnTo>
                  <a:lnTo>
                    <a:pt x="0" y="6"/>
                  </a:lnTo>
                  <a:lnTo>
                    <a:pt x="0" y="0"/>
                  </a:lnTo>
                  <a:lnTo>
                    <a:pt x="8" y="2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7" name="Freeform 15"/>
            <p:cNvSpPr>
              <a:spLocks/>
            </p:cNvSpPr>
            <p:nvPr/>
          </p:nvSpPr>
          <p:spPr bwMode="auto">
            <a:xfrm>
              <a:off x="1564" y="3095"/>
              <a:ext cx="9" cy="21"/>
            </a:xfrm>
            <a:custGeom>
              <a:avLst/>
              <a:gdLst>
                <a:gd name="T0" fmla="*/ 9 w 9"/>
                <a:gd name="T1" fmla="*/ 0 h 21"/>
                <a:gd name="T2" fmla="*/ 0 w 9"/>
                <a:gd name="T3" fmla="*/ 15 h 21"/>
                <a:gd name="T4" fmla="*/ 9 w 9"/>
                <a:gd name="T5" fmla="*/ 21 h 21"/>
                <a:gd name="T6" fmla="*/ 9 w 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1">
                  <a:moveTo>
                    <a:pt x="9" y="0"/>
                  </a:moveTo>
                  <a:lnTo>
                    <a:pt x="0" y="15"/>
                  </a:lnTo>
                  <a:lnTo>
                    <a:pt x="9" y="2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8" name="Freeform 16"/>
            <p:cNvSpPr>
              <a:spLocks/>
            </p:cNvSpPr>
            <p:nvPr/>
          </p:nvSpPr>
          <p:spPr bwMode="auto">
            <a:xfrm>
              <a:off x="1640" y="3195"/>
              <a:ext cx="16" cy="15"/>
            </a:xfrm>
            <a:custGeom>
              <a:avLst/>
              <a:gdLst>
                <a:gd name="T0" fmla="*/ 16 w 16"/>
                <a:gd name="T1" fmla="*/ 0 h 15"/>
                <a:gd name="T2" fmla="*/ 16 w 16"/>
                <a:gd name="T3" fmla="*/ 15 h 15"/>
                <a:gd name="T4" fmla="*/ 0 w 16"/>
                <a:gd name="T5" fmla="*/ 15 h 15"/>
                <a:gd name="T6" fmla="*/ 0 w 16"/>
                <a:gd name="T7" fmla="*/ 9 h 15"/>
                <a:gd name="T8" fmla="*/ 16 w 16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5">
                  <a:moveTo>
                    <a:pt x="16" y="0"/>
                  </a:moveTo>
                  <a:lnTo>
                    <a:pt x="16" y="15"/>
                  </a:lnTo>
                  <a:lnTo>
                    <a:pt x="0" y="15"/>
                  </a:lnTo>
                  <a:lnTo>
                    <a:pt x="0" y="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69" name="Freeform 17"/>
            <p:cNvSpPr>
              <a:spLocks/>
            </p:cNvSpPr>
            <p:nvPr/>
          </p:nvSpPr>
          <p:spPr bwMode="auto">
            <a:xfrm>
              <a:off x="1723" y="3277"/>
              <a:ext cx="25" cy="27"/>
            </a:xfrm>
            <a:custGeom>
              <a:avLst/>
              <a:gdLst>
                <a:gd name="T0" fmla="*/ 0 w 25"/>
                <a:gd name="T1" fmla="*/ 6 h 27"/>
                <a:gd name="T2" fmla="*/ 25 w 25"/>
                <a:gd name="T3" fmla="*/ 27 h 27"/>
                <a:gd name="T4" fmla="*/ 25 w 25"/>
                <a:gd name="T5" fmla="*/ 20 h 27"/>
                <a:gd name="T6" fmla="*/ 0 w 25"/>
                <a:gd name="T7" fmla="*/ 0 h 27"/>
                <a:gd name="T8" fmla="*/ 0 w 25"/>
                <a:gd name="T9" fmla="*/ 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7">
                  <a:moveTo>
                    <a:pt x="0" y="6"/>
                  </a:moveTo>
                  <a:lnTo>
                    <a:pt x="25" y="27"/>
                  </a:lnTo>
                  <a:lnTo>
                    <a:pt x="25" y="2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0" name="Freeform 18"/>
            <p:cNvSpPr>
              <a:spLocks/>
            </p:cNvSpPr>
            <p:nvPr/>
          </p:nvSpPr>
          <p:spPr bwMode="auto">
            <a:xfrm>
              <a:off x="1707" y="3239"/>
              <a:ext cx="16" cy="23"/>
            </a:xfrm>
            <a:custGeom>
              <a:avLst/>
              <a:gdLst>
                <a:gd name="T0" fmla="*/ 16 w 16"/>
                <a:gd name="T1" fmla="*/ 8 h 23"/>
                <a:gd name="T2" fmla="*/ 8 w 16"/>
                <a:gd name="T3" fmla="*/ 15 h 23"/>
                <a:gd name="T4" fmla="*/ 8 w 16"/>
                <a:gd name="T5" fmla="*/ 23 h 23"/>
                <a:gd name="T6" fmla="*/ 0 w 16"/>
                <a:gd name="T7" fmla="*/ 15 h 23"/>
                <a:gd name="T8" fmla="*/ 8 w 16"/>
                <a:gd name="T9" fmla="*/ 0 h 23"/>
                <a:gd name="T10" fmla="*/ 16 w 16"/>
                <a:gd name="T11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23">
                  <a:moveTo>
                    <a:pt x="16" y="8"/>
                  </a:moveTo>
                  <a:lnTo>
                    <a:pt x="8" y="15"/>
                  </a:lnTo>
                  <a:lnTo>
                    <a:pt x="8" y="23"/>
                  </a:lnTo>
                  <a:lnTo>
                    <a:pt x="0" y="15"/>
                  </a:lnTo>
                  <a:lnTo>
                    <a:pt x="8" y="0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1" name="Rectangle 19"/>
            <p:cNvSpPr>
              <a:spLocks noChangeArrowheads="1"/>
            </p:cNvSpPr>
            <p:nvPr/>
          </p:nvSpPr>
          <p:spPr bwMode="auto">
            <a:xfrm>
              <a:off x="1556" y="3037"/>
              <a:ext cx="8" cy="20"/>
            </a:xfrm>
            <a:prstGeom prst="rect">
              <a:avLst/>
            </a:prstGeom>
            <a:solidFill>
              <a:srgbClr val="BBC7F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2" name="Freeform 20"/>
            <p:cNvSpPr>
              <a:spLocks/>
            </p:cNvSpPr>
            <p:nvPr/>
          </p:nvSpPr>
          <p:spPr bwMode="auto">
            <a:xfrm>
              <a:off x="1698" y="3239"/>
              <a:ext cx="9" cy="23"/>
            </a:xfrm>
            <a:custGeom>
              <a:avLst/>
              <a:gdLst>
                <a:gd name="T0" fmla="*/ 0 w 9"/>
                <a:gd name="T1" fmla="*/ 15 h 23"/>
                <a:gd name="T2" fmla="*/ 9 w 9"/>
                <a:gd name="T3" fmla="*/ 23 h 23"/>
                <a:gd name="T4" fmla="*/ 9 w 9"/>
                <a:gd name="T5" fmla="*/ 8 h 23"/>
                <a:gd name="T6" fmla="*/ 0 w 9"/>
                <a:gd name="T7" fmla="*/ 0 h 23"/>
                <a:gd name="T8" fmla="*/ 0 w 9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3">
                  <a:moveTo>
                    <a:pt x="0" y="15"/>
                  </a:moveTo>
                  <a:lnTo>
                    <a:pt x="9" y="23"/>
                  </a:lnTo>
                  <a:lnTo>
                    <a:pt x="9" y="8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3" name="Freeform 21"/>
            <p:cNvSpPr>
              <a:spLocks/>
            </p:cNvSpPr>
            <p:nvPr/>
          </p:nvSpPr>
          <p:spPr bwMode="auto">
            <a:xfrm>
              <a:off x="1773" y="3348"/>
              <a:ext cx="9" cy="14"/>
            </a:xfrm>
            <a:custGeom>
              <a:avLst/>
              <a:gdLst>
                <a:gd name="T0" fmla="*/ 9 w 9"/>
                <a:gd name="T1" fmla="*/ 14 h 14"/>
                <a:gd name="T2" fmla="*/ 0 w 9"/>
                <a:gd name="T3" fmla="*/ 14 h 14"/>
                <a:gd name="T4" fmla="*/ 0 w 9"/>
                <a:gd name="T5" fmla="*/ 0 h 14"/>
                <a:gd name="T6" fmla="*/ 9 w 9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4">
                  <a:moveTo>
                    <a:pt x="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4" name="Freeform 22"/>
            <p:cNvSpPr>
              <a:spLocks/>
            </p:cNvSpPr>
            <p:nvPr/>
          </p:nvSpPr>
          <p:spPr bwMode="auto">
            <a:xfrm>
              <a:off x="2743" y="2450"/>
              <a:ext cx="579" cy="891"/>
            </a:xfrm>
            <a:custGeom>
              <a:avLst/>
              <a:gdLst>
                <a:gd name="T0" fmla="*/ 303 w 579"/>
                <a:gd name="T1" fmla="*/ 862 h 891"/>
                <a:gd name="T2" fmla="*/ 303 w 579"/>
                <a:gd name="T3" fmla="*/ 578 h 891"/>
                <a:gd name="T4" fmla="*/ 370 w 579"/>
                <a:gd name="T5" fmla="*/ 507 h 891"/>
                <a:gd name="T6" fmla="*/ 445 w 579"/>
                <a:gd name="T7" fmla="*/ 413 h 891"/>
                <a:gd name="T8" fmla="*/ 579 w 579"/>
                <a:gd name="T9" fmla="*/ 253 h 891"/>
                <a:gd name="T10" fmla="*/ 554 w 579"/>
                <a:gd name="T11" fmla="*/ 246 h 891"/>
                <a:gd name="T12" fmla="*/ 496 w 579"/>
                <a:gd name="T13" fmla="*/ 223 h 891"/>
                <a:gd name="T14" fmla="*/ 462 w 579"/>
                <a:gd name="T15" fmla="*/ 232 h 891"/>
                <a:gd name="T16" fmla="*/ 420 w 579"/>
                <a:gd name="T17" fmla="*/ 238 h 891"/>
                <a:gd name="T18" fmla="*/ 429 w 579"/>
                <a:gd name="T19" fmla="*/ 217 h 891"/>
                <a:gd name="T20" fmla="*/ 387 w 579"/>
                <a:gd name="T21" fmla="*/ 100 h 891"/>
                <a:gd name="T22" fmla="*/ 345 w 579"/>
                <a:gd name="T23" fmla="*/ 94 h 891"/>
                <a:gd name="T24" fmla="*/ 337 w 579"/>
                <a:gd name="T25" fmla="*/ 100 h 891"/>
                <a:gd name="T26" fmla="*/ 328 w 579"/>
                <a:gd name="T27" fmla="*/ 86 h 891"/>
                <a:gd name="T28" fmla="*/ 320 w 579"/>
                <a:gd name="T29" fmla="*/ 79 h 891"/>
                <a:gd name="T30" fmla="*/ 328 w 579"/>
                <a:gd name="T31" fmla="*/ 50 h 891"/>
                <a:gd name="T32" fmla="*/ 320 w 579"/>
                <a:gd name="T33" fmla="*/ 0 h 891"/>
                <a:gd name="T34" fmla="*/ 0 w 579"/>
                <a:gd name="T35" fmla="*/ 0 h 891"/>
                <a:gd name="T36" fmla="*/ 0 w 579"/>
                <a:gd name="T37" fmla="*/ 165 h 891"/>
                <a:gd name="T38" fmla="*/ 9 w 579"/>
                <a:gd name="T39" fmla="*/ 165 h 891"/>
                <a:gd name="T40" fmla="*/ 0 w 579"/>
                <a:gd name="T41" fmla="*/ 180 h 891"/>
                <a:gd name="T42" fmla="*/ 9 w 579"/>
                <a:gd name="T43" fmla="*/ 173 h 891"/>
                <a:gd name="T44" fmla="*/ 17 w 579"/>
                <a:gd name="T45" fmla="*/ 173 h 891"/>
                <a:gd name="T46" fmla="*/ 9 w 579"/>
                <a:gd name="T47" fmla="*/ 203 h 891"/>
                <a:gd name="T48" fmla="*/ 0 w 579"/>
                <a:gd name="T49" fmla="*/ 203 h 891"/>
                <a:gd name="T50" fmla="*/ 0 w 579"/>
                <a:gd name="T51" fmla="*/ 340 h 891"/>
                <a:gd name="T52" fmla="*/ 25 w 579"/>
                <a:gd name="T53" fmla="*/ 891 h 891"/>
                <a:gd name="T54" fmla="*/ 303 w 579"/>
                <a:gd name="T55" fmla="*/ 891 h 891"/>
                <a:gd name="T56" fmla="*/ 303 w 579"/>
                <a:gd name="T57" fmla="*/ 862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79" h="891">
                  <a:moveTo>
                    <a:pt x="303" y="862"/>
                  </a:moveTo>
                  <a:lnTo>
                    <a:pt x="303" y="578"/>
                  </a:lnTo>
                  <a:lnTo>
                    <a:pt x="370" y="507"/>
                  </a:lnTo>
                  <a:lnTo>
                    <a:pt x="445" y="413"/>
                  </a:lnTo>
                  <a:lnTo>
                    <a:pt x="579" y="253"/>
                  </a:lnTo>
                  <a:lnTo>
                    <a:pt x="554" y="246"/>
                  </a:lnTo>
                  <a:lnTo>
                    <a:pt x="496" y="223"/>
                  </a:lnTo>
                  <a:lnTo>
                    <a:pt x="462" y="232"/>
                  </a:lnTo>
                  <a:lnTo>
                    <a:pt x="420" y="238"/>
                  </a:lnTo>
                  <a:lnTo>
                    <a:pt x="429" y="217"/>
                  </a:lnTo>
                  <a:lnTo>
                    <a:pt x="387" y="100"/>
                  </a:lnTo>
                  <a:lnTo>
                    <a:pt x="345" y="94"/>
                  </a:lnTo>
                  <a:lnTo>
                    <a:pt x="337" y="100"/>
                  </a:lnTo>
                  <a:lnTo>
                    <a:pt x="328" y="86"/>
                  </a:lnTo>
                  <a:lnTo>
                    <a:pt x="320" y="79"/>
                  </a:lnTo>
                  <a:lnTo>
                    <a:pt x="328" y="50"/>
                  </a:lnTo>
                  <a:lnTo>
                    <a:pt x="320" y="0"/>
                  </a:lnTo>
                  <a:lnTo>
                    <a:pt x="0" y="0"/>
                  </a:lnTo>
                  <a:lnTo>
                    <a:pt x="0" y="165"/>
                  </a:lnTo>
                  <a:lnTo>
                    <a:pt x="9" y="165"/>
                  </a:lnTo>
                  <a:lnTo>
                    <a:pt x="0" y="180"/>
                  </a:lnTo>
                  <a:lnTo>
                    <a:pt x="9" y="173"/>
                  </a:lnTo>
                  <a:lnTo>
                    <a:pt x="17" y="173"/>
                  </a:lnTo>
                  <a:lnTo>
                    <a:pt x="9" y="203"/>
                  </a:lnTo>
                  <a:lnTo>
                    <a:pt x="0" y="203"/>
                  </a:lnTo>
                  <a:lnTo>
                    <a:pt x="0" y="340"/>
                  </a:lnTo>
                  <a:lnTo>
                    <a:pt x="25" y="891"/>
                  </a:lnTo>
                  <a:lnTo>
                    <a:pt x="303" y="891"/>
                  </a:lnTo>
                  <a:lnTo>
                    <a:pt x="303" y="86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5" name="Freeform 23"/>
            <p:cNvSpPr>
              <a:spLocks/>
            </p:cNvSpPr>
            <p:nvPr/>
          </p:nvSpPr>
          <p:spPr bwMode="auto">
            <a:xfrm>
              <a:off x="2785" y="2949"/>
              <a:ext cx="211" cy="284"/>
            </a:xfrm>
            <a:custGeom>
              <a:avLst/>
              <a:gdLst>
                <a:gd name="T0" fmla="*/ 167 w 211"/>
                <a:gd name="T1" fmla="*/ 196 h 284"/>
                <a:gd name="T2" fmla="*/ 159 w 211"/>
                <a:gd name="T3" fmla="*/ 152 h 284"/>
                <a:gd name="T4" fmla="*/ 159 w 211"/>
                <a:gd name="T5" fmla="*/ 146 h 284"/>
                <a:gd name="T6" fmla="*/ 151 w 211"/>
                <a:gd name="T7" fmla="*/ 161 h 284"/>
                <a:gd name="T8" fmla="*/ 151 w 211"/>
                <a:gd name="T9" fmla="*/ 146 h 284"/>
                <a:gd name="T10" fmla="*/ 159 w 211"/>
                <a:gd name="T11" fmla="*/ 138 h 284"/>
                <a:gd name="T12" fmla="*/ 142 w 211"/>
                <a:gd name="T13" fmla="*/ 138 h 284"/>
                <a:gd name="T14" fmla="*/ 142 w 211"/>
                <a:gd name="T15" fmla="*/ 161 h 284"/>
                <a:gd name="T16" fmla="*/ 125 w 211"/>
                <a:gd name="T17" fmla="*/ 152 h 284"/>
                <a:gd name="T18" fmla="*/ 117 w 211"/>
                <a:gd name="T19" fmla="*/ 123 h 284"/>
                <a:gd name="T20" fmla="*/ 109 w 211"/>
                <a:gd name="T21" fmla="*/ 117 h 284"/>
                <a:gd name="T22" fmla="*/ 92 w 211"/>
                <a:gd name="T23" fmla="*/ 94 h 284"/>
                <a:gd name="T24" fmla="*/ 92 w 211"/>
                <a:gd name="T25" fmla="*/ 73 h 284"/>
                <a:gd name="T26" fmla="*/ 109 w 211"/>
                <a:gd name="T27" fmla="*/ 65 h 284"/>
                <a:gd name="T28" fmla="*/ 84 w 211"/>
                <a:gd name="T29" fmla="*/ 65 h 284"/>
                <a:gd name="T30" fmla="*/ 75 w 211"/>
                <a:gd name="T31" fmla="*/ 58 h 284"/>
                <a:gd name="T32" fmla="*/ 59 w 211"/>
                <a:gd name="T33" fmla="*/ 65 h 284"/>
                <a:gd name="T34" fmla="*/ 59 w 211"/>
                <a:gd name="T35" fmla="*/ 52 h 284"/>
                <a:gd name="T36" fmla="*/ 50 w 211"/>
                <a:gd name="T37" fmla="*/ 65 h 284"/>
                <a:gd name="T38" fmla="*/ 25 w 211"/>
                <a:gd name="T39" fmla="*/ 58 h 284"/>
                <a:gd name="T40" fmla="*/ 25 w 211"/>
                <a:gd name="T41" fmla="*/ 52 h 284"/>
                <a:gd name="T42" fmla="*/ 0 w 211"/>
                <a:gd name="T43" fmla="*/ 29 h 284"/>
                <a:gd name="T44" fmla="*/ 17 w 211"/>
                <a:gd name="T45" fmla="*/ 29 h 284"/>
                <a:gd name="T46" fmla="*/ 17 w 211"/>
                <a:gd name="T47" fmla="*/ 23 h 284"/>
                <a:gd name="T48" fmla="*/ 33 w 211"/>
                <a:gd name="T49" fmla="*/ 23 h 284"/>
                <a:gd name="T50" fmla="*/ 50 w 211"/>
                <a:gd name="T51" fmla="*/ 37 h 284"/>
                <a:gd name="T52" fmla="*/ 50 w 211"/>
                <a:gd name="T53" fmla="*/ 52 h 284"/>
                <a:gd name="T54" fmla="*/ 59 w 211"/>
                <a:gd name="T55" fmla="*/ 44 h 284"/>
                <a:gd name="T56" fmla="*/ 67 w 211"/>
                <a:gd name="T57" fmla="*/ 44 h 284"/>
                <a:gd name="T58" fmla="*/ 67 w 211"/>
                <a:gd name="T59" fmla="*/ 52 h 284"/>
                <a:gd name="T60" fmla="*/ 75 w 211"/>
                <a:gd name="T61" fmla="*/ 58 h 284"/>
                <a:gd name="T62" fmla="*/ 84 w 211"/>
                <a:gd name="T63" fmla="*/ 8 h 284"/>
                <a:gd name="T64" fmla="*/ 109 w 211"/>
                <a:gd name="T65" fmla="*/ 0 h 284"/>
                <a:gd name="T66" fmla="*/ 142 w 211"/>
                <a:gd name="T67" fmla="*/ 23 h 284"/>
                <a:gd name="T68" fmla="*/ 159 w 211"/>
                <a:gd name="T69" fmla="*/ 58 h 284"/>
                <a:gd name="T70" fmla="*/ 159 w 211"/>
                <a:gd name="T71" fmla="*/ 73 h 284"/>
                <a:gd name="T72" fmla="*/ 159 w 211"/>
                <a:gd name="T73" fmla="*/ 88 h 284"/>
                <a:gd name="T74" fmla="*/ 178 w 211"/>
                <a:gd name="T75" fmla="*/ 123 h 284"/>
                <a:gd name="T76" fmla="*/ 178 w 211"/>
                <a:gd name="T77" fmla="*/ 131 h 284"/>
                <a:gd name="T78" fmla="*/ 186 w 211"/>
                <a:gd name="T79" fmla="*/ 152 h 284"/>
                <a:gd name="T80" fmla="*/ 186 w 211"/>
                <a:gd name="T81" fmla="*/ 161 h 284"/>
                <a:gd name="T82" fmla="*/ 194 w 211"/>
                <a:gd name="T83" fmla="*/ 175 h 284"/>
                <a:gd name="T84" fmla="*/ 211 w 211"/>
                <a:gd name="T85" fmla="*/ 217 h 284"/>
                <a:gd name="T86" fmla="*/ 203 w 211"/>
                <a:gd name="T87" fmla="*/ 225 h 284"/>
                <a:gd name="T88" fmla="*/ 203 w 211"/>
                <a:gd name="T89" fmla="*/ 261 h 284"/>
                <a:gd name="T90" fmla="*/ 203 w 211"/>
                <a:gd name="T91" fmla="*/ 255 h 284"/>
                <a:gd name="T92" fmla="*/ 194 w 211"/>
                <a:gd name="T93" fmla="*/ 275 h 284"/>
                <a:gd name="T94" fmla="*/ 194 w 211"/>
                <a:gd name="T95" fmla="*/ 284 h 284"/>
                <a:gd name="T96" fmla="*/ 186 w 211"/>
                <a:gd name="T97" fmla="*/ 275 h 284"/>
                <a:gd name="T98" fmla="*/ 178 w 211"/>
                <a:gd name="T99" fmla="*/ 232 h 284"/>
                <a:gd name="T100" fmla="*/ 194 w 211"/>
                <a:gd name="T101" fmla="*/ 202 h 284"/>
                <a:gd name="T102" fmla="*/ 186 w 211"/>
                <a:gd name="T103" fmla="*/ 211 h 284"/>
                <a:gd name="T104" fmla="*/ 178 w 211"/>
                <a:gd name="T105" fmla="*/ 217 h 284"/>
                <a:gd name="T106" fmla="*/ 186 w 211"/>
                <a:gd name="T107" fmla="*/ 190 h 284"/>
                <a:gd name="T108" fmla="*/ 186 w 211"/>
                <a:gd name="T109" fmla="*/ 175 h 284"/>
                <a:gd name="T110" fmla="*/ 167 w 211"/>
                <a:gd name="T111" fmla="*/ 196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1" h="284">
                  <a:moveTo>
                    <a:pt x="167" y="196"/>
                  </a:moveTo>
                  <a:lnTo>
                    <a:pt x="159" y="152"/>
                  </a:lnTo>
                  <a:lnTo>
                    <a:pt x="159" y="146"/>
                  </a:lnTo>
                  <a:lnTo>
                    <a:pt x="151" y="161"/>
                  </a:lnTo>
                  <a:lnTo>
                    <a:pt x="151" y="146"/>
                  </a:lnTo>
                  <a:lnTo>
                    <a:pt x="159" y="138"/>
                  </a:lnTo>
                  <a:lnTo>
                    <a:pt x="142" y="138"/>
                  </a:lnTo>
                  <a:lnTo>
                    <a:pt x="142" y="161"/>
                  </a:lnTo>
                  <a:lnTo>
                    <a:pt x="125" y="152"/>
                  </a:lnTo>
                  <a:lnTo>
                    <a:pt x="117" y="123"/>
                  </a:lnTo>
                  <a:lnTo>
                    <a:pt x="109" y="117"/>
                  </a:lnTo>
                  <a:lnTo>
                    <a:pt x="92" y="94"/>
                  </a:lnTo>
                  <a:lnTo>
                    <a:pt x="92" y="73"/>
                  </a:lnTo>
                  <a:lnTo>
                    <a:pt x="109" y="65"/>
                  </a:lnTo>
                  <a:lnTo>
                    <a:pt x="84" y="65"/>
                  </a:lnTo>
                  <a:lnTo>
                    <a:pt x="75" y="58"/>
                  </a:lnTo>
                  <a:lnTo>
                    <a:pt x="59" y="65"/>
                  </a:lnTo>
                  <a:lnTo>
                    <a:pt x="59" y="52"/>
                  </a:lnTo>
                  <a:lnTo>
                    <a:pt x="50" y="65"/>
                  </a:lnTo>
                  <a:lnTo>
                    <a:pt x="25" y="58"/>
                  </a:lnTo>
                  <a:lnTo>
                    <a:pt x="25" y="52"/>
                  </a:lnTo>
                  <a:lnTo>
                    <a:pt x="0" y="29"/>
                  </a:lnTo>
                  <a:lnTo>
                    <a:pt x="17" y="29"/>
                  </a:lnTo>
                  <a:lnTo>
                    <a:pt x="17" y="23"/>
                  </a:lnTo>
                  <a:lnTo>
                    <a:pt x="33" y="23"/>
                  </a:lnTo>
                  <a:lnTo>
                    <a:pt x="50" y="37"/>
                  </a:lnTo>
                  <a:lnTo>
                    <a:pt x="50" y="52"/>
                  </a:lnTo>
                  <a:lnTo>
                    <a:pt x="59" y="44"/>
                  </a:lnTo>
                  <a:lnTo>
                    <a:pt x="67" y="44"/>
                  </a:lnTo>
                  <a:lnTo>
                    <a:pt x="67" y="52"/>
                  </a:lnTo>
                  <a:lnTo>
                    <a:pt x="75" y="58"/>
                  </a:lnTo>
                  <a:lnTo>
                    <a:pt x="84" y="8"/>
                  </a:lnTo>
                  <a:lnTo>
                    <a:pt x="109" y="0"/>
                  </a:lnTo>
                  <a:lnTo>
                    <a:pt x="142" y="23"/>
                  </a:lnTo>
                  <a:lnTo>
                    <a:pt x="159" y="58"/>
                  </a:lnTo>
                  <a:lnTo>
                    <a:pt x="159" y="73"/>
                  </a:lnTo>
                  <a:lnTo>
                    <a:pt x="159" y="88"/>
                  </a:lnTo>
                  <a:lnTo>
                    <a:pt x="178" y="123"/>
                  </a:lnTo>
                  <a:lnTo>
                    <a:pt x="178" y="131"/>
                  </a:lnTo>
                  <a:lnTo>
                    <a:pt x="186" y="152"/>
                  </a:lnTo>
                  <a:lnTo>
                    <a:pt x="186" y="161"/>
                  </a:lnTo>
                  <a:lnTo>
                    <a:pt x="194" y="175"/>
                  </a:lnTo>
                  <a:lnTo>
                    <a:pt x="211" y="217"/>
                  </a:lnTo>
                  <a:lnTo>
                    <a:pt x="203" y="225"/>
                  </a:lnTo>
                  <a:lnTo>
                    <a:pt x="203" y="261"/>
                  </a:lnTo>
                  <a:lnTo>
                    <a:pt x="203" y="255"/>
                  </a:lnTo>
                  <a:lnTo>
                    <a:pt x="194" y="275"/>
                  </a:lnTo>
                  <a:lnTo>
                    <a:pt x="194" y="284"/>
                  </a:lnTo>
                  <a:lnTo>
                    <a:pt x="186" y="275"/>
                  </a:lnTo>
                  <a:lnTo>
                    <a:pt x="178" y="232"/>
                  </a:lnTo>
                  <a:lnTo>
                    <a:pt x="194" y="202"/>
                  </a:lnTo>
                  <a:lnTo>
                    <a:pt x="186" y="211"/>
                  </a:lnTo>
                  <a:lnTo>
                    <a:pt x="178" y="217"/>
                  </a:lnTo>
                  <a:lnTo>
                    <a:pt x="186" y="190"/>
                  </a:lnTo>
                  <a:lnTo>
                    <a:pt x="186" y="175"/>
                  </a:lnTo>
                  <a:lnTo>
                    <a:pt x="167" y="196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6" name="Freeform 24"/>
            <p:cNvSpPr>
              <a:spLocks/>
            </p:cNvSpPr>
            <p:nvPr/>
          </p:nvSpPr>
          <p:spPr bwMode="auto">
            <a:xfrm>
              <a:off x="2777" y="3007"/>
              <a:ext cx="67" cy="123"/>
            </a:xfrm>
            <a:custGeom>
              <a:avLst/>
              <a:gdLst>
                <a:gd name="T0" fmla="*/ 58 w 67"/>
                <a:gd name="T1" fmla="*/ 123 h 123"/>
                <a:gd name="T2" fmla="*/ 50 w 67"/>
                <a:gd name="T3" fmla="*/ 94 h 123"/>
                <a:gd name="T4" fmla="*/ 50 w 67"/>
                <a:gd name="T5" fmla="*/ 117 h 123"/>
                <a:gd name="T6" fmla="*/ 41 w 67"/>
                <a:gd name="T7" fmla="*/ 65 h 123"/>
                <a:gd name="T8" fmla="*/ 50 w 67"/>
                <a:gd name="T9" fmla="*/ 50 h 123"/>
                <a:gd name="T10" fmla="*/ 41 w 67"/>
                <a:gd name="T11" fmla="*/ 30 h 123"/>
                <a:gd name="T12" fmla="*/ 41 w 67"/>
                <a:gd name="T13" fmla="*/ 21 h 123"/>
                <a:gd name="T14" fmla="*/ 41 w 67"/>
                <a:gd name="T15" fmla="*/ 44 h 123"/>
                <a:gd name="T16" fmla="*/ 33 w 67"/>
                <a:gd name="T17" fmla="*/ 44 h 123"/>
                <a:gd name="T18" fmla="*/ 33 w 67"/>
                <a:gd name="T19" fmla="*/ 15 h 123"/>
                <a:gd name="T20" fmla="*/ 16 w 67"/>
                <a:gd name="T21" fmla="*/ 15 h 123"/>
                <a:gd name="T22" fmla="*/ 25 w 67"/>
                <a:gd name="T23" fmla="*/ 30 h 123"/>
                <a:gd name="T24" fmla="*/ 16 w 67"/>
                <a:gd name="T25" fmla="*/ 30 h 123"/>
                <a:gd name="T26" fmla="*/ 8 w 67"/>
                <a:gd name="T27" fmla="*/ 21 h 123"/>
                <a:gd name="T28" fmla="*/ 8 w 67"/>
                <a:gd name="T29" fmla="*/ 7 h 123"/>
                <a:gd name="T30" fmla="*/ 0 w 67"/>
                <a:gd name="T31" fmla="*/ 7 h 123"/>
                <a:gd name="T32" fmla="*/ 8 w 67"/>
                <a:gd name="T33" fmla="*/ 0 h 123"/>
                <a:gd name="T34" fmla="*/ 8 w 67"/>
                <a:gd name="T35" fmla="*/ 7 h 123"/>
                <a:gd name="T36" fmla="*/ 33 w 67"/>
                <a:gd name="T37" fmla="*/ 0 h 123"/>
                <a:gd name="T38" fmla="*/ 58 w 67"/>
                <a:gd name="T39" fmla="*/ 15 h 123"/>
                <a:gd name="T40" fmla="*/ 67 w 67"/>
                <a:gd name="T41" fmla="*/ 50 h 123"/>
                <a:gd name="T42" fmla="*/ 58 w 67"/>
                <a:gd name="T43" fmla="*/ 88 h 123"/>
                <a:gd name="T44" fmla="*/ 58 w 67"/>
                <a:gd name="T45" fmla="*/ 103 h 123"/>
                <a:gd name="T46" fmla="*/ 58 w 67"/>
                <a:gd name="T47" fmla="*/ 117 h 123"/>
                <a:gd name="T48" fmla="*/ 67 w 67"/>
                <a:gd name="T49" fmla="*/ 103 h 123"/>
                <a:gd name="T50" fmla="*/ 67 w 67"/>
                <a:gd name="T51" fmla="*/ 123 h 123"/>
                <a:gd name="T52" fmla="*/ 58 w 67"/>
                <a:gd name="T53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7" h="123">
                  <a:moveTo>
                    <a:pt x="58" y="123"/>
                  </a:moveTo>
                  <a:lnTo>
                    <a:pt x="50" y="94"/>
                  </a:lnTo>
                  <a:lnTo>
                    <a:pt x="50" y="117"/>
                  </a:lnTo>
                  <a:lnTo>
                    <a:pt x="41" y="65"/>
                  </a:lnTo>
                  <a:lnTo>
                    <a:pt x="50" y="50"/>
                  </a:lnTo>
                  <a:lnTo>
                    <a:pt x="41" y="30"/>
                  </a:lnTo>
                  <a:lnTo>
                    <a:pt x="41" y="21"/>
                  </a:lnTo>
                  <a:lnTo>
                    <a:pt x="41" y="44"/>
                  </a:lnTo>
                  <a:lnTo>
                    <a:pt x="33" y="44"/>
                  </a:lnTo>
                  <a:lnTo>
                    <a:pt x="33" y="15"/>
                  </a:lnTo>
                  <a:lnTo>
                    <a:pt x="16" y="15"/>
                  </a:lnTo>
                  <a:lnTo>
                    <a:pt x="25" y="30"/>
                  </a:lnTo>
                  <a:lnTo>
                    <a:pt x="16" y="30"/>
                  </a:lnTo>
                  <a:lnTo>
                    <a:pt x="8" y="21"/>
                  </a:lnTo>
                  <a:lnTo>
                    <a:pt x="8" y="7"/>
                  </a:lnTo>
                  <a:lnTo>
                    <a:pt x="0" y="7"/>
                  </a:lnTo>
                  <a:lnTo>
                    <a:pt x="8" y="0"/>
                  </a:lnTo>
                  <a:lnTo>
                    <a:pt x="8" y="7"/>
                  </a:lnTo>
                  <a:lnTo>
                    <a:pt x="33" y="0"/>
                  </a:lnTo>
                  <a:lnTo>
                    <a:pt x="58" y="15"/>
                  </a:lnTo>
                  <a:lnTo>
                    <a:pt x="67" y="50"/>
                  </a:lnTo>
                  <a:lnTo>
                    <a:pt x="58" y="88"/>
                  </a:lnTo>
                  <a:lnTo>
                    <a:pt x="58" y="103"/>
                  </a:lnTo>
                  <a:lnTo>
                    <a:pt x="58" y="117"/>
                  </a:lnTo>
                  <a:lnTo>
                    <a:pt x="67" y="103"/>
                  </a:lnTo>
                  <a:lnTo>
                    <a:pt x="67" y="123"/>
                  </a:lnTo>
                  <a:lnTo>
                    <a:pt x="58" y="123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7" name="Freeform 25"/>
            <p:cNvSpPr>
              <a:spLocks/>
            </p:cNvSpPr>
            <p:nvPr/>
          </p:nvSpPr>
          <p:spPr bwMode="auto">
            <a:xfrm>
              <a:off x="2852" y="3116"/>
              <a:ext cx="67" cy="131"/>
            </a:xfrm>
            <a:custGeom>
              <a:avLst/>
              <a:gdLst>
                <a:gd name="T0" fmla="*/ 0 w 67"/>
                <a:gd name="T1" fmla="*/ 0 h 131"/>
                <a:gd name="T2" fmla="*/ 0 w 67"/>
                <a:gd name="T3" fmla="*/ 23 h 131"/>
                <a:gd name="T4" fmla="*/ 0 w 67"/>
                <a:gd name="T5" fmla="*/ 14 h 131"/>
                <a:gd name="T6" fmla="*/ 8 w 67"/>
                <a:gd name="T7" fmla="*/ 23 h 131"/>
                <a:gd name="T8" fmla="*/ 17 w 67"/>
                <a:gd name="T9" fmla="*/ 23 h 131"/>
                <a:gd name="T10" fmla="*/ 25 w 67"/>
                <a:gd name="T11" fmla="*/ 50 h 131"/>
                <a:gd name="T12" fmla="*/ 25 w 67"/>
                <a:gd name="T13" fmla="*/ 44 h 131"/>
                <a:gd name="T14" fmla="*/ 25 w 67"/>
                <a:gd name="T15" fmla="*/ 73 h 131"/>
                <a:gd name="T16" fmla="*/ 33 w 67"/>
                <a:gd name="T17" fmla="*/ 94 h 131"/>
                <a:gd name="T18" fmla="*/ 42 w 67"/>
                <a:gd name="T19" fmla="*/ 108 h 131"/>
                <a:gd name="T20" fmla="*/ 42 w 67"/>
                <a:gd name="T21" fmla="*/ 123 h 131"/>
                <a:gd name="T22" fmla="*/ 50 w 67"/>
                <a:gd name="T23" fmla="*/ 131 h 131"/>
                <a:gd name="T24" fmla="*/ 67 w 67"/>
                <a:gd name="T25" fmla="*/ 123 h 131"/>
                <a:gd name="T26" fmla="*/ 58 w 67"/>
                <a:gd name="T27" fmla="*/ 88 h 131"/>
                <a:gd name="T28" fmla="*/ 33 w 67"/>
                <a:gd name="T29" fmla="*/ 73 h 131"/>
                <a:gd name="T30" fmla="*/ 33 w 67"/>
                <a:gd name="T31" fmla="*/ 58 h 131"/>
                <a:gd name="T32" fmla="*/ 42 w 67"/>
                <a:gd name="T33" fmla="*/ 44 h 131"/>
                <a:gd name="T34" fmla="*/ 33 w 67"/>
                <a:gd name="T35" fmla="*/ 44 h 131"/>
                <a:gd name="T36" fmla="*/ 33 w 67"/>
                <a:gd name="T37" fmla="*/ 23 h 131"/>
                <a:gd name="T38" fmla="*/ 25 w 67"/>
                <a:gd name="T39" fmla="*/ 8 h 131"/>
                <a:gd name="T40" fmla="*/ 25 w 67"/>
                <a:gd name="T41" fmla="*/ 29 h 131"/>
                <a:gd name="T42" fmla="*/ 17 w 67"/>
                <a:gd name="T43" fmla="*/ 14 h 131"/>
                <a:gd name="T44" fmla="*/ 8 w 67"/>
                <a:gd name="T45" fmla="*/ 8 h 131"/>
                <a:gd name="T46" fmla="*/ 0 w 67"/>
                <a:gd name="T47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7" h="131">
                  <a:moveTo>
                    <a:pt x="0" y="0"/>
                  </a:moveTo>
                  <a:lnTo>
                    <a:pt x="0" y="23"/>
                  </a:lnTo>
                  <a:lnTo>
                    <a:pt x="0" y="14"/>
                  </a:lnTo>
                  <a:lnTo>
                    <a:pt x="8" y="23"/>
                  </a:lnTo>
                  <a:lnTo>
                    <a:pt x="17" y="23"/>
                  </a:lnTo>
                  <a:lnTo>
                    <a:pt x="25" y="50"/>
                  </a:lnTo>
                  <a:lnTo>
                    <a:pt x="25" y="44"/>
                  </a:lnTo>
                  <a:lnTo>
                    <a:pt x="25" y="73"/>
                  </a:lnTo>
                  <a:lnTo>
                    <a:pt x="33" y="94"/>
                  </a:lnTo>
                  <a:lnTo>
                    <a:pt x="42" y="108"/>
                  </a:lnTo>
                  <a:lnTo>
                    <a:pt x="42" y="123"/>
                  </a:lnTo>
                  <a:lnTo>
                    <a:pt x="50" y="131"/>
                  </a:lnTo>
                  <a:lnTo>
                    <a:pt x="67" y="123"/>
                  </a:lnTo>
                  <a:lnTo>
                    <a:pt x="58" y="88"/>
                  </a:lnTo>
                  <a:lnTo>
                    <a:pt x="33" y="73"/>
                  </a:lnTo>
                  <a:lnTo>
                    <a:pt x="33" y="58"/>
                  </a:lnTo>
                  <a:lnTo>
                    <a:pt x="42" y="44"/>
                  </a:lnTo>
                  <a:lnTo>
                    <a:pt x="33" y="44"/>
                  </a:lnTo>
                  <a:lnTo>
                    <a:pt x="33" y="23"/>
                  </a:lnTo>
                  <a:lnTo>
                    <a:pt x="25" y="8"/>
                  </a:lnTo>
                  <a:lnTo>
                    <a:pt x="25" y="29"/>
                  </a:lnTo>
                  <a:lnTo>
                    <a:pt x="17" y="14"/>
                  </a:lnTo>
                  <a:lnTo>
                    <a:pt x="8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8" name="Freeform 26"/>
            <p:cNvSpPr>
              <a:spLocks/>
            </p:cNvSpPr>
            <p:nvPr/>
          </p:nvSpPr>
          <p:spPr bwMode="auto">
            <a:xfrm>
              <a:off x="1197" y="1471"/>
              <a:ext cx="2476" cy="979"/>
            </a:xfrm>
            <a:custGeom>
              <a:avLst/>
              <a:gdLst>
                <a:gd name="T0" fmla="*/ 2000 w 2476"/>
                <a:gd name="T1" fmla="*/ 144 h 979"/>
                <a:gd name="T2" fmla="*/ 1908 w 2476"/>
                <a:gd name="T3" fmla="*/ 21 h 979"/>
                <a:gd name="T4" fmla="*/ 1833 w 2476"/>
                <a:gd name="T5" fmla="*/ 42 h 979"/>
                <a:gd name="T6" fmla="*/ 1816 w 2476"/>
                <a:gd name="T7" fmla="*/ 124 h 979"/>
                <a:gd name="T8" fmla="*/ 1866 w 2476"/>
                <a:gd name="T9" fmla="*/ 188 h 979"/>
                <a:gd name="T10" fmla="*/ 1874 w 2476"/>
                <a:gd name="T11" fmla="*/ 261 h 979"/>
                <a:gd name="T12" fmla="*/ 1866 w 2476"/>
                <a:gd name="T13" fmla="*/ 318 h 979"/>
                <a:gd name="T14" fmla="*/ 1807 w 2476"/>
                <a:gd name="T15" fmla="*/ 370 h 979"/>
                <a:gd name="T16" fmla="*/ 1791 w 2476"/>
                <a:gd name="T17" fmla="*/ 305 h 979"/>
                <a:gd name="T18" fmla="*/ 1697 w 2476"/>
                <a:gd name="T19" fmla="*/ 318 h 979"/>
                <a:gd name="T20" fmla="*/ 1596 w 2476"/>
                <a:gd name="T21" fmla="*/ 341 h 979"/>
                <a:gd name="T22" fmla="*/ 1429 w 2476"/>
                <a:gd name="T23" fmla="*/ 318 h 979"/>
                <a:gd name="T24" fmla="*/ 1237 w 2476"/>
                <a:gd name="T25" fmla="*/ 305 h 979"/>
                <a:gd name="T26" fmla="*/ 1379 w 2476"/>
                <a:gd name="T27" fmla="*/ 276 h 979"/>
                <a:gd name="T28" fmla="*/ 1270 w 2476"/>
                <a:gd name="T29" fmla="*/ 347 h 979"/>
                <a:gd name="T30" fmla="*/ 1287 w 2476"/>
                <a:gd name="T31" fmla="*/ 443 h 979"/>
                <a:gd name="T32" fmla="*/ 1279 w 2476"/>
                <a:gd name="T33" fmla="*/ 399 h 979"/>
                <a:gd name="T34" fmla="*/ 1229 w 2476"/>
                <a:gd name="T35" fmla="*/ 361 h 979"/>
                <a:gd name="T36" fmla="*/ 944 w 2476"/>
                <a:gd name="T37" fmla="*/ 341 h 979"/>
                <a:gd name="T38" fmla="*/ 919 w 2476"/>
                <a:gd name="T39" fmla="*/ 247 h 979"/>
                <a:gd name="T40" fmla="*/ 602 w 2476"/>
                <a:gd name="T41" fmla="*/ 180 h 979"/>
                <a:gd name="T42" fmla="*/ 526 w 2476"/>
                <a:gd name="T43" fmla="*/ 153 h 979"/>
                <a:gd name="T44" fmla="*/ 493 w 2476"/>
                <a:gd name="T45" fmla="*/ 195 h 979"/>
                <a:gd name="T46" fmla="*/ 418 w 2476"/>
                <a:gd name="T47" fmla="*/ 144 h 979"/>
                <a:gd name="T48" fmla="*/ 359 w 2476"/>
                <a:gd name="T49" fmla="*/ 167 h 979"/>
                <a:gd name="T50" fmla="*/ 267 w 2476"/>
                <a:gd name="T51" fmla="*/ 180 h 979"/>
                <a:gd name="T52" fmla="*/ 175 w 2476"/>
                <a:gd name="T53" fmla="*/ 188 h 979"/>
                <a:gd name="T54" fmla="*/ 100 w 2476"/>
                <a:gd name="T55" fmla="*/ 332 h 979"/>
                <a:gd name="T56" fmla="*/ 75 w 2476"/>
                <a:gd name="T57" fmla="*/ 253 h 979"/>
                <a:gd name="T58" fmla="*/ 16 w 2476"/>
                <a:gd name="T59" fmla="*/ 391 h 979"/>
                <a:gd name="T60" fmla="*/ 117 w 2476"/>
                <a:gd name="T61" fmla="*/ 464 h 979"/>
                <a:gd name="T62" fmla="*/ 184 w 2476"/>
                <a:gd name="T63" fmla="*/ 493 h 979"/>
                <a:gd name="T64" fmla="*/ 184 w 2476"/>
                <a:gd name="T65" fmla="*/ 566 h 979"/>
                <a:gd name="T66" fmla="*/ 234 w 2476"/>
                <a:gd name="T67" fmla="*/ 622 h 979"/>
                <a:gd name="T68" fmla="*/ 284 w 2476"/>
                <a:gd name="T69" fmla="*/ 681 h 979"/>
                <a:gd name="T70" fmla="*/ 309 w 2476"/>
                <a:gd name="T71" fmla="*/ 768 h 979"/>
                <a:gd name="T72" fmla="*/ 376 w 2476"/>
                <a:gd name="T73" fmla="*/ 841 h 979"/>
                <a:gd name="T74" fmla="*/ 468 w 2476"/>
                <a:gd name="T75" fmla="*/ 906 h 979"/>
                <a:gd name="T76" fmla="*/ 551 w 2476"/>
                <a:gd name="T77" fmla="*/ 942 h 979"/>
                <a:gd name="T78" fmla="*/ 1849 w 2476"/>
                <a:gd name="T79" fmla="*/ 935 h 979"/>
                <a:gd name="T80" fmla="*/ 1933 w 2476"/>
                <a:gd name="T81" fmla="*/ 833 h 979"/>
                <a:gd name="T82" fmla="*/ 1966 w 2476"/>
                <a:gd name="T83" fmla="*/ 798 h 979"/>
                <a:gd name="T84" fmla="*/ 1975 w 2476"/>
                <a:gd name="T85" fmla="*/ 745 h 979"/>
                <a:gd name="T86" fmla="*/ 1975 w 2476"/>
                <a:gd name="T87" fmla="*/ 681 h 979"/>
                <a:gd name="T88" fmla="*/ 2083 w 2476"/>
                <a:gd name="T89" fmla="*/ 660 h 979"/>
                <a:gd name="T90" fmla="*/ 2175 w 2476"/>
                <a:gd name="T91" fmla="*/ 608 h 979"/>
                <a:gd name="T92" fmla="*/ 2075 w 2476"/>
                <a:gd name="T93" fmla="*/ 499 h 979"/>
                <a:gd name="T94" fmla="*/ 2200 w 2476"/>
                <a:gd name="T95" fmla="*/ 543 h 979"/>
                <a:gd name="T96" fmla="*/ 2234 w 2476"/>
                <a:gd name="T97" fmla="*/ 449 h 979"/>
                <a:gd name="T98" fmla="*/ 2334 w 2476"/>
                <a:gd name="T99" fmla="*/ 464 h 979"/>
                <a:gd name="T100" fmla="*/ 2317 w 2476"/>
                <a:gd name="T101" fmla="*/ 405 h 979"/>
                <a:gd name="T102" fmla="*/ 2409 w 2476"/>
                <a:gd name="T103" fmla="*/ 443 h 979"/>
                <a:gd name="T104" fmla="*/ 2426 w 2476"/>
                <a:gd name="T105" fmla="*/ 305 h 979"/>
                <a:gd name="T106" fmla="*/ 2468 w 2476"/>
                <a:gd name="T107" fmla="*/ 282 h 979"/>
                <a:gd name="T108" fmla="*/ 2401 w 2476"/>
                <a:gd name="T109" fmla="*/ 203 h 979"/>
                <a:gd name="T110" fmla="*/ 2301 w 2476"/>
                <a:gd name="T111" fmla="*/ 232 h 979"/>
                <a:gd name="T112" fmla="*/ 2276 w 2476"/>
                <a:gd name="T113" fmla="*/ 261 h 979"/>
                <a:gd name="T114" fmla="*/ 2192 w 2476"/>
                <a:gd name="T115" fmla="*/ 391 h 979"/>
                <a:gd name="T116" fmla="*/ 2167 w 2476"/>
                <a:gd name="T117" fmla="*/ 261 h 979"/>
                <a:gd name="T118" fmla="*/ 2067 w 2476"/>
                <a:gd name="T119" fmla="*/ 297 h 979"/>
                <a:gd name="T120" fmla="*/ 2058 w 2476"/>
                <a:gd name="T121" fmla="*/ 203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476" h="979">
                  <a:moveTo>
                    <a:pt x="1983" y="195"/>
                  </a:moveTo>
                  <a:lnTo>
                    <a:pt x="1958" y="188"/>
                  </a:lnTo>
                  <a:lnTo>
                    <a:pt x="1975" y="180"/>
                  </a:lnTo>
                  <a:lnTo>
                    <a:pt x="1991" y="159"/>
                  </a:lnTo>
                  <a:lnTo>
                    <a:pt x="1966" y="159"/>
                  </a:lnTo>
                  <a:lnTo>
                    <a:pt x="1966" y="144"/>
                  </a:lnTo>
                  <a:lnTo>
                    <a:pt x="1983" y="153"/>
                  </a:lnTo>
                  <a:lnTo>
                    <a:pt x="2008" y="153"/>
                  </a:lnTo>
                  <a:lnTo>
                    <a:pt x="2000" y="144"/>
                  </a:lnTo>
                  <a:lnTo>
                    <a:pt x="2000" y="138"/>
                  </a:lnTo>
                  <a:lnTo>
                    <a:pt x="1991" y="138"/>
                  </a:lnTo>
                  <a:lnTo>
                    <a:pt x="1983" y="130"/>
                  </a:lnTo>
                  <a:lnTo>
                    <a:pt x="1975" y="115"/>
                  </a:lnTo>
                  <a:lnTo>
                    <a:pt x="1958" y="109"/>
                  </a:lnTo>
                  <a:lnTo>
                    <a:pt x="1950" y="101"/>
                  </a:lnTo>
                  <a:lnTo>
                    <a:pt x="1950" y="57"/>
                  </a:lnTo>
                  <a:lnTo>
                    <a:pt x="1908" y="30"/>
                  </a:lnTo>
                  <a:lnTo>
                    <a:pt x="1908" y="21"/>
                  </a:lnTo>
                  <a:lnTo>
                    <a:pt x="1891" y="21"/>
                  </a:lnTo>
                  <a:lnTo>
                    <a:pt x="1883" y="30"/>
                  </a:lnTo>
                  <a:lnTo>
                    <a:pt x="1874" y="21"/>
                  </a:lnTo>
                  <a:lnTo>
                    <a:pt x="1874" y="15"/>
                  </a:lnTo>
                  <a:lnTo>
                    <a:pt x="1874" y="0"/>
                  </a:lnTo>
                  <a:lnTo>
                    <a:pt x="1841" y="7"/>
                  </a:lnTo>
                  <a:lnTo>
                    <a:pt x="1841" y="21"/>
                  </a:lnTo>
                  <a:lnTo>
                    <a:pt x="1807" y="36"/>
                  </a:lnTo>
                  <a:lnTo>
                    <a:pt x="1833" y="42"/>
                  </a:lnTo>
                  <a:lnTo>
                    <a:pt x="1824" y="57"/>
                  </a:lnTo>
                  <a:lnTo>
                    <a:pt x="1807" y="51"/>
                  </a:lnTo>
                  <a:lnTo>
                    <a:pt x="1799" y="57"/>
                  </a:lnTo>
                  <a:lnTo>
                    <a:pt x="1791" y="57"/>
                  </a:lnTo>
                  <a:lnTo>
                    <a:pt x="1782" y="101"/>
                  </a:lnTo>
                  <a:lnTo>
                    <a:pt x="1799" y="109"/>
                  </a:lnTo>
                  <a:lnTo>
                    <a:pt x="1807" y="109"/>
                  </a:lnTo>
                  <a:lnTo>
                    <a:pt x="1807" y="115"/>
                  </a:lnTo>
                  <a:lnTo>
                    <a:pt x="1816" y="124"/>
                  </a:lnTo>
                  <a:lnTo>
                    <a:pt x="1799" y="124"/>
                  </a:lnTo>
                  <a:lnTo>
                    <a:pt x="1782" y="130"/>
                  </a:lnTo>
                  <a:lnTo>
                    <a:pt x="1782" y="153"/>
                  </a:lnTo>
                  <a:lnTo>
                    <a:pt x="1799" y="167"/>
                  </a:lnTo>
                  <a:lnTo>
                    <a:pt x="1799" y="174"/>
                  </a:lnTo>
                  <a:lnTo>
                    <a:pt x="1807" y="180"/>
                  </a:lnTo>
                  <a:lnTo>
                    <a:pt x="1824" y="180"/>
                  </a:lnTo>
                  <a:lnTo>
                    <a:pt x="1866" y="195"/>
                  </a:lnTo>
                  <a:lnTo>
                    <a:pt x="1866" y="188"/>
                  </a:lnTo>
                  <a:lnTo>
                    <a:pt x="1891" y="209"/>
                  </a:lnTo>
                  <a:lnTo>
                    <a:pt x="1916" y="209"/>
                  </a:lnTo>
                  <a:lnTo>
                    <a:pt x="1891" y="217"/>
                  </a:lnTo>
                  <a:lnTo>
                    <a:pt x="1891" y="232"/>
                  </a:lnTo>
                  <a:lnTo>
                    <a:pt x="1899" y="232"/>
                  </a:lnTo>
                  <a:lnTo>
                    <a:pt x="1891" y="238"/>
                  </a:lnTo>
                  <a:lnTo>
                    <a:pt x="1883" y="247"/>
                  </a:lnTo>
                  <a:lnTo>
                    <a:pt x="1874" y="247"/>
                  </a:lnTo>
                  <a:lnTo>
                    <a:pt x="1874" y="261"/>
                  </a:lnTo>
                  <a:lnTo>
                    <a:pt x="1899" y="261"/>
                  </a:lnTo>
                  <a:lnTo>
                    <a:pt x="1899" y="253"/>
                  </a:lnTo>
                  <a:lnTo>
                    <a:pt x="1908" y="247"/>
                  </a:lnTo>
                  <a:lnTo>
                    <a:pt x="1916" y="253"/>
                  </a:lnTo>
                  <a:lnTo>
                    <a:pt x="1916" y="268"/>
                  </a:lnTo>
                  <a:lnTo>
                    <a:pt x="1925" y="282"/>
                  </a:lnTo>
                  <a:lnTo>
                    <a:pt x="1899" y="291"/>
                  </a:lnTo>
                  <a:lnTo>
                    <a:pt x="1891" y="305"/>
                  </a:lnTo>
                  <a:lnTo>
                    <a:pt x="1866" y="318"/>
                  </a:lnTo>
                  <a:lnTo>
                    <a:pt x="1833" y="318"/>
                  </a:lnTo>
                  <a:lnTo>
                    <a:pt x="1824" y="347"/>
                  </a:lnTo>
                  <a:lnTo>
                    <a:pt x="1841" y="361"/>
                  </a:lnTo>
                  <a:lnTo>
                    <a:pt x="1841" y="384"/>
                  </a:lnTo>
                  <a:lnTo>
                    <a:pt x="1841" y="391"/>
                  </a:lnTo>
                  <a:lnTo>
                    <a:pt x="1824" y="391"/>
                  </a:lnTo>
                  <a:lnTo>
                    <a:pt x="1833" y="376"/>
                  </a:lnTo>
                  <a:lnTo>
                    <a:pt x="1807" y="384"/>
                  </a:lnTo>
                  <a:lnTo>
                    <a:pt x="1807" y="370"/>
                  </a:lnTo>
                  <a:lnTo>
                    <a:pt x="1791" y="370"/>
                  </a:lnTo>
                  <a:lnTo>
                    <a:pt x="1799" y="355"/>
                  </a:lnTo>
                  <a:lnTo>
                    <a:pt x="1807" y="347"/>
                  </a:lnTo>
                  <a:lnTo>
                    <a:pt x="1807" y="341"/>
                  </a:lnTo>
                  <a:lnTo>
                    <a:pt x="1799" y="341"/>
                  </a:lnTo>
                  <a:lnTo>
                    <a:pt x="1816" y="311"/>
                  </a:lnTo>
                  <a:lnTo>
                    <a:pt x="1816" y="305"/>
                  </a:lnTo>
                  <a:lnTo>
                    <a:pt x="1791" y="311"/>
                  </a:lnTo>
                  <a:lnTo>
                    <a:pt x="1791" y="305"/>
                  </a:lnTo>
                  <a:lnTo>
                    <a:pt x="1774" y="305"/>
                  </a:lnTo>
                  <a:lnTo>
                    <a:pt x="1755" y="291"/>
                  </a:lnTo>
                  <a:lnTo>
                    <a:pt x="1722" y="282"/>
                  </a:lnTo>
                  <a:lnTo>
                    <a:pt x="1722" y="297"/>
                  </a:lnTo>
                  <a:lnTo>
                    <a:pt x="1713" y="297"/>
                  </a:lnTo>
                  <a:lnTo>
                    <a:pt x="1688" y="297"/>
                  </a:lnTo>
                  <a:lnTo>
                    <a:pt x="1697" y="311"/>
                  </a:lnTo>
                  <a:lnTo>
                    <a:pt x="1705" y="318"/>
                  </a:lnTo>
                  <a:lnTo>
                    <a:pt x="1697" y="318"/>
                  </a:lnTo>
                  <a:lnTo>
                    <a:pt x="1688" y="318"/>
                  </a:lnTo>
                  <a:lnTo>
                    <a:pt x="1688" y="341"/>
                  </a:lnTo>
                  <a:lnTo>
                    <a:pt x="1697" y="332"/>
                  </a:lnTo>
                  <a:lnTo>
                    <a:pt x="1697" y="347"/>
                  </a:lnTo>
                  <a:lnTo>
                    <a:pt x="1680" y="347"/>
                  </a:lnTo>
                  <a:lnTo>
                    <a:pt x="1655" y="347"/>
                  </a:lnTo>
                  <a:lnTo>
                    <a:pt x="1605" y="341"/>
                  </a:lnTo>
                  <a:lnTo>
                    <a:pt x="1605" y="347"/>
                  </a:lnTo>
                  <a:lnTo>
                    <a:pt x="1596" y="341"/>
                  </a:lnTo>
                  <a:lnTo>
                    <a:pt x="1555" y="355"/>
                  </a:lnTo>
                  <a:lnTo>
                    <a:pt x="1538" y="347"/>
                  </a:lnTo>
                  <a:lnTo>
                    <a:pt x="1530" y="347"/>
                  </a:lnTo>
                  <a:lnTo>
                    <a:pt x="1538" y="361"/>
                  </a:lnTo>
                  <a:lnTo>
                    <a:pt x="1513" y="341"/>
                  </a:lnTo>
                  <a:lnTo>
                    <a:pt x="1488" y="332"/>
                  </a:lnTo>
                  <a:lnTo>
                    <a:pt x="1479" y="311"/>
                  </a:lnTo>
                  <a:lnTo>
                    <a:pt x="1454" y="326"/>
                  </a:lnTo>
                  <a:lnTo>
                    <a:pt x="1429" y="318"/>
                  </a:lnTo>
                  <a:lnTo>
                    <a:pt x="1421" y="311"/>
                  </a:lnTo>
                  <a:lnTo>
                    <a:pt x="1396" y="297"/>
                  </a:lnTo>
                  <a:lnTo>
                    <a:pt x="1379" y="291"/>
                  </a:lnTo>
                  <a:lnTo>
                    <a:pt x="1387" y="291"/>
                  </a:lnTo>
                  <a:lnTo>
                    <a:pt x="1379" y="261"/>
                  </a:lnTo>
                  <a:lnTo>
                    <a:pt x="1354" y="253"/>
                  </a:lnTo>
                  <a:lnTo>
                    <a:pt x="1312" y="268"/>
                  </a:lnTo>
                  <a:lnTo>
                    <a:pt x="1254" y="276"/>
                  </a:lnTo>
                  <a:lnTo>
                    <a:pt x="1237" y="305"/>
                  </a:lnTo>
                  <a:lnTo>
                    <a:pt x="1254" y="305"/>
                  </a:lnTo>
                  <a:lnTo>
                    <a:pt x="1262" y="311"/>
                  </a:lnTo>
                  <a:lnTo>
                    <a:pt x="1287" y="311"/>
                  </a:lnTo>
                  <a:lnTo>
                    <a:pt x="1279" y="305"/>
                  </a:lnTo>
                  <a:lnTo>
                    <a:pt x="1312" y="305"/>
                  </a:lnTo>
                  <a:lnTo>
                    <a:pt x="1329" y="297"/>
                  </a:lnTo>
                  <a:lnTo>
                    <a:pt x="1337" y="305"/>
                  </a:lnTo>
                  <a:lnTo>
                    <a:pt x="1337" y="282"/>
                  </a:lnTo>
                  <a:lnTo>
                    <a:pt x="1379" y="276"/>
                  </a:lnTo>
                  <a:lnTo>
                    <a:pt x="1371" y="291"/>
                  </a:lnTo>
                  <a:lnTo>
                    <a:pt x="1346" y="297"/>
                  </a:lnTo>
                  <a:lnTo>
                    <a:pt x="1337" y="311"/>
                  </a:lnTo>
                  <a:lnTo>
                    <a:pt x="1329" y="311"/>
                  </a:lnTo>
                  <a:lnTo>
                    <a:pt x="1329" y="318"/>
                  </a:lnTo>
                  <a:lnTo>
                    <a:pt x="1304" y="318"/>
                  </a:lnTo>
                  <a:lnTo>
                    <a:pt x="1287" y="326"/>
                  </a:lnTo>
                  <a:lnTo>
                    <a:pt x="1287" y="332"/>
                  </a:lnTo>
                  <a:lnTo>
                    <a:pt x="1270" y="347"/>
                  </a:lnTo>
                  <a:lnTo>
                    <a:pt x="1287" y="370"/>
                  </a:lnTo>
                  <a:lnTo>
                    <a:pt x="1287" y="376"/>
                  </a:lnTo>
                  <a:lnTo>
                    <a:pt x="1304" y="405"/>
                  </a:lnTo>
                  <a:lnTo>
                    <a:pt x="1312" y="428"/>
                  </a:lnTo>
                  <a:lnTo>
                    <a:pt x="1295" y="414"/>
                  </a:lnTo>
                  <a:lnTo>
                    <a:pt x="1287" y="405"/>
                  </a:lnTo>
                  <a:lnTo>
                    <a:pt x="1279" y="414"/>
                  </a:lnTo>
                  <a:lnTo>
                    <a:pt x="1287" y="434"/>
                  </a:lnTo>
                  <a:lnTo>
                    <a:pt x="1287" y="443"/>
                  </a:lnTo>
                  <a:lnTo>
                    <a:pt x="1279" y="428"/>
                  </a:lnTo>
                  <a:lnTo>
                    <a:pt x="1279" y="434"/>
                  </a:lnTo>
                  <a:lnTo>
                    <a:pt x="1270" y="420"/>
                  </a:lnTo>
                  <a:lnTo>
                    <a:pt x="1262" y="420"/>
                  </a:lnTo>
                  <a:lnTo>
                    <a:pt x="1262" y="405"/>
                  </a:lnTo>
                  <a:lnTo>
                    <a:pt x="1245" y="405"/>
                  </a:lnTo>
                  <a:lnTo>
                    <a:pt x="1245" y="399"/>
                  </a:lnTo>
                  <a:lnTo>
                    <a:pt x="1262" y="405"/>
                  </a:lnTo>
                  <a:lnTo>
                    <a:pt x="1279" y="399"/>
                  </a:lnTo>
                  <a:lnTo>
                    <a:pt x="1262" y="384"/>
                  </a:lnTo>
                  <a:lnTo>
                    <a:pt x="1262" y="376"/>
                  </a:lnTo>
                  <a:lnTo>
                    <a:pt x="1254" y="384"/>
                  </a:lnTo>
                  <a:lnTo>
                    <a:pt x="1254" y="376"/>
                  </a:lnTo>
                  <a:lnTo>
                    <a:pt x="1245" y="361"/>
                  </a:lnTo>
                  <a:lnTo>
                    <a:pt x="1237" y="361"/>
                  </a:lnTo>
                  <a:lnTo>
                    <a:pt x="1237" y="376"/>
                  </a:lnTo>
                  <a:lnTo>
                    <a:pt x="1229" y="376"/>
                  </a:lnTo>
                  <a:lnTo>
                    <a:pt x="1229" y="361"/>
                  </a:lnTo>
                  <a:lnTo>
                    <a:pt x="1220" y="347"/>
                  </a:lnTo>
                  <a:lnTo>
                    <a:pt x="1195" y="347"/>
                  </a:lnTo>
                  <a:lnTo>
                    <a:pt x="1178" y="326"/>
                  </a:lnTo>
                  <a:lnTo>
                    <a:pt x="1128" y="347"/>
                  </a:lnTo>
                  <a:lnTo>
                    <a:pt x="1128" y="341"/>
                  </a:lnTo>
                  <a:lnTo>
                    <a:pt x="1120" y="347"/>
                  </a:lnTo>
                  <a:lnTo>
                    <a:pt x="1070" y="355"/>
                  </a:lnTo>
                  <a:lnTo>
                    <a:pt x="994" y="347"/>
                  </a:lnTo>
                  <a:lnTo>
                    <a:pt x="944" y="341"/>
                  </a:lnTo>
                  <a:lnTo>
                    <a:pt x="936" y="332"/>
                  </a:lnTo>
                  <a:lnTo>
                    <a:pt x="953" y="326"/>
                  </a:lnTo>
                  <a:lnTo>
                    <a:pt x="953" y="318"/>
                  </a:lnTo>
                  <a:lnTo>
                    <a:pt x="969" y="311"/>
                  </a:lnTo>
                  <a:lnTo>
                    <a:pt x="1003" y="311"/>
                  </a:lnTo>
                  <a:lnTo>
                    <a:pt x="1003" y="297"/>
                  </a:lnTo>
                  <a:lnTo>
                    <a:pt x="994" y="282"/>
                  </a:lnTo>
                  <a:lnTo>
                    <a:pt x="961" y="261"/>
                  </a:lnTo>
                  <a:lnTo>
                    <a:pt x="919" y="247"/>
                  </a:lnTo>
                  <a:lnTo>
                    <a:pt x="919" y="253"/>
                  </a:lnTo>
                  <a:lnTo>
                    <a:pt x="911" y="247"/>
                  </a:lnTo>
                  <a:lnTo>
                    <a:pt x="903" y="253"/>
                  </a:lnTo>
                  <a:lnTo>
                    <a:pt x="919" y="261"/>
                  </a:lnTo>
                  <a:lnTo>
                    <a:pt x="827" y="247"/>
                  </a:lnTo>
                  <a:lnTo>
                    <a:pt x="802" y="232"/>
                  </a:lnTo>
                  <a:lnTo>
                    <a:pt x="727" y="217"/>
                  </a:lnTo>
                  <a:lnTo>
                    <a:pt x="677" y="188"/>
                  </a:lnTo>
                  <a:lnTo>
                    <a:pt x="602" y="180"/>
                  </a:lnTo>
                  <a:lnTo>
                    <a:pt x="593" y="203"/>
                  </a:lnTo>
                  <a:lnTo>
                    <a:pt x="568" y="224"/>
                  </a:lnTo>
                  <a:lnTo>
                    <a:pt x="560" y="217"/>
                  </a:lnTo>
                  <a:lnTo>
                    <a:pt x="535" y="217"/>
                  </a:lnTo>
                  <a:lnTo>
                    <a:pt x="543" y="203"/>
                  </a:lnTo>
                  <a:lnTo>
                    <a:pt x="560" y="188"/>
                  </a:lnTo>
                  <a:lnTo>
                    <a:pt x="535" y="188"/>
                  </a:lnTo>
                  <a:lnTo>
                    <a:pt x="543" y="153"/>
                  </a:lnTo>
                  <a:lnTo>
                    <a:pt x="526" y="153"/>
                  </a:lnTo>
                  <a:lnTo>
                    <a:pt x="526" y="159"/>
                  </a:lnTo>
                  <a:lnTo>
                    <a:pt x="501" y="167"/>
                  </a:lnTo>
                  <a:lnTo>
                    <a:pt x="510" y="167"/>
                  </a:lnTo>
                  <a:lnTo>
                    <a:pt x="526" y="167"/>
                  </a:lnTo>
                  <a:lnTo>
                    <a:pt x="510" y="180"/>
                  </a:lnTo>
                  <a:lnTo>
                    <a:pt x="510" y="174"/>
                  </a:lnTo>
                  <a:lnTo>
                    <a:pt x="501" y="180"/>
                  </a:lnTo>
                  <a:lnTo>
                    <a:pt x="510" y="188"/>
                  </a:lnTo>
                  <a:lnTo>
                    <a:pt x="493" y="195"/>
                  </a:lnTo>
                  <a:lnTo>
                    <a:pt x="493" y="203"/>
                  </a:lnTo>
                  <a:lnTo>
                    <a:pt x="501" y="203"/>
                  </a:lnTo>
                  <a:lnTo>
                    <a:pt x="485" y="209"/>
                  </a:lnTo>
                  <a:lnTo>
                    <a:pt x="510" y="209"/>
                  </a:lnTo>
                  <a:lnTo>
                    <a:pt x="485" y="217"/>
                  </a:lnTo>
                  <a:lnTo>
                    <a:pt x="443" y="188"/>
                  </a:lnTo>
                  <a:lnTo>
                    <a:pt x="434" y="174"/>
                  </a:lnTo>
                  <a:lnTo>
                    <a:pt x="418" y="159"/>
                  </a:lnTo>
                  <a:lnTo>
                    <a:pt x="418" y="144"/>
                  </a:lnTo>
                  <a:lnTo>
                    <a:pt x="384" y="124"/>
                  </a:lnTo>
                  <a:lnTo>
                    <a:pt x="367" y="130"/>
                  </a:lnTo>
                  <a:lnTo>
                    <a:pt x="384" y="138"/>
                  </a:lnTo>
                  <a:lnTo>
                    <a:pt x="376" y="138"/>
                  </a:lnTo>
                  <a:lnTo>
                    <a:pt x="401" y="144"/>
                  </a:lnTo>
                  <a:lnTo>
                    <a:pt x="376" y="153"/>
                  </a:lnTo>
                  <a:lnTo>
                    <a:pt x="376" y="159"/>
                  </a:lnTo>
                  <a:lnTo>
                    <a:pt x="359" y="153"/>
                  </a:lnTo>
                  <a:lnTo>
                    <a:pt x="359" y="167"/>
                  </a:lnTo>
                  <a:lnTo>
                    <a:pt x="367" y="167"/>
                  </a:lnTo>
                  <a:lnTo>
                    <a:pt x="342" y="188"/>
                  </a:lnTo>
                  <a:lnTo>
                    <a:pt x="326" y="188"/>
                  </a:lnTo>
                  <a:lnTo>
                    <a:pt x="334" y="180"/>
                  </a:lnTo>
                  <a:lnTo>
                    <a:pt x="334" y="174"/>
                  </a:lnTo>
                  <a:lnTo>
                    <a:pt x="276" y="195"/>
                  </a:lnTo>
                  <a:lnTo>
                    <a:pt x="259" y="209"/>
                  </a:lnTo>
                  <a:lnTo>
                    <a:pt x="242" y="203"/>
                  </a:lnTo>
                  <a:lnTo>
                    <a:pt x="267" y="180"/>
                  </a:lnTo>
                  <a:lnTo>
                    <a:pt x="317" y="159"/>
                  </a:lnTo>
                  <a:lnTo>
                    <a:pt x="301" y="144"/>
                  </a:lnTo>
                  <a:lnTo>
                    <a:pt x="292" y="159"/>
                  </a:lnTo>
                  <a:lnTo>
                    <a:pt x="259" y="159"/>
                  </a:lnTo>
                  <a:lnTo>
                    <a:pt x="242" y="159"/>
                  </a:lnTo>
                  <a:lnTo>
                    <a:pt x="234" y="174"/>
                  </a:lnTo>
                  <a:lnTo>
                    <a:pt x="225" y="174"/>
                  </a:lnTo>
                  <a:lnTo>
                    <a:pt x="192" y="188"/>
                  </a:lnTo>
                  <a:lnTo>
                    <a:pt x="175" y="188"/>
                  </a:lnTo>
                  <a:lnTo>
                    <a:pt x="184" y="195"/>
                  </a:lnTo>
                  <a:lnTo>
                    <a:pt x="158" y="195"/>
                  </a:lnTo>
                  <a:lnTo>
                    <a:pt x="150" y="209"/>
                  </a:lnTo>
                  <a:lnTo>
                    <a:pt x="117" y="224"/>
                  </a:lnTo>
                  <a:lnTo>
                    <a:pt x="83" y="247"/>
                  </a:lnTo>
                  <a:lnTo>
                    <a:pt x="108" y="291"/>
                  </a:lnTo>
                  <a:lnTo>
                    <a:pt x="100" y="305"/>
                  </a:lnTo>
                  <a:lnTo>
                    <a:pt x="92" y="311"/>
                  </a:lnTo>
                  <a:lnTo>
                    <a:pt x="100" y="332"/>
                  </a:lnTo>
                  <a:lnTo>
                    <a:pt x="108" y="361"/>
                  </a:lnTo>
                  <a:lnTo>
                    <a:pt x="125" y="370"/>
                  </a:lnTo>
                  <a:lnTo>
                    <a:pt x="83" y="355"/>
                  </a:lnTo>
                  <a:lnTo>
                    <a:pt x="92" y="332"/>
                  </a:lnTo>
                  <a:lnTo>
                    <a:pt x="92" y="305"/>
                  </a:lnTo>
                  <a:lnTo>
                    <a:pt x="100" y="297"/>
                  </a:lnTo>
                  <a:lnTo>
                    <a:pt x="100" y="276"/>
                  </a:lnTo>
                  <a:lnTo>
                    <a:pt x="83" y="268"/>
                  </a:lnTo>
                  <a:lnTo>
                    <a:pt x="75" y="253"/>
                  </a:lnTo>
                  <a:lnTo>
                    <a:pt x="58" y="253"/>
                  </a:lnTo>
                  <a:lnTo>
                    <a:pt x="41" y="268"/>
                  </a:lnTo>
                  <a:lnTo>
                    <a:pt x="50" y="276"/>
                  </a:lnTo>
                  <a:lnTo>
                    <a:pt x="0" y="247"/>
                  </a:lnTo>
                  <a:lnTo>
                    <a:pt x="0" y="253"/>
                  </a:lnTo>
                  <a:lnTo>
                    <a:pt x="0" y="355"/>
                  </a:lnTo>
                  <a:lnTo>
                    <a:pt x="8" y="355"/>
                  </a:lnTo>
                  <a:lnTo>
                    <a:pt x="16" y="376"/>
                  </a:lnTo>
                  <a:lnTo>
                    <a:pt x="16" y="391"/>
                  </a:lnTo>
                  <a:lnTo>
                    <a:pt x="16" y="405"/>
                  </a:lnTo>
                  <a:lnTo>
                    <a:pt x="117" y="414"/>
                  </a:lnTo>
                  <a:lnTo>
                    <a:pt x="108" y="414"/>
                  </a:lnTo>
                  <a:lnTo>
                    <a:pt x="117" y="420"/>
                  </a:lnTo>
                  <a:lnTo>
                    <a:pt x="117" y="428"/>
                  </a:lnTo>
                  <a:lnTo>
                    <a:pt x="125" y="443"/>
                  </a:lnTo>
                  <a:lnTo>
                    <a:pt x="125" y="449"/>
                  </a:lnTo>
                  <a:lnTo>
                    <a:pt x="125" y="455"/>
                  </a:lnTo>
                  <a:lnTo>
                    <a:pt x="117" y="464"/>
                  </a:lnTo>
                  <a:lnTo>
                    <a:pt x="133" y="470"/>
                  </a:lnTo>
                  <a:lnTo>
                    <a:pt x="125" y="478"/>
                  </a:lnTo>
                  <a:lnTo>
                    <a:pt x="125" y="485"/>
                  </a:lnTo>
                  <a:lnTo>
                    <a:pt x="125" y="493"/>
                  </a:lnTo>
                  <a:lnTo>
                    <a:pt x="158" y="485"/>
                  </a:lnTo>
                  <a:lnTo>
                    <a:pt x="158" y="499"/>
                  </a:lnTo>
                  <a:lnTo>
                    <a:pt x="167" y="493"/>
                  </a:lnTo>
                  <a:lnTo>
                    <a:pt x="175" y="493"/>
                  </a:lnTo>
                  <a:lnTo>
                    <a:pt x="184" y="493"/>
                  </a:lnTo>
                  <a:lnTo>
                    <a:pt x="175" y="499"/>
                  </a:lnTo>
                  <a:lnTo>
                    <a:pt x="192" y="514"/>
                  </a:lnTo>
                  <a:lnTo>
                    <a:pt x="192" y="528"/>
                  </a:lnTo>
                  <a:lnTo>
                    <a:pt x="175" y="543"/>
                  </a:lnTo>
                  <a:lnTo>
                    <a:pt x="167" y="551"/>
                  </a:lnTo>
                  <a:lnTo>
                    <a:pt x="167" y="558"/>
                  </a:lnTo>
                  <a:lnTo>
                    <a:pt x="175" y="558"/>
                  </a:lnTo>
                  <a:lnTo>
                    <a:pt x="175" y="566"/>
                  </a:lnTo>
                  <a:lnTo>
                    <a:pt x="184" y="566"/>
                  </a:lnTo>
                  <a:lnTo>
                    <a:pt x="175" y="581"/>
                  </a:lnTo>
                  <a:lnTo>
                    <a:pt x="175" y="587"/>
                  </a:lnTo>
                  <a:lnTo>
                    <a:pt x="200" y="593"/>
                  </a:lnTo>
                  <a:lnTo>
                    <a:pt x="200" y="608"/>
                  </a:lnTo>
                  <a:lnTo>
                    <a:pt x="217" y="608"/>
                  </a:lnTo>
                  <a:lnTo>
                    <a:pt x="209" y="616"/>
                  </a:lnTo>
                  <a:lnTo>
                    <a:pt x="217" y="622"/>
                  </a:lnTo>
                  <a:lnTo>
                    <a:pt x="225" y="616"/>
                  </a:lnTo>
                  <a:lnTo>
                    <a:pt x="234" y="622"/>
                  </a:lnTo>
                  <a:lnTo>
                    <a:pt x="242" y="631"/>
                  </a:lnTo>
                  <a:lnTo>
                    <a:pt x="250" y="637"/>
                  </a:lnTo>
                  <a:lnTo>
                    <a:pt x="250" y="645"/>
                  </a:lnTo>
                  <a:lnTo>
                    <a:pt x="250" y="652"/>
                  </a:lnTo>
                  <a:lnTo>
                    <a:pt x="276" y="666"/>
                  </a:lnTo>
                  <a:lnTo>
                    <a:pt x="284" y="666"/>
                  </a:lnTo>
                  <a:lnTo>
                    <a:pt x="284" y="674"/>
                  </a:lnTo>
                  <a:lnTo>
                    <a:pt x="276" y="674"/>
                  </a:lnTo>
                  <a:lnTo>
                    <a:pt x="284" y="681"/>
                  </a:lnTo>
                  <a:lnTo>
                    <a:pt x="292" y="681"/>
                  </a:lnTo>
                  <a:lnTo>
                    <a:pt x="301" y="695"/>
                  </a:lnTo>
                  <a:lnTo>
                    <a:pt x="292" y="695"/>
                  </a:lnTo>
                  <a:lnTo>
                    <a:pt x="292" y="704"/>
                  </a:lnTo>
                  <a:lnTo>
                    <a:pt x="284" y="710"/>
                  </a:lnTo>
                  <a:lnTo>
                    <a:pt x="292" y="725"/>
                  </a:lnTo>
                  <a:lnTo>
                    <a:pt x="309" y="725"/>
                  </a:lnTo>
                  <a:lnTo>
                    <a:pt x="301" y="739"/>
                  </a:lnTo>
                  <a:lnTo>
                    <a:pt x="309" y="768"/>
                  </a:lnTo>
                  <a:lnTo>
                    <a:pt x="326" y="775"/>
                  </a:lnTo>
                  <a:lnTo>
                    <a:pt x="326" y="783"/>
                  </a:lnTo>
                  <a:lnTo>
                    <a:pt x="326" y="798"/>
                  </a:lnTo>
                  <a:lnTo>
                    <a:pt x="326" y="804"/>
                  </a:lnTo>
                  <a:lnTo>
                    <a:pt x="342" y="812"/>
                  </a:lnTo>
                  <a:lnTo>
                    <a:pt x="351" y="804"/>
                  </a:lnTo>
                  <a:lnTo>
                    <a:pt x="367" y="827"/>
                  </a:lnTo>
                  <a:lnTo>
                    <a:pt x="376" y="827"/>
                  </a:lnTo>
                  <a:lnTo>
                    <a:pt x="376" y="841"/>
                  </a:lnTo>
                  <a:lnTo>
                    <a:pt x="393" y="848"/>
                  </a:lnTo>
                  <a:lnTo>
                    <a:pt x="418" y="862"/>
                  </a:lnTo>
                  <a:lnTo>
                    <a:pt x="426" y="892"/>
                  </a:lnTo>
                  <a:lnTo>
                    <a:pt x="426" y="912"/>
                  </a:lnTo>
                  <a:lnTo>
                    <a:pt x="443" y="912"/>
                  </a:lnTo>
                  <a:lnTo>
                    <a:pt x="451" y="912"/>
                  </a:lnTo>
                  <a:lnTo>
                    <a:pt x="459" y="906"/>
                  </a:lnTo>
                  <a:lnTo>
                    <a:pt x="468" y="912"/>
                  </a:lnTo>
                  <a:lnTo>
                    <a:pt x="468" y="906"/>
                  </a:lnTo>
                  <a:lnTo>
                    <a:pt x="485" y="912"/>
                  </a:lnTo>
                  <a:lnTo>
                    <a:pt x="501" y="912"/>
                  </a:lnTo>
                  <a:lnTo>
                    <a:pt x="518" y="912"/>
                  </a:lnTo>
                  <a:lnTo>
                    <a:pt x="518" y="906"/>
                  </a:lnTo>
                  <a:lnTo>
                    <a:pt x="526" y="898"/>
                  </a:lnTo>
                  <a:lnTo>
                    <a:pt x="535" y="912"/>
                  </a:lnTo>
                  <a:lnTo>
                    <a:pt x="535" y="921"/>
                  </a:lnTo>
                  <a:lnTo>
                    <a:pt x="543" y="942"/>
                  </a:lnTo>
                  <a:lnTo>
                    <a:pt x="551" y="942"/>
                  </a:lnTo>
                  <a:lnTo>
                    <a:pt x="551" y="956"/>
                  </a:lnTo>
                  <a:lnTo>
                    <a:pt x="560" y="979"/>
                  </a:lnTo>
                  <a:lnTo>
                    <a:pt x="735" y="979"/>
                  </a:lnTo>
                  <a:lnTo>
                    <a:pt x="1187" y="979"/>
                  </a:lnTo>
                  <a:lnTo>
                    <a:pt x="1546" y="979"/>
                  </a:lnTo>
                  <a:lnTo>
                    <a:pt x="1866" y="979"/>
                  </a:lnTo>
                  <a:lnTo>
                    <a:pt x="1866" y="942"/>
                  </a:lnTo>
                  <a:lnTo>
                    <a:pt x="1858" y="935"/>
                  </a:lnTo>
                  <a:lnTo>
                    <a:pt x="1849" y="935"/>
                  </a:lnTo>
                  <a:lnTo>
                    <a:pt x="1874" y="935"/>
                  </a:lnTo>
                  <a:lnTo>
                    <a:pt x="1891" y="892"/>
                  </a:lnTo>
                  <a:lnTo>
                    <a:pt x="1899" y="892"/>
                  </a:lnTo>
                  <a:lnTo>
                    <a:pt x="1899" y="877"/>
                  </a:lnTo>
                  <a:lnTo>
                    <a:pt x="1908" y="869"/>
                  </a:lnTo>
                  <a:lnTo>
                    <a:pt x="1891" y="862"/>
                  </a:lnTo>
                  <a:lnTo>
                    <a:pt x="1916" y="841"/>
                  </a:lnTo>
                  <a:lnTo>
                    <a:pt x="1933" y="841"/>
                  </a:lnTo>
                  <a:lnTo>
                    <a:pt x="1933" y="833"/>
                  </a:lnTo>
                  <a:lnTo>
                    <a:pt x="1916" y="833"/>
                  </a:lnTo>
                  <a:lnTo>
                    <a:pt x="1916" y="818"/>
                  </a:lnTo>
                  <a:lnTo>
                    <a:pt x="1933" y="827"/>
                  </a:lnTo>
                  <a:lnTo>
                    <a:pt x="1933" y="812"/>
                  </a:lnTo>
                  <a:lnTo>
                    <a:pt x="1933" y="818"/>
                  </a:lnTo>
                  <a:lnTo>
                    <a:pt x="1941" y="804"/>
                  </a:lnTo>
                  <a:lnTo>
                    <a:pt x="1941" y="798"/>
                  </a:lnTo>
                  <a:lnTo>
                    <a:pt x="1958" y="798"/>
                  </a:lnTo>
                  <a:lnTo>
                    <a:pt x="1966" y="798"/>
                  </a:lnTo>
                  <a:lnTo>
                    <a:pt x="1958" y="775"/>
                  </a:lnTo>
                  <a:lnTo>
                    <a:pt x="1975" y="783"/>
                  </a:lnTo>
                  <a:lnTo>
                    <a:pt x="1983" y="783"/>
                  </a:lnTo>
                  <a:lnTo>
                    <a:pt x="1966" y="775"/>
                  </a:lnTo>
                  <a:lnTo>
                    <a:pt x="1975" y="768"/>
                  </a:lnTo>
                  <a:lnTo>
                    <a:pt x="1991" y="768"/>
                  </a:lnTo>
                  <a:lnTo>
                    <a:pt x="1991" y="760"/>
                  </a:lnTo>
                  <a:lnTo>
                    <a:pt x="1975" y="760"/>
                  </a:lnTo>
                  <a:lnTo>
                    <a:pt x="1975" y="745"/>
                  </a:lnTo>
                  <a:lnTo>
                    <a:pt x="1983" y="745"/>
                  </a:lnTo>
                  <a:lnTo>
                    <a:pt x="2016" y="745"/>
                  </a:lnTo>
                  <a:lnTo>
                    <a:pt x="2033" y="739"/>
                  </a:lnTo>
                  <a:lnTo>
                    <a:pt x="2042" y="739"/>
                  </a:lnTo>
                  <a:lnTo>
                    <a:pt x="2050" y="731"/>
                  </a:lnTo>
                  <a:lnTo>
                    <a:pt x="2042" y="704"/>
                  </a:lnTo>
                  <a:lnTo>
                    <a:pt x="2008" y="689"/>
                  </a:lnTo>
                  <a:lnTo>
                    <a:pt x="2000" y="674"/>
                  </a:lnTo>
                  <a:lnTo>
                    <a:pt x="1975" y="681"/>
                  </a:lnTo>
                  <a:lnTo>
                    <a:pt x="1983" y="674"/>
                  </a:lnTo>
                  <a:lnTo>
                    <a:pt x="1975" y="674"/>
                  </a:lnTo>
                  <a:lnTo>
                    <a:pt x="2008" y="674"/>
                  </a:lnTo>
                  <a:lnTo>
                    <a:pt x="2042" y="689"/>
                  </a:lnTo>
                  <a:lnTo>
                    <a:pt x="2067" y="681"/>
                  </a:lnTo>
                  <a:lnTo>
                    <a:pt x="2075" y="681"/>
                  </a:lnTo>
                  <a:lnTo>
                    <a:pt x="2083" y="666"/>
                  </a:lnTo>
                  <a:lnTo>
                    <a:pt x="2067" y="652"/>
                  </a:lnTo>
                  <a:lnTo>
                    <a:pt x="2083" y="660"/>
                  </a:lnTo>
                  <a:lnTo>
                    <a:pt x="2083" y="645"/>
                  </a:lnTo>
                  <a:lnTo>
                    <a:pt x="2075" y="645"/>
                  </a:lnTo>
                  <a:lnTo>
                    <a:pt x="2083" y="637"/>
                  </a:lnTo>
                  <a:lnTo>
                    <a:pt x="2100" y="652"/>
                  </a:lnTo>
                  <a:lnTo>
                    <a:pt x="2117" y="652"/>
                  </a:lnTo>
                  <a:lnTo>
                    <a:pt x="2117" y="645"/>
                  </a:lnTo>
                  <a:lnTo>
                    <a:pt x="2134" y="652"/>
                  </a:lnTo>
                  <a:lnTo>
                    <a:pt x="2167" y="637"/>
                  </a:lnTo>
                  <a:lnTo>
                    <a:pt x="2175" y="608"/>
                  </a:lnTo>
                  <a:lnTo>
                    <a:pt x="2192" y="601"/>
                  </a:lnTo>
                  <a:lnTo>
                    <a:pt x="2192" y="593"/>
                  </a:lnTo>
                  <a:lnTo>
                    <a:pt x="2217" y="566"/>
                  </a:lnTo>
                  <a:lnTo>
                    <a:pt x="2217" y="551"/>
                  </a:lnTo>
                  <a:lnTo>
                    <a:pt x="2167" y="551"/>
                  </a:lnTo>
                  <a:lnTo>
                    <a:pt x="2117" y="543"/>
                  </a:lnTo>
                  <a:lnTo>
                    <a:pt x="2092" y="514"/>
                  </a:lnTo>
                  <a:lnTo>
                    <a:pt x="2067" y="508"/>
                  </a:lnTo>
                  <a:lnTo>
                    <a:pt x="2075" y="499"/>
                  </a:lnTo>
                  <a:lnTo>
                    <a:pt x="2092" y="499"/>
                  </a:lnTo>
                  <a:lnTo>
                    <a:pt x="2083" y="499"/>
                  </a:lnTo>
                  <a:lnTo>
                    <a:pt x="2092" y="493"/>
                  </a:lnTo>
                  <a:lnTo>
                    <a:pt x="2125" y="514"/>
                  </a:lnTo>
                  <a:lnTo>
                    <a:pt x="2142" y="522"/>
                  </a:lnTo>
                  <a:lnTo>
                    <a:pt x="2134" y="522"/>
                  </a:lnTo>
                  <a:lnTo>
                    <a:pt x="2159" y="537"/>
                  </a:lnTo>
                  <a:lnTo>
                    <a:pt x="2167" y="543"/>
                  </a:lnTo>
                  <a:lnTo>
                    <a:pt x="2200" y="543"/>
                  </a:lnTo>
                  <a:lnTo>
                    <a:pt x="2209" y="537"/>
                  </a:lnTo>
                  <a:lnTo>
                    <a:pt x="2234" y="522"/>
                  </a:lnTo>
                  <a:lnTo>
                    <a:pt x="2242" y="499"/>
                  </a:lnTo>
                  <a:lnTo>
                    <a:pt x="2259" y="485"/>
                  </a:lnTo>
                  <a:lnTo>
                    <a:pt x="2267" y="478"/>
                  </a:lnTo>
                  <a:lnTo>
                    <a:pt x="2234" y="464"/>
                  </a:lnTo>
                  <a:lnTo>
                    <a:pt x="2225" y="455"/>
                  </a:lnTo>
                  <a:lnTo>
                    <a:pt x="2225" y="449"/>
                  </a:lnTo>
                  <a:lnTo>
                    <a:pt x="2234" y="449"/>
                  </a:lnTo>
                  <a:lnTo>
                    <a:pt x="2242" y="443"/>
                  </a:lnTo>
                  <a:lnTo>
                    <a:pt x="2267" y="449"/>
                  </a:lnTo>
                  <a:lnTo>
                    <a:pt x="2284" y="443"/>
                  </a:lnTo>
                  <a:lnTo>
                    <a:pt x="2292" y="464"/>
                  </a:lnTo>
                  <a:lnTo>
                    <a:pt x="2326" y="470"/>
                  </a:lnTo>
                  <a:lnTo>
                    <a:pt x="2334" y="470"/>
                  </a:lnTo>
                  <a:lnTo>
                    <a:pt x="2326" y="455"/>
                  </a:lnTo>
                  <a:lnTo>
                    <a:pt x="2334" y="455"/>
                  </a:lnTo>
                  <a:lnTo>
                    <a:pt x="2334" y="464"/>
                  </a:lnTo>
                  <a:lnTo>
                    <a:pt x="2368" y="470"/>
                  </a:lnTo>
                  <a:lnTo>
                    <a:pt x="2351" y="455"/>
                  </a:lnTo>
                  <a:lnTo>
                    <a:pt x="2351" y="449"/>
                  </a:lnTo>
                  <a:lnTo>
                    <a:pt x="2343" y="434"/>
                  </a:lnTo>
                  <a:lnTo>
                    <a:pt x="2334" y="428"/>
                  </a:lnTo>
                  <a:lnTo>
                    <a:pt x="2309" y="414"/>
                  </a:lnTo>
                  <a:lnTo>
                    <a:pt x="2301" y="420"/>
                  </a:lnTo>
                  <a:lnTo>
                    <a:pt x="2301" y="405"/>
                  </a:lnTo>
                  <a:lnTo>
                    <a:pt x="2317" y="405"/>
                  </a:lnTo>
                  <a:lnTo>
                    <a:pt x="2309" y="405"/>
                  </a:lnTo>
                  <a:lnTo>
                    <a:pt x="2334" y="405"/>
                  </a:lnTo>
                  <a:lnTo>
                    <a:pt x="2343" y="428"/>
                  </a:lnTo>
                  <a:lnTo>
                    <a:pt x="2351" y="428"/>
                  </a:lnTo>
                  <a:lnTo>
                    <a:pt x="2351" y="434"/>
                  </a:lnTo>
                  <a:lnTo>
                    <a:pt x="2368" y="455"/>
                  </a:lnTo>
                  <a:lnTo>
                    <a:pt x="2376" y="455"/>
                  </a:lnTo>
                  <a:lnTo>
                    <a:pt x="2393" y="443"/>
                  </a:lnTo>
                  <a:lnTo>
                    <a:pt x="2409" y="443"/>
                  </a:lnTo>
                  <a:lnTo>
                    <a:pt x="2426" y="428"/>
                  </a:lnTo>
                  <a:lnTo>
                    <a:pt x="2434" y="434"/>
                  </a:lnTo>
                  <a:lnTo>
                    <a:pt x="2443" y="414"/>
                  </a:lnTo>
                  <a:lnTo>
                    <a:pt x="2460" y="405"/>
                  </a:lnTo>
                  <a:lnTo>
                    <a:pt x="2476" y="370"/>
                  </a:lnTo>
                  <a:lnTo>
                    <a:pt x="2434" y="326"/>
                  </a:lnTo>
                  <a:lnTo>
                    <a:pt x="2434" y="318"/>
                  </a:lnTo>
                  <a:lnTo>
                    <a:pt x="2426" y="318"/>
                  </a:lnTo>
                  <a:lnTo>
                    <a:pt x="2426" y="305"/>
                  </a:lnTo>
                  <a:lnTo>
                    <a:pt x="2418" y="305"/>
                  </a:lnTo>
                  <a:lnTo>
                    <a:pt x="2426" y="297"/>
                  </a:lnTo>
                  <a:lnTo>
                    <a:pt x="2418" y="291"/>
                  </a:lnTo>
                  <a:lnTo>
                    <a:pt x="2418" y="282"/>
                  </a:lnTo>
                  <a:lnTo>
                    <a:pt x="2434" y="291"/>
                  </a:lnTo>
                  <a:lnTo>
                    <a:pt x="2434" y="282"/>
                  </a:lnTo>
                  <a:lnTo>
                    <a:pt x="2443" y="291"/>
                  </a:lnTo>
                  <a:lnTo>
                    <a:pt x="2451" y="282"/>
                  </a:lnTo>
                  <a:lnTo>
                    <a:pt x="2468" y="282"/>
                  </a:lnTo>
                  <a:lnTo>
                    <a:pt x="2476" y="276"/>
                  </a:lnTo>
                  <a:lnTo>
                    <a:pt x="2468" y="253"/>
                  </a:lnTo>
                  <a:lnTo>
                    <a:pt x="2443" y="253"/>
                  </a:lnTo>
                  <a:lnTo>
                    <a:pt x="2476" y="238"/>
                  </a:lnTo>
                  <a:lnTo>
                    <a:pt x="2468" y="217"/>
                  </a:lnTo>
                  <a:lnTo>
                    <a:pt x="2451" y="209"/>
                  </a:lnTo>
                  <a:lnTo>
                    <a:pt x="2434" y="224"/>
                  </a:lnTo>
                  <a:lnTo>
                    <a:pt x="2426" y="209"/>
                  </a:lnTo>
                  <a:lnTo>
                    <a:pt x="2401" y="203"/>
                  </a:lnTo>
                  <a:lnTo>
                    <a:pt x="2418" y="203"/>
                  </a:lnTo>
                  <a:lnTo>
                    <a:pt x="2409" y="195"/>
                  </a:lnTo>
                  <a:lnTo>
                    <a:pt x="2418" y="188"/>
                  </a:lnTo>
                  <a:lnTo>
                    <a:pt x="2376" y="188"/>
                  </a:lnTo>
                  <a:lnTo>
                    <a:pt x="2334" y="174"/>
                  </a:lnTo>
                  <a:lnTo>
                    <a:pt x="2309" y="174"/>
                  </a:lnTo>
                  <a:lnTo>
                    <a:pt x="2284" y="174"/>
                  </a:lnTo>
                  <a:lnTo>
                    <a:pt x="2284" y="224"/>
                  </a:lnTo>
                  <a:lnTo>
                    <a:pt x="2301" y="232"/>
                  </a:lnTo>
                  <a:lnTo>
                    <a:pt x="2309" y="232"/>
                  </a:lnTo>
                  <a:lnTo>
                    <a:pt x="2309" y="238"/>
                  </a:lnTo>
                  <a:lnTo>
                    <a:pt x="2317" y="247"/>
                  </a:lnTo>
                  <a:lnTo>
                    <a:pt x="2309" y="247"/>
                  </a:lnTo>
                  <a:lnTo>
                    <a:pt x="2301" y="247"/>
                  </a:lnTo>
                  <a:lnTo>
                    <a:pt x="2301" y="253"/>
                  </a:lnTo>
                  <a:lnTo>
                    <a:pt x="2317" y="261"/>
                  </a:lnTo>
                  <a:lnTo>
                    <a:pt x="2309" y="268"/>
                  </a:lnTo>
                  <a:lnTo>
                    <a:pt x="2276" y="261"/>
                  </a:lnTo>
                  <a:lnTo>
                    <a:pt x="2259" y="326"/>
                  </a:lnTo>
                  <a:lnTo>
                    <a:pt x="2234" y="347"/>
                  </a:lnTo>
                  <a:lnTo>
                    <a:pt x="2234" y="376"/>
                  </a:lnTo>
                  <a:lnTo>
                    <a:pt x="2225" y="370"/>
                  </a:lnTo>
                  <a:lnTo>
                    <a:pt x="2209" y="376"/>
                  </a:lnTo>
                  <a:lnTo>
                    <a:pt x="2209" y="384"/>
                  </a:lnTo>
                  <a:lnTo>
                    <a:pt x="2200" y="399"/>
                  </a:lnTo>
                  <a:lnTo>
                    <a:pt x="2200" y="391"/>
                  </a:lnTo>
                  <a:lnTo>
                    <a:pt x="2192" y="391"/>
                  </a:lnTo>
                  <a:lnTo>
                    <a:pt x="2200" y="384"/>
                  </a:lnTo>
                  <a:lnTo>
                    <a:pt x="2167" y="347"/>
                  </a:lnTo>
                  <a:lnTo>
                    <a:pt x="2150" y="318"/>
                  </a:lnTo>
                  <a:lnTo>
                    <a:pt x="2150" y="297"/>
                  </a:lnTo>
                  <a:lnTo>
                    <a:pt x="2159" y="297"/>
                  </a:lnTo>
                  <a:lnTo>
                    <a:pt x="2159" y="305"/>
                  </a:lnTo>
                  <a:lnTo>
                    <a:pt x="2175" y="311"/>
                  </a:lnTo>
                  <a:lnTo>
                    <a:pt x="2175" y="305"/>
                  </a:lnTo>
                  <a:lnTo>
                    <a:pt x="2167" y="261"/>
                  </a:lnTo>
                  <a:lnTo>
                    <a:pt x="2134" y="238"/>
                  </a:lnTo>
                  <a:lnTo>
                    <a:pt x="2125" y="224"/>
                  </a:lnTo>
                  <a:lnTo>
                    <a:pt x="2108" y="224"/>
                  </a:lnTo>
                  <a:lnTo>
                    <a:pt x="2092" y="247"/>
                  </a:lnTo>
                  <a:lnTo>
                    <a:pt x="2083" y="268"/>
                  </a:lnTo>
                  <a:lnTo>
                    <a:pt x="2083" y="297"/>
                  </a:lnTo>
                  <a:lnTo>
                    <a:pt x="2075" y="305"/>
                  </a:lnTo>
                  <a:lnTo>
                    <a:pt x="2067" y="305"/>
                  </a:lnTo>
                  <a:lnTo>
                    <a:pt x="2067" y="297"/>
                  </a:lnTo>
                  <a:lnTo>
                    <a:pt x="2058" y="291"/>
                  </a:lnTo>
                  <a:lnTo>
                    <a:pt x="2058" y="253"/>
                  </a:lnTo>
                  <a:lnTo>
                    <a:pt x="2050" y="247"/>
                  </a:lnTo>
                  <a:lnTo>
                    <a:pt x="2042" y="232"/>
                  </a:lnTo>
                  <a:lnTo>
                    <a:pt x="2016" y="224"/>
                  </a:lnTo>
                  <a:lnTo>
                    <a:pt x="2033" y="224"/>
                  </a:lnTo>
                  <a:lnTo>
                    <a:pt x="2042" y="224"/>
                  </a:lnTo>
                  <a:lnTo>
                    <a:pt x="2050" y="209"/>
                  </a:lnTo>
                  <a:lnTo>
                    <a:pt x="2058" y="203"/>
                  </a:lnTo>
                  <a:lnTo>
                    <a:pt x="2050" y="203"/>
                  </a:lnTo>
                  <a:lnTo>
                    <a:pt x="2008" y="203"/>
                  </a:lnTo>
                  <a:lnTo>
                    <a:pt x="2025" y="195"/>
                  </a:lnTo>
                  <a:lnTo>
                    <a:pt x="2008" y="195"/>
                  </a:lnTo>
                  <a:lnTo>
                    <a:pt x="2000" y="203"/>
                  </a:lnTo>
                  <a:lnTo>
                    <a:pt x="1983" y="19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79" name="Freeform 27"/>
            <p:cNvSpPr>
              <a:spLocks/>
            </p:cNvSpPr>
            <p:nvPr/>
          </p:nvSpPr>
          <p:spPr bwMode="auto">
            <a:xfrm>
              <a:off x="1707" y="1885"/>
              <a:ext cx="334" cy="173"/>
            </a:xfrm>
            <a:custGeom>
              <a:avLst/>
              <a:gdLst>
                <a:gd name="T0" fmla="*/ 317 w 334"/>
                <a:gd name="T1" fmla="*/ 100 h 173"/>
                <a:gd name="T2" fmla="*/ 284 w 334"/>
                <a:gd name="T3" fmla="*/ 108 h 173"/>
                <a:gd name="T4" fmla="*/ 275 w 334"/>
                <a:gd name="T5" fmla="*/ 94 h 173"/>
                <a:gd name="T6" fmla="*/ 242 w 334"/>
                <a:gd name="T7" fmla="*/ 94 h 173"/>
                <a:gd name="T8" fmla="*/ 242 w 334"/>
                <a:gd name="T9" fmla="*/ 100 h 173"/>
                <a:gd name="T10" fmla="*/ 225 w 334"/>
                <a:gd name="T11" fmla="*/ 108 h 173"/>
                <a:gd name="T12" fmla="*/ 250 w 334"/>
                <a:gd name="T13" fmla="*/ 129 h 173"/>
                <a:gd name="T14" fmla="*/ 242 w 334"/>
                <a:gd name="T15" fmla="*/ 129 h 173"/>
                <a:gd name="T16" fmla="*/ 167 w 334"/>
                <a:gd name="T17" fmla="*/ 173 h 173"/>
                <a:gd name="T18" fmla="*/ 158 w 334"/>
                <a:gd name="T19" fmla="*/ 167 h 173"/>
                <a:gd name="T20" fmla="*/ 175 w 334"/>
                <a:gd name="T21" fmla="*/ 158 h 173"/>
                <a:gd name="T22" fmla="*/ 184 w 334"/>
                <a:gd name="T23" fmla="*/ 152 h 173"/>
                <a:gd name="T24" fmla="*/ 200 w 334"/>
                <a:gd name="T25" fmla="*/ 137 h 173"/>
                <a:gd name="T26" fmla="*/ 209 w 334"/>
                <a:gd name="T27" fmla="*/ 114 h 173"/>
                <a:gd name="T28" fmla="*/ 192 w 334"/>
                <a:gd name="T29" fmla="*/ 114 h 173"/>
                <a:gd name="T30" fmla="*/ 158 w 334"/>
                <a:gd name="T31" fmla="*/ 129 h 173"/>
                <a:gd name="T32" fmla="*/ 150 w 334"/>
                <a:gd name="T33" fmla="*/ 152 h 173"/>
                <a:gd name="T34" fmla="*/ 133 w 334"/>
                <a:gd name="T35" fmla="*/ 167 h 173"/>
                <a:gd name="T36" fmla="*/ 125 w 334"/>
                <a:gd name="T37" fmla="*/ 158 h 173"/>
                <a:gd name="T38" fmla="*/ 108 w 334"/>
                <a:gd name="T39" fmla="*/ 158 h 173"/>
                <a:gd name="T40" fmla="*/ 66 w 334"/>
                <a:gd name="T41" fmla="*/ 144 h 173"/>
                <a:gd name="T42" fmla="*/ 100 w 334"/>
                <a:gd name="T43" fmla="*/ 129 h 173"/>
                <a:gd name="T44" fmla="*/ 100 w 334"/>
                <a:gd name="T45" fmla="*/ 123 h 173"/>
                <a:gd name="T46" fmla="*/ 117 w 334"/>
                <a:gd name="T47" fmla="*/ 108 h 173"/>
                <a:gd name="T48" fmla="*/ 133 w 334"/>
                <a:gd name="T49" fmla="*/ 94 h 173"/>
                <a:gd name="T50" fmla="*/ 108 w 334"/>
                <a:gd name="T51" fmla="*/ 79 h 173"/>
                <a:gd name="T52" fmla="*/ 133 w 334"/>
                <a:gd name="T53" fmla="*/ 79 h 173"/>
                <a:gd name="T54" fmla="*/ 167 w 334"/>
                <a:gd name="T55" fmla="*/ 85 h 173"/>
                <a:gd name="T56" fmla="*/ 175 w 334"/>
                <a:gd name="T57" fmla="*/ 71 h 173"/>
                <a:gd name="T58" fmla="*/ 158 w 334"/>
                <a:gd name="T59" fmla="*/ 71 h 173"/>
                <a:gd name="T60" fmla="*/ 133 w 334"/>
                <a:gd name="T61" fmla="*/ 56 h 173"/>
                <a:gd name="T62" fmla="*/ 92 w 334"/>
                <a:gd name="T63" fmla="*/ 56 h 173"/>
                <a:gd name="T64" fmla="*/ 92 w 334"/>
                <a:gd name="T65" fmla="*/ 64 h 173"/>
                <a:gd name="T66" fmla="*/ 83 w 334"/>
                <a:gd name="T67" fmla="*/ 71 h 173"/>
                <a:gd name="T68" fmla="*/ 83 w 334"/>
                <a:gd name="T69" fmla="*/ 64 h 173"/>
                <a:gd name="T70" fmla="*/ 50 w 334"/>
                <a:gd name="T71" fmla="*/ 71 h 173"/>
                <a:gd name="T72" fmla="*/ 33 w 334"/>
                <a:gd name="T73" fmla="*/ 64 h 173"/>
                <a:gd name="T74" fmla="*/ 16 w 334"/>
                <a:gd name="T75" fmla="*/ 71 h 173"/>
                <a:gd name="T76" fmla="*/ 8 w 334"/>
                <a:gd name="T77" fmla="*/ 79 h 173"/>
                <a:gd name="T78" fmla="*/ 0 w 334"/>
                <a:gd name="T79" fmla="*/ 56 h 173"/>
                <a:gd name="T80" fmla="*/ 33 w 334"/>
                <a:gd name="T81" fmla="*/ 56 h 173"/>
                <a:gd name="T82" fmla="*/ 41 w 334"/>
                <a:gd name="T83" fmla="*/ 50 h 173"/>
                <a:gd name="T84" fmla="*/ 225 w 334"/>
                <a:gd name="T85" fmla="*/ 0 h 173"/>
                <a:gd name="T86" fmla="*/ 267 w 334"/>
                <a:gd name="T87" fmla="*/ 6 h 173"/>
                <a:gd name="T88" fmla="*/ 209 w 334"/>
                <a:gd name="T89" fmla="*/ 41 h 173"/>
                <a:gd name="T90" fmla="*/ 209 w 334"/>
                <a:gd name="T91" fmla="*/ 50 h 173"/>
                <a:gd name="T92" fmla="*/ 275 w 334"/>
                <a:gd name="T93" fmla="*/ 50 h 173"/>
                <a:gd name="T94" fmla="*/ 309 w 334"/>
                <a:gd name="T95" fmla="*/ 41 h 173"/>
                <a:gd name="T96" fmla="*/ 309 w 334"/>
                <a:gd name="T97" fmla="*/ 29 h 173"/>
                <a:gd name="T98" fmla="*/ 326 w 334"/>
                <a:gd name="T99" fmla="*/ 29 h 173"/>
                <a:gd name="T100" fmla="*/ 326 w 334"/>
                <a:gd name="T101" fmla="*/ 41 h 173"/>
                <a:gd name="T102" fmla="*/ 334 w 334"/>
                <a:gd name="T103" fmla="*/ 41 h 173"/>
                <a:gd name="T104" fmla="*/ 326 w 334"/>
                <a:gd name="T105" fmla="*/ 64 h 173"/>
                <a:gd name="T106" fmla="*/ 309 w 334"/>
                <a:gd name="T107" fmla="*/ 79 h 173"/>
                <a:gd name="T108" fmla="*/ 309 w 334"/>
                <a:gd name="T109" fmla="*/ 85 h 173"/>
                <a:gd name="T110" fmla="*/ 326 w 334"/>
                <a:gd name="T111" fmla="*/ 85 h 173"/>
                <a:gd name="T112" fmla="*/ 317 w 334"/>
                <a:gd name="T113" fmla="*/ 10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34" h="173">
                  <a:moveTo>
                    <a:pt x="317" y="100"/>
                  </a:moveTo>
                  <a:lnTo>
                    <a:pt x="284" y="108"/>
                  </a:lnTo>
                  <a:lnTo>
                    <a:pt x="275" y="94"/>
                  </a:lnTo>
                  <a:lnTo>
                    <a:pt x="242" y="94"/>
                  </a:lnTo>
                  <a:lnTo>
                    <a:pt x="242" y="100"/>
                  </a:lnTo>
                  <a:lnTo>
                    <a:pt x="225" y="108"/>
                  </a:lnTo>
                  <a:lnTo>
                    <a:pt x="250" y="129"/>
                  </a:lnTo>
                  <a:lnTo>
                    <a:pt x="242" y="129"/>
                  </a:lnTo>
                  <a:lnTo>
                    <a:pt x="167" y="173"/>
                  </a:lnTo>
                  <a:lnTo>
                    <a:pt x="158" y="167"/>
                  </a:lnTo>
                  <a:lnTo>
                    <a:pt x="175" y="158"/>
                  </a:lnTo>
                  <a:lnTo>
                    <a:pt x="184" y="152"/>
                  </a:lnTo>
                  <a:lnTo>
                    <a:pt x="200" y="137"/>
                  </a:lnTo>
                  <a:lnTo>
                    <a:pt x="209" y="114"/>
                  </a:lnTo>
                  <a:lnTo>
                    <a:pt x="192" y="114"/>
                  </a:lnTo>
                  <a:lnTo>
                    <a:pt x="158" y="129"/>
                  </a:lnTo>
                  <a:lnTo>
                    <a:pt x="150" y="152"/>
                  </a:lnTo>
                  <a:lnTo>
                    <a:pt x="133" y="167"/>
                  </a:lnTo>
                  <a:lnTo>
                    <a:pt x="125" y="158"/>
                  </a:lnTo>
                  <a:lnTo>
                    <a:pt x="108" y="158"/>
                  </a:lnTo>
                  <a:lnTo>
                    <a:pt x="66" y="144"/>
                  </a:lnTo>
                  <a:lnTo>
                    <a:pt x="100" y="129"/>
                  </a:lnTo>
                  <a:lnTo>
                    <a:pt x="100" y="123"/>
                  </a:lnTo>
                  <a:lnTo>
                    <a:pt x="117" y="108"/>
                  </a:lnTo>
                  <a:lnTo>
                    <a:pt x="133" y="94"/>
                  </a:lnTo>
                  <a:lnTo>
                    <a:pt x="108" y="79"/>
                  </a:lnTo>
                  <a:lnTo>
                    <a:pt x="133" y="79"/>
                  </a:lnTo>
                  <a:lnTo>
                    <a:pt x="167" y="85"/>
                  </a:lnTo>
                  <a:lnTo>
                    <a:pt x="175" y="71"/>
                  </a:lnTo>
                  <a:lnTo>
                    <a:pt x="158" y="71"/>
                  </a:lnTo>
                  <a:lnTo>
                    <a:pt x="133" y="56"/>
                  </a:lnTo>
                  <a:lnTo>
                    <a:pt x="92" y="56"/>
                  </a:lnTo>
                  <a:lnTo>
                    <a:pt x="92" y="64"/>
                  </a:lnTo>
                  <a:lnTo>
                    <a:pt x="83" y="71"/>
                  </a:lnTo>
                  <a:lnTo>
                    <a:pt x="83" y="64"/>
                  </a:lnTo>
                  <a:lnTo>
                    <a:pt x="50" y="71"/>
                  </a:lnTo>
                  <a:lnTo>
                    <a:pt x="33" y="64"/>
                  </a:lnTo>
                  <a:lnTo>
                    <a:pt x="16" y="71"/>
                  </a:lnTo>
                  <a:lnTo>
                    <a:pt x="8" y="79"/>
                  </a:lnTo>
                  <a:lnTo>
                    <a:pt x="0" y="56"/>
                  </a:lnTo>
                  <a:lnTo>
                    <a:pt x="33" y="56"/>
                  </a:lnTo>
                  <a:lnTo>
                    <a:pt x="41" y="50"/>
                  </a:lnTo>
                  <a:lnTo>
                    <a:pt x="225" y="0"/>
                  </a:lnTo>
                  <a:lnTo>
                    <a:pt x="267" y="6"/>
                  </a:lnTo>
                  <a:lnTo>
                    <a:pt x="209" y="41"/>
                  </a:lnTo>
                  <a:lnTo>
                    <a:pt x="209" y="50"/>
                  </a:lnTo>
                  <a:lnTo>
                    <a:pt x="275" y="50"/>
                  </a:lnTo>
                  <a:lnTo>
                    <a:pt x="309" y="41"/>
                  </a:lnTo>
                  <a:lnTo>
                    <a:pt x="309" y="29"/>
                  </a:lnTo>
                  <a:lnTo>
                    <a:pt x="326" y="29"/>
                  </a:lnTo>
                  <a:lnTo>
                    <a:pt x="326" y="41"/>
                  </a:lnTo>
                  <a:lnTo>
                    <a:pt x="334" y="41"/>
                  </a:lnTo>
                  <a:lnTo>
                    <a:pt x="326" y="64"/>
                  </a:lnTo>
                  <a:lnTo>
                    <a:pt x="309" y="79"/>
                  </a:lnTo>
                  <a:lnTo>
                    <a:pt x="309" y="85"/>
                  </a:lnTo>
                  <a:lnTo>
                    <a:pt x="326" y="85"/>
                  </a:lnTo>
                  <a:lnTo>
                    <a:pt x="317" y="10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0" name="Freeform 28"/>
            <p:cNvSpPr>
              <a:spLocks/>
            </p:cNvSpPr>
            <p:nvPr/>
          </p:nvSpPr>
          <p:spPr bwMode="auto">
            <a:xfrm>
              <a:off x="2049" y="2210"/>
              <a:ext cx="368" cy="173"/>
            </a:xfrm>
            <a:custGeom>
              <a:avLst/>
              <a:gdLst>
                <a:gd name="T0" fmla="*/ 268 w 368"/>
                <a:gd name="T1" fmla="*/ 29 h 173"/>
                <a:gd name="T2" fmla="*/ 260 w 368"/>
                <a:gd name="T3" fmla="*/ 44 h 173"/>
                <a:gd name="T4" fmla="*/ 268 w 368"/>
                <a:gd name="T5" fmla="*/ 29 h 173"/>
                <a:gd name="T6" fmla="*/ 326 w 368"/>
                <a:gd name="T7" fmla="*/ 15 h 173"/>
                <a:gd name="T8" fmla="*/ 335 w 368"/>
                <a:gd name="T9" fmla="*/ 21 h 173"/>
                <a:gd name="T10" fmla="*/ 318 w 368"/>
                <a:gd name="T11" fmla="*/ 29 h 173"/>
                <a:gd name="T12" fmla="*/ 293 w 368"/>
                <a:gd name="T13" fmla="*/ 36 h 173"/>
                <a:gd name="T14" fmla="*/ 310 w 368"/>
                <a:gd name="T15" fmla="*/ 44 h 173"/>
                <a:gd name="T16" fmla="*/ 326 w 368"/>
                <a:gd name="T17" fmla="*/ 36 h 173"/>
                <a:gd name="T18" fmla="*/ 276 w 368"/>
                <a:gd name="T19" fmla="*/ 59 h 173"/>
                <a:gd name="T20" fmla="*/ 260 w 368"/>
                <a:gd name="T21" fmla="*/ 79 h 173"/>
                <a:gd name="T22" fmla="*/ 209 w 368"/>
                <a:gd name="T23" fmla="*/ 123 h 173"/>
                <a:gd name="T24" fmla="*/ 184 w 368"/>
                <a:gd name="T25" fmla="*/ 123 h 173"/>
                <a:gd name="T26" fmla="*/ 176 w 368"/>
                <a:gd name="T27" fmla="*/ 130 h 173"/>
                <a:gd name="T28" fmla="*/ 159 w 368"/>
                <a:gd name="T29" fmla="*/ 153 h 173"/>
                <a:gd name="T30" fmla="*/ 134 w 368"/>
                <a:gd name="T31" fmla="*/ 159 h 173"/>
                <a:gd name="T32" fmla="*/ 76 w 368"/>
                <a:gd name="T33" fmla="*/ 173 h 173"/>
                <a:gd name="T34" fmla="*/ 42 w 368"/>
                <a:gd name="T35" fmla="*/ 159 h 173"/>
                <a:gd name="T36" fmla="*/ 9 w 368"/>
                <a:gd name="T37" fmla="*/ 153 h 173"/>
                <a:gd name="T38" fmla="*/ 0 w 368"/>
                <a:gd name="T39" fmla="*/ 138 h 173"/>
                <a:gd name="T40" fmla="*/ 25 w 368"/>
                <a:gd name="T41" fmla="*/ 138 h 173"/>
                <a:gd name="T42" fmla="*/ 34 w 368"/>
                <a:gd name="T43" fmla="*/ 130 h 173"/>
                <a:gd name="T44" fmla="*/ 67 w 368"/>
                <a:gd name="T45" fmla="*/ 138 h 173"/>
                <a:gd name="T46" fmla="*/ 67 w 368"/>
                <a:gd name="T47" fmla="*/ 130 h 173"/>
                <a:gd name="T48" fmla="*/ 76 w 368"/>
                <a:gd name="T49" fmla="*/ 123 h 173"/>
                <a:gd name="T50" fmla="*/ 84 w 368"/>
                <a:gd name="T51" fmla="*/ 94 h 173"/>
                <a:gd name="T52" fmla="*/ 117 w 368"/>
                <a:gd name="T53" fmla="*/ 94 h 173"/>
                <a:gd name="T54" fmla="*/ 126 w 368"/>
                <a:gd name="T55" fmla="*/ 88 h 173"/>
                <a:gd name="T56" fmla="*/ 92 w 368"/>
                <a:gd name="T57" fmla="*/ 44 h 173"/>
                <a:gd name="T58" fmla="*/ 67 w 368"/>
                <a:gd name="T59" fmla="*/ 29 h 173"/>
                <a:gd name="T60" fmla="*/ 42 w 368"/>
                <a:gd name="T61" fmla="*/ 0 h 173"/>
                <a:gd name="T62" fmla="*/ 51 w 368"/>
                <a:gd name="T63" fmla="*/ 0 h 173"/>
                <a:gd name="T64" fmla="*/ 67 w 368"/>
                <a:gd name="T65" fmla="*/ 15 h 173"/>
                <a:gd name="T66" fmla="*/ 84 w 368"/>
                <a:gd name="T67" fmla="*/ 21 h 173"/>
                <a:gd name="T68" fmla="*/ 117 w 368"/>
                <a:gd name="T69" fmla="*/ 44 h 173"/>
                <a:gd name="T70" fmla="*/ 142 w 368"/>
                <a:gd name="T71" fmla="*/ 44 h 173"/>
                <a:gd name="T72" fmla="*/ 168 w 368"/>
                <a:gd name="T73" fmla="*/ 73 h 173"/>
                <a:gd name="T74" fmla="*/ 218 w 368"/>
                <a:gd name="T75" fmla="*/ 73 h 173"/>
                <a:gd name="T76" fmla="*/ 234 w 368"/>
                <a:gd name="T77" fmla="*/ 59 h 173"/>
                <a:gd name="T78" fmla="*/ 260 w 368"/>
                <a:gd name="T79" fmla="*/ 36 h 173"/>
                <a:gd name="T80" fmla="*/ 268 w 368"/>
                <a:gd name="T81" fmla="*/ 15 h 173"/>
                <a:gd name="T82" fmla="*/ 310 w 368"/>
                <a:gd name="T83" fmla="*/ 0 h 173"/>
                <a:gd name="T84" fmla="*/ 343 w 368"/>
                <a:gd name="T85" fmla="*/ 0 h 173"/>
                <a:gd name="T86" fmla="*/ 368 w 368"/>
                <a:gd name="T87" fmla="*/ 15 h 173"/>
                <a:gd name="T88" fmla="*/ 368 w 368"/>
                <a:gd name="T89" fmla="*/ 29 h 173"/>
                <a:gd name="T90" fmla="*/ 360 w 368"/>
                <a:gd name="T91" fmla="*/ 29 h 173"/>
                <a:gd name="T92" fmla="*/ 360 w 368"/>
                <a:gd name="T93" fmla="*/ 21 h 173"/>
                <a:gd name="T94" fmla="*/ 318 w 368"/>
                <a:gd name="T95" fmla="*/ 15 h 173"/>
                <a:gd name="T96" fmla="*/ 268 w 368"/>
                <a:gd name="T97" fmla="*/ 29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68" h="173">
                  <a:moveTo>
                    <a:pt x="268" y="29"/>
                  </a:moveTo>
                  <a:lnTo>
                    <a:pt x="260" y="44"/>
                  </a:lnTo>
                  <a:lnTo>
                    <a:pt x="268" y="29"/>
                  </a:lnTo>
                  <a:lnTo>
                    <a:pt x="326" y="15"/>
                  </a:lnTo>
                  <a:lnTo>
                    <a:pt x="335" y="21"/>
                  </a:lnTo>
                  <a:lnTo>
                    <a:pt x="318" y="29"/>
                  </a:lnTo>
                  <a:lnTo>
                    <a:pt x="293" y="36"/>
                  </a:lnTo>
                  <a:lnTo>
                    <a:pt x="310" y="44"/>
                  </a:lnTo>
                  <a:lnTo>
                    <a:pt x="326" y="36"/>
                  </a:lnTo>
                  <a:lnTo>
                    <a:pt x="276" y="59"/>
                  </a:lnTo>
                  <a:lnTo>
                    <a:pt x="260" y="79"/>
                  </a:lnTo>
                  <a:lnTo>
                    <a:pt x="209" y="123"/>
                  </a:lnTo>
                  <a:lnTo>
                    <a:pt x="184" y="123"/>
                  </a:lnTo>
                  <a:lnTo>
                    <a:pt x="176" y="130"/>
                  </a:lnTo>
                  <a:lnTo>
                    <a:pt x="159" y="153"/>
                  </a:lnTo>
                  <a:lnTo>
                    <a:pt x="134" y="159"/>
                  </a:lnTo>
                  <a:lnTo>
                    <a:pt x="76" y="173"/>
                  </a:lnTo>
                  <a:lnTo>
                    <a:pt x="42" y="159"/>
                  </a:lnTo>
                  <a:lnTo>
                    <a:pt x="9" y="153"/>
                  </a:lnTo>
                  <a:lnTo>
                    <a:pt x="0" y="138"/>
                  </a:lnTo>
                  <a:lnTo>
                    <a:pt x="25" y="138"/>
                  </a:lnTo>
                  <a:lnTo>
                    <a:pt x="34" y="130"/>
                  </a:lnTo>
                  <a:lnTo>
                    <a:pt x="67" y="138"/>
                  </a:lnTo>
                  <a:lnTo>
                    <a:pt x="67" y="130"/>
                  </a:lnTo>
                  <a:lnTo>
                    <a:pt x="76" y="123"/>
                  </a:lnTo>
                  <a:lnTo>
                    <a:pt x="84" y="94"/>
                  </a:lnTo>
                  <a:lnTo>
                    <a:pt x="117" y="94"/>
                  </a:lnTo>
                  <a:lnTo>
                    <a:pt x="126" y="88"/>
                  </a:lnTo>
                  <a:lnTo>
                    <a:pt x="92" y="44"/>
                  </a:lnTo>
                  <a:lnTo>
                    <a:pt x="67" y="29"/>
                  </a:lnTo>
                  <a:lnTo>
                    <a:pt x="42" y="0"/>
                  </a:lnTo>
                  <a:lnTo>
                    <a:pt x="51" y="0"/>
                  </a:lnTo>
                  <a:lnTo>
                    <a:pt x="67" y="15"/>
                  </a:lnTo>
                  <a:lnTo>
                    <a:pt x="84" y="21"/>
                  </a:lnTo>
                  <a:lnTo>
                    <a:pt x="117" y="44"/>
                  </a:lnTo>
                  <a:lnTo>
                    <a:pt x="142" y="44"/>
                  </a:lnTo>
                  <a:lnTo>
                    <a:pt x="168" y="73"/>
                  </a:lnTo>
                  <a:lnTo>
                    <a:pt x="218" y="73"/>
                  </a:lnTo>
                  <a:lnTo>
                    <a:pt x="234" y="59"/>
                  </a:lnTo>
                  <a:lnTo>
                    <a:pt x="260" y="36"/>
                  </a:lnTo>
                  <a:lnTo>
                    <a:pt x="268" y="15"/>
                  </a:lnTo>
                  <a:lnTo>
                    <a:pt x="310" y="0"/>
                  </a:lnTo>
                  <a:lnTo>
                    <a:pt x="343" y="0"/>
                  </a:lnTo>
                  <a:lnTo>
                    <a:pt x="368" y="15"/>
                  </a:lnTo>
                  <a:lnTo>
                    <a:pt x="368" y="29"/>
                  </a:lnTo>
                  <a:lnTo>
                    <a:pt x="360" y="29"/>
                  </a:lnTo>
                  <a:lnTo>
                    <a:pt x="360" y="21"/>
                  </a:lnTo>
                  <a:lnTo>
                    <a:pt x="318" y="15"/>
                  </a:lnTo>
                  <a:lnTo>
                    <a:pt x="268" y="2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1" name="Freeform 29"/>
            <p:cNvSpPr>
              <a:spLocks/>
            </p:cNvSpPr>
            <p:nvPr/>
          </p:nvSpPr>
          <p:spPr bwMode="auto">
            <a:xfrm>
              <a:off x="1974" y="1363"/>
              <a:ext cx="811" cy="399"/>
            </a:xfrm>
            <a:custGeom>
              <a:avLst/>
              <a:gdLst>
                <a:gd name="T0" fmla="*/ 318 w 811"/>
                <a:gd name="T1" fmla="*/ 85 h 399"/>
                <a:gd name="T2" fmla="*/ 351 w 811"/>
                <a:gd name="T3" fmla="*/ 71 h 399"/>
                <a:gd name="T4" fmla="*/ 360 w 811"/>
                <a:gd name="T5" fmla="*/ 79 h 399"/>
                <a:gd name="T6" fmla="*/ 410 w 811"/>
                <a:gd name="T7" fmla="*/ 65 h 399"/>
                <a:gd name="T8" fmla="*/ 385 w 811"/>
                <a:gd name="T9" fmla="*/ 42 h 399"/>
                <a:gd name="T10" fmla="*/ 418 w 811"/>
                <a:gd name="T11" fmla="*/ 42 h 399"/>
                <a:gd name="T12" fmla="*/ 452 w 811"/>
                <a:gd name="T13" fmla="*/ 65 h 399"/>
                <a:gd name="T14" fmla="*/ 485 w 811"/>
                <a:gd name="T15" fmla="*/ 115 h 399"/>
                <a:gd name="T16" fmla="*/ 510 w 811"/>
                <a:gd name="T17" fmla="*/ 138 h 399"/>
                <a:gd name="T18" fmla="*/ 527 w 811"/>
                <a:gd name="T19" fmla="*/ 123 h 399"/>
                <a:gd name="T20" fmla="*/ 485 w 811"/>
                <a:gd name="T21" fmla="*/ 21 h 399"/>
                <a:gd name="T22" fmla="*/ 535 w 811"/>
                <a:gd name="T23" fmla="*/ 12 h 399"/>
                <a:gd name="T24" fmla="*/ 569 w 811"/>
                <a:gd name="T25" fmla="*/ 21 h 399"/>
                <a:gd name="T26" fmla="*/ 610 w 811"/>
                <a:gd name="T27" fmla="*/ 50 h 399"/>
                <a:gd name="T28" fmla="*/ 661 w 811"/>
                <a:gd name="T29" fmla="*/ 165 h 399"/>
                <a:gd name="T30" fmla="*/ 652 w 811"/>
                <a:gd name="T31" fmla="*/ 179 h 399"/>
                <a:gd name="T32" fmla="*/ 702 w 811"/>
                <a:gd name="T33" fmla="*/ 223 h 399"/>
                <a:gd name="T34" fmla="*/ 727 w 811"/>
                <a:gd name="T35" fmla="*/ 232 h 399"/>
                <a:gd name="T36" fmla="*/ 786 w 811"/>
                <a:gd name="T37" fmla="*/ 261 h 399"/>
                <a:gd name="T38" fmla="*/ 794 w 811"/>
                <a:gd name="T39" fmla="*/ 296 h 399"/>
                <a:gd name="T40" fmla="*/ 761 w 811"/>
                <a:gd name="T41" fmla="*/ 288 h 399"/>
                <a:gd name="T42" fmla="*/ 736 w 811"/>
                <a:gd name="T43" fmla="*/ 288 h 399"/>
                <a:gd name="T44" fmla="*/ 727 w 811"/>
                <a:gd name="T45" fmla="*/ 311 h 399"/>
                <a:gd name="T46" fmla="*/ 711 w 811"/>
                <a:gd name="T47" fmla="*/ 311 h 399"/>
                <a:gd name="T48" fmla="*/ 719 w 811"/>
                <a:gd name="T49" fmla="*/ 340 h 399"/>
                <a:gd name="T50" fmla="*/ 753 w 811"/>
                <a:gd name="T51" fmla="*/ 311 h 399"/>
                <a:gd name="T52" fmla="*/ 761 w 811"/>
                <a:gd name="T53" fmla="*/ 332 h 399"/>
                <a:gd name="T54" fmla="*/ 778 w 811"/>
                <a:gd name="T55" fmla="*/ 346 h 399"/>
                <a:gd name="T56" fmla="*/ 744 w 811"/>
                <a:gd name="T57" fmla="*/ 369 h 399"/>
                <a:gd name="T58" fmla="*/ 711 w 811"/>
                <a:gd name="T59" fmla="*/ 369 h 399"/>
                <a:gd name="T60" fmla="*/ 627 w 811"/>
                <a:gd name="T61" fmla="*/ 361 h 399"/>
                <a:gd name="T62" fmla="*/ 610 w 811"/>
                <a:gd name="T63" fmla="*/ 346 h 399"/>
                <a:gd name="T64" fmla="*/ 577 w 811"/>
                <a:gd name="T65" fmla="*/ 325 h 399"/>
                <a:gd name="T66" fmla="*/ 544 w 811"/>
                <a:gd name="T67" fmla="*/ 332 h 399"/>
                <a:gd name="T68" fmla="*/ 452 w 811"/>
                <a:gd name="T69" fmla="*/ 376 h 399"/>
                <a:gd name="T70" fmla="*/ 343 w 811"/>
                <a:gd name="T71" fmla="*/ 390 h 399"/>
                <a:gd name="T72" fmla="*/ 276 w 811"/>
                <a:gd name="T73" fmla="*/ 390 h 399"/>
                <a:gd name="T74" fmla="*/ 243 w 811"/>
                <a:gd name="T75" fmla="*/ 340 h 399"/>
                <a:gd name="T76" fmla="*/ 142 w 811"/>
                <a:gd name="T77" fmla="*/ 332 h 399"/>
                <a:gd name="T78" fmla="*/ 100 w 811"/>
                <a:gd name="T79" fmla="*/ 303 h 399"/>
                <a:gd name="T80" fmla="*/ 126 w 811"/>
                <a:gd name="T81" fmla="*/ 261 h 399"/>
                <a:gd name="T82" fmla="*/ 343 w 811"/>
                <a:gd name="T83" fmla="*/ 246 h 399"/>
                <a:gd name="T84" fmla="*/ 276 w 811"/>
                <a:gd name="T85" fmla="*/ 223 h 399"/>
                <a:gd name="T86" fmla="*/ 134 w 811"/>
                <a:gd name="T87" fmla="*/ 223 h 399"/>
                <a:gd name="T88" fmla="*/ 75 w 811"/>
                <a:gd name="T89" fmla="*/ 179 h 399"/>
                <a:gd name="T90" fmla="*/ 134 w 811"/>
                <a:gd name="T91" fmla="*/ 159 h 399"/>
                <a:gd name="T92" fmla="*/ 67 w 811"/>
                <a:gd name="T93" fmla="*/ 150 h 399"/>
                <a:gd name="T94" fmla="*/ 34 w 811"/>
                <a:gd name="T95" fmla="*/ 150 h 399"/>
                <a:gd name="T96" fmla="*/ 59 w 811"/>
                <a:gd name="T97" fmla="*/ 138 h 399"/>
                <a:gd name="T98" fmla="*/ 0 w 811"/>
                <a:gd name="T99" fmla="*/ 138 h 399"/>
                <a:gd name="T100" fmla="*/ 42 w 811"/>
                <a:gd name="T101" fmla="*/ 85 h 399"/>
                <a:gd name="T102" fmla="*/ 75 w 811"/>
                <a:gd name="T103" fmla="*/ 35 h 399"/>
                <a:gd name="T104" fmla="*/ 226 w 811"/>
                <a:gd name="T105" fmla="*/ 42 h 399"/>
                <a:gd name="T106" fmla="*/ 243 w 811"/>
                <a:gd name="T107" fmla="*/ 56 h 399"/>
                <a:gd name="T108" fmla="*/ 259 w 811"/>
                <a:gd name="T109" fmla="*/ 27 h 399"/>
                <a:gd name="T110" fmla="*/ 351 w 811"/>
                <a:gd name="T111" fmla="*/ 65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11" h="399">
                  <a:moveTo>
                    <a:pt x="351" y="65"/>
                  </a:moveTo>
                  <a:lnTo>
                    <a:pt x="343" y="71"/>
                  </a:lnTo>
                  <a:lnTo>
                    <a:pt x="318" y="85"/>
                  </a:lnTo>
                  <a:lnTo>
                    <a:pt x="326" y="85"/>
                  </a:lnTo>
                  <a:lnTo>
                    <a:pt x="335" y="79"/>
                  </a:lnTo>
                  <a:lnTo>
                    <a:pt x="351" y="71"/>
                  </a:lnTo>
                  <a:lnTo>
                    <a:pt x="351" y="79"/>
                  </a:lnTo>
                  <a:lnTo>
                    <a:pt x="360" y="85"/>
                  </a:lnTo>
                  <a:lnTo>
                    <a:pt x="360" y="79"/>
                  </a:lnTo>
                  <a:lnTo>
                    <a:pt x="376" y="65"/>
                  </a:lnTo>
                  <a:lnTo>
                    <a:pt x="401" y="71"/>
                  </a:lnTo>
                  <a:lnTo>
                    <a:pt x="410" y="65"/>
                  </a:lnTo>
                  <a:lnTo>
                    <a:pt x="393" y="56"/>
                  </a:lnTo>
                  <a:lnTo>
                    <a:pt x="410" y="50"/>
                  </a:lnTo>
                  <a:lnTo>
                    <a:pt x="385" y="42"/>
                  </a:lnTo>
                  <a:lnTo>
                    <a:pt x="376" y="27"/>
                  </a:lnTo>
                  <a:lnTo>
                    <a:pt x="418" y="35"/>
                  </a:lnTo>
                  <a:lnTo>
                    <a:pt x="418" y="42"/>
                  </a:lnTo>
                  <a:lnTo>
                    <a:pt x="452" y="50"/>
                  </a:lnTo>
                  <a:lnTo>
                    <a:pt x="443" y="56"/>
                  </a:lnTo>
                  <a:lnTo>
                    <a:pt x="452" y="65"/>
                  </a:lnTo>
                  <a:lnTo>
                    <a:pt x="468" y="65"/>
                  </a:lnTo>
                  <a:lnTo>
                    <a:pt x="477" y="100"/>
                  </a:lnTo>
                  <a:lnTo>
                    <a:pt x="485" y="115"/>
                  </a:lnTo>
                  <a:lnTo>
                    <a:pt x="485" y="129"/>
                  </a:lnTo>
                  <a:lnTo>
                    <a:pt x="502" y="144"/>
                  </a:lnTo>
                  <a:lnTo>
                    <a:pt x="510" y="138"/>
                  </a:lnTo>
                  <a:lnTo>
                    <a:pt x="518" y="129"/>
                  </a:lnTo>
                  <a:lnTo>
                    <a:pt x="527" y="129"/>
                  </a:lnTo>
                  <a:lnTo>
                    <a:pt x="527" y="123"/>
                  </a:lnTo>
                  <a:lnTo>
                    <a:pt x="510" y="108"/>
                  </a:lnTo>
                  <a:lnTo>
                    <a:pt x="502" y="85"/>
                  </a:lnTo>
                  <a:lnTo>
                    <a:pt x="485" y="21"/>
                  </a:lnTo>
                  <a:lnTo>
                    <a:pt x="493" y="12"/>
                  </a:lnTo>
                  <a:lnTo>
                    <a:pt x="485" y="0"/>
                  </a:lnTo>
                  <a:lnTo>
                    <a:pt x="535" y="12"/>
                  </a:lnTo>
                  <a:lnTo>
                    <a:pt x="535" y="6"/>
                  </a:lnTo>
                  <a:lnTo>
                    <a:pt x="560" y="6"/>
                  </a:lnTo>
                  <a:lnTo>
                    <a:pt x="569" y="21"/>
                  </a:lnTo>
                  <a:lnTo>
                    <a:pt x="594" y="27"/>
                  </a:lnTo>
                  <a:lnTo>
                    <a:pt x="610" y="42"/>
                  </a:lnTo>
                  <a:lnTo>
                    <a:pt x="610" y="50"/>
                  </a:lnTo>
                  <a:lnTo>
                    <a:pt x="644" y="123"/>
                  </a:lnTo>
                  <a:lnTo>
                    <a:pt x="652" y="138"/>
                  </a:lnTo>
                  <a:lnTo>
                    <a:pt x="661" y="165"/>
                  </a:lnTo>
                  <a:lnTo>
                    <a:pt x="661" y="159"/>
                  </a:lnTo>
                  <a:lnTo>
                    <a:pt x="661" y="173"/>
                  </a:lnTo>
                  <a:lnTo>
                    <a:pt x="652" y="179"/>
                  </a:lnTo>
                  <a:lnTo>
                    <a:pt x="669" y="194"/>
                  </a:lnTo>
                  <a:lnTo>
                    <a:pt x="677" y="209"/>
                  </a:lnTo>
                  <a:lnTo>
                    <a:pt x="702" y="223"/>
                  </a:lnTo>
                  <a:lnTo>
                    <a:pt x="719" y="232"/>
                  </a:lnTo>
                  <a:lnTo>
                    <a:pt x="719" y="217"/>
                  </a:lnTo>
                  <a:lnTo>
                    <a:pt x="727" y="232"/>
                  </a:lnTo>
                  <a:lnTo>
                    <a:pt x="761" y="246"/>
                  </a:lnTo>
                  <a:lnTo>
                    <a:pt x="786" y="252"/>
                  </a:lnTo>
                  <a:lnTo>
                    <a:pt x="786" y="261"/>
                  </a:lnTo>
                  <a:lnTo>
                    <a:pt x="811" y="261"/>
                  </a:lnTo>
                  <a:lnTo>
                    <a:pt x="811" y="296"/>
                  </a:lnTo>
                  <a:lnTo>
                    <a:pt x="794" y="296"/>
                  </a:lnTo>
                  <a:lnTo>
                    <a:pt x="794" y="282"/>
                  </a:lnTo>
                  <a:lnTo>
                    <a:pt x="786" y="296"/>
                  </a:lnTo>
                  <a:lnTo>
                    <a:pt x="761" y="288"/>
                  </a:lnTo>
                  <a:lnTo>
                    <a:pt x="761" y="282"/>
                  </a:lnTo>
                  <a:lnTo>
                    <a:pt x="753" y="288"/>
                  </a:lnTo>
                  <a:lnTo>
                    <a:pt x="736" y="288"/>
                  </a:lnTo>
                  <a:lnTo>
                    <a:pt x="744" y="296"/>
                  </a:lnTo>
                  <a:lnTo>
                    <a:pt x="744" y="311"/>
                  </a:lnTo>
                  <a:lnTo>
                    <a:pt x="727" y="311"/>
                  </a:lnTo>
                  <a:lnTo>
                    <a:pt x="702" y="296"/>
                  </a:lnTo>
                  <a:lnTo>
                    <a:pt x="702" y="303"/>
                  </a:lnTo>
                  <a:lnTo>
                    <a:pt x="711" y="311"/>
                  </a:lnTo>
                  <a:lnTo>
                    <a:pt x="711" y="317"/>
                  </a:lnTo>
                  <a:lnTo>
                    <a:pt x="719" y="311"/>
                  </a:lnTo>
                  <a:lnTo>
                    <a:pt x="719" y="340"/>
                  </a:lnTo>
                  <a:lnTo>
                    <a:pt x="727" y="325"/>
                  </a:lnTo>
                  <a:lnTo>
                    <a:pt x="744" y="317"/>
                  </a:lnTo>
                  <a:lnTo>
                    <a:pt x="753" y="311"/>
                  </a:lnTo>
                  <a:lnTo>
                    <a:pt x="769" y="317"/>
                  </a:lnTo>
                  <a:lnTo>
                    <a:pt x="761" y="325"/>
                  </a:lnTo>
                  <a:lnTo>
                    <a:pt x="761" y="332"/>
                  </a:lnTo>
                  <a:lnTo>
                    <a:pt x="761" y="340"/>
                  </a:lnTo>
                  <a:lnTo>
                    <a:pt x="769" y="332"/>
                  </a:lnTo>
                  <a:lnTo>
                    <a:pt x="778" y="346"/>
                  </a:lnTo>
                  <a:lnTo>
                    <a:pt x="769" y="355"/>
                  </a:lnTo>
                  <a:lnTo>
                    <a:pt x="753" y="361"/>
                  </a:lnTo>
                  <a:lnTo>
                    <a:pt x="744" y="369"/>
                  </a:lnTo>
                  <a:lnTo>
                    <a:pt x="736" y="369"/>
                  </a:lnTo>
                  <a:lnTo>
                    <a:pt x="719" y="369"/>
                  </a:lnTo>
                  <a:lnTo>
                    <a:pt x="711" y="369"/>
                  </a:lnTo>
                  <a:lnTo>
                    <a:pt x="661" y="361"/>
                  </a:lnTo>
                  <a:lnTo>
                    <a:pt x="652" y="369"/>
                  </a:lnTo>
                  <a:lnTo>
                    <a:pt x="627" y="361"/>
                  </a:lnTo>
                  <a:lnTo>
                    <a:pt x="627" y="355"/>
                  </a:lnTo>
                  <a:lnTo>
                    <a:pt x="635" y="346"/>
                  </a:lnTo>
                  <a:lnTo>
                    <a:pt x="610" y="346"/>
                  </a:lnTo>
                  <a:lnTo>
                    <a:pt x="585" y="340"/>
                  </a:lnTo>
                  <a:lnTo>
                    <a:pt x="569" y="340"/>
                  </a:lnTo>
                  <a:lnTo>
                    <a:pt x="577" y="325"/>
                  </a:lnTo>
                  <a:lnTo>
                    <a:pt x="560" y="317"/>
                  </a:lnTo>
                  <a:lnTo>
                    <a:pt x="544" y="325"/>
                  </a:lnTo>
                  <a:lnTo>
                    <a:pt x="544" y="332"/>
                  </a:lnTo>
                  <a:lnTo>
                    <a:pt x="518" y="355"/>
                  </a:lnTo>
                  <a:lnTo>
                    <a:pt x="468" y="361"/>
                  </a:lnTo>
                  <a:lnTo>
                    <a:pt x="452" y="376"/>
                  </a:lnTo>
                  <a:lnTo>
                    <a:pt x="385" y="384"/>
                  </a:lnTo>
                  <a:lnTo>
                    <a:pt x="360" y="390"/>
                  </a:lnTo>
                  <a:lnTo>
                    <a:pt x="343" y="390"/>
                  </a:lnTo>
                  <a:lnTo>
                    <a:pt x="351" y="390"/>
                  </a:lnTo>
                  <a:lnTo>
                    <a:pt x="259" y="399"/>
                  </a:lnTo>
                  <a:lnTo>
                    <a:pt x="276" y="390"/>
                  </a:lnTo>
                  <a:lnTo>
                    <a:pt x="259" y="384"/>
                  </a:lnTo>
                  <a:lnTo>
                    <a:pt x="243" y="361"/>
                  </a:lnTo>
                  <a:lnTo>
                    <a:pt x="243" y="340"/>
                  </a:lnTo>
                  <a:lnTo>
                    <a:pt x="251" y="340"/>
                  </a:lnTo>
                  <a:lnTo>
                    <a:pt x="209" y="332"/>
                  </a:lnTo>
                  <a:lnTo>
                    <a:pt x="142" y="332"/>
                  </a:lnTo>
                  <a:lnTo>
                    <a:pt x="109" y="317"/>
                  </a:lnTo>
                  <a:lnTo>
                    <a:pt x="117" y="311"/>
                  </a:lnTo>
                  <a:lnTo>
                    <a:pt x="100" y="303"/>
                  </a:lnTo>
                  <a:lnTo>
                    <a:pt x="84" y="288"/>
                  </a:lnTo>
                  <a:lnTo>
                    <a:pt x="75" y="275"/>
                  </a:lnTo>
                  <a:lnTo>
                    <a:pt x="126" y="261"/>
                  </a:lnTo>
                  <a:lnTo>
                    <a:pt x="226" y="246"/>
                  </a:lnTo>
                  <a:lnTo>
                    <a:pt x="301" y="252"/>
                  </a:lnTo>
                  <a:lnTo>
                    <a:pt x="343" y="246"/>
                  </a:lnTo>
                  <a:lnTo>
                    <a:pt x="318" y="238"/>
                  </a:lnTo>
                  <a:lnTo>
                    <a:pt x="301" y="232"/>
                  </a:lnTo>
                  <a:lnTo>
                    <a:pt x="276" y="223"/>
                  </a:lnTo>
                  <a:lnTo>
                    <a:pt x="226" y="217"/>
                  </a:lnTo>
                  <a:lnTo>
                    <a:pt x="151" y="223"/>
                  </a:lnTo>
                  <a:lnTo>
                    <a:pt x="134" y="223"/>
                  </a:lnTo>
                  <a:lnTo>
                    <a:pt x="75" y="223"/>
                  </a:lnTo>
                  <a:lnTo>
                    <a:pt x="34" y="194"/>
                  </a:lnTo>
                  <a:lnTo>
                    <a:pt x="75" y="179"/>
                  </a:lnTo>
                  <a:lnTo>
                    <a:pt x="134" y="165"/>
                  </a:lnTo>
                  <a:lnTo>
                    <a:pt x="151" y="159"/>
                  </a:lnTo>
                  <a:lnTo>
                    <a:pt x="134" y="159"/>
                  </a:lnTo>
                  <a:lnTo>
                    <a:pt x="167" y="150"/>
                  </a:lnTo>
                  <a:lnTo>
                    <a:pt x="75" y="159"/>
                  </a:lnTo>
                  <a:lnTo>
                    <a:pt x="67" y="150"/>
                  </a:lnTo>
                  <a:lnTo>
                    <a:pt x="67" y="159"/>
                  </a:lnTo>
                  <a:lnTo>
                    <a:pt x="42" y="159"/>
                  </a:lnTo>
                  <a:lnTo>
                    <a:pt x="34" y="150"/>
                  </a:lnTo>
                  <a:lnTo>
                    <a:pt x="59" y="144"/>
                  </a:lnTo>
                  <a:lnTo>
                    <a:pt x="50" y="144"/>
                  </a:lnTo>
                  <a:lnTo>
                    <a:pt x="59" y="138"/>
                  </a:lnTo>
                  <a:lnTo>
                    <a:pt x="34" y="144"/>
                  </a:lnTo>
                  <a:lnTo>
                    <a:pt x="8" y="144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5" y="94"/>
                  </a:lnTo>
                  <a:lnTo>
                    <a:pt x="42" y="85"/>
                  </a:lnTo>
                  <a:lnTo>
                    <a:pt x="17" y="79"/>
                  </a:lnTo>
                  <a:lnTo>
                    <a:pt x="25" y="65"/>
                  </a:lnTo>
                  <a:lnTo>
                    <a:pt x="75" y="35"/>
                  </a:lnTo>
                  <a:lnTo>
                    <a:pt x="192" y="0"/>
                  </a:lnTo>
                  <a:lnTo>
                    <a:pt x="217" y="6"/>
                  </a:lnTo>
                  <a:lnTo>
                    <a:pt x="226" y="42"/>
                  </a:lnTo>
                  <a:lnTo>
                    <a:pt x="201" y="65"/>
                  </a:lnTo>
                  <a:lnTo>
                    <a:pt x="209" y="65"/>
                  </a:lnTo>
                  <a:lnTo>
                    <a:pt x="243" y="56"/>
                  </a:lnTo>
                  <a:lnTo>
                    <a:pt x="251" y="56"/>
                  </a:lnTo>
                  <a:lnTo>
                    <a:pt x="243" y="50"/>
                  </a:lnTo>
                  <a:lnTo>
                    <a:pt x="259" y="27"/>
                  </a:lnTo>
                  <a:lnTo>
                    <a:pt x="318" y="42"/>
                  </a:lnTo>
                  <a:lnTo>
                    <a:pt x="351" y="50"/>
                  </a:lnTo>
                  <a:lnTo>
                    <a:pt x="351" y="6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2" name="Freeform 30"/>
            <p:cNvSpPr>
              <a:spLocks/>
            </p:cNvSpPr>
            <p:nvPr/>
          </p:nvSpPr>
          <p:spPr bwMode="auto">
            <a:xfrm>
              <a:off x="2971" y="710"/>
              <a:ext cx="527" cy="261"/>
            </a:xfrm>
            <a:custGeom>
              <a:avLst/>
              <a:gdLst>
                <a:gd name="T0" fmla="*/ 435 w 527"/>
                <a:gd name="T1" fmla="*/ 137 h 261"/>
                <a:gd name="T2" fmla="*/ 435 w 527"/>
                <a:gd name="T3" fmla="*/ 144 h 261"/>
                <a:gd name="T4" fmla="*/ 477 w 527"/>
                <a:gd name="T5" fmla="*/ 137 h 261"/>
                <a:gd name="T6" fmla="*/ 527 w 527"/>
                <a:gd name="T7" fmla="*/ 167 h 261"/>
                <a:gd name="T8" fmla="*/ 451 w 527"/>
                <a:gd name="T9" fmla="*/ 196 h 261"/>
                <a:gd name="T10" fmla="*/ 426 w 527"/>
                <a:gd name="T11" fmla="*/ 202 h 261"/>
                <a:gd name="T12" fmla="*/ 393 w 527"/>
                <a:gd name="T13" fmla="*/ 196 h 261"/>
                <a:gd name="T14" fmla="*/ 385 w 527"/>
                <a:gd name="T15" fmla="*/ 225 h 261"/>
                <a:gd name="T16" fmla="*/ 360 w 527"/>
                <a:gd name="T17" fmla="*/ 225 h 261"/>
                <a:gd name="T18" fmla="*/ 334 w 527"/>
                <a:gd name="T19" fmla="*/ 254 h 261"/>
                <a:gd name="T20" fmla="*/ 293 w 527"/>
                <a:gd name="T21" fmla="*/ 231 h 261"/>
                <a:gd name="T22" fmla="*/ 293 w 527"/>
                <a:gd name="T23" fmla="*/ 246 h 261"/>
                <a:gd name="T24" fmla="*/ 284 w 527"/>
                <a:gd name="T25" fmla="*/ 261 h 261"/>
                <a:gd name="T26" fmla="*/ 234 w 527"/>
                <a:gd name="T27" fmla="*/ 231 h 261"/>
                <a:gd name="T28" fmla="*/ 134 w 527"/>
                <a:gd name="T29" fmla="*/ 211 h 261"/>
                <a:gd name="T30" fmla="*/ 109 w 527"/>
                <a:gd name="T31" fmla="*/ 188 h 261"/>
                <a:gd name="T32" fmla="*/ 234 w 527"/>
                <a:gd name="T33" fmla="*/ 173 h 261"/>
                <a:gd name="T34" fmla="*/ 184 w 527"/>
                <a:gd name="T35" fmla="*/ 158 h 261"/>
                <a:gd name="T36" fmla="*/ 159 w 527"/>
                <a:gd name="T37" fmla="*/ 158 h 261"/>
                <a:gd name="T38" fmla="*/ 117 w 527"/>
                <a:gd name="T39" fmla="*/ 167 h 261"/>
                <a:gd name="T40" fmla="*/ 67 w 527"/>
                <a:gd name="T41" fmla="*/ 167 h 261"/>
                <a:gd name="T42" fmla="*/ 42 w 527"/>
                <a:gd name="T43" fmla="*/ 144 h 261"/>
                <a:gd name="T44" fmla="*/ 92 w 527"/>
                <a:gd name="T45" fmla="*/ 137 h 261"/>
                <a:gd name="T46" fmla="*/ 17 w 527"/>
                <a:gd name="T47" fmla="*/ 117 h 261"/>
                <a:gd name="T48" fmla="*/ 33 w 527"/>
                <a:gd name="T49" fmla="*/ 108 h 261"/>
                <a:gd name="T50" fmla="*/ 84 w 527"/>
                <a:gd name="T51" fmla="*/ 102 h 261"/>
                <a:gd name="T52" fmla="*/ 50 w 527"/>
                <a:gd name="T53" fmla="*/ 102 h 261"/>
                <a:gd name="T54" fmla="*/ 33 w 527"/>
                <a:gd name="T55" fmla="*/ 94 h 261"/>
                <a:gd name="T56" fmla="*/ 59 w 527"/>
                <a:gd name="T57" fmla="*/ 79 h 261"/>
                <a:gd name="T58" fmla="*/ 125 w 527"/>
                <a:gd name="T59" fmla="*/ 64 h 261"/>
                <a:gd name="T60" fmla="*/ 117 w 527"/>
                <a:gd name="T61" fmla="*/ 50 h 261"/>
                <a:gd name="T62" fmla="*/ 50 w 527"/>
                <a:gd name="T63" fmla="*/ 35 h 261"/>
                <a:gd name="T64" fmla="*/ 100 w 527"/>
                <a:gd name="T65" fmla="*/ 21 h 261"/>
                <a:gd name="T66" fmla="*/ 100 w 527"/>
                <a:gd name="T67" fmla="*/ 6 h 261"/>
                <a:gd name="T68" fmla="*/ 134 w 527"/>
                <a:gd name="T69" fmla="*/ 0 h 261"/>
                <a:gd name="T70" fmla="*/ 217 w 527"/>
                <a:gd name="T71" fmla="*/ 21 h 261"/>
                <a:gd name="T72" fmla="*/ 301 w 527"/>
                <a:gd name="T73" fmla="*/ 64 h 261"/>
                <a:gd name="T74" fmla="*/ 309 w 527"/>
                <a:gd name="T75" fmla="*/ 64 h 261"/>
                <a:gd name="T76" fmla="*/ 343 w 527"/>
                <a:gd name="T77" fmla="*/ 79 h 261"/>
                <a:gd name="T78" fmla="*/ 385 w 527"/>
                <a:gd name="T79" fmla="*/ 102 h 261"/>
                <a:gd name="T80" fmla="*/ 376 w 527"/>
                <a:gd name="T81" fmla="*/ 79 h 261"/>
                <a:gd name="T82" fmla="*/ 418 w 527"/>
                <a:gd name="T83" fmla="*/ 94 h 261"/>
                <a:gd name="T84" fmla="*/ 435 w 527"/>
                <a:gd name="T85" fmla="*/ 117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7" h="261">
                  <a:moveTo>
                    <a:pt x="443" y="117"/>
                  </a:moveTo>
                  <a:lnTo>
                    <a:pt x="435" y="129"/>
                  </a:lnTo>
                  <a:lnTo>
                    <a:pt x="435" y="137"/>
                  </a:lnTo>
                  <a:lnTo>
                    <a:pt x="418" y="144"/>
                  </a:lnTo>
                  <a:lnTo>
                    <a:pt x="426" y="152"/>
                  </a:lnTo>
                  <a:lnTo>
                    <a:pt x="435" y="144"/>
                  </a:lnTo>
                  <a:lnTo>
                    <a:pt x="451" y="144"/>
                  </a:lnTo>
                  <a:lnTo>
                    <a:pt x="443" y="137"/>
                  </a:lnTo>
                  <a:lnTo>
                    <a:pt x="477" y="137"/>
                  </a:lnTo>
                  <a:lnTo>
                    <a:pt x="477" y="152"/>
                  </a:lnTo>
                  <a:lnTo>
                    <a:pt x="493" y="137"/>
                  </a:lnTo>
                  <a:lnTo>
                    <a:pt x="527" y="167"/>
                  </a:lnTo>
                  <a:lnTo>
                    <a:pt x="510" y="173"/>
                  </a:lnTo>
                  <a:lnTo>
                    <a:pt x="460" y="188"/>
                  </a:lnTo>
                  <a:lnTo>
                    <a:pt x="451" y="196"/>
                  </a:lnTo>
                  <a:lnTo>
                    <a:pt x="443" y="188"/>
                  </a:lnTo>
                  <a:lnTo>
                    <a:pt x="443" y="196"/>
                  </a:lnTo>
                  <a:lnTo>
                    <a:pt x="426" y="202"/>
                  </a:lnTo>
                  <a:lnTo>
                    <a:pt x="410" y="217"/>
                  </a:lnTo>
                  <a:lnTo>
                    <a:pt x="393" y="217"/>
                  </a:lnTo>
                  <a:lnTo>
                    <a:pt x="393" y="196"/>
                  </a:lnTo>
                  <a:lnTo>
                    <a:pt x="401" y="188"/>
                  </a:lnTo>
                  <a:lnTo>
                    <a:pt x="385" y="196"/>
                  </a:lnTo>
                  <a:lnTo>
                    <a:pt x="385" y="225"/>
                  </a:lnTo>
                  <a:lnTo>
                    <a:pt x="393" y="231"/>
                  </a:lnTo>
                  <a:lnTo>
                    <a:pt x="385" y="240"/>
                  </a:lnTo>
                  <a:lnTo>
                    <a:pt x="360" y="225"/>
                  </a:lnTo>
                  <a:lnTo>
                    <a:pt x="368" y="254"/>
                  </a:lnTo>
                  <a:lnTo>
                    <a:pt x="351" y="261"/>
                  </a:lnTo>
                  <a:lnTo>
                    <a:pt x="334" y="254"/>
                  </a:lnTo>
                  <a:lnTo>
                    <a:pt x="326" y="246"/>
                  </a:lnTo>
                  <a:lnTo>
                    <a:pt x="301" y="225"/>
                  </a:lnTo>
                  <a:lnTo>
                    <a:pt x="293" y="231"/>
                  </a:lnTo>
                  <a:lnTo>
                    <a:pt x="326" y="261"/>
                  </a:lnTo>
                  <a:lnTo>
                    <a:pt x="318" y="261"/>
                  </a:lnTo>
                  <a:lnTo>
                    <a:pt x="293" y="246"/>
                  </a:lnTo>
                  <a:lnTo>
                    <a:pt x="268" y="246"/>
                  </a:lnTo>
                  <a:lnTo>
                    <a:pt x="284" y="254"/>
                  </a:lnTo>
                  <a:lnTo>
                    <a:pt x="284" y="261"/>
                  </a:lnTo>
                  <a:lnTo>
                    <a:pt x="209" y="254"/>
                  </a:lnTo>
                  <a:lnTo>
                    <a:pt x="167" y="231"/>
                  </a:lnTo>
                  <a:lnTo>
                    <a:pt x="234" y="231"/>
                  </a:lnTo>
                  <a:lnTo>
                    <a:pt x="226" y="225"/>
                  </a:lnTo>
                  <a:lnTo>
                    <a:pt x="151" y="225"/>
                  </a:lnTo>
                  <a:lnTo>
                    <a:pt x="134" y="211"/>
                  </a:lnTo>
                  <a:lnTo>
                    <a:pt x="159" y="211"/>
                  </a:lnTo>
                  <a:lnTo>
                    <a:pt x="125" y="202"/>
                  </a:lnTo>
                  <a:lnTo>
                    <a:pt x="109" y="188"/>
                  </a:lnTo>
                  <a:lnTo>
                    <a:pt x="142" y="181"/>
                  </a:lnTo>
                  <a:lnTo>
                    <a:pt x="284" y="173"/>
                  </a:lnTo>
                  <a:lnTo>
                    <a:pt x="234" y="173"/>
                  </a:lnTo>
                  <a:lnTo>
                    <a:pt x="184" y="173"/>
                  </a:lnTo>
                  <a:lnTo>
                    <a:pt x="251" y="158"/>
                  </a:lnTo>
                  <a:lnTo>
                    <a:pt x="184" y="158"/>
                  </a:lnTo>
                  <a:lnTo>
                    <a:pt x="201" y="158"/>
                  </a:lnTo>
                  <a:lnTo>
                    <a:pt x="167" y="152"/>
                  </a:lnTo>
                  <a:lnTo>
                    <a:pt x="159" y="158"/>
                  </a:lnTo>
                  <a:lnTo>
                    <a:pt x="151" y="158"/>
                  </a:lnTo>
                  <a:lnTo>
                    <a:pt x="142" y="158"/>
                  </a:lnTo>
                  <a:lnTo>
                    <a:pt x="117" y="167"/>
                  </a:lnTo>
                  <a:lnTo>
                    <a:pt x="117" y="158"/>
                  </a:lnTo>
                  <a:lnTo>
                    <a:pt x="100" y="158"/>
                  </a:lnTo>
                  <a:lnTo>
                    <a:pt x="67" y="167"/>
                  </a:lnTo>
                  <a:lnTo>
                    <a:pt x="67" y="158"/>
                  </a:lnTo>
                  <a:lnTo>
                    <a:pt x="33" y="158"/>
                  </a:lnTo>
                  <a:lnTo>
                    <a:pt x="42" y="144"/>
                  </a:lnTo>
                  <a:lnTo>
                    <a:pt x="100" y="137"/>
                  </a:lnTo>
                  <a:lnTo>
                    <a:pt x="109" y="129"/>
                  </a:lnTo>
                  <a:lnTo>
                    <a:pt x="92" y="137"/>
                  </a:lnTo>
                  <a:lnTo>
                    <a:pt x="33" y="137"/>
                  </a:lnTo>
                  <a:lnTo>
                    <a:pt x="0" y="123"/>
                  </a:lnTo>
                  <a:lnTo>
                    <a:pt x="17" y="117"/>
                  </a:lnTo>
                  <a:lnTo>
                    <a:pt x="8" y="117"/>
                  </a:lnTo>
                  <a:lnTo>
                    <a:pt x="0" y="94"/>
                  </a:lnTo>
                  <a:lnTo>
                    <a:pt x="33" y="108"/>
                  </a:lnTo>
                  <a:lnTo>
                    <a:pt x="75" y="108"/>
                  </a:lnTo>
                  <a:lnTo>
                    <a:pt x="100" y="108"/>
                  </a:lnTo>
                  <a:lnTo>
                    <a:pt x="84" y="102"/>
                  </a:lnTo>
                  <a:lnTo>
                    <a:pt x="109" y="94"/>
                  </a:lnTo>
                  <a:lnTo>
                    <a:pt x="92" y="94"/>
                  </a:lnTo>
                  <a:lnTo>
                    <a:pt x="50" y="102"/>
                  </a:lnTo>
                  <a:lnTo>
                    <a:pt x="50" y="94"/>
                  </a:lnTo>
                  <a:lnTo>
                    <a:pt x="59" y="94"/>
                  </a:lnTo>
                  <a:lnTo>
                    <a:pt x="33" y="94"/>
                  </a:lnTo>
                  <a:lnTo>
                    <a:pt x="8" y="87"/>
                  </a:lnTo>
                  <a:lnTo>
                    <a:pt x="8" y="79"/>
                  </a:lnTo>
                  <a:lnTo>
                    <a:pt x="59" y="79"/>
                  </a:lnTo>
                  <a:lnTo>
                    <a:pt x="25" y="73"/>
                  </a:lnTo>
                  <a:lnTo>
                    <a:pt x="33" y="64"/>
                  </a:lnTo>
                  <a:lnTo>
                    <a:pt x="125" y="64"/>
                  </a:lnTo>
                  <a:lnTo>
                    <a:pt x="92" y="58"/>
                  </a:lnTo>
                  <a:lnTo>
                    <a:pt x="92" y="50"/>
                  </a:lnTo>
                  <a:lnTo>
                    <a:pt x="117" y="50"/>
                  </a:lnTo>
                  <a:lnTo>
                    <a:pt x="50" y="44"/>
                  </a:lnTo>
                  <a:lnTo>
                    <a:pt x="59" y="44"/>
                  </a:lnTo>
                  <a:lnTo>
                    <a:pt x="50" y="35"/>
                  </a:lnTo>
                  <a:lnTo>
                    <a:pt x="75" y="21"/>
                  </a:lnTo>
                  <a:lnTo>
                    <a:pt x="117" y="29"/>
                  </a:lnTo>
                  <a:lnTo>
                    <a:pt x="100" y="21"/>
                  </a:lnTo>
                  <a:lnTo>
                    <a:pt x="142" y="21"/>
                  </a:lnTo>
                  <a:lnTo>
                    <a:pt x="159" y="14"/>
                  </a:lnTo>
                  <a:lnTo>
                    <a:pt x="100" y="6"/>
                  </a:lnTo>
                  <a:lnTo>
                    <a:pt x="109" y="0"/>
                  </a:lnTo>
                  <a:lnTo>
                    <a:pt x="142" y="6"/>
                  </a:lnTo>
                  <a:lnTo>
                    <a:pt x="134" y="0"/>
                  </a:lnTo>
                  <a:lnTo>
                    <a:pt x="176" y="6"/>
                  </a:lnTo>
                  <a:lnTo>
                    <a:pt x="217" y="14"/>
                  </a:lnTo>
                  <a:lnTo>
                    <a:pt x="217" y="21"/>
                  </a:lnTo>
                  <a:lnTo>
                    <a:pt x="276" y="58"/>
                  </a:lnTo>
                  <a:lnTo>
                    <a:pt x="268" y="64"/>
                  </a:lnTo>
                  <a:lnTo>
                    <a:pt x="301" y="64"/>
                  </a:lnTo>
                  <a:lnTo>
                    <a:pt x="309" y="73"/>
                  </a:lnTo>
                  <a:lnTo>
                    <a:pt x="318" y="73"/>
                  </a:lnTo>
                  <a:lnTo>
                    <a:pt x="309" y="64"/>
                  </a:lnTo>
                  <a:lnTo>
                    <a:pt x="334" y="64"/>
                  </a:lnTo>
                  <a:lnTo>
                    <a:pt x="343" y="73"/>
                  </a:lnTo>
                  <a:lnTo>
                    <a:pt x="343" y="79"/>
                  </a:lnTo>
                  <a:lnTo>
                    <a:pt x="334" y="87"/>
                  </a:lnTo>
                  <a:lnTo>
                    <a:pt x="351" y="94"/>
                  </a:lnTo>
                  <a:lnTo>
                    <a:pt x="385" y="102"/>
                  </a:lnTo>
                  <a:lnTo>
                    <a:pt x="368" y="87"/>
                  </a:lnTo>
                  <a:lnTo>
                    <a:pt x="368" y="79"/>
                  </a:lnTo>
                  <a:lnTo>
                    <a:pt x="376" y="79"/>
                  </a:lnTo>
                  <a:lnTo>
                    <a:pt x="376" y="73"/>
                  </a:lnTo>
                  <a:lnTo>
                    <a:pt x="418" y="79"/>
                  </a:lnTo>
                  <a:lnTo>
                    <a:pt x="418" y="94"/>
                  </a:lnTo>
                  <a:lnTo>
                    <a:pt x="393" y="102"/>
                  </a:lnTo>
                  <a:lnTo>
                    <a:pt x="426" y="102"/>
                  </a:lnTo>
                  <a:lnTo>
                    <a:pt x="435" y="117"/>
                  </a:lnTo>
                  <a:lnTo>
                    <a:pt x="418" y="123"/>
                  </a:lnTo>
                  <a:lnTo>
                    <a:pt x="443" y="11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3" name="Freeform 31"/>
            <p:cNvSpPr>
              <a:spLocks/>
            </p:cNvSpPr>
            <p:nvPr/>
          </p:nvSpPr>
          <p:spPr bwMode="auto">
            <a:xfrm>
              <a:off x="1673" y="1267"/>
              <a:ext cx="468" cy="284"/>
            </a:xfrm>
            <a:custGeom>
              <a:avLst/>
              <a:gdLst>
                <a:gd name="T0" fmla="*/ 192 w 468"/>
                <a:gd name="T1" fmla="*/ 0 h 284"/>
                <a:gd name="T2" fmla="*/ 50 w 468"/>
                <a:gd name="T3" fmla="*/ 15 h 284"/>
                <a:gd name="T4" fmla="*/ 50 w 468"/>
                <a:gd name="T5" fmla="*/ 23 h 284"/>
                <a:gd name="T6" fmla="*/ 59 w 468"/>
                <a:gd name="T7" fmla="*/ 44 h 284"/>
                <a:gd name="T8" fmla="*/ 84 w 468"/>
                <a:gd name="T9" fmla="*/ 58 h 284"/>
                <a:gd name="T10" fmla="*/ 84 w 468"/>
                <a:gd name="T11" fmla="*/ 67 h 284"/>
                <a:gd name="T12" fmla="*/ 42 w 468"/>
                <a:gd name="T13" fmla="*/ 117 h 284"/>
                <a:gd name="T14" fmla="*/ 59 w 468"/>
                <a:gd name="T15" fmla="*/ 131 h 284"/>
                <a:gd name="T16" fmla="*/ 34 w 468"/>
                <a:gd name="T17" fmla="*/ 138 h 284"/>
                <a:gd name="T18" fmla="*/ 34 w 468"/>
                <a:gd name="T19" fmla="*/ 161 h 284"/>
                <a:gd name="T20" fmla="*/ 17 w 468"/>
                <a:gd name="T21" fmla="*/ 181 h 284"/>
                <a:gd name="T22" fmla="*/ 0 w 468"/>
                <a:gd name="T23" fmla="*/ 211 h 284"/>
                <a:gd name="T24" fmla="*/ 25 w 468"/>
                <a:gd name="T25" fmla="*/ 211 h 284"/>
                <a:gd name="T26" fmla="*/ 75 w 468"/>
                <a:gd name="T27" fmla="*/ 225 h 284"/>
                <a:gd name="T28" fmla="*/ 100 w 468"/>
                <a:gd name="T29" fmla="*/ 246 h 284"/>
                <a:gd name="T30" fmla="*/ 117 w 468"/>
                <a:gd name="T31" fmla="*/ 275 h 284"/>
                <a:gd name="T32" fmla="*/ 134 w 468"/>
                <a:gd name="T33" fmla="*/ 284 h 284"/>
                <a:gd name="T34" fmla="*/ 184 w 468"/>
                <a:gd name="T35" fmla="*/ 246 h 284"/>
                <a:gd name="T36" fmla="*/ 201 w 468"/>
                <a:gd name="T37" fmla="*/ 255 h 284"/>
                <a:gd name="T38" fmla="*/ 234 w 468"/>
                <a:gd name="T39" fmla="*/ 246 h 284"/>
                <a:gd name="T40" fmla="*/ 243 w 468"/>
                <a:gd name="T41" fmla="*/ 211 h 284"/>
                <a:gd name="T42" fmla="*/ 251 w 468"/>
                <a:gd name="T43" fmla="*/ 204 h 284"/>
                <a:gd name="T44" fmla="*/ 251 w 468"/>
                <a:gd name="T45" fmla="*/ 190 h 284"/>
                <a:gd name="T46" fmla="*/ 284 w 468"/>
                <a:gd name="T47" fmla="*/ 181 h 284"/>
                <a:gd name="T48" fmla="*/ 293 w 468"/>
                <a:gd name="T49" fmla="*/ 161 h 284"/>
                <a:gd name="T50" fmla="*/ 326 w 468"/>
                <a:gd name="T51" fmla="*/ 146 h 284"/>
                <a:gd name="T52" fmla="*/ 443 w 468"/>
                <a:gd name="T53" fmla="*/ 102 h 284"/>
                <a:gd name="T54" fmla="*/ 468 w 468"/>
                <a:gd name="T55" fmla="*/ 88 h 284"/>
                <a:gd name="T56" fmla="*/ 410 w 468"/>
                <a:gd name="T57" fmla="*/ 44 h 284"/>
                <a:gd name="T58" fmla="*/ 360 w 468"/>
                <a:gd name="T59" fmla="*/ 23 h 284"/>
                <a:gd name="T60" fmla="*/ 309 w 468"/>
                <a:gd name="T61" fmla="*/ 29 h 284"/>
                <a:gd name="T62" fmla="*/ 309 w 468"/>
                <a:gd name="T63" fmla="*/ 37 h 284"/>
                <a:gd name="T64" fmla="*/ 293 w 468"/>
                <a:gd name="T65" fmla="*/ 44 h 284"/>
                <a:gd name="T66" fmla="*/ 293 w 468"/>
                <a:gd name="T67" fmla="*/ 29 h 284"/>
                <a:gd name="T68" fmla="*/ 276 w 468"/>
                <a:gd name="T69" fmla="*/ 29 h 284"/>
                <a:gd name="T70" fmla="*/ 268 w 468"/>
                <a:gd name="T71" fmla="*/ 44 h 284"/>
                <a:gd name="T72" fmla="*/ 268 w 468"/>
                <a:gd name="T73" fmla="*/ 29 h 284"/>
                <a:gd name="T74" fmla="*/ 192 w 468"/>
                <a:gd name="T75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68" h="284">
                  <a:moveTo>
                    <a:pt x="192" y="0"/>
                  </a:moveTo>
                  <a:lnTo>
                    <a:pt x="50" y="15"/>
                  </a:lnTo>
                  <a:lnTo>
                    <a:pt x="50" y="23"/>
                  </a:lnTo>
                  <a:lnTo>
                    <a:pt x="59" y="44"/>
                  </a:lnTo>
                  <a:lnTo>
                    <a:pt x="84" y="58"/>
                  </a:lnTo>
                  <a:lnTo>
                    <a:pt x="84" y="67"/>
                  </a:lnTo>
                  <a:lnTo>
                    <a:pt x="42" y="117"/>
                  </a:lnTo>
                  <a:lnTo>
                    <a:pt x="59" y="131"/>
                  </a:lnTo>
                  <a:lnTo>
                    <a:pt x="34" y="138"/>
                  </a:lnTo>
                  <a:lnTo>
                    <a:pt x="34" y="161"/>
                  </a:lnTo>
                  <a:lnTo>
                    <a:pt x="17" y="181"/>
                  </a:lnTo>
                  <a:lnTo>
                    <a:pt x="0" y="211"/>
                  </a:lnTo>
                  <a:lnTo>
                    <a:pt x="25" y="211"/>
                  </a:lnTo>
                  <a:lnTo>
                    <a:pt x="75" y="225"/>
                  </a:lnTo>
                  <a:lnTo>
                    <a:pt x="100" y="246"/>
                  </a:lnTo>
                  <a:lnTo>
                    <a:pt x="117" y="275"/>
                  </a:lnTo>
                  <a:lnTo>
                    <a:pt x="134" y="284"/>
                  </a:lnTo>
                  <a:lnTo>
                    <a:pt x="184" y="246"/>
                  </a:lnTo>
                  <a:lnTo>
                    <a:pt x="201" y="255"/>
                  </a:lnTo>
                  <a:lnTo>
                    <a:pt x="234" y="246"/>
                  </a:lnTo>
                  <a:lnTo>
                    <a:pt x="243" y="211"/>
                  </a:lnTo>
                  <a:lnTo>
                    <a:pt x="251" y="204"/>
                  </a:lnTo>
                  <a:lnTo>
                    <a:pt x="251" y="190"/>
                  </a:lnTo>
                  <a:lnTo>
                    <a:pt x="284" y="181"/>
                  </a:lnTo>
                  <a:lnTo>
                    <a:pt x="293" y="161"/>
                  </a:lnTo>
                  <a:lnTo>
                    <a:pt x="326" y="146"/>
                  </a:lnTo>
                  <a:lnTo>
                    <a:pt x="443" y="102"/>
                  </a:lnTo>
                  <a:lnTo>
                    <a:pt x="468" y="88"/>
                  </a:lnTo>
                  <a:lnTo>
                    <a:pt x="410" y="44"/>
                  </a:lnTo>
                  <a:lnTo>
                    <a:pt x="360" y="23"/>
                  </a:lnTo>
                  <a:lnTo>
                    <a:pt x="309" y="29"/>
                  </a:lnTo>
                  <a:lnTo>
                    <a:pt x="309" y="37"/>
                  </a:lnTo>
                  <a:lnTo>
                    <a:pt x="293" y="44"/>
                  </a:lnTo>
                  <a:lnTo>
                    <a:pt x="293" y="29"/>
                  </a:lnTo>
                  <a:lnTo>
                    <a:pt x="276" y="29"/>
                  </a:lnTo>
                  <a:lnTo>
                    <a:pt x="268" y="44"/>
                  </a:lnTo>
                  <a:lnTo>
                    <a:pt x="268" y="29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4" name="Freeform 32"/>
            <p:cNvSpPr>
              <a:spLocks/>
            </p:cNvSpPr>
            <p:nvPr/>
          </p:nvSpPr>
          <p:spPr bwMode="auto">
            <a:xfrm>
              <a:off x="2963" y="1064"/>
              <a:ext cx="794" cy="211"/>
            </a:xfrm>
            <a:custGeom>
              <a:avLst/>
              <a:gdLst>
                <a:gd name="T0" fmla="*/ 409 w 794"/>
                <a:gd name="T1" fmla="*/ 117 h 211"/>
                <a:gd name="T2" fmla="*/ 368 w 794"/>
                <a:gd name="T3" fmla="*/ 109 h 211"/>
                <a:gd name="T4" fmla="*/ 359 w 794"/>
                <a:gd name="T5" fmla="*/ 132 h 211"/>
                <a:gd name="T6" fmla="*/ 326 w 794"/>
                <a:gd name="T7" fmla="*/ 117 h 211"/>
                <a:gd name="T8" fmla="*/ 342 w 794"/>
                <a:gd name="T9" fmla="*/ 103 h 211"/>
                <a:gd name="T10" fmla="*/ 317 w 794"/>
                <a:gd name="T11" fmla="*/ 103 h 211"/>
                <a:gd name="T12" fmla="*/ 276 w 794"/>
                <a:gd name="T13" fmla="*/ 88 h 211"/>
                <a:gd name="T14" fmla="*/ 259 w 794"/>
                <a:gd name="T15" fmla="*/ 80 h 211"/>
                <a:gd name="T16" fmla="*/ 259 w 794"/>
                <a:gd name="T17" fmla="*/ 74 h 211"/>
                <a:gd name="T18" fmla="*/ 276 w 794"/>
                <a:gd name="T19" fmla="*/ 65 h 211"/>
                <a:gd name="T20" fmla="*/ 351 w 794"/>
                <a:gd name="T21" fmla="*/ 59 h 211"/>
                <a:gd name="T22" fmla="*/ 284 w 794"/>
                <a:gd name="T23" fmla="*/ 44 h 211"/>
                <a:gd name="T24" fmla="*/ 242 w 794"/>
                <a:gd name="T25" fmla="*/ 30 h 211"/>
                <a:gd name="T26" fmla="*/ 167 w 794"/>
                <a:gd name="T27" fmla="*/ 38 h 211"/>
                <a:gd name="T28" fmla="*/ 159 w 794"/>
                <a:gd name="T29" fmla="*/ 23 h 211"/>
                <a:gd name="T30" fmla="*/ 117 w 794"/>
                <a:gd name="T31" fmla="*/ 9 h 211"/>
                <a:gd name="T32" fmla="*/ 25 w 794"/>
                <a:gd name="T33" fmla="*/ 0 h 211"/>
                <a:gd name="T34" fmla="*/ 8 w 794"/>
                <a:gd name="T35" fmla="*/ 15 h 211"/>
                <a:gd name="T36" fmla="*/ 0 w 794"/>
                <a:gd name="T37" fmla="*/ 23 h 211"/>
                <a:gd name="T38" fmla="*/ 41 w 794"/>
                <a:gd name="T39" fmla="*/ 38 h 211"/>
                <a:gd name="T40" fmla="*/ 41 w 794"/>
                <a:gd name="T41" fmla="*/ 44 h 211"/>
                <a:gd name="T42" fmla="*/ 75 w 794"/>
                <a:gd name="T43" fmla="*/ 59 h 211"/>
                <a:gd name="T44" fmla="*/ 92 w 794"/>
                <a:gd name="T45" fmla="*/ 65 h 211"/>
                <a:gd name="T46" fmla="*/ 142 w 794"/>
                <a:gd name="T47" fmla="*/ 59 h 211"/>
                <a:gd name="T48" fmla="*/ 192 w 794"/>
                <a:gd name="T49" fmla="*/ 74 h 211"/>
                <a:gd name="T50" fmla="*/ 209 w 794"/>
                <a:gd name="T51" fmla="*/ 103 h 211"/>
                <a:gd name="T52" fmla="*/ 200 w 794"/>
                <a:gd name="T53" fmla="*/ 132 h 211"/>
                <a:gd name="T54" fmla="*/ 217 w 794"/>
                <a:gd name="T55" fmla="*/ 161 h 211"/>
                <a:gd name="T56" fmla="*/ 225 w 794"/>
                <a:gd name="T57" fmla="*/ 188 h 211"/>
                <a:gd name="T58" fmla="*/ 259 w 794"/>
                <a:gd name="T59" fmla="*/ 182 h 211"/>
                <a:gd name="T60" fmla="*/ 267 w 794"/>
                <a:gd name="T61" fmla="*/ 188 h 211"/>
                <a:gd name="T62" fmla="*/ 342 w 794"/>
                <a:gd name="T63" fmla="*/ 197 h 211"/>
                <a:gd name="T64" fmla="*/ 342 w 794"/>
                <a:gd name="T65" fmla="*/ 182 h 211"/>
                <a:gd name="T66" fmla="*/ 359 w 794"/>
                <a:gd name="T67" fmla="*/ 182 h 211"/>
                <a:gd name="T68" fmla="*/ 376 w 794"/>
                <a:gd name="T69" fmla="*/ 174 h 211"/>
                <a:gd name="T70" fmla="*/ 384 w 794"/>
                <a:gd name="T71" fmla="*/ 203 h 211"/>
                <a:gd name="T72" fmla="*/ 426 w 794"/>
                <a:gd name="T73" fmla="*/ 203 h 211"/>
                <a:gd name="T74" fmla="*/ 459 w 794"/>
                <a:gd name="T75" fmla="*/ 203 h 211"/>
                <a:gd name="T76" fmla="*/ 476 w 794"/>
                <a:gd name="T77" fmla="*/ 203 h 211"/>
                <a:gd name="T78" fmla="*/ 485 w 794"/>
                <a:gd name="T79" fmla="*/ 203 h 211"/>
                <a:gd name="T80" fmla="*/ 510 w 794"/>
                <a:gd name="T81" fmla="*/ 188 h 211"/>
                <a:gd name="T82" fmla="*/ 535 w 794"/>
                <a:gd name="T83" fmla="*/ 188 h 211"/>
                <a:gd name="T84" fmla="*/ 602 w 794"/>
                <a:gd name="T85" fmla="*/ 197 h 211"/>
                <a:gd name="T86" fmla="*/ 602 w 794"/>
                <a:gd name="T87" fmla="*/ 174 h 211"/>
                <a:gd name="T88" fmla="*/ 627 w 794"/>
                <a:gd name="T89" fmla="*/ 203 h 211"/>
                <a:gd name="T90" fmla="*/ 710 w 794"/>
                <a:gd name="T91" fmla="*/ 197 h 211"/>
                <a:gd name="T92" fmla="*/ 752 w 794"/>
                <a:gd name="T93" fmla="*/ 182 h 211"/>
                <a:gd name="T94" fmla="*/ 769 w 794"/>
                <a:gd name="T95" fmla="*/ 182 h 211"/>
                <a:gd name="T96" fmla="*/ 777 w 794"/>
                <a:gd name="T97" fmla="*/ 167 h 211"/>
                <a:gd name="T98" fmla="*/ 786 w 794"/>
                <a:gd name="T99" fmla="*/ 147 h 211"/>
                <a:gd name="T100" fmla="*/ 777 w 794"/>
                <a:gd name="T101" fmla="*/ 132 h 211"/>
                <a:gd name="T102" fmla="*/ 752 w 794"/>
                <a:gd name="T103" fmla="*/ 124 h 211"/>
                <a:gd name="T104" fmla="*/ 744 w 794"/>
                <a:gd name="T105" fmla="*/ 109 h 211"/>
                <a:gd name="T106" fmla="*/ 710 w 794"/>
                <a:gd name="T107" fmla="*/ 103 h 211"/>
                <a:gd name="T108" fmla="*/ 610 w 794"/>
                <a:gd name="T109" fmla="*/ 103 h 211"/>
                <a:gd name="T110" fmla="*/ 551 w 794"/>
                <a:gd name="T111" fmla="*/ 109 h 211"/>
                <a:gd name="T112" fmla="*/ 485 w 794"/>
                <a:gd name="T113" fmla="*/ 124 h 211"/>
                <a:gd name="T114" fmla="*/ 459 w 794"/>
                <a:gd name="T115" fmla="*/ 132 h 211"/>
                <a:gd name="T116" fmla="*/ 426 w 794"/>
                <a:gd name="T117" fmla="*/ 117 h 211"/>
                <a:gd name="T118" fmla="*/ 418 w 794"/>
                <a:gd name="T119" fmla="*/ 12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94" h="211">
                  <a:moveTo>
                    <a:pt x="418" y="124"/>
                  </a:moveTo>
                  <a:lnTo>
                    <a:pt x="409" y="117"/>
                  </a:lnTo>
                  <a:lnTo>
                    <a:pt x="384" y="124"/>
                  </a:lnTo>
                  <a:lnTo>
                    <a:pt x="368" y="109"/>
                  </a:lnTo>
                  <a:lnTo>
                    <a:pt x="359" y="117"/>
                  </a:lnTo>
                  <a:lnTo>
                    <a:pt x="359" y="132"/>
                  </a:lnTo>
                  <a:lnTo>
                    <a:pt x="342" y="117"/>
                  </a:lnTo>
                  <a:lnTo>
                    <a:pt x="326" y="117"/>
                  </a:lnTo>
                  <a:lnTo>
                    <a:pt x="342" y="109"/>
                  </a:lnTo>
                  <a:lnTo>
                    <a:pt x="342" y="103"/>
                  </a:lnTo>
                  <a:lnTo>
                    <a:pt x="326" y="94"/>
                  </a:lnTo>
                  <a:lnTo>
                    <a:pt x="317" y="103"/>
                  </a:lnTo>
                  <a:lnTo>
                    <a:pt x="317" y="88"/>
                  </a:lnTo>
                  <a:lnTo>
                    <a:pt x="276" y="88"/>
                  </a:lnTo>
                  <a:lnTo>
                    <a:pt x="259" y="94"/>
                  </a:lnTo>
                  <a:lnTo>
                    <a:pt x="259" y="80"/>
                  </a:lnTo>
                  <a:lnTo>
                    <a:pt x="292" y="74"/>
                  </a:lnTo>
                  <a:lnTo>
                    <a:pt x="259" y="74"/>
                  </a:lnTo>
                  <a:lnTo>
                    <a:pt x="242" y="65"/>
                  </a:lnTo>
                  <a:lnTo>
                    <a:pt x="276" y="65"/>
                  </a:lnTo>
                  <a:lnTo>
                    <a:pt x="342" y="65"/>
                  </a:lnTo>
                  <a:lnTo>
                    <a:pt x="351" y="59"/>
                  </a:lnTo>
                  <a:lnTo>
                    <a:pt x="242" y="44"/>
                  </a:lnTo>
                  <a:lnTo>
                    <a:pt x="284" y="44"/>
                  </a:lnTo>
                  <a:lnTo>
                    <a:pt x="284" y="38"/>
                  </a:lnTo>
                  <a:lnTo>
                    <a:pt x="242" y="30"/>
                  </a:lnTo>
                  <a:lnTo>
                    <a:pt x="184" y="38"/>
                  </a:lnTo>
                  <a:lnTo>
                    <a:pt x="167" y="38"/>
                  </a:lnTo>
                  <a:lnTo>
                    <a:pt x="142" y="51"/>
                  </a:lnTo>
                  <a:lnTo>
                    <a:pt x="159" y="23"/>
                  </a:lnTo>
                  <a:lnTo>
                    <a:pt x="133" y="9"/>
                  </a:lnTo>
                  <a:lnTo>
                    <a:pt x="117" y="9"/>
                  </a:lnTo>
                  <a:lnTo>
                    <a:pt x="92" y="9"/>
                  </a:lnTo>
                  <a:lnTo>
                    <a:pt x="25" y="0"/>
                  </a:lnTo>
                  <a:lnTo>
                    <a:pt x="8" y="9"/>
                  </a:lnTo>
                  <a:lnTo>
                    <a:pt x="8" y="15"/>
                  </a:lnTo>
                  <a:lnTo>
                    <a:pt x="16" y="23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41" y="38"/>
                  </a:lnTo>
                  <a:lnTo>
                    <a:pt x="58" y="38"/>
                  </a:lnTo>
                  <a:lnTo>
                    <a:pt x="41" y="44"/>
                  </a:lnTo>
                  <a:lnTo>
                    <a:pt x="67" y="59"/>
                  </a:lnTo>
                  <a:lnTo>
                    <a:pt x="75" y="59"/>
                  </a:lnTo>
                  <a:lnTo>
                    <a:pt x="67" y="65"/>
                  </a:lnTo>
                  <a:lnTo>
                    <a:pt x="92" y="65"/>
                  </a:lnTo>
                  <a:lnTo>
                    <a:pt x="108" y="65"/>
                  </a:lnTo>
                  <a:lnTo>
                    <a:pt x="142" y="59"/>
                  </a:lnTo>
                  <a:lnTo>
                    <a:pt x="175" y="59"/>
                  </a:lnTo>
                  <a:lnTo>
                    <a:pt x="192" y="74"/>
                  </a:lnTo>
                  <a:lnTo>
                    <a:pt x="192" y="80"/>
                  </a:lnTo>
                  <a:lnTo>
                    <a:pt x="209" y="103"/>
                  </a:lnTo>
                  <a:lnTo>
                    <a:pt x="217" y="117"/>
                  </a:lnTo>
                  <a:lnTo>
                    <a:pt x="200" y="132"/>
                  </a:lnTo>
                  <a:lnTo>
                    <a:pt x="200" y="153"/>
                  </a:lnTo>
                  <a:lnTo>
                    <a:pt x="217" y="161"/>
                  </a:lnTo>
                  <a:lnTo>
                    <a:pt x="217" y="182"/>
                  </a:lnTo>
                  <a:lnTo>
                    <a:pt x="225" y="188"/>
                  </a:lnTo>
                  <a:lnTo>
                    <a:pt x="259" y="197"/>
                  </a:lnTo>
                  <a:lnTo>
                    <a:pt x="259" y="182"/>
                  </a:lnTo>
                  <a:lnTo>
                    <a:pt x="276" y="174"/>
                  </a:lnTo>
                  <a:lnTo>
                    <a:pt x="267" y="188"/>
                  </a:lnTo>
                  <a:lnTo>
                    <a:pt x="309" y="203"/>
                  </a:lnTo>
                  <a:lnTo>
                    <a:pt x="342" y="197"/>
                  </a:lnTo>
                  <a:lnTo>
                    <a:pt x="351" y="188"/>
                  </a:lnTo>
                  <a:lnTo>
                    <a:pt x="342" y="182"/>
                  </a:lnTo>
                  <a:lnTo>
                    <a:pt x="351" y="182"/>
                  </a:lnTo>
                  <a:lnTo>
                    <a:pt x="359" y="182"/>
                  </a:lnTo>
                  <a:lnTo>
                    <a:pt x="368" y="188"/>
                  </a:lnTo>
                  <a:lnTo>
                    <a:pt x="376" y="174"/>
                  </a:lnTo>
                  <a:lnTo>
                    <a:pt x="384" y="174"/>
                  </a:lnTo>
                  <a:lnTo>
                    <a:pt x="384" y="203"/>
                  </a:lnTo>
                  <a:lnTo>
                    <a:pt x="418" y="203"/>
                  </a:lnTo>
                  <a:lnTo>
                    <a:pt x="426" y="203"/>
                  </a:lnTo>
                  <a:lnTo>
                    <a:pt x="434" y="211"/>
                  </a:lnTo>
                  <a:lnTo>
                    <a:pt x="459" y="203"/>
                  </a:lnTo>
                  <a:lnTo>
                    <a:pt x="459" y="197"/>
                  </a:lnTo>
                  <a:lnTo>
                    <a:pt x="476" y="203"/>
                  </a:lnTo>
                  <a:lnTo>
                    <a:pt x="485" y="197"/>
                  </a:lnTo>
                  <a:lnTo>
                    <a:pt x="485" y="203"/>
                  </a:lnTo>
                  <a:lnTo>
                    <a:pt x="510" y="203"/>
                  </a:lnTo>
                  <a:lnTo>
                    <a:pt x="510" y="188"/>
                  </a:lnTo>
                  <a:lnTo>
                    <a:pt x="526" y="203"/>
                  </a:lnTo>
                  <a:lnTo>
                    <a:pt x="535" y="188"/>
                  </a:lnTo>
                  <a:lnTo>
                    <a:pt x="543" y="203"/>
                  </a:lnTo>
                  <a:lnTo>
                    <a:pt x="602" y="197"/>
                  </a:lnTo>
                  <a:lnTo>
                    <a:pt x="610" y="182"/>
                  </a:lnTo>
                  <a:lnTo>
                    <a:pt x="602" y="174"/>
                  </a:lnTo>
                  <a:lnTo>
                    <a:pt x="618" y="182"/>
                  </a:lnTo>
                  <a:lnTo>
                    <a:pt x="627" y="203"/>
                  </a:lnTo>
                  <a:lnTo>
                    <a:pt x="685" y="211"/>
                  </a:lnTo>
                  <a:lnTo>
                    <a:pt x="710" y="197"/>
                  </a:lnTo>
                  <a:lnTo>
                    <a:pt x="752" y="197"/>
                  </a:lnTo>
                  <a:lnTo>
                    <a:pt x="752" y="182"/>
                  </a:lnTo>
                  <a:lnTo>
                    <a:pt x="744" y="174"/>
                  </a:lnTo>
                  <a:lnTo>
                    <a:pt x="769" y="182"/>
                  </a:lnTo>
                  <a:lnTo>
                    <a:pt x="794" y="174"/>
                  </a:lnTo>
                  <a:lnTo>
                    <a:pt x="777" y="167"/>
                  </a:lnTo>
                  <a:lnTo>
                    <a:pt x="752" y="167"/>
                  </a:lnTo>
                  <a:lnTo>
                    <a:pt x="786" y="147"/>
                  </a:lnTo>
                  <a:lnTo>
                    <a:pt x="786" y="138"/>
                  </a:lnTo>
                  <a:lnTo>
                    <a:pt x="777" y="132"/>
                  </a:lnTo>
                  <a:lnTo>
                    <a:pt x="769" y="124"/>
                  </a:lnTo>
                  <a:lnTo>
                    <a:pt x="752" y="124"/>
                  </a:lnTo>
                  <a:lnTo>
                    <a:pt x="769" y="124"/>
                  </a:lnTo>
                  <a:lnTo>
                    <a:pt x="744" y="109"/>
                  </a:lnTo>
                  <a:lnTo>
                    <a:pt x="710" y="109"/>
                  </a:lnTo>
                  <a:lnTo>
                    <a:pt x="710" y="103"/>
                  </a:lnTo>
                  <a:lnTo>
                    <a:pt x="660" y="94"/>
                  </a:lnTo>
                  <a:lnTo>
                    <a:pt x="610" y="103"/>
                  </a:lnTo>
                  <a:lnTo>
                    <a:pt x="585" y="94"/>
                  </a:lnTo>
                  <a:lnTo>
                    <a:pt x="551" y="109"/>
                  </a:lnTo>
                  <a:lnTo>
                    <a:pt x="526" y="109"/>
                  </a:lnTo>
                  <a:lnTo>
                    <a:pt x="485" y="124"/>
                  </a:lnTo>
                  <a:lnTo>
                    <a:pt x="510" y="132"/>
                  </a:lnTo>
                  <a:lnTo>
                    <a:pt x="459" y="132"/>
                  </a:lnTo>
                  <a:lnTo>
                    <a:pt x="459" y="124"/>
                  </a:lnTo>
                  <a:lnTo>
                    <a:pt x="426" y="117"/>
                  </a:lnTo>
                  <a:lnTo>
                    <a:pt x="418" y="117"/>
                  </a:lnTo>
                  <a:lnTo>
                    <a:pt x="418" y="124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5" name="Freeform 33"/>
            <p:cNvSpPr>
              <a:spLocks/>
            </p:cNvSpPr>
            <p:nvPr/>
          </p:nvSpPr>
          <p:spPr bwMode="auto">
            <a:xfrm>
              <a:off x="2033" y="1087"/>
              <a:ext cx="551" cy="188"/>
            </a:xfrm>
            <a:custGeom>
              <a:avLst/>
              <a:gdLst>
                <a:gd name="T0" fmla="*/ 493 w 551"/>
                <a:gd name="T1" fmla="*/ 80 h 188"/>
                <a:gd name="T2" fmla="*/ 476 w 551"/>
                <a:gd name="T3" fmla="*/ 80 h 188"/>
                <a:gd name="T4" fmla="*/ 434 w 551"/>
                <a:gd name="T5" fmla="*/ 80 h 188"/>
                <a:gd name="T6" fmla="*/ 434 w 551"/>
                <a:gd name="T7" fmla="*/ 57 h 188"/>
                <a:gd name="T8" fmla="*/ 418 w 551"/>
                <a:gd name="T9" fmla="*/ 51 h 188"/>
                <a:gd name="T10" fmla="*/ 426 w 551"/>
                <a:gd name="T11" fmla="*/ 28 h 188"/>
                <a:gd name="T12" fmla="*/ 409 w 551"/>
                <a:gd name="T13" fmla="*/ 7 h 188"/>
                <a:gd name="T14" fmla="*/ 376 w 551"/>
                <a:gd name="T15" fmla="*/ 0 h 188"/>
                <a:gd name="T16" fmla="*/ 359 w 551"/>
                <a:gd name="T17" fmla="*/ 21 h 188"/>
                <a:gd name="T18" fmla="*/ 326 w 551"/>
                <a:gd name="T19" fmla="*/ 36 h 188"/>
                <a:gd name="T20" fmla="*/ 367 w 551"/>
                <a:gd name="T21" fmla="*/ 51 h 188"/>
                <a:gd name="T22" fmla="*/ 359 w 551"/>
                <a:gd name="T23" fmla="*/ 65 h 188"/>
                <a:gd name="T24" fmla="*/ 401 w 551"/>
                <a:gd name="T25" fmla="*/ 86 h 188"/>
                <a:gd name="T26" fmla="*/ 309 w 551"/>
                <a:gd name="T27" fmla="*/ 101 h 188"/>
                <a:gd name="T28" fmla="*/ 276 w 551"/>
                <a:gd name="T29" fmla="*/ 80 h 188"/>
                <a:gd name="T30" fmla="*/ 267 w 551"/>
                <a:gd name="T31" fmla="*/ 65 h 188"/>
                <a:gd name="T32" fmla="*/ 234 w 551"/>
                <a:gd name="T33" fmla="*/ 42 h 188"/>
                <a:gd name="T34" fmla="*/ 167 w 551"/>
                <a:gd name="T35" fmla="*/ 42 h 188"/>
                <a:gd name="T36" fmla="*/ 158 w 551"/>
                <a:gd name="T37" fmla="*/ 28 h 188"/>
                <a:gd name="T38" fmla="*/ 75 w 551"/>
                <a:gd name="T39" fmla="*/ 36 h 188"/>
                <a:gd name="T40" fmla="*/ 133 w 551"/>
                <a:gd name="T41" fmla="*/ 51 h 188"/>
                <a:gd name="T42" fmla="*/ 41 w 551"/>
                <a:gd name="T43" fmla="*/ 57 h 188"/>
                <a:gd name="T44" fmla="*/ 41 w 551"/>
                <a:gd name="T45" fmla="*/ 71 h 188"/>
                <a:gd name="T46" fmla="*/ 33 w 551"/>
                <a:gd name="T47" fmla="*/ 80 h 188"/>
                <a:gd name="T48" fmla="*/ 117 w 551"/>
                <a:gd name="T49" fmla="*/ 86 h 188"/>
                <a:gd name="T50" fmla="*/ 16 w 551"/>
                <a:gd name="T51" fmla="*/ 109 h 188"/>
                <a:gd name="T52" fmla="*/ 25 w 551"/>
                <a:gd name="T53" fmla="*/ 130 h 188"/>
                <a:gd name="T54" fmla="*/ 75 w 551"/>
                <a:gd name="T55" fmla="*/ 138 h 188"/>
                <a:gd name="T56" fmla="*/ 92 w 551"/>
                <a:gd name="T57" fmla="*/ 138 h 188"/>
                <a:gd name="T58" fmla="*/ 117 w 551"/>
                <a:gd name="T59" fmla="*/ 144 h 188"/>
                <a:gd name="T60" fmla="*/ 142 w 551"/>
                <a:gd name="T61" fmla="*/ 124 h 188"/>
                <a:gd name="T62" fmla="*/ 167 w 551"/>
                <a:gd name="T63" fmla="*/ 109 h 188"/>
                <a:gd name="T64" fmla="*/ 192 w 551"/>
                <a:gd name="T65" fmla="*/ 115 h 188"/>
                <a:gd name="T66" fmla="*/ 175 w 551"/>
                <a:gd name="T67" fmla="*/ 138 h 188"/>
                <a:gd name="T68" fmla="*/ 225 w 551"/>
                <a:gd name="T69" fmla="*/ 124 h 188"/>
                <a:gd name="T70" fmla="*/ 242 w 551"/>
                <a:gd name="T71" fmla="*/ 130 h 188"/>
                <a:gd name="T72" fmla="*/ 292 w 551"/>
                <a:gd name="T73" fmla="*/ 124 h 188"/>
                <a:gd name="T74" fmla="*/ 276 w 551"/>
                <a:gd name="T75" fmla="*/ 144 h 188"/>
                <a:gd name="T76" fmla="*/ 142 w 551"/>
                <a:gd name="T77" fmla="*/ 165 h 188"/>
                <a:gd name="T78" fmla="*/ 184 w 551"/>
                <a:gd name="T79" fmla="*/ 188 h 188"/>
                <a:gd name="T80" fmla="*/ 317 w 551"/>
                <a:gd name="T81" fmla="*/ 165 h 188"/>
                <a:gd name="T82" fmla="*/ 367 w 551"/>
                <a:gd name="T83" fmla="*/ 151 h 188"/>
                <a:gd name="T84" fmla="*/ 409 w 551"/>
                <a:gd name="T85" fmla="*/ 144 h 188"/>
                <a:gd name="T86" fmla="*/ 443 w 551"/>
                <a:gd name="T87" fmla="*/ 138 h 188"/>
                <a:gd name="T88" fmla="*/ 526 w 551"/>
                <a:gd name="T89" fmla="*/ 138 h 188"/>
                <a:gd name="T90" fmla="*/ 543 w 551"/>
                <a:gd name="T91" fmla="*/ 101 h 188"/>
                <a:gd name="T92" fmla="*/ 543 w 551"/>
                <a:gd name="T93" fmla="*/ 71 h 188"/>
                <a:gd name="T94" fmla="*/ 493 w 551"/>
                <a:gd name="T95" fmla="*/ 57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51" h="188">
                  <a:moveTo>
                    <a:pt x="493" y="57"/>
                  </a:moveTo>
                  <a:lnTo>
                    <a:pt x="493" y="80"/>
                  </a:lnTo>
                  <a:lnTo>
                    <a:pt x="476" y="86"/>
                  </a:lnTo>
                  <a:lnTo>
                    <a:pt x="476" y="80"/>
                  </a:lnTo>
                  <a:lnTo>
                    <a:pt x="468" y="71"/>
                  </a:lnTo>
                  <a:lnTo>
                    <a:pt x="434" y="80"/>
                  </a:lnTo>
                  <a:lnTo>
                    <a:pt x="451" y="65"/>
                  </a:lnTo>
                  <a:lnTo>
                    <a:pt x="434" y="57"/>
                  </a:lnTo>
                  <a:lnTo>
                    <a:pt x="418" y="57"/>
                  </a:lnTo>
                  <a:lnTo>
                    <a:pt x="418" y="51"/>
                  </a:lnTo>
                  <a:lnTo>
                    <a:pt x="426" y="42"/>
                  </a:lnTo>
                  <a:lnTo>
                    <a:pt x="426" y="28"/>
                  </a:lnTo>
                  <a:lnTo>
                    <a:pt x="409" y="28"/>
                  </a:lnTo>
                  <a:lnTo>
                    <a:pt x="409" y="7"/>
                  </a:lnTo>
                  <a:lnTo>
                    <a:pt x="409" y="0"/>
                  </a:lnTo>
                  <a:lnTo>
                    <a:pt x="376" y="0"/>
                  </a:lnTo>
                  <a:lnTo>
                    <a:pt x="367" y="15"/>
                  </a:lnTo>
                  <a:lnTo>
                    <a:pt x="359" y="21"/>
                  </a:lnTo>
                  <a:lnTo>
                    <a:pt x="326" y="28"/>
                  </a:lnTo>
                  <a:lnTo>
                    <a:pt x="326" y="36"/>
                  </a:lnTo>
                  <a:lnTo>
                    <a:pt x="342" y="42"/>
                  </a:lnTo>
                  <a:lnTo>
                    <a:pt x="367" y="51"/>
                  </a:lnTo>
                  <a:lnTo>
                    <a:pt x="376" y="57"/>
                  </a:lnTo>
                  <a:lnTo>
                    <a:pt x="359" y="65"/>
                  </a:lnTo>
                  <a:lnTo>
                    <a:pt x="351" y="71"/>
                  </a:lnTo>
                  <a:lnTo>
                    <a:pt x="401" y="86"/>
                  </a:lnTo>
                  <a:lnTo>
                    <a:pt x="393" y="109"/>
                  </a:lnTo>
                  <a:lnTo>
                    <a:pt x="309" y="101"/>
                  </a:lnTo>
                  <a:lnTo>
                    <a:pt x="284" y="101"/>
                  </a:lnTo>
                  <a:lnTo>
                    <a:pt x="276" y="80"/>
                  </a:lnTo>
                  <a:lnTo>
                    <a:pt x="250" y="80"/>
                  </a:lnTo>
                  <a:lnTo>
                    <a:pt x="267" y="65"/>
                  </a:lnTo>
                  <a:lnTo>
                    <a:pt x="234" y="57"/>
                  </a:lnTo>
                  <a:lnTo>
                    <a:pt x="234" y="42"/>
                  </a:lnTo>
                  <a:lnTo>
                    <a:pt x="209" y="42"/>
                  </a:lnTo>
                  <a:lnTo>
                    <a:pt x="167" y="42"/>
                  </a:lnTo>
                  <a:lnTo>
                    <a:pt x="158" y="36"/>
                  </a:lnTo>
                  <a:lnTo>
                    <a:pt x="158" y="28"/>
                  </a:lnTo>
                  <a:lnTo>
                    <a:pt x="117" y="21"/>
                  </a:lnTo>
                  <a:lnTo>
                    <a:pt x="75" y="36"/>
                  </a:lnTo>
                  <a:lnTo>
                    <a:pt x="75" y="42"/>
                  </a:lnTo>
                  <a:lnTo>
                    <a:pt x="133" y="51"/>
                  </a:lnTo>
                  <a:lnTo>
                    <a:pt x="58" y="51"/>
                  </a:lnTo>
                  <a:lnTo>
                    <a:pt x="41" y="57"/>
                  </a:lnTo>
                  <a:lnTo>
                    <a:pt x="50" y="65"/>
                  </a:lnTo>
                  <a:lnTo>
                    <a:pt x="41" y="71"/>
                  </a:lnTo>
                  <a:lnTo>
                    <a:pt x="100" y="71"/>
                  </a:lnTo>
                  <a:lnTo>
                    <a:pt x="33" y="80"/>
                  </a:lnTo>
                  <a:lnTo>
                    <a:pt x="25" y="101"/>
                  </a:lnTo>
                  <a:lnTo>
                    <a:pt x="117" y="86"/>
                  </a:lnTo>
                  <a:lnTo>
                    <a:pt x="67" y="101"/>
                  </a:lnTo>
                  <a:lnTo>
                    <a:pt x="16" y="109"/>
                  </a:lnTo>
                  <a:lnTo>
                    <a:pt x="0" y="124"/>
                  </a:lnTo>
                  <a:lnTo>
                    <a:pt x="25" y="130"/>
                  </a:lnTo>
                  <a:lnTo>
                    <a:pt x="67" y="124"/>
                  </a:lnTo>
                  <a:lnTo>
                    <a:pt x="75" y="138"/>
                  </a:lnTo>
                  <a:lnTo>
                    <a:pt x="100" y="144"/>
                  </a:lnTo>
                  <a:lnTo>
                    <a:pt x="92" y="138"/>
                  </a:lnTo>
                  <a:lnTo>
                    <a:pt x="117" y="130"/>
                  </a:lnTo>
                  <a:lnTo>
                    <a:pt x="117" y="144"/>
                  </a:lnTo>
                  <a:lnTo>
                    <a:pt x="150" y="138"/>
                  </a:lnTo>
                  <a:lnTo>
                    <a:pt x="142" y="124"/>
                  </a:lnTo>
                  <a:lnTo>
                    <a:pt x="158" y="124"/>
                  </a:lnTo>
                  <a:lnTo>
                    <a:pt x="167" y="109"/>
                  </a:lnTo>
                  <a:lnTo>
                    <a:pt x="175" y="115"/>
                  </a:lnTo>
                  <a:lnTo>
                    <a:pt x="192" y="115"/>
                  </a:lnTo>
                  <a:lnTo>
                    <a:pt x="175" y="124"/>
                  </a:lnTo>
                  <a:lnTo>
                    <a:pt x="175" y="138"/>
                  </a:lnTo>
                  <a:lnTo>
                    <a:pt x="225" y="130"/>
                  </a:lnTo>
                  <a:lnTo>
                    <a:pt x="225" y="124"/>
                  </a:lnTo>
                  <a:lnTo>
                    <a:pt x="234" y="130"/>
                  </a:lnTo>
                  <a:lnTo>
                    <a:pt x="242" y="130"/>
                  </a:lnTo>
                  <a:lnTo>
                    <a:pt x="284" y="130"/>
                  </a:lnTo>
                  <a:lnTo>
                    <a:pt x="292" y="124"/>
                  </a:lnTo>
                  <a:lnTo>
                    <a:pt x="301" y="124"/>
                  </a:lnTo>
                  <a:lnTo>
                    <a:pt x="276" y="144"/>
                  </a:lnTo>
                  <a:lnTo>
                    <a:pt x="200" y="151"/>
                  </a:lnTo>
                  <a:lnTo>
                    <a:pt x="142" y="165"/>
                  </a:lnTo>
                  <a:lnTo>
                    <a:pt x="150" y="174"/>
                  </a:lnTo>
                  <a:lnTo>
                    <a:pt x="184" y="188"/>
                  </a:lnTo>
                  <a:lnTo>
                    <a:pt x="250" y="188"/>
                  </a:lnTo>
                  <a:lnTo>
                    <a:pt x="317" y="165"/>
                  </a:lnTo>
                  <a:lnTo>
                    <a:pt x="309" y="159"/>
                  </a:lnTo>
                  <a:lnTo>
                    <a:pt x="367" y="151"/>
                  </a:lnTo>
                  <a:lnTo>
                    <a:pt x="401" y="138"/>
                  </a:lnTo>
                  <a:lnTo>
                    <a:pt x="409" y="144"/>
                  </a:lnTo>
                  <a:lnTo>
                    <a:pt x="434" y="144"/>
                  </a:lnTo>
                  <a:lnTo>
                    <a:pt x="443" y="138"/>
                  </a:lnTo>
                  <a:lnTo>
                    <a:pt x="468" y="151"/>
                  </a:lnTo>
                  <a:lnTo>
                    <a:pt x="526" y="138"/>
                  </a:lnTo>
                  <a:lnTo>
                    <a:pt x="535" y="115"/>
                  </a:lnTo>
                  <a:lnTo>
                    <a:pt x="543" y="101"/>
                  </a:lnTo>
                  <a:lnTo>
                    <a:pt x="551" y="94"/>
                  </a:lnTo>
                  <a:lnTo>
                    <a:pt x="543" y="71"/>
                  </a:lnTo>
                  <a:lnTo>
                    <a:pt x="510" y="57"/>
                  </a:lnTo>
                  <a:lnTo>
                    <a:pt x="493" y="5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6" name="Freeform 34"/>
            <p:cNvSpPr>
              <a:spLocks/>
            </p:cNvSpPr>
            <p:nvPr/>
          </p:nvSpPr>
          <p:spPr bwMode="auto">
            <a:xfrm>
              <a:off x="2718" y="1325"/>
              <a:ext cx="270" cy="203"/>
            </a:xfrm>
            <a:custGeom>
              <a:avLst/>
              <a:gdLst>
                <a:gd name="T0" fmla="*/ 226 w 270"/>
                <a:gd name="T1" fmla="*/ 73 h 203"/>
                <a:gd name="T2" fmla="*/ 176 w 270"/>
                <a:gd name="T3" fmla="*/ 73 h 203"/>
                <a:gd name="T4" fmla="*/ 218 w 270"/>
                <a:gd name="T5" fmla="*/ 44 h 203"/>
                <a:gd name="T6" fmla="*/ 226 w 270"/>
                <a:gd name="T7" fmla="*/ 30 h 203"/>
                <a:gd name="T8" fmla="*/ 234 w 270"/>
                <a:gd name="T9" fmla="*/ 15 h 203"/>
                <a:gd name="T10" fmla="*/ 226 w 270"/>
                <a:gd name="T11" fmla="*/ 0 h 203"/>
                <a:gd name="T12" fmla="*/ 142 w 270"/>
                <a:gd name="T13" fmla="*/ 15 h 203"/>
                <a:gd name="T14" fmla="*/ 92 w 270"/>
                <a:gd name="T15" fmla="*/ 0 h 203"/>
                <a:gd name="T16" fmla="*/ 100 w 270"/>
                <a:gd name="T17" fmla="*/ 9 h 203"/>
                <a:gd name="T18" fmla="*/ 59 w 270"/>
                <a:gd name="T19" fmla="*/ 15 h 203"/>
                <a:gd name="T20" fmla="*/ 92 w 270"/>
                <a:gd name="T21" fmla="*/ 38 h 203"/>
                <a:gd name="T22" fmla="*/ 50 w 270"/>
                <a:gd name="T23" fmla="*/ 38 h 203"/>
                <a:gd name="T24" fmla="*/ 92 w 270"/>
                <a:gd name="T25" fmla="*/ 44 h 203"/>
                <a:gd name="T26" fmla="*/ 92 w 270"/>
                <a:gd name="T27" fmla="*/ 50 h 203"/>
                <a:gd name="T28" fmla="*/ 100 w 270"/>
                <a:gd name="T29" fmla="*/ 65 h 203"/>
                <a:gd name="T30" fmla="*/ 100 w 270"/>
                <a:gd name="T31" fmla="*/ 80 h 203"/>
                <a:gd name="T32" fmla="*/ 100 w 270"/>
                <a:gd name="T33" fmla="*/ 94 h 203"/>
                <a:gd name="T34" fmla="*/ 25 w 270"/>
                <a:gd name="T35" fmla="*/ 73 h 203"/>
                <a:gd name="T36" fmla="*/ 0 w 270"/>
                <a:gd name="T37" fmla="*/ 88 h 203"/>
                <a:gd name="T38" fmla="*/ 25 w 270"/>
                <a:gd name="T39" fmla="*/ 117 h 203"/>
                <a:gd name="T40" fmla="*/ 67 w 270"/>
                <a:gd name="T41" fmla="*/ 132 h 203"/>
                <a:gd name="T42" fmla="*/ 92 w 270"/>
                <a:gd name="T43" fmla="*/ 138 h 203"/>
                <a:gd name="T44" fmla="*/ 117 w 270"/>
                <a:gd name="T45" fmla="*/ 161 h 203"/>
                <a:gd name="T46" fmla="*/ 134 w 270"/>
                <a:gd name="T47" fmla="*/ 182 h 203"/>
                <a:gd name="T48" fmla="*/ 151 w 270"/>
                <a:gd name="T49" fmla="*/ 197 h 203"/>
                <a:gd name="T50" fmla="*/ 176 w 270"/>
                <a:gd name="T51" fmla="*/ 203 h 203"/>
                <a:gd name="T52" fmla="*/ 176 w 270"/>
                <a:gd name="T53" fmla="*/ 167 h 203"/>
                <a:gd name="T54" fmla="*/ 192 w 270"/>
                <a:gd name="T55" fmla="*/ 176 h 203"/>
                <a:gd name="T56" fmla="*/ 245 w 270"/>
                <a:gd name="T57" fmla="*/ 167 h 203"/>
                <a:gd name="T58" fmla="*/ 270 w 270"/>
                <a:gd name="T59" fmla="*/ 153 h 203"/>
                <a:gd name="T60" fmla="*/ 270 w 270"/>
                <a:gd name="T61" fmla="*/ 153 h 203"/>
                <a:gd name="T62" fmla="*/ 253 w 270"/>
                <a:gd name="T63" fmla="*/ 132 h 203"/>
                <a:gd name="T64" fmla="*/ 270 w 270"/>
                <a:gd name="T65" fmla="*/ 94 h 203"/>
                <a:gd name="T66" fmla="*/ 234 w 270"/>
                <a:gd name="T67" fmla="*/ 88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0" h="203">
                  <a:moveTo>
                    <a:pt x="226" y="80"/>
                  </a:moveTo>
                  <a:lnTo>
                    <a:pt x="226" y="73"/>
                  </a:lnTo>
                  <a:lnTo>
                    <a:pt x="192" y="65"/>
                  </a:lnTo>
                  <a:lnTo>
                    <a:pt x="176" y="73"/>
                  </a:lnTo>
                  <a:lnTo>
                    <a:pt x="176" y="65"/>
                  </a:lnTo>
                  <a:lnTo>
                    <a:pt x="218" y="44"/>
                  </a:lnTo>
                  <a:lnTo>
                    <a:pt x="234" y="38"/>
                  </a:lnTo>
                  <a:lnTo>
                    <a:pt x="226" y="30"/>
                  </a:lnTo>
                  <a:lnTo>
                    <a:pt x="209" y="30"/>
                  </a:lnTo>
                  <a:lnTo>
                    <a:pt x="234" y="15"/>
                  </a:lnTo>
                  <a:lnTo>
                    <a:pt x="245" y="9"/>
                  </a:lnTo>
                  <a:lnTo>
                    <a:pt x="226" y="0"/>
                  </a:lnTo>
                  <a:lnTo>
                    <a:pt x="192" y="0"/>
                  </a:lnTo>
                  <a:lnTo>
                    <a:pt x="142" y="15"/>
                  </a:lnTo>
                  <a:lnTo>
                    <a:pt x="109" y="0"/>
                  </a:lnTo>
                  <a:lnTo>
                    <a:pt x="92" y="0"/>
                  </a:lnTo>
                  <a:lnTo>
                    <a:pt x="109" y="0"/>
                  </a:lnTo>
                  <a:lnTo>
                    <a:pt x="100" y="9"/>
                  </a:lnTo>
                  <a:lnTo>
                    <a:pt x="67" y="9"/>
                  </a:lnTo>
                  <a:lnTo>
                    <a:pt x="59" y="15"/>
                  </a:lnTo>
                  <a:lnTo>
                    <a:pt x="84" y="23"/>
                  </a:lnTo>
                  <a:lnTo>
                    <a:pt x="92" y="38"/>
                  </a:lnTo>
                  <a:lnTo>
                    <a:pt x="50" y="30"/>
                  </a:lnTo>
                  <a:lnTo>
                    <a:pt x="50" y="38"/>
                  </a:lnTo>
                  <a:lnTo>
                    <a:pt x="75" y="50"/>
                  </a:lnTo>
                  <a:lnTo>
                    <a:pt x="92" y="44"/>
                  </a:lnTo>
                  <a:lnTo>
                    <a:pt x="117" y="59"/>
                  </a:lnTo>
                  <a:lnTo>
                    <a:pt x="92" y="50"/>
                  </a:lnTo>
                  <a:lnTo>
                    <a:pt x="84" y="65"/>
                  </a:lnTo>
                  <a:lnTo>
                    <a:pt x="100" y="65"/>
                  </a:lnTo>
                  <a:lnTo>
                    <a:pt x="109" y="80"/>
                  </a:lnTo>
                  <a:lnTo>
                    <a:pt x="100" y="80"/>
                  </a:lnTo>
                  <a:lnTo>
                    <a:pt x="100" y="73"/>
                  </a:lnTo>
                  <a:lnTo>
                    <a:pt x="100" y="94"/>
                  </a:lnTo>
                  <a:lnTo>
                    <a:pt x="67" y="103"/>
                  </a:lnTo>
                  <a:lnTo>
                    <a:pt x="25" y="73"/>
                  </a:lnTo>
                  <a:lnTo>
                    <a:pt x="9" y="80"/>
                  </a:lnTo>
                  <a:lnTo>
                    <a:pt x="0" y="88"/>
                  </a:lnTo>
                  <a:lnTo>
                    <a:pt x="0" y="103"/>
                  </a:lnTo>
                  <a:lnTo>
                    <a:pt x="25" y="117"/>
                  </a:lnTo>
                  <a:lnTo>
                    <a:pt x="42" y="132"/>
                  </a:lnTo>
                  <a:lnTo>
                    <a:pt x="67" y="132"/>
                  </a:lnTo>
                  <a:lnTo>
                    <a:pt x="75" y="138"/>
                  </a:lnTo>
                  <a:lnTo>
                    <a:pt x="92" y="138"/>
                  </a:lnTo>
                  <a:lnTo>
                    <a:pt x="92" y="146"/>
                  </a:lnTo>
                  <a:lnTo>
                    <a:pt x="117" y="161"/>
                  </a:lnTo>
                  <a:lnTo>
                    <a:pt x="126" y="176"/>
                  </a:lnTo>
                  <a:lnTo>
                    <a:pt x="134" y="182"/>
                  </a:lnTo>
                  <a:lnTo>
                    <a:pt x="142" y="197"/>
                  </a:lnTo>
                  <a:lnTo>
                    <a:pt x="151" y="197"/>
                  </a:lnTo>
                  <a:lnTo>
                    <a:pt x="167" y="203"/>
                  </a:lnTo>
                  <a:lnTo>
                    <a:pt x="176" y="203"/>
                  </a:lnTo>
                  <a:lnTo>
                    <a:pt x="201" y="188"/>
                  </a:lnTo>
                  <a:lnTo>
                    <a:pt x="176" y="167"/>
                  </a:lnTo>
                  <a:lnTo>
                    <a:pt x="184" y="161"/>
                  </a:lnTo>
                  <a:lnTo>
                    <a:pt x="192" y="176"/>
                  </a:lnTo>
                  <a:lnTo>
                    <a:pt x="226" y="182"/>
                  </a:lnTo>
                  <a:lnTo>
                    <a:pt x="245" y="167"/>
                  </a:lnTo>
                  <a:lnTo>
                    <a:pt x="261" y="167"/>
                  </a:lnTo>
                  <a:lnTo>
                    <a:pt x="270" y="153"/>
                  </a:lnTo>
                  <a:lnTo>
                    <a:pt x="261" y="153"/>
                  </a:lnTo>
                  <a:lnTo>
                    <a:pt x="270" y="153"/>
                  </a:lnTo>
                  <a:lnTo>
                    <a:pt x="261" y="132"/>
                  </a:lnTo>
                  <a:lnTo>
                    <a:pt x="253" y="132"/>
                  </a:lnTo>
                  <a:lnTo>
                    <a:pt x="270" y="117"/>
                  </a:lnTo>
                  <a:lnTo>
                    <a:pt x="270" y="94"/>
                  </a:lnTo>
                  <a:lnTo>
                    <a:pt x="234" y="103"/>
                  </a:lnTo>
                  <a:lnTo>
                    <a:pt x="234" y="88"/>
                  </a:lnTo>
                  <a:lnTo>
                    <a:pt x="226" y="8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7" name="Freeform 35"/>
            <p:cNvSpPr>
              <a:spLocks/>
            </p:cNvSpPr>
            <p:nvPr/>
          </p:nvSpPr>
          <p:spPr bwMode="auto">
            <a:xfrm>
              <a:off x="3406" y="1970"/>
              <a:ext cx="309" cy="226"/>
            </a:xfrm>
            <a:custGeom>
              <a:avLst/>
              <a:gdLst>
                <a:gd name="T0" fmla="*/ 134 w 309"/>
                <a:gd name="T1" fmla="*/ 44 h 226"/>
                <a:gd name="T2" fmla="*/ 117 w 309"/>
                <a:gd name="T3" fmla="*/ 38 h 226"/>
                <a:gd name="T4" fmla="*/ 108 w 309"/>
                <a:gd name="T5" fmla="*/ 59 h 226"/>
                <a:gd name="T6" fmla="*/ 100 w 309"/>
                <a:gd name="T7" fmla="*/ 52 h 226"/>
                <a:gd name="T8" fmla="*/ 92 w 309"/>
                <a:gd name="T9" fmla="*/ 38 h 226"/>
                <a:gd name="T10" fmla="*/ 83 w 309"/>
                <a:gd name="T11" fmla="*/ 29 h 226"/>
                <a:gd name="T12" fmla="*/ 92 w 309"/>
                <a:gd name="T13" fmla="*/ 23 h 226"/>
                <a:gd name="T14" fmla="*/ 83 w 309"/>
                <a:gd name="T15" fmla="*/ 9 h 226"/>
                <a:gd name="T16" fmla="*/ 75 w 309"/>
                <a:gd name="T17" fmla="*/ 9 h 226"/>
                <a:gd name="T18" fmla="*/ 75 w 309"/>
                <a:gd name="T19" fmla="*/ 0 h 226"/>
                <a:gd name="T20" fmla="*/ 50 w 309"/>
                <a:gd name="T21" fmla="*/ 15 h 226"/>
                <a:gd name="T22" fmla="*/ 42 w 309"/>
                <a:gd name="T23" fmla="*/ 102 h 226"/>
                <a:gd name="T24" fmla="*/ 33 w 309"/>
                <a:gd name="T25" fmla="*/ 132 h 226"/>
                <a:gd name="T26" fmla="*/ 42 w 309"/>
                <a:gd name="T27" fmla="*/ 146 h 226"/>
                <a:gd name="T28" fmla="*/ 16 w 309"/>
                <a:gd name="T29" fmla="*/ 161 h 226"/>
                <a:gd name="T30" fmla="*/ 0 w 309"/>
                <a:gd name="T31" fmla="*/ 175 h 226"/>
                <a:gd name="T32" fmla="*/ 0 w 309"/>
                <a:gd name="T33" fmla="*/ 190 h 226"/>
                <a:gd name="T34" fmla="*/ 16 w 309"/>
                <a:gd name="T35" fmla="*/ 182 h 226"/>
                <a:gd name="T36" fmla="*/ 67 w 309"/>
                <a:gd name="T37" fmla="*/ 182 h 226"/>
                <a:gd name="T38" fmla="*/ 67 w 309"/>
                <a:gd name="T39" fmla="*/ 226 h 226"/>
                <a:gd name="T40" fmla="*/ 83 w 309"/>
                <a:gd name="T41" fmla="*/ 226 h 226"/>
                <a:gd name="T42" fmla="*/ 117 w 309"/>
                <a:gd name="T43" fmla="*/ 205 h 226"/>
                <a:gd name="T44" fmla="*/ 125 w 309"/>
                <a:gd name="T45" fmla="*/ 182 h 226"/>
                <a:gd name="T46" fmla="*/ 142 w 309"/>
                <a:gd name="T47" fmla="*/ 182 h 226"/>
                <a:gd name="T48" fmla="*/ 159 w 309"/>
                <a:gd name="T49" fmla="*/ 167 h 226"/>
                <a:gd name="T50" fmla="*/ 159 w 309"/>
                <a:gd name="T51" fmla="*/ 146 h 226"/>
                <a:gd name="T52" fmla="*/ 184 w 309"/>
                <a:gd name="T53" fmla="*/ 138 h 226"/>
                <a:gd name="T54" fmla="*/ 175 w 309"/>
                <a:gd name="T55" fmla="*/ 153 h 226"/>
                <a:gd name="T56" fmla="*/ 209 w 309"/>
                <a:gd name="T57" fmla="*/ 161 h 226"/>
                <a:gd name="T58" fmla="*/ 209 w 309"/>
                <a:gd name="T59" fmla="*/ 167 h 226"/>
                <a:gd name="T60" fmla="*/ 200 w 309"/>
                <a:gd name="T61" fmla="*/ 175 h 226"/>
                <a:gd name="T62" fmla="*/ 209 w 309"/>
                <a:gd name="T63" fmla="*/ 182 h 226"/>
                <a:gd name="T64" fmla="*/ 242 w 309"/>
                <a:gd name="T65" fmla="*/ 182 h 226"/>
                <a:gd name="T66" fmla="*/ 276 w 309"/>
                <a:gd name="T67" fmla="*/ 196 h 226"/>
                <a:gd name="T68" fmla="*/ 301 w 309"/>
                <a:gd name="T69" fmla="*/ 175 h 226"/>
                <a:gd name="T70" fmla="*/ 309 w 309"/>
                <a:gd name="T71" fmla="*/ 167 h 226"/>
                <a:gd name="T72" fmla="*/ 292 w 309"/>
                <a:gd name="T73" fmla="*/ 161 h 226"/>
                <a:gd name="T74" fmla="*/ 292 w 309"/>
                <a:gd name="T75" fmla="*/ 153 h 226"/>
                <a:gd name="T76" fmla="*/ 276 w 309"/>
                <a:gd name="T77" fmla="*/ 146 h 226"/>
                <a:gd name="T78" fmla="*/ 276 w 309"/>
                <a:gd name="T79" fmla="*/ 153 h 226"/>
                <a:gd name="T80" fmla="*/ 259 w 309"/>
                <a:gd name="T81" fmla="*/ 146 h 226"/>
                <a:gd name="T82" fmla="*/ 234 w 309"/>
                <a:gd name="T83" fmla="*/ 153 h 226"/>
                <a:gd name="T84" fmla="*/ 251 w 309"/>
                <a:gd name="T85" fmla="*/ 138 h 226"/>
                <a:gd name="T86" fmla="*/ 242 w 309"/>
                <a:gd name="T87" fmla="*/ 117 h 226"/>
                <a:gd name="T88" fmla="*/ 217 w 309"/>
                <a:gd name="T89" fmla="*/ 94 h 226"/>
                <a:gd name="T90" fmla="*/ 192 w 309"/>
                <a:gd name="T91" fmla="*/ 88 h 226"/>
                <a:gd name="T92" fmla="*/ 175 w 309"/>
                <a:gd name="T93" fmla="*/ 82 h 226"/>
                <a:gd name="T94" fmla="*/ 167 w 309"/>
                <a:gd name="T95" fmla="*/ 67 h 226"/>
                <a:gd name="T96" fmla="*/ 134 w 309"/>
                <a:gd name="T97" fmla="*/ 52 h 226"/>
                <a:gd name="T98" fmla="*/ 134 w 309"/>
                <a:gd name="T99" fmla="*/ 4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09" h="226">
                  <a:moveTo>
                    <a:pt x="134" y="44"/>
                  </a:moveTo>
                  <a:lnTo>
                    <a:pt x="117" y="38"/>
                  </a:lnTo>
                  <a:lnTo>
                    <a:pt x="108" y="59"/>
                  </a:lnTo>
                  <a:lnTo>
                    <a:pt x="100" y="52"/>
                  </a:lnTo>
                  <a:lnTo>
                    <a:pt x="92" y="38"/>
                  </a:lnTo>
                  <a:lnTo>
                    <a:pt x="83" y="29"/>
                  </a:lnTo>
                  <a:lnTo>
                    <a:pt x="92" y="23"/>
                  </a:lnTo>
                  <a:lnTo>
                    <a:pt x="83" y="9"/>
                  </a:lnTo>
                  <a:lnTo>
                    <a:pt x="75" y="9"/>
                  </a:lnTo>
                  <a:lnTo>
                    <a:pt x="75" y="0"/>
                  </a:lnTo>
                  <a:lnTo>
                    <a:pt x="50" y="15"/>
                  </a:lnTo>
                  <a:lnTo>
                    <a:pt x="42" y="102"/>
                  </a:lnTo>
                  <a:lnTo>
                    <a:pt x="33" y="132"/>
                  </a:lnTo>
                  <a:lnTo>
                    <a:pt x="42" y="146"/>
                  </a:lnTo>
                  <a:lnTo>
                    <a:pt x="16" y="161"/>
                  </a:lnTo>
                  <a:lnTo>
                    <a:pt x="0" y="175"/>
                  </a:lnTo>
                  <a:lnTo>
                    <a:pt x="0" y="190"/>
                  </a:lnTo>
                  <a:lnTo>
                    <a:pt x="16" y="182"/>
                  </a:lnTo>
                  <a:lnTo>
                    <a:pt x="67" y="182"/>
                  </a:lnTo>
                  <a:lnTo>
                    <a:pt x="67" y="226"/>
                  </a:lnTo>
                  <a:lnTo>
                    <a:pt x="83" y="226"/>
                  </a:lnTo>
                  <a:lnTo>
                    <a:pt x="117" y="205"/>
                  </a:lnTo>
                  <a:lnTo>
                    <a:pt x="125" y="182"/>
                  </a:lnTo>
                  <a:lnTo>
                    <a:pt x="142" y="182"/>
                  </a:lnTo>
                  <a:lnTo>
                    <a:pt x="159" y="167"/>
                  </a:lnTo>
                  <a:lnTo>
                    <a:pt x="159" y="146"/>
                  </a:lnTo>
                  <a:lnTo>
                    <a:pt x="184" y="138"/>
                  </a:lnTo>
                  <a:lnTo>
                    <a:pt x="175" y="153"/>
                  </a:lnTo>
                  <a:lnTo>
                    <a:pt x="209" y="161"/>
                  </a:lnTo>
                  <a:lnTo>
                    <a:pt x="209" y="167"/>
                  </a:lnTo>
                  <a:lnTo>
                    <a:pt x="200" y="175"/>
                  </a:lnTo>
                  <a:lnTo>
                    <a:pt x="209" y="182"/>
                  </a:lnTo>
                  <a:lnTo>
                    <a:pt x="242" y="182"/>
                  </a:lnTo>
                  <a:lnTo>
                    <a:pt x="276" y="196"/>
                  </a:lnTo>
                  <a:lnTo>
                    <a:pt x="301" y="175"/>
                  </a:lnTo>
                  <a:lnTo>
                    <a:pt x="309" y="167"/>
                  </a:lnTo>
                  <a:lnTo>
                    <a:pt x="292" y="161"/>
                  </a:lnTo>
                  <a:lnTo>
                    <a:pt x="292" y="153"/>
                  </a:lnTo>
                  <a:lnTo>
                    <a:pt x="276" y="146"/>
                  </a:lnTo>
                  <a:lnTo>
                    <a:pt x="276" y="153"/>
                  </a:lnTo>
                  <a:lnTo>
                    <a:pt x="259" y="146"/>
                  </a:lnTo>
                  <a:lnTo>
                    <a:pt x="234" y="153"/>
                  </a:lnTo>
                  <a:lnTo>
                    <a:pt x="251" y="138"/>
                  </a:lnTo>
                  <a:lnTo>
                    <a:pt x="242" y="117"/>
                  </a:lnTo>
                  <a:lnTo>
                    <a:pt x="217" y="94"/>
                  </a:lnTo>
                  <a:lnTo>
                    <a:pt x="192" y="88"/>
                  </a:lnTo>
                  <a:lnTo>
                    <a:pt x="175" y="82"/>
                  </a:lnTo>
                  <a:lnTo>
                    <a:pt x="167" y="67"/>
                  </a:lnTo>
                  <a:lnTo>
                    <a:pt x="134" y="52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8" name="Freeform 36"/>
            <p:cNvSpPr>
              <a:spLocks/>
            </p:cNvSpPr>
            <p:nvPr/>
          </p:nvSpPr>
          <p:spPr bwMode="auto">
            <a:xfrm>
              <a:off x="3021" y="1296"/>
              <a:ext cx="243" cy="175"/>
            </a:xfrm>
            <a:custGeom>
              <a:avLst/>
              <a:gdLst>
                <a:gd name="T0" fmla="*/ 84 w 243"/>
                <a:gd name="T1" fmla="*/ 152 h 175"/>
                <a:gd name="T2" fmla="*/ 67 w 243"/>
                <a:gd name="T3" fmla="*/ 167 h 175"/>
                <a:gd name="T4" fmla="*/ 67 w 243"/>
                <a:gd name="T5" fmla="*/ 175 h 175"/>
                <a:gd name="T6" fmla="*/ 17 w 243"/>
                <a:gd name="T7" fmla="*/ 175 h 175"/>
                <a:gd name="T8" fmla="*/ 17 w 243"/>
                <a:gd name="T9" fmla="*/ 138 h 175"/>
                <a:gd name="T10" fmla="*/ 0 w 243"/>
                <a:gd name="T11" fmla="*/ 123 h 175"/>
                <a:gd name="T12" fmla="*/ 0 w 243"/>
                <a:gd name="T13" fmla="*/ 38 h 175"/>
                <a:gd name="T14" fmla="*/ 9 w 243"/>
                <a:gd name="T15" fmla="*/ 38 h 175"/>
                <a:gd name="T16" fmla="*/ 34 w 243"/>
                <a:gd name="T17" fmla="*/ 44 h 175"/>
                <a:gd name="T18" fmla="*/ 42 w 243"/>
                <a:gd name="T19" fmla="*/ 38 h 175"/>
                <a:gd name="T20" fmla="*/ 25 w 243"/>
                <a:gd name="T21" fmla="*/ 29 h 175"/>
                <a:gd name="T22" fmla="*/ 9 w 243"/>
                <a:gd name="T23" fmla="*/ 15 h 175"/>
                <a:gd name="T24" fmla="*/ 59 w 243"/>
                <a:gd name="T25" fmla="*/ 0 h 175"/>
                <a:gd name="T26" fmla="*/ 84 w 243"/>
                <a:gd name="T27" fmla="*/ 0 h 175"/>
                <a:gd name="T28" fmla="*/ 134 w 243"/>
                <a:gd name="T29" fmla="*/ 8 h 175"/>
                <a:gd name="T30" fmla="*/ 151 w 243"/>
                <a:gd name="T31" fmla="*/ 15 h 175"/>
                <a:gd name="T32" fmla="*/ 184 w 243"/>
                <a:gd name="T33" fmla="*/ 15 h 175"/>
                <a:gd name="T34" fmla="*/ 243 w 243"/>
                <a:gd name="T35" fmla="*/ 23 h 175"/>
                <a:gd name="T36" fmla="*/ 218 w 243"/>
                <a:gd name="T37" fmla="*/ 52 h 175"/>
                <a:gd name="T38" fmla="*/ 192 w 243"/>
                <a:gd name="T39" fmla="*/ 73 h 175"/>
                <a:gd name="T40" fmla="*/ 184 w 243"/>
                <a:gd name="T41" fmla="*/ 79 h 175"/>
                <a:gd name="T42" fmla="*/ 192 w 243"/>
                <a:gd name="T43" fmla="*/ 79 h 175"/>
                <a:gd name="T44" fmla="*/ 167 w 243"/>
                <a:gd name="T45" fmla="*/ 117 h 175"/>
                <a:gd name="T46" fmla="*/ 159 w 243"/>
                <a:gd name="T47" fmla="*/ 117 h 175"/>
                <a:gd name="T48" fmla="*/ 92 w 243"/>
                <a:gd name="T49" fmla="*/ 117 h 175"/>
                <a:gd name="T50" fmla="*/ 59 w 243"/>
                <a:gd name="T51" fmla="*/ 117 h 175"/>
                <a:gd name="T52" fmla="*/ 84 w 243"/>
                <a:gd name="T53" fmla="*/ 117 h 175"/>
                <a:gd name="T54" fmla="*/ 84 w 243"/>
                <a:gd name="T55" fmla="*/ 123 h 175"/>
                <a:gd name="T56" fmla="*/ 101 w 243"/>
                <a:gd name="T57" fmla="*/ 138 h 175"/>
                <a:gd name="T58" fmla="*/ 84 w 243"/>
                <a:gd name="T59" fmla="*/ 15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43" h="175">
                  <a:moveTo>
                    <a:pt x="84" y="152"/>
                  </a:moveTo>
                  <a:lnTo>
                    <a:pt x="67" y="167"/>
                  </a:lnTo>
                  <a:lnTo>
                    <a:pt x="67" y="175"/>
                  </a:lnTo>
                  <a:lnTo>
                    <a:pt x="17" y="175"/>
                  </a:lnTo>
                  <a:lnTo>
                    <a:pt x="17" y="138"/>
                  </a:lnTo>
                  <a:lnTo>
                    <a:pt x="0" y="123"/>
                  </a:lnTo>
                  <a:lnTo>
                    <a:pt x="0" y="38"/>
                  </a:lnTo>
                  <a:lnTo>
                    <a:pt x="9" y="38"/>
                  </a:lnTo>
                  <a:lnTo>
                    <a:pt x="34" y="44"/>
                  </a:lnTo>
                  <a:lnTo>
                    <a:pt x="42" y="38"/>
                  </a:lnTo>
                  <a:lnTo>
                    <a:pt x="25" y="29"/>
                  </a:lnTo>
                  <a:lnTo>
                    <a:pt x="9" y="15"/>
                  </a:lnTo>
                  <a:lnTo>
                    <a:pt x="59" y="0"/>
                  </a:lnTo>
                  <a:lnTo>
                    <a:pt x="84" y="0"/>
                  </a:lnTo>
                  <a:lnTo>
                    <a:pt x="134" y="8"/>
                  </a:lnTo>
                  <a:lnTo>
                    <a:pt x="151" y="15"/>
                  </a:lnTo>
                  <a:lnTo>
                    <a:pt x="184" y="15"/>
                  </a:lnTo>
                  <a:lnTo>
                    <a:pt x="243" y="23"/>
                  </a:lnTo>
                  <a:lnTo>
                    <a:pt x="218" y="52"/>
                  </a:lnTo>
                  <a:lnTo>
                    <a:pt x="192" y="73"/>
                  </a:lnTo>
                  <a:lnTo>
                    <a:pt x="184" y="79"/>
                  </a:lnTo>
                  <a:lnTo>
                    <a:pt x="192" y="79"/>
                  </a:lnTo>
                  <a:lnTo>
                    <a:pt x="167" y="117"/>
                  </a:lnTo>
                  <a:lnTo>
                    <a:pt x="159" y="117"/>
                  </a:lnTo>
                  <a:lnTo>
                    <a:pt x="92" y="117"/>
                  </a:lnTo>
                  <a:lnTo>
                    <a:pt x="59" y="117"/>
                  </a:lnTo>
                  <a:lnTo>
                    <a:pt x="84" y="117"/>
                  </a:lnTo>
                  <a:lnTo>
                    <a:pt x="84" y="123"/>
                  </a:lnTo>
                  <a:lnTo>
                    <a:pt x="101" y="138"/>
                  </a:lnTo>
                  <a:lnTo>
                    <a:pt x="84" y="15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89" name="Freeform 37"/>
            <p:cNvSpPr>
              <a:spLocks/>
            </p:cNvSpPr>
            <p:nvPr/>
          </p:nvSpPr>
          <p:spPr bwMode="auto">
            <a:xfrm>
              <a:off x="3272" y="1325"/>
              <a:ext cx="1287" cy="973"/>
            </a:xfrm>
            <a:custGeom>
              <a:avLst/>
              <a:gdLst>
                <a:gd name="T0" fmla="*/ 59 w 1287"/>
                <a:gd name="T1" fmla="*/ 270 h 973"/>
                <a:gd name="T2" fmla="*/ 142 w 1287"/>
                <a:gd name="T3" fmla="*/ 290 h 973"/>
                <a:gd name="T4" fmla="*/ 184 w 1287"/>
                <a:gd name="T5" fmla="*/ 305 h 973"/>
                <a:gd name="T6" fmla="*/ 318 w 1287"/>
                <a:gd name="T7" fmla="*/ 313 h 973"/>
                <a:gd name="T8" fmla="*/ 418 w 1287"/>
                <a:gd name="T9" fmla="*/ 326 h 973"/>
                <a:gd name="T10" fmla="*/ 502 w 1287"/>
                <a:gd name="T11" fmla="*/ 320 h 973"/>
                <a:gd name="T12" fmla="*/ 527 w 1287"/>
                <a:gd name="T13" fmla="*/ 290 h 973"/>
                <a:gd name="T14" fmla="*/ 585 w 1287"/>
                <a:gd name="T15" fmla="*/ 341 h 973"/>
                <a:gd name="T16" fmla="*/ 610 w 1287"/>
                <a:gd name="T17" fmla="*/ 393 h 973"/>
                <a:gd name="T18" fmla="*/ 677 w 1287"/>
                <a:gd name="T19" fmla="*/ 393 h 973"/>
                <a:gd name="T20" fmla="*/ 686 w 1287"/>
                <a:gd name="T21" fmla="*/ 399 h 973"/>
                <a:gd name="T22" fmla="*/ 727 w 1287"/>
                <a:gd name="T23" fmla="*/ 422 h 973"/>
                <a:gd name="T24" fmla="*/ 777 w 1287"/>
                <a:gd name="T25" fmla="*/ 487 h 973"/>
                <a:gd name="T26" fmla="*/ 711 w 1287"/>
                <a:gd name="T27" fmla="*/ 616 h 973"/>
                <a:gd name="T28" fmla="*/ 669 w 1287"/>
                <a:gd name="T29" fmla="*/ 689 h 973"/>
                <a:gd name="T30" fmla="*/ 535 w 1287"/>
                <a:gd name="T31" fmla="*/ 718 h 973"/>
                <a:gd name="T32" fmla="*/ 610 w 1287"/>
                <a:gd name="T33" fmla="*/ 777 h 973"/>
                <a:gd name="T34" fmla="*/ 669 w 1287"/>
                <a:gd name="T35" fmla="*/ 762 h 973"/>
                <a:gd name="T36" fmla="*/ 702 w 1287"/>
                <a:gd name="T37" fmla="*/ 747 h 973"/>
                <a:gd name="T38" fmla="*/ 736 w 1287"/>
                <a:gd name="T39" fmla="*/ 754 h 973"/>
                <a:gd name="T40" fmla="*/ 761 w 1287"/>
                <a:gd name="T41" fmla="*/ 777 h 973"/>
                <a:gd name="T42" fmla="*/ 803 w 1287"/>
                <a:gd name="T43" fmla="*/ 820 h 973"/>
                <a:gd name="T44" fmla="*/ 819 w 1287"/>
                <a:gd name="T45" fmla="*/ 841 h 973"/>
                <a:gd name="T46" fmla="*/ 995 w 1287"/>
                <a:gd name="T47" fmla="*/ 944 h 973"/>
                <a:gd name="T48" fmla="*/ 1053 w 1287"/>
                <a:gd name="T49" fmla="*/ 914 h 973"/>
                <a:gd name="T50" fmla="*/ 978 w 1287"/>
                <a:gd name="T51" fmla="*/ 864 h 973"/>
                <a:gd name="T52" fmla="*/ 995 w 1287"/>
                <a:gd name="T53" fmla="*/ 820 h 973"/>
                <a:gd name="T54" fmla="*/ 1112 w 1287"/>
                <a:gd name="T55" fmla="*/ 914 h 973"/>
                <a:gd name="T56" fmla="*/ 1120 w 1287"/>
                <a:gd name="T57" fmla="*/ 827 h 973"/>
                <a:gd name="T58" fmla="*/ 1112 w 1287"/>
                <a:gd name="T59" fmla="*/ 791 h 973"/>
                <a:gd name="T60" fmla="*/ 1087 w 1287"/>
                <a:gd name="T61" fmla="*/ 733 h 973"/>
                <a:gd name="T62" fmla="*/ 1037 w 1287"/>
                <a:gd name="T63" fmla="*/ 704 h 973"/>
                <a:gd name="T64" fmla="*/ 986 w 1287"/>
                <a:gd name="T65" fmla="*/ 668 h 973"/>
                <a:gd name="T66" fmla="*/ 995 w 1287"/>
                <a:gd name="T67" fmla="*/ 645 h 973"/>
                <a:gd name="T68" fmla="*/ 1020 w 1287"/>
                <a:gd name="T69" fmla="*/ 616 h 973"/>
                <a:gd name="T70" fmla="*/ 1087 w 1287"/>
                <a:gd name="T71" fmla="*/ 639 h 973"/>
                <a:gd name="T72" fmla="*/ 1187 w 1287"/>
                <a:gd name="T73" fmla="*/ 727 h 973"/>
                <a:gd name="T74" fmla="*/ 1246 w 1287"/>
                <a:gd name="T75" fmla="*/ 639 h 973"/>
                <a:gd name="T76" fmla="*/ 1262 w 1287"/>
                <a:gd name="T77" fmla="*/ 601 h 973"/>
                <a:gd name="T78" fmla="*/ 1195 w 1287"/>
                <a:gd name="T79" fmla="*/ 522 h 973"/>
                <a:gd name="T80" fmla="*/ 1120 w 1287"/>
                <a:gd name="T81" fmla="*/ 472 h 973"/>
                <a:gd name="T82" fmla="*/ 1045 w 1287"/>
                <a:gd name="T83" fmla="*/ 457 h 973"/>
                <a:gd name="T84" fmla="*/ 970 w 1287"/>
                <a:gd name="T85" fmla="*/ 414 h 973"/>
                <a:gd name="T86" fmla="*/ 970 w 1287"/>
                <a:gd name="T87" fmla="*/ 370 h 973"/>
                <a:gd name="T88" fmla="*/ 1003 w 1287"/>
                <a:gd name="T89" fmla="*/ 326 h 973"/>
                <a:gd name="T90" fmla="*/ 953 w 1287"/>
                <a:gd name="T91" fmla="*/ 313 h 973"/>
                <a:gd name="T92" fmla="*/ 920 w 1287"/>
                <a:gd name="T93" fmla="*/ 247 h 973"/>
                <a:gd name="T94" fmla="*/ 869 w 1287"/>
                <a:gd name="T95" fmla="*/ 226 h 973"/>
                <a:gd name="T96" fmla="*/ 769 w 1287"/>
                <a:gd name="T97" fmla="*/ 203 h 973"/>
                <a:gd name="T98" fmla="*/ 711 w 1287"/>
                <a:gd name="T99" fmla="*/ 167 h 973"/>
                <a:gd name="T100" fmla="*/ 669 w 1287"/>
                <a:gd name="T101" fmla="*/ 138 h 973"/>
                <a:gd name="T102" fmla="*/ 627 w 1287"/>
                <a:gd name="T103" fmla="*/ 103 h 973"/>
                <a:gd name="T104" fmla="*/ 485 w 1287"/>
                <a:gd name="T105" fmla="*/ 117 h 973"/>
                <a:gd name="T106" fmla="*/ 410 w 1287"/>
                <a:gd name="T107" fmla="*/ 138 h 973"/>
                <a:gd name="T108" fmla="*/ 401 w 1287"/>
                <a:gd name="T109" fmla="*/ 44 h 973"/>
                <a:gd name="T110" fmla="*/ 234 w 1287"/>
                <a:gd name="T111" fmla="*/ 38 h 973"/>
                <a:gd name="T112" fmla="*/ 201 w 1287"/>
                <a:gd name="T113" fmla="*/ 88 h 973"/>
                <a:gd name="T114" fmla="*/ 184 w 1287"/>
                <a:gd name="T115" fmla="*/ 146 h 973"/>
                <a:gd name="T116" fmla="*/ 234 w 1287"/>
                <a:gd name="T117" fmla="*/ 197 h 973"/>
                <a:gd name="T118" fmla="*/ 192 w 1287"/>
                <a:gd name="T119" fmla="*/ 30 h 973"/>
                <a:gd name="T120" fmla="*/ 33 w 1287"/>
                <a:gd name="T121" fmla="*/ 80 h 973"/>
                <a:gd name="T122" fmla="*/ 0 w 1287"/>
                <a:gd name="T123" fmla="*/ 138 h 973"/>
                <a:gd name="T124" fmla="*/ 109 w 1287"/>
                <a:gd name="T125" fmla="*/ 217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7" h="973">
                  <a:moveTo>
                    <a:pt x="109" y="232"/>
                  </a:moveTo>
                  <a:lnTo>
                    <a:pt x="84" y="232"/>
                  </a:lnTo>
                  <a:lnTo>
                    <a:pt x="25" y="226"/>
                  </a:lnTo>
                  <a:lnTo>
                    <a:pt x="42" y="232"/>
                  </a:lnTo>
                  <a:lnTo>
                    <a:pt x="33" y="240"/>
                  </a:lnTo>
                  <a:lnTo>
                    <a:pt x="59" y="270"/>
                  </a:lnTo>
                  <a:lnTo>
                    <a:pt x="100" y="284"/>
                  </a:lnTo>
                  <a:lnTo>
                    <a:pt x="92" y="284"/>
                  </a:lnTo>
                  <a:lnTo>
                    <a:pt x="92" y="290"/>
                  </a:lnTo>
                  <a:lnTo>
                    <a:pt x="109" y="290"/>
                  </a:lnTo>
                  <a:lnTo>
                    <a:pt x="109" y="284"/>
                  </a:lnTo>
                  <a:lnTo>
                    <a:pt x="142" y="290"/>
                  </a:lnTo>
                  <a:lnTo>
                    <a:pt x="134" y="276"/>
                  </a:lnTo>
                  <a:lnTo>
                    <a:pt x="142" y="276"/>
                  </a:lnTo>
                  <a:lnTo>
                    <a:pt x="159" y="284"/>
                  </a:lnTo>
                  <a:lnTo>
                    <a:pt x="167" y="276"/>
                  </a:lnTo>
                  <a:lnTo>
                    <a:pt x="159" y="290"/>
                  </a:lnTo>
                  <a:lnTo>
                    <a:pt x="184" y="305"/>
                  </a:lnTo>
                  <a:lnTo>
                    <a:pt x="217" y="313"/>
                  </a:lnTo>
                  <a:lnTo>
                    <a:pt x="192" y="305"/>
                  </a:lnTo>
                  <a:lnTo>
                    <a:pt x="242" y="305"/>
                  </a:lnTo>
                  <a:lnTo>
                    <a:pt x="234" y="305"/>
                  </a:lnTo>
                  <a:lnTo>
                    <a:pt x="276" y="313"/>
                  </a:lnTo>
                  <a:lnTo>
                    <a:pt x="318" y="313"/>
                  </a:lnTo>
                  <a:lnTo>
                    <a:pt x="359" y="326"/>
                  </a:lnTo>
                  <a:lnTo>
                    <a:pt x="368" y="320"/>
                  </a:lnTo>
                  <a:lnTo>
                    <a:pt x="376" y="313"/>
                  </a:lnTo>
                  <a:lnTo>
                    <a:pt x="343" y="299"/>
                  </a:lnTo>
                  <a:lnTo>
                    <a:pt x="401" y="326"/>
                  </a:lnTo>
                  <a:lnTo>
                    <a:pt x="418" y="326"/>
                  </a:lnTo>
                  <a:lnTo>
                    <a:pt x="401" y="313"/>
                  </a:lnTo>
                  <a:lnTo>
                    <a:pt x="376" y="305"/>
                  </a:lnTo>
                  <a:lnTo>
                    <a:pt x="435" y="305"/>
                  </a:lnTo>
                  <a:lnTo>
                    <a:pt x="451" y="313"/>
                  </a:lnTo>
                  <a:lnTo>
                    <a:pt x="468" y="320"/>
                  </a:lnTo>
                  <a:lnTo>
                    <a:pt x="502" y="320"/>
                  </a:lnTo>
                  <a:lnTo>
                    <a:pt x="518" y="313"/>
                  </a:lnTo>
                  <a:lnTo>
                    <a:pt x="502" y="290"/>
                  </a:lnTo>
                  <a:lnTo>
                    <a:pt x="477" y="276"/>
                  </a:lnTo>
                  <a:lnTo>
                    <a:pt x="477" y="270"/>
                  </a:lnTo>
                  <a:lnTo>
                    <a:pt x="502" y="270"/>
                  </a:lnTo>
                  <a:lnTo>
                    <a:pt x="527" y="290"/>
                  </a:lnTo>
                  <a:lnTo>
                    <a:pt x="560" y="290"/>
                  </a:lnTo>
                  <a:lnTo>
                    <a:pt x="560" y="334"/>
                  </a:lnTo>
                  <a:lnTo>
                    <a:pt x="568" y="326"/>
                  </a:lnTo>
                  <a:lnTo>
                    <a:pt x="585" y="320"/>
                  </a:lnTo>
                  <a:lnTo>
                    <a:pt x="594" y="334"/>
                  </a:lnTo>
                  <a:lnTo>
                    <a:pt x="585" y="341"/>
                  </a:lnTo>
                  <a:lnTo>
                    <a:pt x="602" y="341"/>
                  </a:lnTo>
                  <a:lnTo>
                    <a:pt x="627" y="363"/>
                  </a:lnTo>
                  <a:lnTo>
                    <a:pt x="644" y="370"/>
                  </a:lnTo>
                  <a:lnTo>
                    <a:pt x="652" y="378"/>
                  </a:lnTo>
                  <a:lnTo>
                    <a:pt x="644" y="384"/>
                  </a:lnTo>
                  <a:lnTo>
                    <a:pt x="610" y="393"/>
                  </a:lnTo>
                  <a:lnTo>
                    <a:pt x="602" y="414"/>
                  </a:lnTo>
                  <a:lnTo>
                    <a:pt x="619" y="414"/>
                  </a:lnTo>
                  <a:lnTo>
                    <a:pt x="644" y="407"/>
                  </a:lnTo>
                  <a:lnTo>
                    <a:pt x="652" y="393"/>
                  </a:lnTo>
                  <a:lnTo>
                    <a:pt x="669" y="399"/>
                  </a:lnTo>
                  <a:lnTo>
                    <a:pt x="677" y="393"/>
                  </a:lnTo>
                  <a:lnTo>
                    <a:pt x="694" y="384"/>
                  </a:lnTo>
                  <a:lnTo>
                    <a:pt x="677" y="393"/>
                  </a:lnTo>
                  <a:lnTo>
                    <a:pt x="711" y="393"/>
                  </a:lnTo>
                  <a:lnTo>
                    <a:pt x="694" y="393"/>
                  </a:lnTo>
                  <a:lnTo>
                    <a:pt x="694" y="399"/>
                  </a:lnTo>
                  <a:lnTo>
                    <a:pt x="686" y="399"/>
                  </a:lnTo>
                  <a:lnTo>
                    <a:pt x="702" y="422"/>
                  </a:lnTo>
                  <a:lnTo>
                    <a:pt x="719" y="428"/>
                  </a:lnTo>
                  <a:lnTo>
                    <a:pt x="727" y="428"/>
                  </a:lnTo>
                  <a:lnTo>
                    <a:pt x="719" y="422"/>
                  </a:lnTo>
                  <a:lnTo>
                    <a:pt x="719" y="414"/>
                  </a:lnTo>
                  <a:lnTo>
                    <a:pt x="727" y="422"/>
                  </a:lnTo>
                  <a:lnTo>
                    <a:pt x="727" y="437"/>
                  </a:lnTo>
                  <a:lnTo>
                    <a:pt x="744" y="437"/>
                  </a:lnTo>
                  <a:lnTo>
                    <a:pt x="727" y="443"/>
                  </a:lnTo>
                  <a:lnTo>
                    <a:pt x="761" y="457"/>
                  </a:lnTo>
                  <a:lnTo>
                    <a:pt x="769" y="472"/>
                  </a:lnTo>
                  <a:lnTo>
                    <a:pt x="777" y="487"/>
                  </a:lnTo>
                  <a:lnTo>
                    <a:pt x="777" y="501"/>
                  </a:lnTo>
                  <a:lnTo>
                    <a:pt x="786" y="501"/>
                  </a:lnTo>
                  <a:lnTo>
                    <a:pt x="794" y="545"/>
                  </a:lnTo>
                  <a:lnTo>
                    <a:pt x="777" y="551"/>
                  </a:lnTo>
                  <a:lnTo>
                    <a:pt x="769" y="580"/>
                  </a:lnTo>
                  <a:lnTo>
                    <a:pt x="711" y="616"/>
                  </a:lnTo>
                  <a:lnTo>
                    <a:pt x="702" y="631"/>
                  </a:lnTo>
                  <a:lnTo>
                    <a:pt x="736" y="668"/>
                  </a:lnTo>
                  <a:lnTo>
                    <a:pt x="736" y="683"/>
                  </a:lnTo>
                  <a:lnTo>
                    <a:pt x="719" y="674"/>
                  </a:lnTo>
                  <a:lnTo>
                    <a:pt x="702" y="683"/>
                  </a:lnTo>
                  <a:lnTo>
                    <a:pt x="669" y="689"/>
                  </a:lnTo>
                  <a:lnTo>
                    <a:pt x="635" y="689"/>
                  </a:lnTo>
                  <a:lnTo>
                    <a:pt x="568" y="683"/>
                  </a:lnTo>
                  <a:lnTo>
                    <a:pt x="577" y="683"/>
                  </a:lnTo>
                  <a:lnTo>
                    <a:pt x="568" y="689"/>
                  </a:lnTo>
                  <a:lnTo>
                    <a:pt x="568" y="697"/>
                  </a:lnTo>
                  <a:lnTo>
                    <a:pt x="535" y="718"/>
                  </a:lnTo>
                  <a:lnTo>
                    <a:pt x="535" y="739"/>
                  </a:lnTo>
                  <a:lnTo>
                    <a:pt x="535" y="754"/>
                  </a:lnTo>
                  <a:lnTo>
                    <a:pt x="552" y="768"/>
                  </a:lnTo>
                  <a:lnTo>
                    <a:pt x="568" y="777"/>
                  </a:lnTo>
                  <a:lnTo>
                    <a:pt x="610" y="783"/>
                  </a:lnTo>
                  <a:lnTo>
                    <a:pt x="610" y="777"/>
                  </a:lnTo>
                  <a:lnTo>
                    <a:pt x="619" y="777"/>
                  </a:lnTo>
                  <a:lnTo>
                    <a:pt x="619" y="768"/>
                  </a:lnTo>
                  <a:lnTo>
                    <a:pt x="644" y="768"/>
                  </a:lnTo>
                  <a:lnTo>
                    <a:pt x="644" y="762"/>
                  </a:lnTo>
                  <a:lnTo>
                    <a:pt x="644" y="754"/>
                  </a:lnTo>
                  <a:lnTo>
                    <a:pt x="669" y="762"/>
                  </a:lnTo>
                  <a:lnTo>
                    <a:pt x="694" y="762"/>
                  </a:lnTo>
                  <a:lnTo>
                    <a:pt x="694" y="754"/>
                  </a:lnTo>
                  <a:lnTo>
                    <a:pt x="677" y="739"/>
                  </a:lnTo>
                  <a:lnTo>
                    <a:pt x="694" y="733"/>
                  </a:lnTo>
                  <a:lnTo>
                    <a:pt x="694" y="739"/>
                  </a:lnTo>
                  <a:lnTo>
                    <a:pt x="702" y="747"/>
                  </a:lnTo>
                  <a:lnTo>
                    <a:pt x="711" y="747"/>
                  </a:lnTo>
                  <a:lnTo>
                    <a:pt x="719" y="739"/>
                  </a:lnTo>
                  <a:lnTo>
                    <a:pt x="719" y="768"/>
                  </a:lnTo>
                  <a:lnTo>
                    <a:pt x="727" y="754"/>
                  </a:lnTo>
                  <a:lnTo>
                    <a:pt x="744" y="747"/>
                  </a:lnTo>
                  <a:lnTo>
                    <a:pt x="736" y="754"/>
                  </a:lnTo>
                  <a:lnTo>
                    <a:pt x="736" y="768"/>
                  </a:lnTo>
                  <a:lnTo>
                    <a:pt x="752" y="747"/>
                  </a:lnTo>
                  <a:lnTo>
                    <a:pt x="761" y="747"/>
                  </a:lnTo>
                  <a:lnTo>
                    <a:pt x="752" y="762"/>
                  </a:lnTo>
                  <a:lnTo>
                    <a:pt x="744" y="777"/>
                  </a:lnTo>
                  <a:lnTo>
                    <a:pt x="761" y="777"/>
                  </a:lnTo>
                  <a:lnTo>
                    <a:pt x="761" y="783"/>
                  </a:lnTo>
                  <a:lnTo>
                    <a:pt x="769" y="783"/>
                  </a:lnTo>
                  <a:lnTo>
                    <a:pt x="769" y="791"/>
                  </a:lnTo>
                  <a:lnTo>
                    <a:pt x="794" y="820"/>
                  </a:lnTo>
                  <a:lnTo>
                    <a:pt x="794" y="798"/>
                  </a:lnTo>
                  <a:lnTo>
                    <a:pt x="803" y="820"/>
                  </a:lnTo>
                  <a:lnTo>
                    <a:pt x="811" y="827"/>
                  </a:lnTo>
                  <a:lnTo>
                    <a:pt x="811" y="812"/>
                  </a:lnTo>
                  <a:lnTo>
                    <a:pt x="828" y="827"/>
                  </a:lnTo>
                  <a:lnTo>
                    <a:pt x="844" y="835"/>
                  </a:lnTo>
                  <a:lnTo>
                    <a:pt x="836" y="841"/>
                  </a:lnTo>
                  <a:lnTo>
                    <a:pt x="819" y="841"/>
                  </a:lnTo>
                  <a:lnTo>
                    <a:pt x="828" y="864"/>
                  </a:lnTo>
                  <a:lnTo>
                    <a:pt x="886" y="900"/>
                  </a:lnTo>
                  <a:lnTo>
                    <a:pt x="920" y="900"/>
                  </a:lnTo>
                  <a:lnTo>
                    <a:pt x="920" y="906"/>
                  </a:lnTo>
                  <a:lnTo>
                    <a:pt x="936" y="929"/>
                  </a:lnTo>
                  <a:lnTo>
                    <a:pt x="995" y="944"/>
                  </a:lnTo>
                  <a:lnTo>
                    <a:pt x="1053" y="964"/>
                  </a:lnTo>
                  <a:lnTo>
                    <a:pt x="1078" y="973"/>
                  </a:lnTo>
                  <a:lnTo>
                    <a:pt x="1070" y="958"/>
                  </a:lnTo>
                  <a:lnTo>
                    <a:pt x="1078" y="950"/>
                  </a:lnTo>
                  <a:lnTo>
                    <a:pt x="1062" y="935"/>
                  </a:lnTo>
                  <a:lnTo>
                    <a:pt x="1053" y="914"/>
                  </a:lnTo>
                  <a:lnTo>
                    <a:pt x="1012" y="885"/>
                  </a:lnTo>
                  <a:lnTo>
                    <a:pt x="1003" y="885"/>
                  </a:lnTo>
                  <a:lnTo>
                    <a:pt x="1012" y="877"/>
                  </a:lnTo>
                  <a:lnTo>
                    <a:pt x="1003" y="885"/>
                  </a:lnTo>
                  <a:lnTo>
                    <a:pt x="1003" y="877"/>
                  </a:lnTo>
                  <a:lnTo>
                    <a:pt x="978" y="864"/>
                  </a:lnTo>
                  <a:lnTo>
                    <a:pt x="970" y="850"/>
                  </a:lnTo>
                  <a:lnTo>
                    <a:pt x="961" y="835"/>
                  </a:lnTo>
                  <a:lnTo>
                    <a:pt x="945" y="820"/>
                  </a:lnTo>
                  <a:lnTo>
                    <a:pt x="970" y="820"/>
                  </a:lnTo>
                  <a:lnTo>
                    <a:pt x="1003" y="850"/>
                  </a:lnTo>
                  <a:lnTo>
                    <a:pt x="995" y="820"/>
                  </a:lnTo>
                  <a:lnTo>
                    <a:pt x="1028" y="856"/>
                  </a:lnTo>
                  <a:lnTo>
                    <a:pt x="1053" y="877"/>
                  </a:lnTo>
                  <a:lnTo>
                    <a:pt x="1078" y="877"/>
                  </a:lnTo>
                  <a:lnTo>
                    <a:pt x="1104" y="891"/>
                  </a:lnTo>
                  <a:lnTo>
                    <a:pt x="1112" y="891"/>
                  </a:lnTo>
                  <a:lnTo>
                    <a:pt x="1112" y="914"/>
                  </a:lnTo>
                  <a:lnTo>
                    <a:pt x="1129" y="914"/>
                  </a:lnTo>
                  <a:lnTo>
                    <a:pt x="1129" y="906"/>
                  </a:lnTo>
                  <a:lnTo>
                    <a:pt x="1120" y="885"/>
                  </a:lnTo>
                  <a:lnTo>
                    <a:pt x="1137" y="891"/>
                  </a:lnTo>
                  <a:lnTo>
                    <a:pt x="1120" y="841"/>
                  </a:lnTo>
                  <a:lnTo>
                    <a:pt x="1120" y="827"/>
                  </a:lnTo>
                  <a:lnTo>
                    <a:pt x="1137" y="856"/>
                  </a:lnTo>
                  <a:lnTo>
                    <a:pt x="1145" y="835"/>
                  </a:lnTo>
                  <a:lnTo>
                    <a:pt x="1137" y="820"/>
                  </a:lnTo>
                  <a:lnTo>
                    <a:pt x="1129" y="812"/>
                  </a:lnTo>
                  <a:lnTo>
                    <a:pt x="1137" y="798"/>
                  </a:lnTo>
                  <a:lnTo>
                    <a:pt x="1112" y="791"/>
                  </a:lnTo>
                  <a:lnTo>
                    <a:pt x="1095" y="777"/>
                  </a:lnTo>
                  <a:lnTo>
                    <a:pt x="1112" y="777"/>
                  </a:lnTo>
                  <a:lnTo>
                    <a:pt x="1120" y="762"/>
                  </a:lnTo>
                  <a:lnTo>
                    <a:pt x="1087" y="754"/>
                  </a:lnTo>
                  <a:lnTo>
                    <a:pt x="1095" y="747"/>
                  </a:lnTo>
                  <a:lnTo>
                    <a:pt x="1087" y="733"/>
                  </a:lnTo>
                  <a:lnTo>
                    <a:pt x="1078" y="727"/>
                  </a:lnTo>
                  <a:lnTo>
                    <a:pt x="1078" y="739"/>
                  </a:lnTo>
                  <a:lnTo>
                    <a:pt x="1070" y="733"/>
                  </a:lnTo>
                  <a:lnTo>
                    <a:pt x="1070" y="727"/>
                  </a:lnTo>
                  <a:lnTo>
                    <a:pt x="1028" y="712"/>
                  </a:lnTo>
                  <a:lnTo>
                    <a:pt x="1037" y="704"/>
                  </a:lnTo>
                  <a:lnTo>
                    <a:pt x="1020" y="689"/>
                  </a:lnTo>
                  <a:lnTo>
                    <a:pt x="1028" y="683"/>
                  </a:lnTo>
                  <a:lnTo>
                    <a:pt x="1012" y="683"/>
                  </a:lnTo>
                  <a:lnTo>
                    <a:pt x="1012" y="668"/>
                  </a:lnTo>
                  <a:lnTo>
                    <a:pt x="1003" y="660"/>
                  </a:lnTo>
                  <a:lnTo>
                    <a:pt x="986" y="668"/>
                  </a:lnTo>
                  <a:lnTo>
                    <a:pt x="986" y="654"/>
                  </a:lnTo>
                  <a:lnTo>
                    <a:pt x="978" y="654"/>
                  </a:lnTo>
                  <a:lnTo>
                    <a:pt x="970" y="631"/>
                  </a:lnTo>
                  <a:lnTo>
                    <a:pt x="961" y="624"/>
                  </a:lnTo>
                  <a:lnTo>
                    <a:pt x="978" y="624"/>
                  </a:lnTo>
                  <a:lnTo>
                    <a:pt x="995" y="645"/>
                  </a:lnTo>
                  <a:lnTo>
                    <a:pt x="1020" y="639"/>
                  </a:lnTo>
                  <a:lnTo>
                    <a:pt x="1020" y="631"/>
                  </a:lnTo>
                  <a:lnTo>
                    <a:pt x="995" y="610"/>
                  </a:lnTo>
                  <a:lnTo>
                    <a:pt x="986" y="595"/>
                  </a:lnTo>
                  <a:lnTo>
                    <a:pt x="1003" y="595"/>
                  </a:lnTo>
                  <a:lnTo>
                    <a:pt x="1020" y="616"/>
                  </a:lnTo>
                  <a:lnTo>
                    <a:pt x="1028" y="595"/>
                  </a:lnTo>
                  <a:lnTo>
                    <a:pt x="1037" y="595"/>
                  </a:lnTo>
                  <a:lnTo>
                    <a:pt x="1045" y="610"/>
                  </a:lnTo>
                  <a:lnTo>
                    <a:pt x="1070" y="624"/>
                  </a:lnTo>
                  <a:lnTo>
                    <a:pt x="1078" y="631"/>
                  </a:lnTo>
                  <a:lnTo>
                    <a:pt x="1087" y="639"/>
                  </a:lnTo>
                  <a:lnTo>
                    <a:pt x="1129" y="631"/>
                  </a:lnTo>
                  <a:lnTo>
                    <a:pt x="1104" y="654"/>
                  </a:lnTo>
                  <a:lnTo>
                    <a:pt x="1129" y="697"/>
                  </a:lnTo>
                  <a:lnTo>
                    <a:pt x="1137" y="712"/>
                  </a:lnTo>
                  <a:lnTo>
                    <a:pt x="1154" y="704"/>
                  </a:lnTo>
                  <a:lnTo>
                    <a:pt x="1187" y="727"/>
                  </a:lnTo>
                  <a:lnTo>
                    <a:pt x="1195" y="704"/>
                  </a:lnTo>
                  <a:lnTo>
                    <a:pt x="1187" y="660"/>
                  </a:lnTo>
                  <a:lnTo>
                    <a:pt x="1229" y="668"/>
                  </a:lnTo>
                  <a:lnTo>
                    <a:pt x="1229" y="654"/>
                  </a:lnTo>
                  <a:lnTo>
                    <a:pt x="1237" y="645"/>
                  </a:lnTo>
                  <a:lnTo>
                    <a:pt x="1246" y="639"/>
                  </a:lnTo>
                  <a:lnTo>
                    <a:pt x="1254" y="631"/>
                  </a:lnTo>
                  <a:lnTo>
                    <a:pt x="1237" y="616"/>
                  </a:lnTo>
                  <a:lnTo>
                    <a:pt x="1246" y="610"/>
                  </a:lnTo>
                  <a:lnTo>
                    <a:pt x="1279" y="610"/>
                  </a:lnTo>
                  <a:lnTo>
                    <a:pt x="1279" y="601"/>
                  </a:lnTo>
                  <a:lnTo>
                    <a:pt x="1262" y="601"/>
                  </a:lnTo>
                  <a:lnTo>
                    <a:pt x="1287" y="589"/>
                  </a:lnTo>
                  <a:lnTo>
                    <a:pt x="1246" y="551"/>
                  </a:lnTo>
                  <a:lnTo>
                    <a:pt x="1237" y="560"/>
                  </a:lnTo>
                  <a:lnTo>
                    <a:pt x="1195" y="560"/>
                  </a:lnTo>
                  <a:lnTo>
                    <a:pt x="1212" y="537"/>
                  </a:lnTo>
                  <a:lnTo>
                    <a:pt x="1195" y="522"/>
                  </a:lnTo>
                  <a:lnTo>
                    <a:pt x="1179" y="507"/>
                  </a:lnTo>
                  <a:lnTo>
                    <a:pt x="1154" y="501"/>
                  </a:lnTo>
                  <a:lnTo>
                    <a:pt x="1137" y="487"/>
                  </a:lnTo>
                  <a:lnTo>
                    <a:pt x="1112" y="487"/>
                  </a:lnTo>
                  <a:lnTo>
                    <a:pt x="1129" y="472"/>
                  </a:lnTo>
                  <a:lnTo>
                    <a:pt x="1120" y="472"/>
                  </a:lnTo>
                  <a:lnTo>
                    <a:pt x="1104" y="478"/>
                  </a:lnTo>
                  <a:lnTo>
                    <a:pt x="1095" y="472"/>
                  </a:lnTo>
                  <a:lnTo>
                    <a:pt x="1087" y="487"/>
                  </a:lnTo>
                  <a:lnTo>
                    <a:pt x="1053" y="464"/>
                  </a:lnTo>
                  <a:lnTo>
                    <a:pt x="1045" y="464"/>
                  </a:lnTo>
                  <a:lnTo>
                    <a:pt x="1045" y="457"/>
                  </a:lnTo>
                  <a:lnTo>
                    <a:pt x="1012" y="451"/>
                  </a:lnTo>
                  <a:lnTo>
                    <a:pt x="1020" y="437"/>
                  </a:lnTo>
                  <a:lnTo>
                    <a:pt x="1003" y="428"/>
                  </a:lnTo>
                  <a:lnTo>
                    <a:pt x="961" y="422"/>
                  </a:lnTo>
                  <a:lnTo>
                    <a:pt x="986" y="422"/>
                  </a:lnTo>
                  <a:lnTo>
                    <a:pt x="970" y="414"/>
                  </a:lnTo>
                  <a:lnTo>
                    <a:pt x="986" y="407"/>
                  </a:lnTo>
                  <a:lnTo>
                    <a:pt x="995" y="407"/>
                  </a:lnTo>
                  <a:lnTo>
                    <a:pt x="986" y="399"/>
                  </a:lnTo>
                  <a:lnTo>
                    <a:pt x="1003" y="393"/>
                  </a:lnTo>
                  <a:lnTo>
                    <a:pt x="970" y="378"/>
                  </a:lnTo>
                  <a:lnTo>
                    <a:pt x="970" y="370"/>
                  </a:lnTo>
                  <a:lnTo>
                    <a:pt x="1003" y="378"/>
                  </a:lnTo>
                  <a:lnTo>
                    <a:pt x="1053" y="378"/>
                  </a:lnTo>
                  <a:lnTo>
                    <a:pt x="1053" y="370"/>
                  </a:lnTo>
                  <a:lnTo>
                    <a:pt x="1012" y="355"/>
                  </a:lnTo>
                  <a:lnTo>
                    <a:pt x="961" y="349"/>
                  </a:lnTo>
                  <a:lnTo>
                    <a:pt x="1003" y="326"/>
                  </a:lnTo>
                  <a:lnTo>
                    <a:pt x="1037" y="334"/>
                  </a:lnTo>
                  <a:lnTo>
                    <a:pt x="1028" y="313"/>
                  </a:lnTo>
                  <a:lnTo>
                    <a:pt x="986" y="284"/>
                  </a:lnTo>
                  <a:lnTo>
                    <a:pt x="978" y="299"/>
                  </a:lnTo>
                  <a:lnTo>
                    <a:pt x="978" y="305"/>
                  </a:lnTo>
                  <a:lnTo>
                    <a:pt x="953" y="313"/>
                  </a:lnTo>
                  <a:lnTo>
                    <a:pt x="953" y="299"/>
                  </a:lnTo>
                  <a:lnTo>
                    <a:pt x="928" y="299"/>
                  </a:lnTo>
                  <a:lnTo>
                    <a:pt x="936" y="290"/>
                  </a:lnTo>
                  <a:lnTo>
                    <a:pt x="961" y="284"/>
                  </a:lnTo>
                  <a:lnTo>
                    <a:pt x="978" y="270"/>
                  </a:lnTo>
                  <a:lnTo>
                    <a:pt x="920" y="247"/>
                  </a:lnTo>
                  <a:lnTo>
                    <a:pt x="895" y="261"/>
                  </a:lnTo>
                  <a:lnTo>
                    <a:pt x="895" y="255"/>
                  </a:lnTo>
                  <a:lnTo>
                    <a:pt x="903" y="240"/>
                  </a:lnTo>
                  <a:lnTo>
                    <a:pt x="861" y="255"/>
                  </a:lnTo>
                  <a:lnTo>
                    <a:pt x="878" y="232"/>
                  </a:lnTo>
                  <a:lnTo>
                    <a:pt x="869" y="226"/>
                  </a:lnTo>
                  <a:lnTo>
                    <a:pt x="844" y="232"/>
                  </a:lnTo>
                  <a:lnTo>
                    <a:pt x="844" y="226"/>
                  </a:lnTo>
                  <a:lnTo>
                    <a:pt x="853" y="203"/>
                  </a:lnTo>
                  <a:lnTo>
                    <a:pt x="844" y="188"/>
                  </a:lnTo>
                  <a:lnTo>
                    <a:pt x="786" y="176"/>
                  </a:lnTo>
                  <a:lnTo>
                    <a:pt x="769" y="203"/>
                  </a:lnTo>
                  <a:lnTo>
                    <a:pt x="744" y="197"/>
                  </a:lnTo>
                  <a:lnTo>
                    <a:pt x="744" y="182"/>
                  </a:lnTo>
                  <a:lnTo>
                    <a:pt x="736" y="176"/>
                  </a:lnTo>
                  <a:lnTo>
                    <a:pt x="736" y="167"/>
                  </a:lnTo>
                  <a:lnTo>
                    <a:pt x="719" y="176"/>
                  </a:lnTo>
                  <a:lnTo>
                    <a:pt x="711" y="167"/>
                  </a:lnTo>
                  <a:lnTo>
                    <a:pt x="694" y="176"/>
                  </a:lnTo>
                  <a:lnTo>
                    <a:pt x="694" y="161"/>
                  </a:lnTo>
                  <a:lnTo>
                    <a:pt x="711" y="153"/>
                  </a:lnTo>
                  <a:lnTo>
                    <a:pt x="711" y="146"/>
                  </a:lnTo>
                  <a:lnTo>
                    <a:pt x="677" y="138"/>
                  </a:lnTo>
                  <a:lnTo>
                    <a:pt x="669" y="138"/>
                  </a:lnTo>
                  <a:lnTo>
                    <a:pt x="677" y="132"/>
                  </a:lnTo>
                  <a:lnTo>
                    <a:pt x="669" y="109"/>
                  </a:lnTo>
                  <a:lnTo>
                    <a:pt x="644" y="103"/>
                  </a:lnTo>
                  <a:lnTo>
                    <a:pt x="644" y="109"/>
                  </a:lnTo>
                  <a:lnTo>
                    <a:pt x="627" y="109"/>
                  </a:lnTo>
                  <a:lnTo>
                    <a:pt x="627" y="103"/>
                  </a:lnTo>
                  <a:lnTo>
                    <a:pt x="577" y="88"/>
                  </a:lnTo>
                  <a:lnTo>
                    <a:pt x="543" y="88"/>
                  </a:lnTo>
                  <a:lnTo>
                    <a:pt x="518" y="103"/>
                  </a:lnTo>
                  <a:lnTo>
                    <a:pt x="518" y="109"/>
                  </a:lnTo>
                  <a:lnTo>
                    <a:pt x="527" y="123"/>
                  </a:lnTo>
                  <a:lnTo>
                    <a:pt x="485" y="117"/>
                  </a:lnTo>
                  <a:lnTo>
                    <a:pt x="468" y="117"/>
                  </a:lnTo>
                  <a:lnTo>
                    <a:pt x="451" y="109"/>
                  </a:lnTo>
                  <a:lnTo>
                    <a:pt x="435" y="132"/>
                  </a:lnTo>
                  <a:lnTo>
                    <a:pt x="435" y="146"/>
                  </a:lnTo>
                  <a:lnTo>
                    <a:pt x="410" y="153"/>
                  </a:lnTo>
                  <a:lnTo>
                    <a:pt x="410" y="138"/>
                  </a:lnTo>
                  <a:lnTo>
                    <a:pt x="426" y="117"/>
                  </a:lnTo>
                  <a:lnTo>
                    <a:pt x="426" y="94"/>
                  </a:lnTo>
                  <a:lnTo>
                    <a:pt x="443" y="88"/>
                  </a:lnTo>
                  <a:lnTo>
                    <a:pt x="426" y="73"/>
                  </a:lnTo>
                  <a:lnTo>
                    <a:pt x="418" y="50"/>
                  </a:lnTo>
                  <a:lnTo>
                    <a:pt x="401" y="44"/>
                  </a:lnTo>
                  <a:lnTo>
                    <a:pt x="393" y="9"/>
                  </a:lnTo>
                  <a:lnTo>
                    <a:pt x="326" y="9"/>
                  </a:lnTo>
                  <a:lnTo>
                    <a:pt x="251" y="30"/>
                  </a:lnTo>
                  <a:lnTo>
                    <a:pt x="259" y="44"/>
                  </a:lnTo>
                  <a:lnTo>
                    <a:pt x="242" y="38"/>
                  </a:lnTo>
                  <a:lnTo>
                    <a:pt x="234" y="38"/>
                  </a:lnTo>
                  <a:lnTo>
                    <a:pt x="226" y="44"/>
                  </a:lnTo>
                  <a:lnTo>
                    <a:pt x="284" y="65"/>
                  </a:lnTo>
                  <a:lnTo>
                    <a:pt x="209" y="59"/>
                  </a:lnTo>
                  <a:lnTo>
                    <a:pt x="268" y="88"/>
                  </a:lnTo>
                  <a:lnTo>
                    <a:pt x="201" y="73"/>
                  </a:lnTo>
                  <a:lnTo>
                    <a:pt x="201" y="88"/>
                  </a:lnTo>
                  <a:lnTo>
                    <a:pt x="209" y="109"/>
                  </a:lnTo>
                  <a:lnTo>
                    <a:pt x="234" y="117"/>
                  </a:lnTo>
                  <a:lnTo>
                    <a:pt x="234" y="123"/>
                  </a:lnTo>
                  <a:lnTo>
                    <a:pt x="209" y="132"/>
                  </a:lnTo>
                  <a:lnTo>
                    <a:pt x="201" y="138"/>
                  </a:lnTo>
                  <a:lnTo>
                    <a:pt x="184" y="146"/>
                  </a:lnTo>
                  <a:lnTo>
                    <a:pt x="209" y="161"/>
                  </a:lnTo>
                  <a:lnTo>
                    <a:pt x="209" y="167"/>
                  </a:lnTo>
                  <a:lnTo>
                    <a:pt x="217" y="176"/>
                  </a:lnTo>
                  <a:lnTo>
                    <a:pt x="242" y="176"/>
                  </a:lnTo>
                  <a:lnTo>
                    <a:pt x="251" y="188"/>
                  </a:lnTo>
                  <a:lnTo>
                    <a:pt x="234" y="197"/>
                  </a:lnTo>
                  <a:lnTo>
                    <a:pt x="201" y="182"/>
                  </a:lnTo>
                  <a:lnTo>
                    <a:pt x="167" y="153"/>
                  </a:lnTo>
                  <a:lnTo>
                    <a:pt x="167" y="109"/>
                  </a:lnTo>
                  <a:lnTo>
                    <a:pt x="150" y="88"/>
                  </a:lnTo>
                  <a:lnTo>
                    <a:pt x="159" y="73"/>
                  </a:lnTo>
                  <a:lnTo>
                    <a:pt x="192" y="30"/>
                  </a:lnTo>
                  <a:lnTo>
                    <a:pt x="234" y="9"/>
                  </a:lnTo>
                  <a:lnTo>
                    <a:pt x="201" y="0"/>
                  </a:lnTo>
                  <a:lnTo>
                    <a:pt x="134" y="0"/>
                  </a:lnTo>
                  <a:lnTo>
                    <a:pt x="84" y="23"/>
                  </a:lnTo>
                  <a:lnTo>
                    <a:pt x="33" y="59"/>
                  </a:lnTo>
                  <a:lnTo>
                    <a:pt x="33" y="80"/>
                  </a:lnTo>
                  <a:lnTo>
                    <a:pt x="25" y="88"/>
                  </a:lnTo>
                  <a:lnTo>
                    <a:pt x="25" y="94"/>
                  </a:lnTo>
                  <a:lnTo>
                    <a:pt x="17" y="103"/>
                  </a:lnTo>
                  <a:lnTo>
                    <a:pt x="8" y="132"/>
                  </a:lnTo>
                  <a:lnTo>
                    <a:pt x="25" y="132"/>
                  </a:lnTo>
                  <a:lnTo>
                    <a:pt x="0" y="138"/>
                  </a:lnTo>
                  <a:lnTo>
                    <a:pt x="8" y="161"/>
                  </a:lnTo>
                  <a:lnTo>
                    <a:pt x="17" y="176"/>
                  </a:lnTo>
                  <a:lnTo>
                    <a:pt x="8" y="182"/>
                  </a:lnTo>
                  <a:lnTo>
                    <a:pt x="17" y="203"/>
                  </a:lnTo>
                  <a:lnTo>
                    <a:pt x="100" y="211"/>
                  </a:lnTo>
                  <a:lnTo>
                    <a:pt x="109" y="217"/>
                  </a:lnTo>
                  <a:lnTo>
                    <a:pt x="142" y="232"/>
                  </a:lnTo>
                  <a:lnTo>
                    <a:pt x="109" y="23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0" name="Freeform 38"/>
            <p:cNvSpPr>
              <a:spLocks/>
            </p:cNvSpPr>
            <p:nvPr/>
          </p:nvSpPr>
          <p:spPr bwMode="auto">
            <a:xfrm>
              <a:off x="2693" y="1094"/>
              <a:ext cx="251" cy="137"/>
            </a:xfrm>
            <a:custGeom>
              <a:avLst/>
              <a:gdLst>
                <a:gd name="T0" fmla="*/ 42 w 251"/>
                <a:gd name="T1" fmla="*/ 35 h 137"/>
                <a:gd name="T2" fmla="*/ 42 w 251"/>
                <a:gd name="T3" fmla="*/ 21 h 137"/>
                <a:gd name="T4" fmla="*/ 84 w 251"/>
                <a:gd name="T5" fmla="*/ 29 h 137"/>
                <a:gd name="T6" fmla="*/ 142 w 251"/>
                <a:gd name="T7" fmla="*/ 64 h 137"/>
                <a:gd name="T8" fmla="*/ 125 w 251"/>
                <a:gd name="T9" fmla="*/ 44 h 137"/>
                <a:gd name="T10" fmla="*/ 109 w 251"/>
                <a:gd name="T11" fmla="*/ 35 h 137"/>
                <a:gd name="T12" fmla="*/ 92 w 251"/>
                <a:gd name="T13" fmla="*/ 21 h 137"/>
                <a:gd name="T14" fmla="*/ 109 w 251"/>
                <a:gd name="T15" fmla="*/ 8 h 137"/>
                <a:gd name="T16" fmla="*/ 167 w 251"/>
                <a:gd name="T17" fmla="*/ 14 h 137"/>
                <a:gd name="T18" fmla="*/ 184 w 251"/>
                <a:gd name="T19" fmla="*/ 14 h 137"/>
                <a:gd name="T20" fmla="*/ 192 w 251"/>
                <a:gd name="T21" fmla="*/ 8 h 137"/>
                <a:gd name="T22" fmla="*/ 201 w 251"/>
                <a:gd name="T23" fmla="*/ 0 h 137"/>
                <a:gd name="T24" fmla="*/ 226 w 251"/>
                <a:gd name="T25" fmla="*/ 14 h 137"/>
                <a:gd name="T26" fmla="*/ 243 w 251"/>
                <a:gd name="T27" fmla="*/ 35 h 137"/>
                <a:gd name="T28" fmla="*/ 234 w 251"/>
                <a:gd name="T29" fmla="*/ 73 h 137"/>
                <a:gd name="T30" fmla="*/ 251 w 251"/>
                <a:gd name="T31" fmla="*/ 79 h 137"/>
                <a:gd name="T32" fmla="*/ 234 w 251"/>
                <a:gd name="T33" fmla="*/ 94 h 137"/>
                <a:gd name="T34" fmla="*/ 226 w 251"/>
                <a:gd name="T35" fmla="*/ 102 h 137"/>
                <a:gd name="T36" fmla="*/ 243 w 251"/>
                <a:gd name="T37" fmla="*/ 123 h 137"/>
                <a:gd name="T38" fmla="*/ 226 w 251"/>
                <a:gd name="T39" fmla="*/ 137 h 137"/>
                <a:gd name="T40" fmla="*/ 109 w 251"/>
                <a:gd name="T41" fmla="*/ 131 h 137"/>
                <a:gd name="T42" fmla="*/ 134 w 251"/>
                <a:gd name="T43" fmla="*/ 117 h 137"/>
                <a:gd name="T44" fmla="*/ 92 w 251"/>
                <a:gd name="T45" fmla="*/ 108 h 137"/>
                <a:gd name="T46" fmla="*/ 100 w 251"/>
                <a:gd name="T47" fmla="*/ 102 h 137"/>
                <a:gd name="T48" fmla="*/ 125 w 251"/>
                <a:gd name="T49" fmla="*/ 94 h 137"/>
                <a:gd name="T50" fmla="*/ 184 w 251"/>
                <a:gd name="T51" fmla="*/ 79 h 137"/>
                <a:gd name="T52" fmla="*/ 0 w 251"/>
                <a:gd name="T53" fmla="*/ 79 h 137"/>
                <a:gd name="T54" fmla="*/ 25 w 251"/>
                <a:gd name="T55" fmla="*/ 73 h 137"/>
                <a:gd name="T56" fmla="*/ 42 w 251"/>
                <a:gd name="T57" fmla="*/ 64 h 137"/>
                <a:gd name="T58" fmla="*/ 92 w 251"/>
                <a:gd name="T59" fmla="*/ 73 h 137"/>
                <a:gd name="T60" fmla="*/ 67 w 251"/>
                <a:gd name="T61" fmla="*/ 64 h 137"/>
                <a:gd name="T62" fmla="*/ 50 w 251"/>
                <a:gd name="T63" fmla="*/ 58 h 137"/>
                <a:gd name="T64" fmla="*/ 59 w 251"/>
                <a:gd name="T65" fmla="*/ 3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1" h="137">
                  <a:moveTo>
                    <a:pt x="59" y="35"/>
                  </a:moveTo>
                  <a:lnTo>
                    <a:pt x="42" y="35"/>
                  </a:lnTo>
                  <a:lnTo>
                    <a:pt x="34" y="29"/>
                  </a:lnTo>
                  <a:lnTo>
                    <a:pt x="42" y="21"/>
                  </a:lnTo>
                  <a:lnTo>
                    <a:pt x="67" y="21"/>
                  </a:lnTo>
                  <a:lnTo>
                    <a:pt x="84" y="29"/>
                  </a:lnTo>
                  <a:lnTo>
                    <a:pt x="125" y="58"/>
                  </a:lnTo>
                  <a:lnTo>
                    <a:pt x="142" y="64"/>
                  </a:lnTo>
                  <a:lnTo>
                    <a:pt x="134" y="58"/>
                  </a:lnTo>
                  <a:lnTo>
                    <a:pt x="125" y="44"/>
                  </a:lnTo>
                  <a:lnTo>
                    <a:pt x="142" y="44"/>
                  </a:lnTo>
                  <a:lnTo>
                    <a:pt x="109" y="35"/>
                  </a:lnTo>
                  <a:lnTo>
                    <a:pt x="125" y="29"/>
                  </a:lnTo>
                  <a:lnTo>
                    <a:pt x="92" y="21"/>
                  </a:lnTo>
                  <a:lnTo>
                    <a:pt x="84" y="14"/>
                  </a:lnTo>
                  <a:lnTo>
                    <a:pt x="109" y="8"/>
                  </a:lnTo>
                  <a:lnTo>
                    <a:pt x="151" y="8"/>
                  </a:lnTo>
                  <a:lnTo>
                    <a:pt x="167" y="14"/>
                  </a:lnTo>
                  <a:lnTo>
                    <a:pt x="167" y="21"/>
                  </a:lnTo>
                  <a:lnTo>
                    <a:pt x="184" y="14"/>
                  </a:lnTo>
                  <a:lnTo>
                    <a:pt x="176" y="8"/>
                  </a:lnTo>
                  <a:lnTo>
                    <a:pt x="192" y="8"/>
                  </a:lnTo>
                  <a:lnTo>
                    <a:pt x="184" y="0"/>
                  </a:lnTo>
                  <a:lnTo>
                    <a:pt x="201" y="0"/>
                  </a:lnTo>
                  <a:lnTo>
                    <a:pt x="201" y="8"/>
                  </a:lnTo>
                  <a:lnTo>
                    <a:pt x="226" y="14"/>
                  </a:lnTo>
                  <a:lnTo>
                    <a:pt x="226" y="29"/>
                  </a:lnTo>
                  <a:lnTo>
                    <a:pt x="243" y="35"/>
                  </a:lnTo>
                  <a:lnTo>
                    <a:pt x="234" y="44"/>
                  </a:lnTo>
                  <a:lnTo>
                    <a:pt x="234" y="73"/>
                  </a:lnTo>
                  <a:lnTo>
                    <a:pt x="226" y="79"/>
                  </a:lnTo>
                  <a:lnTo>
                    <a:pt x="251" y="79"/>
                  </a:lnTo>
                  <a:lnTo>
                    <a:pt x="251" y="102"/>
                  </a:lnTo>
                  <a:lnTo>
                    <a:pt x="234" y="94"/>
                  </a:lnTo>
                  <a:lnTo>
                    <a:pt x="217" y="94"/>
                  </a:lnTo>
                  <a:lnTo>
                    <a:pt x="226" y="102"/>
                  </a:lnTo>
                  <a:lnTo>
                    <a:pt x="226" y="108"/>
                  </a:lnTo>
                  <a:lnTo>
                    <a:pt x="243" y="123"/>
                  </a:lnTo>
                  <a:lnTo>
                    <a:pt x="217" y="123"/>
                  </a:lnTo>
                  <a:lnTo>
                    <a:pt x="226" y="137"/>
                  </a:lnTo>
                  <a:lnTo>
                    <a:pt x="125" y="137"/>
                  </a:lnTo>
                  <a:lnTo>
                    <a:pt x="109" y="131"/>
                  </a:lnTo>
                  <a:lnTo>
                    <a:pt x="109" y="123"/>
                  </a:lnTo>
                  <a:lnTo>
                    <a:pt x="134" y="117"/>
                  </a:lnTo>
                  <a:lnTo>
                    <a:pt x="117" y="117"/>
                  </a:lnTo>
                  <a:lnTo>
                    <a:pt x="92" y="108"/>
                  </a:lnTo>
                  <a:lnTo>
                    <a:pt x="109" y="108"/>
                  </a:lnTo>
                  <a:lnTo>
                    <a:pt x="100" y="102"/>
                  </a:lnTo>
                  <a:lnTo>
                    <a:pt x="125" y="102"/>
                  </a:lnTo>
                  <a:lnTo>
                    <a:pt x="125" y="94"/>
                  </a:lnTo>
                  <a:lnTo>
                    <a:pt x="142" y="87"/>
                  </a:lnTo>
                  <a:lnTo>
                    <a:pt x="184" y="79"/>
                  </a:lnTo>
                  <a:lnTo>
                    <a:pt x="8" y="94"/>
                  </a:lnTo>
                  <a:lnTo>
                    <a:pt x="0" y="79"/>
                  </a:lnTo>
                  <a:lnTo>
                    <a:pt x="34" y="79"/>
                  </a:lnTo>
                  <a:lnTo>
                    <a:pt x="25" y="73"/>
                  </a:lnTo>
                  <a:lnTo>
                    <a:pt x="25" y="64"/>
                  </a:lnTo>
                  <a:lnTo>
                    <a:pt x="42" y="64"/>
                  </a:lnTo>
                  <a:lnTo>
                    <a:pt x="67" y="73"/>
                  </a:lnTo>
                  <a:lnTo>
                    <a:pt x="92" y="73"/>
                  </a:lnTo>
                  <a:lnTo>
                    <a:pt x="75" y="73"/>
                  </a:lnTo>
                  <a:lnTo>
                    <a:pt x="67" y="64"/>
                  </a:lnTo>
                  <a:lnTo>
                    <a:pt x="67" y="58"/>
                  </a:lnTo>
                  <a:lnTo>
                    <a:pt x="50" y="58"/>
                  </a:lnTo>
                  <a:lnTo>
                    <a:pt x="50" y="50"/>
                  </a:lnTo>
                  <a:lnTo>
                    <a:pt x="59" y="3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1" name="Freeform 39"/>
            <p:cNvSpPr>
              <a:spLocks/>
            </p:cNvSpPr>
            <p:nvPr/>
          </p:nvSpPr>
          <p:spPr bwMode="auto">
            <a:xfrm>
              <a:off x="1807" y="1021"/>
              <a:ext cx="326" cy="146"/>
            </a:xfrm>
            <a:custGeom>
              <a:avLst/>
              <a:gdLst>
                <a:gd name="T0" fmla="*/ 159 w 326"/>
                <a:gd name="T1" fmla="*/ 123 h 146"/>
                <a:gd name="T2" fmla="*/ 142 w 326"/>
                <a:gd name="T3" fmla="*/ 102 h 146"/>
                <a:gd name="T4" fmla="*/ 142 w 326"/>
                <a:gd name="T5" fmla="*/ 117 h 146"/>
                <a:gd name="T6" fmla="*/ 150 w 326"/>
                <a:gd name="T7" fmla="*/ 123 h 146"/>
                <a:gd name="T8" fmla="*/ 142 w 326"/>
                <a:gd name="T9" fmla="*/ 137 h 146"/>
                <a:gd name="T10" fmla="*/ 117 w 326"/>
                <a:gd name="T11" fmla="*/ 137 h 146"/>
                <a:gd name="T12" fmla="*/ 117 w 326"/>
                <a:gd name="T13" fmla="*/ 146 h 146"/>
                <a:gd name="T14" fmla="*/ 109 w 326"/>
                <a:gd name="T15" fmla="*/ 146 h 146"/>
                <a:gd name="T16" fmla="*/ 109 w 326"/>
                <a:gd name="T17" fmla="*/ 137 h 146"/>
                <a:gd name="T18" fmla="*/ 100 w 326"/>
                <a:gd name="T19" fmla="*/ 131 h 146"/>
                <a:gd name="T20" fmla="*/ 92 w 326"/>
                <a:gd name="T21" fmla="*/ 117 h 146"/>
                <a:gd name="T22" fmla="*/ 92 w 326"/>
                <a:gd name="T23" fmla="*/ 131 h 146"/>
                <a:gd name="T24" fmla="*/ 75 w 326"/>
                <a:gd name="T25" fmla="*/ 137 h 146"/>
                <a:gd name="T26" fmla="*/ 50 w 326"/>
                <a:gd name="T27" fmla="*/ 131 h 146"/>
                <a:gd name="T28" fmla="*/ 25 w 326"/>
                <a:gd name="T29" fmla="*/ 137 h 146"/>
                <a:gd name="T30" fmla="*/ 8 w 326"/>
                <a:gd name="T31" fmla="*/ 137 h 146"/>
                <a:gd name="T32" fmla="*/ 8 w 326"/>
                <a:gd name="T33" fmla="*/ 123 h 146"/>
                <a:gd name="T34" fmla="*/ 0 w 326"/>
                <a:gd name="T35" fmla="*/ 117 h 146"/>
                <a:gd name="T36" fmla="*/ 17 w 326"/>
                <a:gd name="T37" fmla="*/ 102 h 146"/>
                <a:gd name="T38" fmla="*/ 58 w 326"/>
                <a:gd name="T39" fmla="*/ 94 h 146"/>
                <a:gd name="T40" fmla="*/ 75 w 326"/>
                <a:gd name="T41" fmla="*/ 81 h 146"/>
                <a:gd name="T42" fmla="*/ 109 w 326"/>
                <a:gd name="T43" fmla="*/ 66 h 146"/>
                <a:gd name="T44" fmla="*/ 125 w 326"/>
                <a:gd name="T45" fmla="*/ 52 h 146"/>
                <a:gd name="T46" fmla="*/ 125 w 326"/>
                <a:gd name="T47" fmla="*/ 43 h 146"/>
                <a:gd name="T48" fmla="*/ 142 w 326"/>
                <a:gd name="T49" fmla="*/ 43 h 146"/>
                <a:gd name="T50" fmla="*/ 167 w 326"/>
                <a:gd name="T51" fmla="*/ 23 h 146"/>
                <a:gd name="T52" fmla="*/ 226 w 326"/>
                <a:gd name="T53" fmla="*/ 23 h 146"/>
                <a:gd name="T54" fmla="*/ 251 w 326"/>
                <a:gd name="T55" fmla="*/ 29 h 146"/>
                <a:gd name="T56" fmla="*/ 251 w 326"/>
                <a:gd name="T57" fmla="*/ 23 h 146"/>
                <a:gd name="T58" fmla="*/ 276 w 326"/>
                <a:gd name="T59" fmla="*/ 14 h 146"/>
                <a:gd name="T60" fmla="*/ 251 w 326"/>
                <a:gd name="T61" fmla="*/ 14 h 146"/>
                <a:gd name="T62" fmla="*/ 276 w 326"/>
                <a:gd name="T63" fmla="*/ 0 h 146"/>
                <a:gd name="T64" fmla="*/ 326 w 326"/>
                <a:gd name="T65" fmla="*/ 23 h 146"/>
                <a:gd name="T66" fmla="*/ 284 w 326"/>
                <a:gd name="T67" fmla="*/ 37 h 146"/>
                <a:gd name="T68" fmla="*/ 309 w 326"/>
                <a:gd name="T69" fmla="*/ 52 h 146"/>
                <a:gd name="T70" fmla="*/ 301 w 326"/>
                <a:gd name="T71" fmla="*/ 58 h 146"/>
                <a:gd name="T72" fmla="*/ 284 w 326"/>
                <a:gd name="T73" fmla="*/ 52 h 146"/>
                <a:gd name="T74" fmla="*/ 301 w 326"/>
                <a:gd name="T75" fmla="*/ 66 h 146"/>
                <a:gd name="T76" fmla="*/ 293 w 326"/>
                <a:gd name="T77" fmla="*/ 73 h 146"/>
                <a:gd name="T78" fmla="*/ 259 w 326"/>
                <a:gd name="T79" fmla="*/ 81 h 146"/>
                <a:gd name="T80" fmla="*/ 259 w 326"/>
                <a:gd name="T81" fmla="*/ 102 h 146"/>
                <a:gd name="T82" fmla="*/ 234 w 326"/>
                <a:gd name="T83" fmla="*/ 108 h 146"/>
                <a:gd name="T84" fmla="*/ 217 w 326"/>
                <a:gd name="T85" fmla="*/ 102 h 146"/>
                <a:gd name="T86" fmla="*/ 217 w 326"/>
                <a:gd name="T87" fmla="*/ 73 h 146"/>
                <a:gd name="T88" fmla="*/ 226 w 326"/>
                <a:gd name="T89" fmla="*/ 66 h 146"/>
                <a:gd name="T90" fmla="*/ 217 w 326"/>
                <a:gd name="T91" fmla="*/ 66 h 146"/>
                <a:gd name="T92" fmla="*/ 201 w 326"/>
                <a:gd name="T93" fmla="*/ 73 h 146"/>
                <a:gd name="T94" fmla="*/ 192 w 326"/>
                <a:gd name="T95" fmla="*/ 66 h 146"/>
                <a:gd name="T96" fmla="*/ 192 w 326"/>
                <a:gd name="T97" fmla="*/ 73 h 146"/>
                <a:gd name="T98" fmla="*/ 201 w 326"/>
                <a:gd name="T99" fmla="*/ 81 h 146"/>
                <a:gd name="T100" fmla="*/ 201 w 326"/>
                <a:gd name="T101" fmla="*/ 87 h 146"/>
                <a:gd name="T102" fmla="*/ 175 w 326"/>
                <a:gd name="T103" fmla="*/ 87 h 146"/>
                <a:gd name="T104" fmla="*/ 184 w 326"/>
                <a:gd name="T105" fmla="*/ 94 h 146"/>
                <a:gd name="T106" fmla="*/ 184 w 326"/>
                <a:gd name="T107" fmla="*/ 102 h 146"/>
                <a:gd name="T108" fmla="*/ 175 w 326"/>
                <a:gd name="T109" fmla="*/ 108 h 146"/>
                <a:gd name="T110" fmla="*/ 175 w 326"/>
                <a:gd name="T111" fmla="*/ 117 h 146"/>
                <a:gd name="T112" fmla="*/ 159 w 326"/>
                <a:gd name="T113" fmla="*/ 12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6" h="146">
                  <a:moveTo>
                    <a:pt x="159" y="123"/>
                  </a:moveTo>
                  <a:lnTo>
                    <a:pt x="142" y="102"/>
                  </a:lnTo>
                  <a:lnTo>
                    <a:pt x="142" y="117"/>
                  </a:lnTo>
                  <a:lnTo>
                    <a:pt x="150" y="123"/>
                  </a:lnTo>
                  <a:lnTo>
                    <a:pt x="142" y="137"/>
                  </a:lnTo>
                  <a:lnTo>
                    <a:pt x="117" y="137"/>
                  </a:lnTo>
                  <a:lnTo>
                    <a:pt x="117" y="146"/>
                  </a:lnTo>
                  <a:lnTo>
                    <a:pt x="109" y="146"/>
                  </a:lnTo>
                  <a:lnTo>
                    <a:pt x="109" y="137"/>
                  </a:lnTo>
                  <a:lnTo>
                    <a:pt x="100" y="131"/>
                  </a:lnTo>
                  <a:lnTo>
                    <a:pt x="92" y="117"/>
                  </a:lnTo>
                  <a:lnTo>
                    <a:pt x="92" y="131"/>
                  </a:lnTo>
                  <a:lnTo>
                    <a:pt x="75" y="137"/>
                  </a:lnTo>
                  <a:lnTo>
                    <a:pt x="50" y="131"/>
                  </a:lnTo>
                  <a:lnTo>
                    <a:pt x="25" y="137"/>
                  </a:lnTo>
                  <a:lnTo>
                    <a:pt x="8" y="137"/>
                  </a:lnTo>
                  <a:lnTo>
                    <a:pt x="8" y="123"/>
                  </a:lnTo>
                  <a:lnTo>
                    <a:pt x="0" y="117"/>
                  </a:lnTo>
                  <a:lnTo>
                    <a:pt x="17" y="102"/>
                  </a:lnTo>
                  <a:lnTo>
                    <a:pt x="58" y="94"/>
                  </a:lnTo>
                  <a:lnTo>
                    <a:pt x="75" y="81"/>
                  </a:lnTo>
                  <a:lnTo>
                    <a:pt x="109" y="66"/>
                  </a:lnTo>
                  <a:lnTo>
                    <a:pt x="125" y="52"/>
                  </a:lnTo>
                  <a:lnTo>
                    <a:pt x="125" y="43"/>
                  </a:lnTo>
                  <a:lnTo>
                    <a:pt x="142" y="43"/>
                  </a:lnTo>
                  <a:lnTo>
                    <a:pt x="167" y="23"/>
                  </a:lnTo>
                  <a:lnTo>
                    <a:pt x="226" y="23"/>
                  </a:lnTo>
                  <a:lnTo>
                    <a:pt x="251" y="29"/>
                  </a:lnTo>
                  <a:lnTo>
                    <a:pt x="251" y="23"/>
                  </a:lnTo>
                  <a:lnTo>
                    <a:pt x="276" y="14"/>
                  </a:lnTo>
                  <a:lnTo>
                    <a:pt x="251" y="14"/>
                  </a:lnTo>
                  <a:lnTo>
                    <a:pt x="276" y="0"/>
                  </a:lnTo>
                  <a:lnTo>
                    <a:pt x="326" y="23"/>
                  </a:lnTo>
                  <a:lnTo>
                    <a:pt x="284" y="37"/>
                  </a:lnTo>
                  <a:lnTo>
                    <a:pt x="309" y="52"/>
                  </a:lnTo>
                  <a:lnTo>
                    <a:pt x="301" y="58"/>
                  </a:lnTo>
                  <a:lnTo>
                    <a:pt x="284" y="52"/>
                  </a:lnTo>
                  <a:lnTo>
                    <a:pt x="301" y="66"/>
                  </a:lnTo>
                  <a:lnTo>
                    <a:pt x="293" y="73"/>
                  </a:lnTo>
                  <a:lnTo>
                    <a:pt x="259" y="81"/>
                  </a:lnTo>
                  <a:lnTo>
                    <a:pt x="259" y="102"/>
                  </a:lnTo>
                  <a:lnTo>
                    <a:pt x="234" y="108"/>
                  </a:lnTo>
                  <a:lnTo>
                    <a:pt x="217" y="102"/>
                  </a:lnTo>
                  <a:lnTo>
                    <a:pt x="217" y="73"/>
                  </a:lnTo>
                  <a:lnTo>
                    <a:pt x="226" y="66"/>
                  </a:lnTo>
                  <a:lnTo>
                    <a:pt x="217" y="66"/>
                  </a:lnTo>
                  <a:lnTo>
                    <a:pt x="201" y="73"/>
                  </a:lnTo>
                  <a:lnTo>
                    <a:pt x="192" y="66"/>
                  </a:lnTo>
                  <a:lnTo>
                    <a:pt x="192" y="73"/>
                  </a:lnTo>
                  <a:lnTo>
                    <a:pt x="201" y="81"/>
                  </a:lnTo>
                  <a:lnTo>
                    <a:pt x="201" y="87"/>
                  </a:lnTo>
                  <a:lnTo>
                    <a:pt x="175" y="87"/>
                  </a:lnTo>
                  <a:lnTo>
                    <a:pt x="184" y="94"/>
                  </a:lnTo>
                  <a:lnTo>
                    <a:pt x="184" y="102"/>
                  </a:lnTo>
                  <a:lnTo>
                    <a:pt x="175" y="108"/>
                  </a:lnTo>
                  <a:lnTo>
                    <a:pt x="175" y="117"/>
                  </a:lnTo>
                  <a:lnTo>
                    <a:pt x="159" y="123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2" name="Freeform 40"/>
            <p:cNvSpPr>
              <a:spLocks/>
            </p:cNvSpPr>
            <p:nvPr/>
          </p:nvSpPr>
          <p:spPr bwMode="auto">
            <a:xfrm>
              <a:off x="3188" y="572"/>
              <a:ext cx="1380" cy="566"/>
            </a:xfrm>
            <a:custGeom>
              <a:avLst/>
              <a:gdLst>
                <a:gd name="T0" fmla="*/ 1045 w 1380"/>
                <a:gd name="T1" fmla="*/ 117 h 566"/>
                <a:gd name="T2" fmla="*/ 1213 w 1380"/>
                <a:gd name="T3" fmla="*/ 138 h 566"/>
                <a:gd name="T4" fmla="*/ 970 w 1380"/>
                <a:gd name="T5" fmla="*/ 217 h 566"/>
                <a:gd name="T6" fmla="*/ 962 w 1380"/>
                <a:gd name="T7" fmla="*/ 240 h 566"/>
                <a:gd name="T8" fmla="*/ 853 w 1380"/>
                <a:gd name="T9" fmla="*/ 261 h 566"/>
                <a:gd name="T10" fmla="*/ 828 w 1380"/>
                <a:gd name="T11" fmla="*/ 290 h 566"/>
                <a:gd name="T12" fmla="*/ 711 w 1380"/>
                <a:gd name="T13" fmla="*/ 296 h 566"/>
                <a:gd name="T14" fmla="*/ 786 w 1380"/>
                <a:gd name="T15" fmla="*/ 334 h 566"/>
                <a:gd name="T16" fmla="*/ 652 w 1380"/>
                <a:gd name="T17" fmla="*/ 334 h 566"/>
                <a:gd name="T18" fmla="*/ 778 w 1380"/>
                <a:gd name="T19" fmla="*/ 363 h 566"/>
                <a:gd name="T20" fmla="*/ 736 w 1380"/>
                <a:gd name="T21" fmla="*/ 399 h 566"/>
                <a:gd name="T22" fmla="*/ 703 w 1380"/>
                <a:gd name="T23" fmla="*/ 413 h 566"/>
                <a:gd name="T24" fmla="*/ 636 w 1380"/>
                <a:gd name="T25" fmla="*/ 442 h 566"/>
                <a:gd name="T26" fmla="*/ 577 w 1380"/>
                <a:gd name="T27" fmla="*/ 472 h 566"/>
                <a:gd name="T28" fmla="*/ 452 w 1380"/>
                <a:gd name="T29" fmla="*/ 478 h 566"/>
                <a:gd name="T30" fmla="*/ 586 w 1380"/>
                <a:gd name="T31" fmla="*/ 501 h 566"/>
                <a:gd name="T32" fmla="*/ 627 w 1380"/>
                <a:gd name="T33" fmla="*/ 522 h 566"/>
                <a:gd name="T34" fmla="*/ 569 w 1380"/>
                <a:gd name="T35" fmla="*/ 551 h 566"/>
                <a:gd name="T36" fmla="*/ 443 w 1380"/>
                <a:gd name="T37" fmla="*/ 530 h 566"/>
                <a:gd name="T38" fmla="*/ 402 w 1380"/>
                <a:gd name="T39" fmla="*/ 536 h 566"/>
                <a:gd name="T40" fmla="*/ 352 w 1380"/>
                <a:gd name="T41" fmla="*/ 530 h 566"/>
                <a:gd name="T42" fmla="*/ 310 w 1380"/>
                <a:gd name="T43" fmla="*/ 522 h 566"/>
                <a:gd name="T44" fmla="*/ 243 w 1380"/>
                <a:gd name="T45" fmla="*/ 530 h 566"/>
                <a:gd name="T46" fmla="*/ 193 w 1380"/>
                <a:gd name="T47" fmla="*/ 522 h 566"/>
                <a:gd name="T48" fmla="*/ 109 w 1380"/>
                <a:gd name="T49" fmla="*/ 530 h 566"/>
                <a:gd name="T50" fmla="*/ 193 w 1380"/>
                <a:gd name="T51" fmla="*/ 449 h 566"/>
                <a:gd name="T52" fmla="*/ 268 w 1380"/>
                <a:gd name="T53" fmla="*/ 457 h 566"/>
                <a:gd name="T54" fmla="*/ 377 w 1380"/>
                <a:gd name="T55" fmla="*/ 449 h 566"/>
                <a:gd name="T56" fmla="*/ 293 w 1380"/>
                <a:gd name="T57" fmla="*/ 419 h 566"/>
                <a:gd name="T58" fmla="*/ 326 w 1380"/>
                <a:gd name="T59" fmla="*/ 392 h 566"/>
                <a:gd name="T60" fmla="*/ 201 w 1380"/>
                <a:gd name="T61" fmla="*/ 399 h 566"/>
                <a:gd name="T62" fmla="*/ 310 w 1380"/>
                <a:gd name="T63" fmla="*/ 334 h 566"/>
                <a:gd name="T64" fmla="*/ 410 w 1380"/>
                <a:gd name="T65" fmla="*/ 340 h 566"/>
                <a:gd name="T66" fmla="*/ 326 w 1380"/>
                <a:gd name="T67" fmla="*/ 319 h 566"/>
                <a:gd name="T68" fmla="*/ 243 w 1380"/>
                <a:gd name="T69" fmla="*/ 255 h 566"/>
                <a:gd name="T70" fmla="*/ 360 w 1380"/>
                <a:gd name="T71" fmla="*/ 225 h 566"/>
                <a:gd name="T72" fmla="*/ 460 w 1380"/>
                <a:gd name="T73" fmla="*/ 255 h 566"/>
                <a:gd name="T74" fmla="*/ 619 w 1380"/>
                <a:gd name="T75" fmla="*/ 182 h 566"/>
                <a:gd name="T76" fmla="*/ 577 w 1380"/>
                <a:gd name="T77" fmla="*/ 159 h 566"/>
                <a:gd name="T78" fmla="*/ 460 w 1380"/>
                <a:gd name="T79" fmla="*/ 182 h 566"/>
                <a:gd name="T80" fmla="*/ 352 w 1380"/>
                <a:gd name="T81" fmla="*/ 202 h 566"/>
                <a:gd name="T82" fmla="*/ 201 w 1380"/>
                <a:gd name="T83" fmla="*/ 196 h 566"/>
                <a:gd name="T84" fmla="*/ 92 w 1380"/>
                <a:gd name="T85" fmla="*/ 167 h 566"/>
                <a:gd name="T86" fmla="*/ 126 w 1380"/>
                <a:gd name="T87" fmla="*/ 123 h 566"/>
                <a:gd name="T88" fmla="*/ 0 w 1380"/>
                <a:gd name="T89" fmla="*/ 117 h 566"/>
                <a:gd name="T90" fmla="*/ 168 w 1380"/>
                <a:gd name="T91" fmla="*/ 79 h 566"/>
                <a:gd name="T92" fmla="*/ 218 w 1380"/>
                <a:gd name="T93" fmla="*/ 73 h 566"/>
                <a:gd name="T94" fmla="*/ 335 w 1380"/>
                <a:gd name="T95" fmla="*/ 58 h 566"/>
                <a:gd name="T96" fmla="*/ 469 w 1380"/>
                <a:gd name="T97" fmla="*/ 44 h 566"/>
                <a:gd name="T98" fmla="*/ 544 w 1380"/>
                <a:gd name="T99" fmla="*/ 21 h 566"/>
                <a:gd name="T100" fmla="*/ 586 w 1380"/>
                <a:gd name="T101" fmla="*/ 21 h 566"/>
                <a:gd name="T102" fmla="*/ 845 w 1380"/>
                <a:gd name="T103" fmla="*/ 0 h 566"/>
                <a:gd name="T104" fmla="*/ 1012 w 1380"/>
                <a:gd name="T105" fmla="*/ 6 h 566"/>
                <a:gd name="T106" fmla="*/ 1112 w 1380"/>
                <a:gd name="T107" fmla="*/ 29 h 566"/>
                <a:gd name="T108" fmla="*/ 1229 w 1380"/>
                <a:gd name="T109" fmla="*/ 21 h 566"/>
                <a:gd name="T110" fmla="*/ 1296 w 1380"/>
                <a:gd name="T111" fmla="*/ 5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80" h="566">
                  <a:moveTo>
                    <a:pt x="1296" y="94"/>
                  </a:moveTo>
                  <a:lnTo>
                    <a:pt x="1246" y="109"/>
                  </a:lnTo>
                  <a:lnTo>
                    <a:pt x="1162" y="109"/>
                  </a:lnTo>
                  <a:lnTo>
                    <a:pt x="1188" y="117"/>
                  </a:lnTo>
                  <a:lnTo>
                    <a:pt x="1070" y="123"/>
                  </a:lnTo>
                  <a:lnTo>
                    <a:pt x="1045" y="117"/>
                  </a:lnTo>
                  <a:lnTo>
                    <a:pt x="1054" y="123"/>
                  </a:lnTo>
                  <a:lnTo>
                    <a:pt x="1137" y="123"/>
                  </a:lnTo>
                  <a:lnTo>
                    <a:pt x="995" y="152"/>
                  </a:lnTo>
                  <a:lnTo>
                    <a:pt x="1079" y="144"/>
                  </a:lnTo>
                  <a:lnTo>
                    <a:pt x="1229" y="123"/>
                  </a:lnTo>
                  <a:lnTo>
                    <a:pt x="1213" y="138"/>
                  </a:lnTo>
                  <a:lnTo>
                    <a:pt x="1171" y="152"/>
                  </a:lnTo>
                  <a:lnTo>
                    <a:pt x="1129" y="167"/>
                  </a:lnTo>
                  <a:lnTo>
                    <a:pt x="1104" y="173"/>
                  </a:lnTo>
                  <a:lnTo>
                    <a:pt x="1012" y="211"/>
                  </a:lnTo>
                  <a:lnTo>
                    <a:pt x="1020" y="217"/>
                  </a:lnTo>
                  <a:lnTo>
                    <a:pt x="970" y="217"/>
                  </a:lnTo>
                  <a:lnTo>
                    <a:pt x="987" y="225"/>
                  </a:lnTo>
                  <a:lnTo>
                    <a:pt x="979" y="232"/>
                  </a:lnTo>
                  <a:lnTo>
                    <a:pt x="970" y="232"/>
                  </a:lnTo>
                  <a:lnTo>
                    <a:pt x="887" y="246"/>
                  </a:lnTo>
                  <a:lnTo>
                    <a:pt x="903" y="246"/>
                  </a:lnTo>
                  <a:lnTo>
                    <a:pt x="962" y="240"/>
                  </a:lnTo>
                  <a:lnTo>
                    <a:pt x="962" y="246"/>
                  </a:lnTo>
                  <a:lnTo>
                    <a:pt x="903" y="261"/>
                  </a:lnTo>
                  <a:lnTo>
                    <a:pt x="920" y="261"/>
                  </a:lnTo>
                  <a:lnTo>
                    <a:pt x="920" y="267"/>
                  </a:lnTo>
                  <a:lnTo>
                    <a:pt x="853" y="275"/>
                  </a:lnTo>
                  <a:lnTo>
                    <a:pt x="853" y="261"/>
                  </a:lnTo>
                  <a:lnTo>
                    <a:pt x="820" y="261"/>
                  </a:lnTo>
                  <a:lnTo>
                    <a:pt x="770" y="261"/>
                  </a:lnTo>
                  <a:lnTo>
                    <a:pt x="778" y="267"/>
                  </a:lnTo>
                  <a:lnTo>
                    <a:pt x="836" y="267"/>
                  </a:lnTo>
                  <a:lnTo>
                    <a:pt x="845" y="282"/>
                  </a:lnTo>
                  <a:lnTo>
                    <a:pt x="828" y="290"/>
                  </a:lnTo>
                  <a:lnTo>
                    <a:pt x="811" y="282"/>
                  </a:lnTo>
                  <a:lnTo>
                    <a:pt x="803" y="290"/>
                  </a:lnTo>
                  <a:lnTo>
                    <a:pt x="786" y="296"/>
                  </a:lnTo>
                  <a:lnTo>
                    <a:pt x="761" y="290"/>
                  </a:lnTo>
                  <a:lnTo>
                    <a:pt x="761" y="305"/>
                  </a:lnTo>
                  <a:lnTo>
                    <a:pt x="711" y="296"/>
                  </a:lnTo>
                  <a:lnTo>
                    <a:pt x="711" y="305"/>
                  </a:lnTo>
                  <a:lnTo>
                    <a:pt x="694" y="305"/>
                  </a:lnTo>
                  <a:lnTo>
                    <a:pt x="661" y="305"/>
                  </a:lnTo>
                  <a:lnTo>
                    <a:pt x="778" y="311"/>
                  </a:lnTo>
                  <a:lnTo>
                    <a:pt x="761" y="319"/>
                  </a:lnTo>
                  <a:lnTo>
                    <a:pt x="786" y="334"/>
                  </a:lnTo>
                  <a:lnTo>
                    <a:pt x="744" y="326"/>
                  </a:lnTo>
                  <a:lnTo>
                    <a:pt x="711" y="319"/>
                  </a:lnTo>
                  <a:lnTo>
                    <a:pt x="669" y="319"/>
                  </a:lnTo>
                  <a:lnTo>
                    <a:pt x="711" y="326"/>
                  </a:lnTo>
                  <a:lnTo>
                    <a:pt x="627" y="334"/>
                  </a:lnTo>
                  <a:lnTo>
                    <a:pt x="652" y="334"/>
                  </a:lnTo>
                  <a:lnTo>
                    <a:pt x="728" y="334"/>
                  </a:lnTo>
                  <a:lnTo>
                    <a:pt x="694" y="340"/>
                  </a:lnTo>
                  <a:lnTo>
                    <a:pt x="728" y="340"/>
                  </a:lnTo>
                  <a:lnTo>
                    <a:pt x="770" y="349"/>
                  </a:lnTo>
                  <a:lnTo>
                    <a:pt x="770" y="363"/>
                  </a:lnTo>
                  <a:lnTo>
                    <a:pt x="778" y="363"/>
                  </a:lnTo>
                  <a:lnTo>
                    <a:pt x="736" y="378"/>
                  </a:lnTo>
                  <a:lnTo>
                    <a:pt x="686" y="369"/>
                  </a:lnTo>
                  <a:lnTo>
                    <a:pt x="728" y="378"/>
                  </a:lnTo>
                  <a:lnTo>
                    <a:pt x="761" y="384"/>
                  </a:lnTo>
                  <a:lnTo>
                    <a:pt x="744" y="392"/>
                  </a:lnTo>
                  <a:lnTo>
                    <a:pt x="736" y="399"/>
                  </a:lnTo>
                  <a:lnTo>
                    <a:pt x="703" y="399"/>
                  </a:lnTo>
                  <a:lnTo>
                    <a:pt x="678" y="399"/>
                  </a:lnTo>
                  <a:lnTo>
                    <a:pt x="736" y="405"/>
                  </a:lnTo>
                  <a:lnTo>
                    <a:pt x="736" y="413"/>
                  </a:lnTo>
                  <a:lnTo>
                    <a:pt x="719" y="413"/>
                  </a:lnTo>
                  <a:lnTo>
                    <a:pt x="703" y="413"/>
                  </a:lnTo>
                  <a:lnTo>
                    <a:pt x="686" y="419"/>
                  </a:lnTo>
                  <a:lnTo>
                    <a:pt x="611" y="419"/>
                  </a:lnTo>
                  <a:lnTo>
                    <a:pt x="619" y="419"/>
                  </a:lnTo>
                  <a:lnTo>
                    <a:pt x="619" y="428"/>
                  </a:lnTo>
                  <a:lnTo>
                    <a:pt x="619" y="434"/>
                  </a:lnTo>
                  <a:lnTo>
                    <a:pt x="636" y="442"/>
                  </a:lnTo>
                  <a:lnTo>
                    <a:pt x="636" y="449"/>
                  </a:lnTo>
                  <a:lnTo>
                    <a:pt x="611" y="457"/>
                  </a:lnTo>
                  <a:lnTo>
                    <a:pt x="611" y="463"/>
                  </a:lnTo>
                  <a:lnTo>
                    <a:pt x="602" y="463"/>
                  </a:lnTo>
                  <a:lnTo>
                    <a:pt x="586" y="463"/>
                  </a:lnTo>
                  <a:lnTo>
                    <a:pt x="577" y="472"/>
                  </a:lnTo>
                  <a:lnTo>
                    <a:pt x="510" y="472"/>
                  </a:lnTo>
                  <a:lnTo>
                    <a:pt x="460" y="449"/>
                  </a:lnTo>
                  <a:lnTo>
                    <a:pt x="452" y="457"/>
                  </a:lnTo>
                  <a:lnTo>
                    <a:pt x="477" y="463"/>
                  </a:lnTo>
                  <a:lnTo>
                    <a:pt x="443" y="472"/>
                  </a:lnTo>
                  <a:lnTo>
                    <a:pt x="452" y="478"/>
                  </a:lnTo>
                  <a:lnTo>
                    <a:pt x="477" y="472"/>
                  </a:lnTo>
                  <a:lnTo>
                    <a:pt x="519" y="478"/>
                  </a:lnTo>
                  <a:lnTo>
                    <a:pt x="552" y="472"/>
                  </a:lnTo>
                  <a:lnTo>
                    <a:pt x="577" y="478"/>
                  </a:lnTo>
                  <a:lnTo>
                    <a:pt x="569" y="492"/>
                  </a:lnTo>
                  <a:lnTo>
                    <a:pt x="586" y="501"/>
                  </a:lnTo>
                  <a:lnTo>
                    <a:pt x="586" y="507"/>
                  </a:lnTo>
                  <a:lnTo>
                    <a:pt x="594" y="507"/>
                  </a:lnTo>
                  <a:lnTo>
                    <a:pt x="602" y="492"/>
                  </a:lnTo>
                  <a:lnTo>
                    <a:pt x="619" y="492"/>
                  </a:lnTo>
                  <a:lnTo>
                    <a:pt x="627" y="501"/>
                  </a:lnTo>
                  <a:lnTo>
                    <a:pt x="627" y="522"/>
                  </a:lnTo>
                  <a:lnTo>
                    <a:pt x="619" y="530"/>
                  </a:lnTo>
                  <a:lnTo>
                    <a:pt x="602" y="536"/>
                  </a:lnTo>
                  <a:lnTo>
                    <a:pt x="594" y="530"/>
                  </a:lnTo>
                  <a:lnTo>
                    <a:pt x="594" y="536"/>
                  </a:lnTo>
                  <a:lnTo>
                    <a:pt x="577" y="543"/>
                  </a:lnTo>
                  <a:lnTo>
                    <a:pt x="569" y="551"/>
                  </a:lnTo>
                  <a:lnTo>
                    <a:pt x="485" y="566"/>
                  </a:lnTo>
                  <a:lnTo>
                    <a:pt x="485" y="557"/>
                  </a:lnTo>
                  <a:lnTo>
                    <a:pt x="502" y="536"/>
                  </a:lnTo>
                  <a:lnTo>
                    <a:pt x="485" y="536"/>
                  </a:lnTo>
                  <a:lnTo>
                    <a:pt x="477" y="536"/>
                  </a:lnTo>
                  <a:lnTo>
                    <a:pt x="443" y="530"/>
                  </a:lnTo>
                  <a:lnTo>
                    <a:pt x="443" y="522"/>
                  </a:lnTo>
                  <a:lnTo>
                    <a:pt x="418" y="515"/>
                  </a:lnTo>
                  <a:lnTo>
                    <a:pt x="435" y="530"/>
                  </a:lnTo>
                  <a:lnTo>
                    <a:pt x="435" y="536"/>
                  </a:lnTo>
                  <a:lnTo>
                    <a:pt x="410" y="543"/>
                  </a:lnTo>
                  <a:lnTo>
                    <a:pt x="402" y="536"/>
                  </a:lnTo>
                  <a:lnTo>
                    <a:pt x="385" y="522"/>
                  </a:lnTo>
                  <a:lnTo>
                    <a:pt x="385" y="507"/>
                  </a:lnTo>
                  <a:lnTo>
                    <a:pt x="377" y="515"/>
                  </a:lnTo>
                  <a:lnTo>
                    <a:pt x="385" y="522"/>
                  </a:lnTo>
                  <a:lnTo>
                    <a:pt x="385" y="536"/>
                  </a:lnTo>
                  <a:lnTo>
                    <a:pt x="352" y="530"/>
                  </a:lnTo>
                  <a:lnTo>
                    <a:pt x="352" y="522"/>
                  </a:lnTo>
                  <a:lnTo>
                    <a:pt x="335" y="522"/>
                  </a:lnTo>
                  <a:lnTo>
                    <a:pt x="343" y="522"/>
                  </a:lnTo>
                  <a:lnTo>
                    <a:pt x="343" y="536"/>
                  </a:lnTo>
                  <a:lnTo>
                    <a:pt x="326" y="536"/>
                  </a:lnTo>
                  <a:lnTo>
                    <a:pt x="310" y="522"/>
                  </a:lnTo>
                  <a:lnTo>
                    <a:pt x="301" y="530"/>
                  </a:lnTo>
                  <a:lnTo>
                    <a:pt x="301" y="536"/>
                  </a:lnTo>
                  <a:lnTo>
                    <a:pt x="326" y="543"/>
                  </a:lnTo>
                  <a:lnTo>
                    <a:pt x="310" y="551"/>
                  </a:lnTo>
                  <a:lnTo>
                    <a:pt x="243" y="543"/>
                  </a:lnTo>
                  <a:lnTo>
                    <a:pt x="243" y="530"/>
                  </a:lnTo>
                  <a:lnTo>
                    <a:pt x="234" y="536"/>
                  </a:lnTo>
                  <a:lnTo>
                    <a:pt x="226" y="543"/>
                  </a:lnTo>
                  <a:lnTo>
                    <a:pt x="209" y="543"/>
                  </a:lnTo>
                  <a:lnTo>
                    <a:pt x="209" y="536"/>
                  </a:lnTo>
                  <a:lnTo>
                    <a:pt x="201" y="536"/>
                  </a:lnTo>
                  <a:lnTo>
                    <a:pt x="193" y="522"/>
                  </a:lnTo>
                  <a:lnTo>
                    <a:pt x="193" y="543"/>
                  </a:lnTo>
                  <a:lnTo>
                    <a:pt x="159" y="536"/>
                  </a:lnTo>
                  <a:lnTo>
                    <a:pt x="151" y="530"/>
                  </a:lnTo>
                  <a:lnTo>
                    <a:pt x="143" y="536"/>
                  </a:lnTo>
                  <a:lnTo>
                    <a:pt x="126" y="536"/>
                  </a:lnTo>
                  <a:lnTo>
                    <a:pt x="109" y="530"/>
                  </a:lnTo>
                  <a:lnTo>
                    <a:pt x="109" y="501"/>
                  </a:lnTo>
                  <a:lnTo>
                    <a:pt x="159" y="478"/>
                  </a:lnTo>
                  <a:lnTo>
                    <a:pt x="209" y="478"/>
                  </a:lnTo>
                  <a:lnTo>
                    <a:pt x="209" y="463"/>
                  </a:lnTo>
                  <a:lnTo>
                    <a:pt x="184" y="463"/>
                  </a:lnTo>
                  <a:lnTo>
                    <a:pt x="193" y="449"/>
                  </a:lnTo>
                  <a:lnTo>
                    <a:pt x="168" y="442"/>
                  </a:lnTo>
                  <a:lnTo>
                    <a:pt x="168" y="428"/>
                  </a:lnTo>
                  <a:lnTo>
                    <a:pt x="226" y="419"/>
                  </a:lnTo>
                  <a:lnTo>
                    <a:pt x="260" y="434"/>
                  </a:lnTo>
                  <a:lnTo>
                    <a:pt x="276" y="449"/>
                  </a:lnTo>
                  <a:lnTo>
                    <a:pt x="268" y="457"/>
                  </a:lnTo>
                  <a:lnTo>
                    <a:pt x="310" y="463"/>
                  </a:lnTo>
                  <a:lnTo>
                    <a:pt x="360" y="463"/>
                  </a:lnTo>
                  <a:lnTo>
                    <a:pt x="418" y="428"/>
                  </a:lnTo>
                  <a:lnTo>
                    <a:pt x="418" y="413"/>
                  </a:lnTo>
                  <a:lnTo>
                    <a:pt x="393" y="434"/>
                  </a:lnTo>
                  <a:lnTo>
                    <a:pt x="377" y="449"/>
                  </a:lnTo>
                  <a:lnTo>
                    <a:pt x="326" y="449"/>
                  </a:lnTo>
                  <a:lnTo>
                    <a:pt x="326" y="442"/>
                  </a:lnTo>
                  <a:lnTo>
                    <a:pt x="301" y="442"/>
                  </a:lnTo>
                  <a:lnTo>
                    <a:pt x="301" y="428"/>
                  </a:lnTo>
                  <a:lnTo>
                    <a:pt x="285" y="428"/>
                  </a:lnTo>
                  <a:lnTo>
                    <a:pt x="293" y="419"/>
                  </a:lnTo>
                  <a:lnTo>
                    <a:pt x="276" y="413"/>
                  </a:lnTo>
                  <a:lnTo>
                    <a:pt x="318" y="405"/>
                  </a:lnTo>
                  <a:lnTo>
                    <a:pt x="310" y="405"/>
                  </a:lnTo>
                  <a:lnTo>
                    <a:pt x="310" y="399"/>
                  </a:lnTo>
                  <a:lnTo>
                    <a:pt x="326" y="399"/>
                  </a:lnTo>
                  <a:lnTo>
                    <a:pt x="326" y="392"/>
                  </a:lnTo>
                  <a:lnTo>
                    <a:pt x="310" y="384"/>
                  </a:lnTo>
                  <a:lnTo>
                    <a:pt x="285" y="405"/>
                  </a:lnTo>
                  <a:lnTo>
                    <a:pt x="251" y="405"/>
                  </a:lnTo>
                  <a:lnTo>
                    <a:pt x="268" y="392"/>
                  </a:lnTo>
                  <a:lnTo>
                    <a:pt x="234" y="405"/>
                  </a:lnTo>
                  <a:lnTo>
                    <a:pt x="201" y="399"/>
                  </a:lnTo>
                  <a:lnTo>
                    <a:pt x="209" y="399"/>
                  </a:lnTo>
                  <a:lnTo>
                    <a:pt x="193" y="392"/>
                  </a:lnTo>
                  <a:lnTo>
                    <a:pt x="201" y="384"/>
                  </a:lnTo>
                  <a:lnTo>
                    <a:pt x="226" y="355"/>
                  </a:lnTo>
                  <a:lnTo>
                    <a:pt x="243" y="349"/>
                  </a:lnTo>
                  <a:lnTo>
                    <a:pt x="310" y="334"/>
                  </a:lnTo>
                  <a:lnTo>
                    <a:pt x="326" y="340"/>
                  </a:lnTo>
                  <a:lnTo>
                    <a:pt x="368" y="340"/>
                  </a:lnTo>
                  <a:lnTo>
                    <a:pt x="418" y="363"/>
                  </a:lnTo>
                  <a:lnTo>
                    <a:pt x="427" y="355"/>
                  </a:lnTo>
                  <a:lnTo>
                    <a:pt x="393" y="340"/>
                  </a:lnTo>
                  <a:lnTo>
                    <a:pt x="410" y="340"/>
                  </a:lnTo>
                  <a:lnTo>
                    <a:pt x="460" y="340"/>
                  </a:lnTo>
                  <a:lnTo>
                    <a:pt x="460" y="334"/>
                  </a:lnTo>
                  <a:lnTo>
                    <a:pt x="418" y="340"/>
                  </a:lnTo>
                  <a:lnTo>
                    <a:pt x="326" y="326"/>
                  </a:lnTo>
                  <a:lnTo>
                    <a:pt x="318" y="326"/>
                  </a:lnTo>
                  <a:lnTo>
                    <a:pt x="326" y="319"/>
                  </a:lnTo>
                  <a:lnTo>
                    <a:pt x="377" y="326"/>
                  </a:lnTo>
                  <a:lnTo>
                    <a:pt x="393" y="326"/>
                  </a:lnTo>
                  <a:lnTo>
                    <a:pt x="343" y="311"/>
                  </a:lnTo>
                  <a:lnTo>
                    <a:pt x="301" y="275"/>
                  </a:lnTo>
                  <a:lnTo>
                    <a:pt x="234" y="261"/>
                  </a:lnTo>
                  <a:lnTo>
                    <a:pt x="243" y="255"/>
                  </a:lnTo>
                  <a:lnTo>
                    <a:pt x="268" y="255"/>
                  </a:lnTo>
                  <a:lnTo>
                    <a:pt x="226" y="240"/>
                  </a:lnTo>
                  <a:lnTo>
                    <a:pt x="243" y="225"/>
                  </a:lnTo>
                  <a:lnTo>
                    <a:pt x="268" y="217"/>
                  </a:lnTo>
                  <a:lnTo>
                    <a:pt x="318" y="225"/>
                  </a:lnTo>
                  <a:lnTo>
                    <a:pt x="360" y="225"/>
                  </a:lnTo>
                  <a:lnTo>
                    <a:pt x="427" y="255"/>
                  </a:lnTo>
                  <a:lnTo>
                    <a:pt x="443" y="267"/>
                  </a:lnTo>
                  <a:lnTo>
                    <a:pt x="485" y="282"/>
                  </a:lnTo>
                  <a:lnTo>
                    <a:pt x="494" y="275"/>
                  </a:lnTo>
                  <a:lnTo>
                    <a:pt x="460" y="267"/>
                  </a:lnTo>
                  <a:lnTo>
                    <a:pt x="460" y="255"/>
                  </a:lnTo>
                  <a:lnTo>
                    <a:pt x="427" y="240"/>
                  </a:lnTo>
                  <a:lnTo>
                    <a:pt x="393" y="217"/>
                  </a:lnTo>
                  <a:lnTo>
                    <a:pt x="519" y="211"/>
                  </a:lnTo>
                  <a:lnTo>
                    <a:pt x="619" y="196"/>
                  </a:lnTo>
                  <a:lnTo>
                    <a:pt x="535" y="196"/>
                  </a:lnTo>
                  <a:lnTo>
                    <a:pt x="619" y="182"/>
                  </a:lnTo>
                  <a:lnTo>
                    <a:pt x="686" y="173"/>
                  </a:lnTo>
                  <a:lnTo>
                    <a:pt x="586" y="173"/>
                  </a:lnTo>
                  <a:lnTo>
                    <a:pt x="586" y="167"/>
                  </a:lnTo>
                  <a:lnTo>
                    <a:pt x="644" y="144"/>
                  </a:lnTo>
                  <a:lnTo>
                    <a:pt x="661" y="129"/>
                  </a:lnTo>
                  <a:lnTo>
                    <a:pt x="577" y="159"/>
                  </a:lnTo>
                  <a:lnTo>
                    <a:pt x="569" y="167"/>
                  </a:lnTo>
                  <a:lnTo>
                    <a:pt x="569" y="173"/>
                  </a:lnTo>
                  <a:lnTo>
                    <a:pt x="527" y="188"/>
                  </a:lnTo>
                  <a:lnTo>
                    <a:pt x="393" y="202"/>
                  </a:lnTo>
                  <a:lnTo>
                    <a:pt x="402" y="196"/>
                  </a:lnTo>
                  <a:lnTo>
                    <a:pt x="460" y="182"/>
                  </a:lnTo>
                  <a:lnTo>
                    <a:pt x="377" y="188"/>
                  </a:lnTo>
                  <a:lnTo>
                    <a:pt x="385" y="182"/>
                  </a:lnTo>
                  <a:lnTo>
                    <a:pt x="377" y="182"/>
                  </a:lnTo>
                  <a:lnTo>
                    <a:pt x="368" y="188"/>
                  </a:lnTo>
                  <a:lnTo>
                    <a:pt x="368" y="196"/>
                  </a:lnTo>
                  <a:lnTo>
                    <a:pt x="352" y="202"/>
                  </a:lnTo>
                  <a:lnTo>
                    <a:pt x="226" y="196"/>
                  </a:lnTo>
                  <a:lnTo>
                    <a:pt x="276" y="167"/>
                  </a:lnTo>
                  <a:lnTo>
                    <a:pt x="418" y="152"/>
                  </a:lnTo>
                  <a:lnTo>
                    <a:pt x="260" y="167"/>
                  </a:lnTo>
                  <a:lnTo>
                    <a:pt x="226" y="188"/>
                  </a:lnTo>
                  <a:lnTo>
                    <a:pt x="201" y="196"/>
                  </a:lnTo>
                  <a:lnTo>
                    <a:pt x="126" y="182"/>
                  </a:lnTo>
                  <a:lnTo>
                    <a:pt x="109" y="173"/>
                  </a:lnTo>
                  <a:lnTo>
                    <a:pt x="268" y="159"/>
                  </a:lnTo>
                  <a:lnTo>
                    <a:pt x="318" y="138"/>
                  </a:lnTo>
                  <a:lnTo>
                    <a:pt x="159" y="159"/>
                  </a:lnTo>
                  <a:lnTo>
                    <a:pt x="92" y="167"/>
                  </a:lnTo>
                  <a:lnTo>
                    <a:pt x="67" y="152"/>
                  </a:lnTo>
                  <a:lnTo>
                    <a:pt x="117" y="144"/>
                  </a:lnTo>
                  <a:lnTo>
                    <a:pt x="84" y="138"/>
                  </a:lnTo>
                  <a:lnTo>
                    <a:pt x="134" y="129"/>
                  </a:lnTo>
                  <a:lnTo>
                    <a:pt x="168" y="123"/>
                  </a:lnTo>
                  <a:lnTo>
                    <a:pt x="126" y="123"/>
                  </a:lnTo>
                  <a:lnTo>
                    <a:pt x="59" y="129"/>
                  </a:lnTo>
                  <a:lnTo>
                    <a:pt x="51" y="129"/>
                  </a:lnTo>
                  <a:lnTo>
                    <a:pt x="101" y="117"/>
                  </a:lnTo>
                  <a:lnTo>
                    <a:pt x="34" y="117"/>
                  </a:lnTo>
                  <a:lnTo>
                    <a:pt x="25" y="123"/>
                  </a:lnTo>
                  <a:lnTo>
                    <a:pt x="0" y="117"/>
                  </a:lnTo>
                  <a:lnTo>
                    <a:pt x="9" y="109"/>
                  </a:lnTo>
                  <a:lnTo>
                    <a:pt x="25" y="102"/>
                  </a:lnTo>
                  <a:lnTo>
                    <a:pt x="92" y="94"/>
                  </a:lnTo>
                  <a:lnTo>
                    <a:pt x="109" y="102"/>
                  </a:lnTo>
                  <a:lnTo>
                    <a:pt x="126" y="88"/>
                  </a:lnTo>
                  <a:lnTo>
                    <a:pt x="168" y="79"/>
                  </a:lnTo>
                  <a:lnTo>
                    <a:pt x="209" y="88"/>
                  </a:lnTo>
                  <a:lnTo>
                    <a:pt x="201" y="88"/>
                  </a:lnTo>
                  <a:lnTo>
                    <a:pt x="243" y="79"/>
                  </a:lnTo>
                  <a:lnTo>
                    <a:pt x="285" y="88"/>
                  </a:lnTo>
                  <a:lnTo>
                    <a:pt x="293" y="88"/>
                  </a:lnTo>
                  <a:lnTo>
                    <a:pt x="218" y="73"/>
                  </a:lnTo>
                  <a:lnTo>
                    <a:pt x="226" y="65"/>
                  </a:lnTo>
                  <a:lnTo>
                    <a:pt x="285" y="65"/>
                  </a:lnTo>
                  <a:lnTo>
                    <a:pt x="276" y="50"/>
                  </a:lnTo>
                  <a:lnTo>
                    <a:pt x="260" y="50"/>
                  </a:lnTo>
                  <a:lnTo>
                    <a:pt x="326" y="50"/>
                  </a:lnTo>
                  <a:lnTo>
                    <a:pt x="335" y="58"/>
                  </a:lnTo>
                  <a:lnTo>
                    <a:pt x="377" y="58"/>
                  </a:lnTo>
                  <a:lnTo>
                    <a:pt x="377" y="65"/>
                  </a:lnTo>
                  <a:lnTo>
                    <a:pt x="418" y="58"/>
                  </a:lnTo>
                  <a:lnTo>
                    <a:pt x="410" y="58"/>
                  </a:lnTo>
                  <a:lnTo>
                    <a:pt x="427" y="44"/>
                  </a:lnTo>
                  <a:lnTo>
                    <a:pt x="469" y="44"/>
                  </a:lnTo>
                  <a:lnTo>
                    <a:pt x="435" y="35"/>
                  </a:lnTo>
                  <a:lnTo>
                    <a:pt x="502" y="35"/>
                  </a:lnTo>
                  <a:lnTo>
                    <a:pt x="469" y="29"/>
                  </a:lnTo>
                  <a:lnTo>
                    <a:pt x="469" y="21"/>
                  </a:lnTo>
                  <a:lnTo>
                    <a:pt x="519" y="29"/>
                  </a:lnTo>
                  <a:lnTo>
                    <a:pt x="544" y="21"/>
                  </a:lnTo>
                  <a:lnTo>
                    <a:pt x="510" y="21"/>
                  </a:lnTo>
                  <a:lnTo>
                    <a:pt x="544" y="6"/>
                  </a:lnTo>
                  <a:lnTo>
                    <a:pt x="569" y="6"/>
                  </a:lnTo>
                  <a:lnTo>
                    <a:pt x="577" y="15"/>
                  </a:lnTo>
                  <a:lnTo>
                    <a:pt x="594" y="15"/>
                  </a:lnTo>
                  <a:lnTo>
                    <a:pt x="586" y="21"/>
                  </a:lnTo>
                  <a:lnTo>
                    <a:pt x="619" y="21"/>
                  </a:lnTo>
                  <a:lnTo>
                    <a:pt x="644" y="15"/>
                  </a:lnTo>
                  <a:lnTo>
                    <a:pt x="644" y="6"/>
                  </a:lnTo>
                  <a:lnTo>
                    <a:pt x="669" y="0"/>
                  </a:lnTo>
                  <a:lnTo>
                    <a:pt x="820" y="15"/>
                  </a:lnTo>
                  <a:lnTo>
                    <a:pt x="845" y="0"/>
                  </a:lnTo>
                  <a:lnTo>
                    <a:pt x="903" y="0"/>
                  </a:lnTo>
                  <a:lnTo>
                    <a:pt x="887" y="6"/>
                  </a:lnTo>
                  <a:lnTo>
                    <a:pt x="945" y="0"/>
                  </a:lnTo>
                  <a:lnTo>
                    <a:pt x="987" y="0"/>
                  </a:lnTo>
                  <a:lnTo>
                    <a:pt x="987" y="6"/>
                  </a:lnTo>
                  <a:lnTo>
                    <a:pt x="1012" y="6"/>
                  </a:lnTo>
                  <a:lnTo>
                    <a:pt x="1029" y="15"/>
                  </a:lnTo>
                  <a:lnTo>
                    <a:pt x="1029" y="6"/>
                  </a:lnTo>
                  <a:lnTo>
                    <a:pt x="1146" y="15"/>
                  </a:lnTo>
                  <a:lnTo>
                    <a:pt x="1054" y="29"/>
                  </a:lnTo>
                  <a:lnTo>
                    <a:pt x="1045" y="35"/>
                  </a:lnTo>
                  <a:lnTo>
                    <a:pt x="1112" y="29"/>
                  </a:lnTo>
                  <a:lnTo>
                    <a:pt x="1171" y="21"/>
                  </a:lnTo>
                  <a:lnTo>
                    <a:pt x="1179" y="21"/>
                  </a:lnTo>
                  <a:lnTo>
                    <a:pt x="1196" y="15"/>
                  </a:lnTo>
                  <a:lnTo>
                    <a:pt x="1221" y="15"/>
                  </a:lnTo>
                  <a:lnTo>
                    <a:pt x="1221" y="21"/>
                  </a:lnTo>
                  <a:lnTo>
                    <a:pt x="1229" y="21"/>
                  </a:lnTo>
                  <a:lnTo>
                    <a:pt x="1263" y="15"/>
                  </a:lnTo>
                  <a:lnTo>
                    <a:pt x="1271" y="21"/>
                  </a:lnTo>
                  <a:lnTo>
                    <a:pt x="1271" y="29"/>
                  </a:lnTo>
                  <a:lnTo>
                    <a:pt x="1254" y="29"/>
                  </a:lnTo>
                  <a:lnTo>
                    <a:pt x="1296" y="35"/>
                  </a:lnTo>
                  <a:lnTo>
                    <a:pt x="1296" y="50"/>
                  </a:lnTo>
                  <a:lnTo>
                    <a:pt x="1313" y="44"/>
                  </a:lnTo>
                  <a:lnTo>
                    <a:pt x="1380" y="50"/>
                  </a:lnTo>
                  <a:lnTo>
                    <a:pt x="1380" y="65"/>
                  </a:lnTo>
                  <a:lnTo>
                    <a:pt x="1296" y="94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3" name="Freeform 41"/>
            <p:cNvSpPr>
              <a:spLocks/>
            </p:cNvSpPr>
            <p:nvPr/>
          </p:nvSpPr>
          <p:spPr bwMode="auto">
            <a:xfrm>
              <a:off x="2576" y="877"/>
              <a:ext cx="293" cy="123"/>
            </a:xfrm>
            <a:custGeom>
              <a:avLst/>
              <a:gdLst>
                <a:gd name="T0" fmla="*/ 92 w 293"/>
                <a:gd name="T1" fmla="*/ 58 h 123"/>
                <a:gd name="T2" fmla="*/ 75 w 293"/>
                <a:gd name="T3" fmla="*/ 58 h 123"/>
                <a:gd name="T4" fmla="*/ 84 w 293"/>
                <a:gd name="T5" fmla="*/ 58 h 123"/>
                <a:gd name="T6" fmla="*/ 92 w 293"/>
                <a:gd name="T7" fmla="*/ 50 h 123"/>
                <a:gd name="T8" fmla="*/ 50 w 293"/>
                <a:gd name="T9" fmla="*/ 44 h 123"/>
                <a:gd name="T10" fmla="*/ 67 w 293"/>
                <a:gd name="T11" fmla="*/ 35 h 123"/>
                <a:gd name="T12" fmla="*/ 50 w 293"/>
                <a:gd name="T13" fmla="*/ 29 h 123"/>
                <a:gd name="T14" fmla="*/ 42 w 293"/>
                <a:gd name="T15" fmla="*/ 35 h 123"/>
                <a:gd name="T16" fmla="*/ 25 w 293"/>
                <a:gd name="T17" fmla="*/ 44 h 123"/>
                <a:gd name="T18" fmla="*/ 33 w 293"/>
                <a:gd name="T19" fmla="*/ 29 h 123"/>
                <a:gd name="T20" fmla="*/ 0 w 293"/>
                <a:gd name="T21" fmla="*/ 29 h 123"/>
                <a:gd name="T22" fmla="*/ 0 w 293"/>
                <a:gd name="T23" fmla="*/ 0 h 123"/>
                <a:gd name="T24" fmla="*/ 59 w 293"/>
                <a:gd name="T25" fmla="*/ 0 h 123"/>
                <a:gd name="T26" fmla="*/ 117 w 293"/>
                <a:gd name="T27" fmla="*/ 6 h 123"/>
                <a:gd name="T28" fmla="*/ 125 w 293"/>
                <a:gd name="T29" fmla="*/ 14 h 123"/>
                <a:gd name="T30" fmla="*/ 117 w 293"/>
                <a:gd name="T31" fmla="*/ 29 h 123"/>
                <a:gd name="T32" fmla="*/ 125 w 293"/>
                <a:gd name="T33" fmla="*/ 35 h 123"/>
                <a:gd name="T34" fmla="*/ 134 w 293"/>
                <a:gd name="T35" fmla="*/ 29 h 123"/>
                <a:gd name="T36" fmla="*/ 159 w 293"/>
                <a:gd name="T37" fmla="*/ 21 h 123"/>
                <a:gd name="T38" fmla="*/ 201 w 293"/>
                <a:gd name="T39" fmla="*/ 29 h 123"/>
                <a:gd name="T40" fmla="*/ 192 w 293"/>
                <a:gd name="T41" fmla="*/ 44 h 123"/>
                <a:gd name="T42" fmla="*/ 201 w 293"/>
                <a:gd name="T43" fmla="*/ 44 h 123"/>
                <a:gd name="T44" fmla="*/ 226 w 293"/>
                <a:gd name="T45" fmla="*/ 35 h 123"/>
                <a:gd name="T46" fmla="*/ 251 w 293"/>
                <a:gd name="T47" fmla="*/ 50 h 123"/>
                <a:gd name="T48" fmla="*/ 242 w 293"/>
                <a:gd name="T49" fmla="*/ 58 h 123"/>
                <a:gd name="T50" fmla="*/ 268 w 293"/>
                <a:gd name="T51" fmla="*/ 58 h 123"/>
                <a:gd name="T52" fmla="*/ 268 w 293"/>
                <a:gd name="T53" fmla="*/ 64 h 123"/>
                <a:gd name="T54" fmla="*/ 251 w 293"/>
                <a:gd name="T55" fmla="*/ 73 h 123"/>
                <a:gd name="T56" fmla="*/ 259 w 293"/>
                <a:gd name="T57" fmla="*/ 79 h 123"/>
                <a:gd name="T58" fmla="*/ 293 w 293"/>
                <a:gd name="T59" fmla="*/ 100 h 123"/>
                <a:gd name="T60" fmla="*/ 284 w 293"/>
                <a:gd name="T61" fmla="*/ 114 h 123"/>
                <a:gd name="T62" fmla="*/ 276 w 293"/>
                <a:gd name="T63" fmla="*/ 123 h 123"/>
                <a:gd name="T64" fmla="*/ 226 w 293"/>
                <a:gd name="T65" fmla="*/ 123 h 123"/>
                <a:gd name="T66" fmla="*/ 209 w 293"/>
                <a:gd name="T67" fmla="*/ 114 h 123"/>
                <a:gd name="T68" fmla="*/ 209 w 293"/>
                <a:gd name="T69" fmla="*/ 100 h 123"/>
                <a:gd name="T70" fmla="*/ 201 w 293"/>
                <a:gd name="T71" fmla="*/ 94 h 123"/>
                <a:gd name="T72" fmla="*/ 176 w 293"/>
                <a:gd name="T73" fmla="*/ 87 h 123"/>
                <a:gd name="T74" fmla="*/ 125 w 293"/>
                <a:gd name="T75" fmla="*/ 87 h 123"/>
                <a:gd name="T76" fmla="*/ 117 w 293"/>
                <a:gd name="T77" fmla="*/ 79 h 123"/>
                <a:gd name="T78" fmla="*/ 67 w 293"/>
                <a:gd name="T79" fmla="*/ 87 h 123"/>
                <a:gd name="T80" fmla="*/ 42 w 293"/>
                <a:gd name="T81" fmla="*/ 87 h 123"/>
                <a:gd name="T82" fmla="*/ 25 w 293"/>
                <a:gd name="T83" fmla="*/ 73 h 123"/>
                <a:gd name="T84" fmla="*/ 25 w 293"/>
                <a:gd name="T85" fmla="*/ 64 h 123"/>
                <a:gd name="T86" fmla="*/ 33 w 293"/>
                <a:gd name="T87" fmla="*/ 64 h 123"/>
                <a:gd name="T88" fmla="*/ 84 w 293"/>
                <a:gd name="T89" fmla="*/ 64 h 123"/>
                <a:gd name="T90" fmla="*/ 92 w 293"/>
                <a:gd name="T91" fmla="*/ 5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3" h="123">
                  <a:moveTo>
                    <a:pt x="92" y="58"/>
                  </a:moveTo>
                  <a:lnTo>
                    <a:pt x="75" y="58"/>
                  </a:lnTo>
                  <a:lnTo>
                    <a:pt x="84" y="58"/>
                  </a:lnTo>
                  <a:lnTo>
                    <a:pt x="92" y="50"/>
                  </a:lnTo>
                  <a:lnTo>
                    <a:pt x="50" y="44"/>
                  </a:lnTo>
                  <a:lnTo>
                    <a:pt x="67" y="35"/>
                  </a:lnTo>
                  <a:lnTo>
                    <a:pt x="50" y="29"/>
                  </a:lnTo>
                  <a:lnTo>
                    <a:pt x="42" y="35"/>
                  </a:lnTo>
                  <a:lnTo>
                    <a:pt x="25" y="44"/>
                  </a:lnTo>
                  <a:lnTo>
                    <a:pt x="33" y="29"/>
                  </a:lnTo>
                  <a:lnTo>
                    <a:pt x="0" y="29"/>
                  </a:lnTo>
                  <a:lnTo>
                    <a:pt x="0" y="0"/>
                  </a:lnTo>
                  <a:lnTo>
                    <a:pt x="59" y="0"/>
                  </a:lnTo>
                  <a:lnTo>
                    <a:pt x="117" y="6"/>
                  </a:lnTo>
                  <a:lnTo>
                    <a:pt x="125" y="14"/>
                  </a:lnTo>
                  <a:lnTo>
                    <a:pt x="117" y="29"/>
                  </a:lnTo>
                  <a:lnTo>
                    <a:pt x="125" y="35"/>
                  </a:lnTo>
                  <a:lnTo>
                    <a:pt x="134" y="29"/>
                  </a:lnTo>
                  <a:lnTo>
                    <a:pt x="159" y="21"/>
                  </a:lnTo>
                  <a:lnTo>
                    <a:pt x="201" y="29"/>
                  </a:lnTo>
                  <a:lnTo>
                    <a:pt x="192" y="44"/>
                  </a:lnTo>
                  <a:lnTo>
                    <a:pt x="201" y="44"/>
                  </a:lnTo>
                  <a:lnTo>
                    <a:pt x="226" y="35"/>
                  </a:lnTo>
                  <a:lnTo>
                    <a:pt x="251" y="50"/>
                  </a:lnTo>
                  <a:lnTo>
                    <a:pt x="242" y="58"/>
                  </a:lnTo>
                  <a:lnTo>
                    <a:pt x="268" y="58"/>
                  </a:lnTo>
                  <a:lnTo>
                    <a:pt x="268" y="64"/>
                  </a:lnTo>
                  <a:lnTo>
                    <a:pt x="251" y="73"/>
                  </a:lnTo>
                  <a:lnTo>
                    <a:pt x="259" y="79"/>
                  </a:lnTo>
                  <a:lnTo>
                    <a:pt x="293" y="100"/>
                  </a:lnTo>
                  <a:lnTo>
                    <a:pt x="284" y="114"/>
                  </a:lnTo>
                  <a:lnTo>
                    <a:pt x="276" y="123"/>
                  </a:lnTo>
                  <a:lnTo>
                    <a:pt x="226" y="123"/>
                  </a:lnTo>
                  <a:lnTo>
                    <a:pt x="209" y="114"/>
                  </a:lnTo>
                  <a:lnTo>
                    <a:pt x="209" y="100"/>
                  </a:lnTo>
                  <a:lnTo>
                    <a:pt x="201" y="94"/>
                  </a:lnTo>
                  <a:lnTo>
                    <a:pt x="176" y="87"/>
                  </a:lnTo>
                  <a:lnTo>
                    <a:pt x="125" y="87"/>
                  </a:lnTo>
                  <a:lnTo>
                    <a:pt x="117" y="79"/>
                  </a:lnTo>
                  <a:lnTo>
                    <a:pt x="67" y="87"/>
                  </a:lnTo>
                  <a:lnTo>
                    <a:pt x="42" y="87"/>
                  </a:lnTo>
                  <a:lnTo>
                    <a:pt x="25" y="73"/>
                  </a:lnTo>
                  <a:lnTo>
                    <a:pt x="25" y="64"/>
                  </a:lnTo>
                  <a:lnTo>
                    <a:pt x="33" y="64"/>
                  </a:lnTo>
                  <a:lnTo>
                    <a:pt x="84" y="64"/>
                  </a:lnTo>
                  <a:lnTo>
                    <a:pt x="92" y="5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4" name="Freeform 42"/>
            <p:cNvSpPr>
              <a:spLocks/>
            </p:cNvSpPr>
            <p:nvPr/>
          </p:nvSpPr>
          <p:spPr bwMode="auto">
            <a:xfrm>
              <a:off x="3690" y="1334"/>
              <a:ext cx="209" cy="79"/>
            </a:xfrm>
            <a:custGeom>
              <a:avLst/>
              <a:gdLst>
                <a:gd name="T0" fmla="*/ 8 w 209"/>
                <a:gd name="T1" fmla="*/ 0 h 79"/>
                <a:gd name="T2" fmla="*/ 0 w 209"/>
                <a:gd name="T3" fmla="*/ 6 h 79"/>
                <a:gd name="T4" fmla="*/ 0 w 209"/>
                <a:gd name="T5" fmla="*/ 35 h 79"/>
                <a:gd name="T6" fmla="*/ 25 w 209"/>
                <a:gd name="T7" fmla="*/ 41 h 79"/>
                <a:gd name="T8" fmla="*/ 25 w 209"/>
                <a:gd name="T9" fmla="*/ 50 h 79"/>
                <a:gd name="T10" fmla="*/ 33 w 209"/>
                <a:gd name="T11" fmla="*/ 71 h 79"/>
                <a:gd name="T12" fmla="*/ 59 w 209"/>
                <a:gd name="T13" fmla="*/ 79 h 79"/>
                <a:gd name="T14" fmla="*/ 100 w 209"/>
                <a:gd name="T15" fmla="*/ 71 h 79"/>
                <a:gd name="T16" fmla="*/ 192 w 209"/>
                <a:gd name="T17" fmla="*/ 71 h 79"/>
                <a:gd name="T18" fmla="*/ 209 w 209"/>
                <a:gd name="T19" fmla="*/ 71 h 79"/>
                <a:gd name="T20" fmla="*/ 209 w 209"/>
                <a:gd name="T21" fmla="*/ 64 h 79"/>
                <a:gd name="T22" fmla="*/ 201 w 209"/>
                <a:gd name="T23" fmla="*/ 64 h 79"/>
                <a:gd name="T24" fmla="*/ 201 w 209"/>
                <a:gd name="T25" fmla="*/ 50 h 79"/>
                <a:gd name="T26" fmla="*/ 184 w 209"/>
                <a:gd name="T27" fmla="*/ 50 h 79"/>
                <a:gd name="T28" fmla="*/ 184 w 209"/>
                <a:gd name="T29" fmla="*/ 35 h 79"/>
                <a:gd name="T30" fmla="*/ 167 w 209"/>
                <a:gd name="T31" fmla="*/ 29 h 79"/>
                <a:gd name="T32" fmla="*/ 150 w 209"/>
                <a:gd name="T33" fmla="*/ 14 h 79"/>
                <a:gd name="T34" fmla="*/ 117 w 209"/>
                <a:gd name="T35" fmla="*/ 6 h 79"/>
                <a:gd name="T36" fmla="*/ 75 w 209"/>
                <a:gd name="T37" fmla="*/ 6 h 79"/>
                <a:gd name="T38" fmla="*/ 8 w 209"/>
                <a:gd name="T3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9" h="79">
                  <a:moveTo>
                    <a:pt x="8" y="0"/>
                  </a:moveTo>
                  <a:lnTo>
                    <a:pt x="0" y="6"/>
                  </a:lnTo>
                  <a:lnTo>
                    <a:pt x="0" y="35"/>
                  </a:lnTo>
                  <a:lnTo>
                    <a:pt x="25" y="41"/>
                  </a:lnTo>
                  <a:lnTo>
                    <a:pt x="25" y="50"/>
                  </a:lnTo>
                  <a:lnTo>
                    <a:pt x="33" y="71"/>
                  </a:lnTo>
                  <a:lnTo>
                    <a:pt x="59" y="79"/>
                  </a:lnTo>
                  <a:lnTo>
                    <a:pt x="100" y="71"/>
                  </a:lnTo>
                  <a:lnTo>
                    <a:pt x="192" y="71"/>
                  </a:lnTo>
                  <a:lnTo>
                    <a:pt x="209" y="71"/>
                  </a:lnTo>
                  <a:lnTo>
                    <a:pt x="209" y="64"/>
                  </a:lnTo>
                  <a:lnTo>
                    <a:pt x="201" y="64"/>
                  </a:lnTo>
                  <a:lnTo>
                    <a:pt x="201" y="50"/>
                  </a:lnTo>
                  <a:lnTo>
                    <a:pt x="184" y="50"/>
                  </a:lnTo>
                  <a:lnTo>
                    <a:pt x="184" y="35"/>
                  </a:lnTo>
                  <a:lnTo>
                    <a:pt x="167" y="29"/>
                  </a:lnTo>
                  <a:lnTo>
                    <a:pt x="150" y="14"/>
                  </a:lnTo>
                  <a:lnTo>
                    <a:pt x="117" y="6"/>
                  </a:lnTo>
                  <a:lnTo>
                    <a:pt x="75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5" name="Freeform 43"/>
            <p:cNvSpPr>
              <a:spLocks/>
            </p:cNvSpPr>
            <p:nvPr/>
          </p:nvSpPr>
          <p:spPr bwMode="auto">
            <a:xfrm>
              <a:off x="2852" y="1645"/>
              <a:ext cx="194" cy="117"/>
            </a:xfrm>
            <a:custGeom>
              <a:avLst/>
              <a:gdLst>
                <a:gd name="T0" fmla="*/ 33 w 194"/>
                <a:gd name="T1" fmla="*/ 87 h 117"/>
                <a:gd name="T2" fmla="*/ 33 w 194"/>
                <a:gd name="T3" fmla="*/ 79 h 117"/>
                <a:gd name="T4" fmla="*/ 17 w 194"/>
                <a:gd name="T5" fmla="*/ 79 h 117"/>
                <a:gd name="T6" fmla="*/ 25 w 194"/>
                <a:gd name="T7" fmla="*/ 87 h 117"/>
                <a:gd name="T8" fmla="*/ 8 w 194"/>
                <a:gd name="T9" fmla="*/ 79 h 117"/>
                <a:gd name="T10" fmla="*/ 0 w 194"/>
                <a:gd name="T11" fmla="*/ 64 h 117"/>
                <a:gd name="T12" fmla="*/ 25 w 194"/>
                <a:gd name="T13" fmla="*/ 58 h 117"/>
                <a:gd name="T14" fmla="*/ 33 w 194"/>
                <a:gd name="T15" fmla="*/ 50 h 117"/>
                <a:gd name="T16" fmla="*/ 50 w 194"/>
                <a:gd name="T17" fmla="*/ 50 h 117"/>
                <a:gd name="T18" fmla="*/ 42 w 194"/>
                <a:gd name="T19" fmla="*/ 35 h 117"/>
                <a:gd name="T20" fmla="*/ 50 w 194"/>
                <a:gd name="T21" fmla="*/ 35 h 117"/>
                <a:gd name="T22" fmla="*/ 42 w 194"/>
                <a:gd name="T23" fmla="*/ 29 h 117"/>
                <a:gd name="T24" fmla="*/ 42 w 194"/>
                <a:gd name="T25" fmla="*/ 21 h 117"/>
                <a:gd name="T26" fmla="*/ 67 w 194"/>
                <a:gd name="T27" fmla="*/ 35 h 117"/>
                <a:gd name="T28" fmla="*/ 50 w 194"/>
                <a:gd name="T29" fmla="*/ 21 h 117"/>
                <a:gd name="T30" fmla="*/ 67 w 194"/>
                <a:gd name="T31" fmla="*/ 0 h 117"/>
                <a:gd name="T32" fmla="*/ 92 w 194"/>
                <a:gd name="T33" fmla="*/ 6 h 117"/>
                <a:gd name="T34" fmla="*/ 92 w 194"/>
                <a:gd name="T35" fmla="*/ 21 h 117"/>
                <a:gd name="T36" fmla="*/ 100 w 194"/>
                <a:gd name="T37" fmla="*/ 14 h 117"/>
                <a:gd name="T38" fmla="*/ 111 w 194"/>
                <a:gd name="T39" fmla="*/ 21 h 117"/>
                <a:gd name="T40" fmla="*/ 152 w 194"/>
                <a:gd name="T41" fmla="*/ 43 h 117"/>
                <a:gd name="T42" fmla="*/ 152 w 194"/>
                <a:gd name="T43" fmla="*/ 64 h 117"/>
                <a:gd name="T44" fmla="*/ 152 w 194"/>
                <a:gd name="T45" fmla="*/ 58 h 117"/>
                <a:gd name="T46" fmla="*/ 169 w 194"/>
                <a:gd name="T47" fmla="*/ 79 h 117"/>
                <a:gd name="T48" fmla="*/ 186 w 194"/>
                <a:gd name="T49" fmla="*/ 79 h 117"/>
                <a:gd name="T50" fmla="*/ 194 w 194"/>
                <a:gd name="T51" fmla="*/ 87 h 117"/>
                <a:gd name="T52" fmla="*/ 178 w 194"/>
                <a:gd name="T53" fmla="*/ 94 h 117"/>
                <a:gd name="T54" fmla="*/ 169 w 194"/>
                <a:gd name="T55" fmla="*/ 94 h 117"/>
                <a:gd name="T56" fmla="*/ 161 w 194"/>
                <a:gd name="T57" fmla="*/ 102 h 117"/>
                <a:gd name="T58" fmla="*/ 136 w 194"/>
                <a:gd name="T59" fmla="*/ 117 h 117"/>
                <a:gd name="T60" fmla="*/ 111 w 194"/>
                <a:gd name="T61" fmla="*/ 108 h 117"/>
                <a:gd name="T62" fmla="*/ 84 w 194"/>
                <a:gd name="T63" fmla="*/ 102 h 117"/>
                <a:gd name="T64" fmla="*/ 67 w 194"/>
                <a:gd name="T65" fmla="*/ 102 h 117"/>
                <a:gd name="T66" fmla="*/ 58 w 194"/>
                <a:gd name="T67" fmla="*/ 87 h 117"/>
                <a:gd name="T68" fmla="*/ 50 w 194"/>
                <a:gd name="T69" fmla="*/ 87 h 117"/>
                <a:gd name="T70" fmla="*/ 50 w 194"/>
                <a:gd name="T71" fmla="*/ 94 h 117"/>
                <a:gd name="T72" fmla="*/ 33 w 194"/>
                <a:gd name="T73" fmla="*/ 8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4" h="117">
                  <a:moveTo>
                    <a:pt x="33" y="87"/>
                  </a:moveTo>
                  <a:lnTo>
                    <a:pt x="33" y="79"/>
                  </a:lnTo>
                  <a:lnTo>
                    <a:pt x="17" y="79"/>
                  </a:lnTo>
                  <a:lnTo>
                    <a:pt x="25" y="87"/>
                  </a:lnTo>
                  <a:lnTo>
                    <a:pt x="8" y="79"/>
                  </a:lnTo>
                  <a:lnTo>
                    <a:pt x="0" y="64"/>
                  </a:lnTo>
                  <a:lnTo>
                    <a:pt x="25" y="58"/>
                  </a:lnTo>
                  <a:lnTo>
                    <a:pt x="33" y="50"/>
                  </a:lnTo>
                  <a:lnTo>
                    <a:pt x="50" y="50"/>
                  </a:lnTo>
                  <a:lnTo>
                    <a:pt x="42" y="35"/>
                  </a:lnTo>
                  <a:lnTo>
                    <a:pt x="50" y="35"/>
                  </a:lnTo>
                  <a:lnTo>
                    <a:pt x="42" y="29"/>
                  </a:lnTo>
                  <a:lnTo>
                    <a:pt x="42" y="21"/>
                  </a:lnTo>
                  <a:lnTo>
                    <a:pt x="67" y="35"/>
                  </a:lnTo>
                  <a:lnTo>
                    <a:pt x="50" y="21"/>
                  </a:lnTo>
                  <a:lnTo>
                    <a:pt x="67" y="0"/>
                  </a:lnTo>
                  <a:lnTo>
                    <a:pt x="92" y="6"/>
                  </a:lnTo>
                  <a:lnTo>
                    <a:pt x="92" y="21"/>
                  </a:lnTo>
                  <a:lnTo>
                    <a:pt x="100" y="14"/>
                  </a:lnTo>
                  <a:lnTo>
                    <a:pt x="111" y="21"/>
                  </a:lnTo>
                  <a:lnTo>
                    <a:pt x="152" y="43"/>
                  </a:lnTo>
                  <a:lnTo>
                    <a:pt x="152" y="64"/>
                  </a:lnTo>
                  <a:lnTo>
                    <a:pt x="152" y="58"/>
                  </a:lnTo>
                  <a:lnTo>
                    <a:pt x="169" y="79"/>
                  </a:lnTo>
                  <a:lnTo>
                    <a:pt x="186" y="79"/>
                  </a:lnTo>
                  <a:lnTo>
                    <a:pt x="194" y="87"/>
                  </a:lnTo>
                  <a:lnTo>
                    <a:pt x="178" y="94"/>
                  </a:lnTo>
                  <a:lnTo>
                    <a:pt x="169" y="94"/>
                  </a:lnTo>
                  <a:lnTo>
                    <a:pt x="161" y="102"/>
                  </a:lnTo>
                  <a:lnTo>
                    <a:pt x="136" y="117"/>
                  </a:lnTo>
                  <a:lnTo>
                    <a:pt x="111" y="108"/>
                  </a:lnTo>
                  <a:lnTo>
                    <a:pt x="84" y="102"/>
                  </a:lnTo>
                  <a:lnTo>
                    <a:pt x="67" y="102"/>
                  </a:lnTo>
                  <a:lnTo>
                    <a:pt x="58" y="87"/>
                  </a:lnTo>
                  <a:lnTo>
                    <a:pt x="50" y="87"/>
                  </a:lnTo>
                  <a:lnTo>
                    <a:pt x="50" y="94"/>
                  </a:lnTo>
                  <a:lnTo>
                    <a:pt x="33" y="8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6" name="Freeform 44"/>
            <p:cNvSpPr>
              <a:spLocks/>
            </p:cNvSpPr>
            <p:nvPr/>
          </p:nvSpPr>
          <p:spPr bwMode="auto">
            <a:xfrm>
              <a:off x="2979" y="1181"/>
              <a:ext cx="134" cy="71"/>
            </a:xfrm>
            <a:custGeom>
              <a:avLst/>
              <a:gdLst>
                <a:gd name="T0" fmla="*/ 76 w 134"/>
                <a:gd name="T1" fmla="*/ 71 h 71"/>
                <a:gd name="T2" fmla="*/ 34 w 134"/>
                <a:gd name="T3" fmla="*/ 65 h 71"/>
                <a:gd name="T4" fmla="*/ 0 w 134"/>
                <a:gd name="T5" fmla="*/ 44 h 71"/>
                <a:gd name="T6" fmla="*/ 0 w 134"/>
                <a:gd name="T7" fmla="*/ 36 h 71"/>
                <a:gd name="T8" fmla="*/ 17 w 134"/>
                <a:gd name="T9" fmla="*/ 21 h 71"/>
                <a:gd name="T10" fmla="*/ 25 w 134"/>
                <a:gd name="T11" fmla="*/ 21 h 71"/>
                <a:gd name="T12" fmla="*/ 17 w 134"/>
                <a:gd name="T13" fmla="*/ 15 h 71"/>
                <a:gd name="T14" fmla="*/ 34 w 134"/>
                <a:gd name="T15" fmla="*/ 15 h 71"/>
                <a:gd name="T16" fmla="*/ 42 w 134"/>
                <a:gd name="T17" fmla="*/ 7 h 71"/>
                <a:gd name="T18" fmla="*/ 92 w 134"/>
                <a:gd name="T19" fmla="*/ 0 h 71"/>
                <a:gd name="T20" fmla="*/ 134 w 134"/>
                <a:gd name="T21" fmla="*/ 30 h 71"/>
                <a:gd name="T22" fmla="*/ 134 w 134"/>
                <a:gd name="T23" fmla="*/ 71 h 71"/>
                <a:gd name="T24" fmla="*/ 76 w 134"/>
                <a:gd name="T2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" h="71">
                  <a:moveTo>
                    <a:pt x="76" y="71"/>
                  </a:moveTo>
                  <a:lnTo>
                    <a:pt x="34" y="65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17" y="21"/>
                  </a:lnTo>
                  <a:lnTo>
                    <a:pt x="25" y="21"/>
                  </a:lnTo>
                  <a:lnTo>
                    <a:pt x="17" y="15"/>
                  </a:lnTo>
                  <a:lnTo>
                    <a:pt x="34" y="15"/>
                  </a:lnTo>
                  <a:lnTo>
                    <a:pt x="42" y="7"/>
                  </a:lnTo>
                  <a:lnTo>
                    <a:pt x="92" y="0"/>
                  </a:lnTo>
                  <a:lnTo>
                    <a:pt x="134" y="30"/>
                  </a:lnTo>
                  <a:lnTo>
                    <a:pt x="134" y="71"/>
                  </a:lnTo>
                  <a:lnTo>
                    <a:pt x="76" y="7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7" name="Freeform 45"/>
            <p:cNvSpPr>
              <a:spLocks/>
            </p:cNvSpPr>
            <p:nvPr/>
          </p:nvSpPr>
          <p:spPr bwMode="auto">
            <a:xfrm>
              <a:off x="2894" y="921"/>
              <a:ext cx="161" cy="79"/>
            </a:xfrm>
            <a:custGeom>
              <a:avLst/>
              <a:gdLst>
                <a:gd name="T0" fmla="*/ 161 w 161"/>
                <a:gd name="T1" fmla="*/ 35 h 79"/>
                <a:gd name="T2" fmla="*/ 136 w 161"/>
                <a:gd name="T3" fmla="*/ 43 h 79"/>
                <a:gd name="T4" fmla="*/ 152 w 161"/>
                <a:gd name="T5" fmla="*/ 50 h 79"/>
                <a:gd name="T6" fmla="*/ 152 w 161"/>
                <a:gd name="T7" fmla="*/ 64 h 79"/>
                <a:gd name="T8" fmla="*/ 77 w 161"/>
                <a:gd name="T9" fmla="*/ 79 h 79"/>
                <a:gd name="T10" fmla="*/ 50 w 161"/>
                <a:gd name="T11" fmla="*/ 79 h 79"/>
                <a:gd name="T12" fmla="*/ 58 w 161"/>
                <a:gd name="T13" fmla="*/ 70 h 79"/>
                <a:gd name="T14" fmla="*/ 25 w 161"/>
                <a:gd name="T15" fmla="*/ 64 h 79"/>
                <a:gd name="T16" fmla="*/ 25 w 161"/>
                <a:gd name="T17" fmla="*/ 56 h 79"/>
                <a:gd name="T18" fmla="*/ 69 w 161"/>
                <a:gd name="T19" fmla="*/ 56 h 79"/>
                <a:gd name="T20" fmla="*/ 25 w 161"/>
                <a:gd name="T21" fmla="*/ 43 h 79"/>
                <a:gd name="T22" fmla="*/ 0 w 161"/>
                <a:gd name="T23" fmla="*/ 29 h 79"/>
                <a:gd name="T24" fmla="*/ 16 w 161"/>
                <a:gd name="T25" fmla="*/ 20 h 79"/>
                <a:gd name="T26" fmla="*/ 0 w 161"/>
                <a:gd name="T27" fmla="*/ 6 h 79"/>
                <a:gd name="T28" fmla="*/ 0 w 161"/>
                <a:gd name="T29" fmla="*/ 0 h 79"/>
                <a:gd name="T30" fmla="*/ 25 w 161"/>
                <a:gd name="T31" fmla="*/ 0 h 79"/>
                <a:gd name="T32" fmla="*/ 94 w 161"/>
                <a:gd name="T33" fmla="*/ 14 h 79"/>
                <a:gd name="T34" fmla="*/ 94 w 161"/>
                <a:gd name="T35" fmla="*/ 20 h 79"/>
                <a:gd name="T36" fmla="*/ 127 w 161"/>
                <a:gd name="T37" fmla="*/ 20 h 79"/>
                <a:gd name="T38" fmla="*/ 152 w 161"/>
                <a:gd name="T39" fmla="*/ 29 h 79"/>
                <a:gd name="T40" fmla="*/ 161 w 161"/>
                <a:gd name="T41" fmla="*/ 3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1" h="79">
                  <a:moveTo>
                    <a:pt x="161" y="35"/>
                  </a:moveTo>
                  <a:lnTo>
                    <a:pt x="136" y="43"/>
                  </a:lnTo>
                  <a:lnTo>
                    <a:pt x="152" y="50"/>
                  </a:lnTo>
                  <a:lnTo>
                    <a:pt x="152" y="64"/>
                  </a:lnTo>
                  <a:lnTo>
                    <a:pt x="77" y="79"/>
                  </a:lnTo>
                  <a:lnTo>
                    <a:pt x="50" y="79"/>
                  </a:lnTo>
                  <a:lnTo>
                    <a:pt x="58" y="70"/>
                  </a:lnTo>
                  <a:lnTo>
                    <a:pt x="25" y="64"/>
                  </a:lnTo>
                  <a:lnTo>
                    <a:pt x="25" y="56"/>
                  </a:lnTo>
                  <a:lnTo>
                    <a:pt x="69" y="56"/>
                  </a:lnTo>
                  <a:lnTo>
                    <a:pt x="25" y="43"/>
                  </a:lnTo>
                  <a:lnTo>
                    <a:pt x="0" y="29"/>
                  </a:lnTo>
                  <a:lnTo>
                    <a:pt x="16" y="20"/>
                  </a:lnTo>
                  <a:lnTo>
                    <a:pt x="0" y="6"/>
                  </a:lnTo>
                  <a:lnTo>
                    <a:pt x="0" y="0"/>
                  </a:lnTo>
                  <a:lnTo>
                    <a:pt x="25" y="0"/>
                  </a:lnTo>
                  <a:lnTo>
                    <a:pt x="94" y="14"/>
                  </a:lnTo>
                  <a:lnTo>
                    <a:pt x="94" y="20"/>
                  </a:lnTo>
                  <a:lnTo>
                    <a:pt x="127" y="20"/>
                  </a:lnTo>
                  <a:lnTo>
                    <a:pt x="152" y="29"/>
                  </a:lnTo>
                  <a:lnTo>
                    <a:pt x="161" y="3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8" name="Freeform 46"/>
            <p:cNvSpPr>
              <a:spLocks/>
            </p:cNvSpPr>
            <p:nvPr/>
          </p:nvSpPr>
          <p:spPr bwMode="auto">
            <a:xfrm>
              <a:off x="3849" y="1768"/>
              <a:ext cx="100" cy="94"/>
            </a:xfrm>
            <a:custGeom>
              <a:avLst/>
              <a:gdLst>
                <a:gd name="T0" fmla="*/ 8 w 100"/>
                <a:gd name="T1" fmla="*/ 87 h 94"/>
                <a:gd name="T2" fmla="*/ 0 w 100"/>
                <a:gd name="T3" fmla="*/ 73 h 94"/>
                <a:gd name="T4" fmla="*/ 0 w 100"/>
                <a:gd name="T5" fmla="*/ 35 h 94"/>
                <a:gd name="T6" fmla="*/ 25 w 100"/>
                <a:gd name="T7" fmla="*/ 8 h 94"/>
                <a:gd name="T8" fmla="*/ 58 w 100"/>
                <a:gd name="T9" fmla="*/ 0 h 94"/>
                <a:gd name="T10" fmla="*/ 100 w 100"/>
                <a:gd name="T11" fmla="*/ 14 h 94"/>
                <a:gd name="T12" fmla="*/ 92 w 100"/>
                <a:gd name="T13" fmla="*/ 44 h 94"/>
                <a:gd name="T14" fmla="*/ 100 w 100"/>
                <a:gd name="T15" fmla="*/ 58 h 94"/>
                <a:gd name="T16" fmla="*/ 83 w 100"/>
                <a:gd name="T17" fmla="*/ 79 h 94"/>
                <a:gd name="T18" fmla="*/ 50 w 100"/>
                <a:gd name="T19" fmla="*/ 94 h 94"/>
                <a:gd name="T20" fmla="*/ 8 w 100"/>
                <a:gd name="T21" fmla="*/ 8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8" y="87"/>
                  </a:moveTo>
                  <a:lnTo>
                    <a:pt x="0" y="73"/>
                  </a:lnTo>
                  <a:lnTo>
                    <a:pt x="0" y="35"/>
                  </a:lnTo>
                  <a:lnTo>
                    <a:pt x="25" y="8"/>
                  </a:lnTo>
                  <a:lnTo>
                    <a:pt x="58" y="0"/>
                  </a:lnTo>
                  <a:lnTo>
                    <a:pt x="100" y="14"/>
                  </a:lnTo>
                  <a:lnTo>
                    <a:pt x="92" y="44"/>
                  </a:lnTo>
                  <a:lnTo>
                    <a:pt x="100" y="58"/>
                  </a:lnTo>
                  <a:lnTo>
                    <a:pt x="83" y="79"/>
                  </a:lnTo>
                  <a:lnTo>
                    <a:pt x="50" y="94"/>
                  </a:lnTo>
                  <a:lnTo>
                    <a:pt x="8" y="8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199" name="Freeform 47"/>
            <p:cNvSpPr>
              <a:spLocks/>
            </p:cNvSpPr>
            <p:nvPr/>
          </p:nvSpPr>
          <p:spPr bwMode="auto">
            <a:xfrm>
              <a:off x="2225" y="977"/>
              <a:ext cx="167" cy="67"/>
            </a:xfrm>
            <a:custGeom>
              <a:avLst/>
              <a:gdLst>
                <a:gd name="T0" fmla="*/ 125 w 167"/>
                <a:gd name="T1" fmla="*/ 0 h 67"/>
                <a:gd name="T2" fmla="*/ 33 w 167"/>
                <a:gd name="T3" fmla="*/ 8 h 67"/>
                <a:gd name="T4" fmla="*/ 0 w 167"/>
                <a:gd name="T5" fmla="*/ 14 h 67"/>
                <a:gd name="T6" fmla="*/ 0 w 167"/>
                <a:gd name="T7" fmla="*/ 29 h 67"/>
                <a:gd name="T8" fmla="*/ 8 w 167"/>
                <a:gd name="T9" fmla="*/ 37 h 67"/>
                <a:gd name="T10" fmla="*/ 8 w 167"/>
                <a:gd name="T11" fmla="*/ 52 h 67"/>
                <a:gd name="T12" fmla="*/ 50 w 167"/>
                <a:gd name="T13" fmla="*/ 67 h 67"/>
                <a:gd name="T14" fmla="*/ 100 w 167"/>
                <a:gd name="T15" fmla="*/ 58 h 67"/>
                <a:gd name="T16" fmla="*/ 150 w 167"/>
                <a:gd name="T17" fmla="*/ 44 h 67"/>
                <a:gd name="T18" fmla="*/ 142 w 167"/>
                <a:gd name="T19" fmla="*/ 29 h 67"/>
                <a:gd name="T20" fmla="*/ 117 w 167"/>
                <a:gd name="T21" fmla="*/ 29 h 67"/>
                <a:gd name="T22" fmla="*/ 109 w 167"/>
                <a:gd name="T23" fmla="*/ 23 h 67"/>
                <a:gd name="T24" fmla="*/ 159 w 167"/>
                <a:gd name="T25" fmla="*/ 14 h 67"/>
                <a:gd name="T26" fmla="*/ 167 w 167"/>
                <a:gd name="T27" fmla="*/ 8 h 67"/>
                <a:gd name="T28" fmla="*/ 125 w 167"/>
                <a:gd name="T2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7" h="67">
                  <a:moveTo>
                    <a:pt x="125" y="0"/>
                  </a:moveTo>
                  <a:lnTo>
                    <a:pt x="33" y="8"/>
                  </a:lnTo>
                  <a:lnTo>
                    <a:pt x="0" y="14"/>
                  </a:lnTo>
                  <a:lnTo>
                    <a:pt x="0" y="29"/>
                  </a:lnTo>
                  <a:lnTo>
                    <a:pt x="8" y="37"/>
                  </a:lnTo>
                  <a:lnTo>
                    <a:pt x="8" y="52"/>
                  </a:lnTo>
                  <a:lnTo>
                    <a:pt x="50" y="67"/>
                  </a:lnTo>
                  <a:lnTo>
                    <a:pt x="100" y="58"/>
                  </a:lnTo>
                  <a:lnTo>
                    <a:pt x="150" y="44"/>
                  </a:lnTo>
                  <a:lnTo>
                    <a:pt x="142" y="29"/>
                  </a:lnTo>
                  <a:lnTo>
                    <a:pt x="117" y="29"/>
                  </a:lnTo>
                  <a:lnTo>
                    <a:pt x="109" y="23"/>
                  </a:lnTo>
                  <a:lnTo>
                    <a:pt x="159" y="14"/>
                  </a:lnTo>
                  <a:lnTo>
                    <a:pt x="167" y="8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0" name="Freeform 48"/>
            <p:cNvSpPr>
              <a:spLocks/>
            </p:cNvSpPr>
            <p:nvPr/>
          </p:nvSpPr>
          <p:spPr bwMode="auto">
            <a:xfrm>
              <a:off x="2509" y="1325"/>
              <a:ext cx="117" cy="73"/>
            </a:xfrm>
            <a:custGeom>
              <a:avLst/>
              <a:gdLst>
                <a:gd name="T0" fmla="*/ 117 w 117"/>
                <a:gd name="T1" fmla="*/ 38 h 73"/>
                <a:gd name="T2" fmla="*/ 109 w 117"/>
                <a:gd name="T3" fmla="*/ 15 h 73"/>
                <a:gd name="T4" fmla="*/ 67 w 117"/>
                <a:gd name="T5" fmla="*/ 0 h 73"/>
                <a:gd name="T6" fmla="*/ 9 w 117"/>
                <a:gd name="T7" fmla="*/ 15 h 73"/>
                <a:gd name="T8" fmla="*/ 0 w 117"/>
                <a:gd name="T9" fmla="*/ 23 h 73"/>
                <a:gd name="T10" fmla="*/ 34 w 117"/>
                <a:gd name="T11" fmla="*/ 44 h 73"/>
                <a:gd name="T12" fmla="*/ 84 w 117"/>
                <a:gd name="T13" fmla="*/ 73 h 73"/>
                <a:gd name="T14" fmla="*/ 117 w 117"/>
                <a:gd name="T15" fmla="*/ 3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73">
                  <a:moveTo>
                    <a:pt x="117" y="38"/>
                  </a:moveTo>
                  <a:lnTo>
                    <a:pt x="109" y="15"/>
                  </a:lnTo>
                  <a:lnTo>
                    <a:pt x="67" y="0"/>
                  </a:lnTo>
                  <a:lnTo>
                    <a:pt x="9" y="15"/>
                  </a:lnTo>
                  <a:lnTo>
                    <a:pt x="0" y="23"/>
                  </a:lnTo>
                  <a:lnTo>
                    <a:pt x="34" y="44"/>
                  </a:lnTo>
                  <a:lnTo>
                    <a:pt x="84" y="73"/>
                  </a:lnTo>
                  <a:lnTo>
                    <a:pt x="117" y="3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1" name="Freeform 49"/>
            <p:cNvSpPr>
              <a:spLocks/>
            </p:cNvSpPr>
            <p:nvPr/>
          </p:nvSpPr>
          <p:spPr bwMode="auto">
            <a:xfrm>
              <a:off x="2225" y="927"/>
              <a:ext cx="175" cy="37"/>
            </a:xfrm>
            <a:custGeom>
              <a:avLst/>
              <a:gdLst>
                <a:gd name="T0" fmla="*/ 167 w 175"/>
                <a:gd name="T1" fmla="*/ 14 h 37"/>
                <a:gd name="T2" fmla="*/ 117 w 175"/>
                <a:gd name="T3" fmla="*/ 0 h 37"/>
                <a:gd name="T4" fmla="*/ 67 w 175"/>
                <a:gd name="T5" fmla="*/ 14 h 37"/>
                <a:gd name="T6" fmla="*/ 17 w 175"/>
                <a:gd name="T7" fmla="*/ 23 h 37"/>
                <a:gd name="T8" fmla="*/ 0 w 175"/>
                <a:gd name="T9" fmla="*/ 29 h 37"/>
                <a:gd name="T10" fmla="*/ 0 w 175"/>
                <a:gd name="T11" fmla="*/ 37 h 37"/>
                <a:gd name="T12" fmla="*/ 67 w 175"/>
                <a:gd name="T13" fmla="*/ 29 h 37"/>
                <a:gd name="T14" fmla="*/ 75 w 175"/>
                <a:gd name="T15" fmla="*/ 37 h 37"/>
                <a:gd name="T16" fmla="*/ 92 w 175"/>
                <a:gd name="T17" fmla="*/ 37 h 37"/>
                <a:gd name="T18" fmla="*/ 92 w 175"/>
                <a:gd name="T19" fmla="*/ 29 h 37"/>
                <a:gd name="T20" fmla="*/ 142 w 175"/>
                <a:gd name="T21" fmla="*/ 37 h 37"/>
                <a:gd name="T22" fmla="*/ 175 w 175"/>
                <a:gd name="T23" fmla="*/ 37 h 37"/>
                <a:gd name="T24" fmla="*/ 175 w 175"/>
                <a:gd name="T25" fmla="*/ 14 h 37"/>
                <a:gd name="T26" fmla="*/ 167 w 175"/>
                <a:gd name="T27" fmla="*/ 1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5" h="37">
                  <a:moveTo>
                    <a:pt x="167" y="14"/>
                  </a:moveTo>
                  <a:lnTo>
                    <a:pt x="117" y="0"/>
                  </a:lnTo>
                  <a:lnTo>
                    <a:pt x="67" y="14"/>
                  </a:lnTo>
                  <a:lnTo>
                    <a:pt x="17" y="23"/>
                  </a:lnTo>
                  <a:lnTo>
                    <a:pt x="0" y="29"/>
                  </a:lnTo>
                  <a:lnTo>
                    <a:pt x="0" y="37"/>
                  </a:lnTo>
                  <a:lnTo>
                    <a:pt x="67" y="29"/>
                  </a:lnTo>
                  <a:lnTo>
                    <a:pt x="75" y="37"/>
                  </a:lnTo>
                  <a:lnTo>
                    <a:pt x="92" y="37"/>
                  </a:lnTo>
                  <a:lnTo>
                    <a:pt x="92" y="29"/>
                  </a:lnTo>
                  <a:lnTo>
                    <a:pt x="142" y="37"/>
                  </a:lnTo>
                  <a:lnTo>
                    <a:pt x="175" y="37"/>
                  </a:lnTo>
                  <a:lnTo>
                    <a:pt x="175" y="14"/>
                  </a:lnTo>
                  <a:lnTo>
                    <a:pt x="167" y="14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2" name="Freeform 50"/>
            <p:cNvSpPr>
              <a:spLocks/>
            </p:cNvSpPr>
            <p:nvPr/>
          </p:nvSpPr>
          <p:spPr bwMode="auto">
            <a:xfrm>
              <a:off x="3548" y="2202"/>
              <a:ext cx="92" cy="73"/>
            </a:xfrm>
            <a:custGeom>
              <a:avLst/>
              <a:gdLst>
                <a:gd name="T0" fmla="*/ 8 w 92"/>
                <a:gd name="T1" fmla="*/ 52 h 73"/>
                <a:gd name="T2" fmla="*/ 0 w 92"/>
                <a:gd name="T3" fmla="*/ 44 h 73"/>
                <a:gd name="T4" fmla="*/ 17 w 92"/>
                <a:gd name="T5" fmla="*/ 29 h 73"/>
                <a:gd name="T6" fmla="*/ 25 w 92"/>
                <a:gd name="T7" fmla="*/ 8 h 73"/>
                <a:gd name="T8" fmla="*/ 42 w 92"/>
                <a:gd name="T9" fmla="*/ 14 h 73"/>
                <a:gd name="T10" fmla="*/ 75 w 92"/>
                <a:gd name="T11" fmla="*/ 0 h 73"/>
                <a:gd name="T12" fmla="*/ 92 w 92"/>
                <a:gd name="T13" fmla="*/ 8 h 73"/>
                <a:gd name="T14" fmla="*/ 83 w 92"/>
                <a:gd name="T15" fmla="*/ 29 h 73"/>
                <a:gd name="T16" fmla="*/ 67 w 92"/>
                <a:gd name="T17" fmla="*/ 44 h 73"/>
                <a:gd name="T18" fmla="*/ 50 w 92"/>
                <a:gd name="T19" fmla="*/ 58 h 73"/>
                <a:gd name="T20" fmla="*/ 33 w 92"/>
                <a:gd name="T21" fmla="*/ 67 h 73"/>
                <a:gd name="T22" fmla="*/ 25 w 92"/>
                <a:gd name="T23" fmla="*/ 67 h 73"/>
                <a:gd name="T24" fmla="*/ 8 w 92"/>
                <a:gd name="T25" fmla="*/ 73 h 73"/>
                <a:gd name="T26" fmla="*/ 8 w 92"/>
                <a:gd name="T27" fmla="*/ 5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" h="73">
                  <a:moveTo>
                    <a:pt x="8" y="52"/>
                  </a:moveTo>
                  <a:lnTo>
                    <a:pt x="0" y="44"/>
                  </a:lnTo>
                  <a:lnTo>
                    <a:pt x="17" y="29"/>
                  </a:lnTo>
                  <a:lnTo>
                    <a:pt x="25" y="8"/>
                  </a:lnTo>
                  <a:lnTo>
                    <a:pt x="42" y="14"/>
                  </a:lnTo>
                  <a:lnTo>
                    <a:pt x="75" y="0"/>
                  </a:lnTo>
                  <a:lnTo>
                    <a:pt x="92" y="8"/>
                  </a:lnTo>
                  <a:lnTo>
                    <a:pt x="83" y="29"/>
                  </a:lnTo>
                  <a:lnTo>
                    <a:pt x="67" y="44"/>
                  </a:lnTo>
                  <a:lnTo>
                    <a:pt x="50" y="58"/>
                  </a:lnTo>
                  <a:lnTo>
                    <a:pt x="33" y="67"/>
                  </a:lnTo>
                  <a:lnTo>
                    <a:pt x="25" y="67"/>
                  </a:lnTo>
                  <a:lnTo>
                    <a:pt x="8" y="73"/>
                  </a:lnTo>
                  <a:lnTo>
                    <a:pt x="8" y="5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3" name="Freeform 51"/>
            <p:cNvSpPr>
              <a:spLocks/>
            </p:cNvSpPr>
            <p:nvPr/>
          </p:nvSpPr>
          <p:spPr bwMode="auto">
            <a:xfrm>
              <a:off x="2988" y="1000"/>
              <a:ext cx="142" cy="29"/>
            </a:xfrm>
            <a:custGeom>
              <a:avLst/>
              <a:gdLst>
                <a:gd name="T0" fmla="*/ 8 w 142"/>
                <a:gd name="T1" fmla="*/ 29 h 29"/>
                <a:gd name="T2" fmla="*/ 0 w 142"/>
                <a:gd name="T3" fmla="*/ 21 h 29"/>
                <a:gd name="T4" fmla="*/ 8 w 142"/>
                <a:gd name="T5" fmla="*/ 6 h 29"/>
                <a:gd name="T6" fmla="*/ 33 w 142"/>
                <a:gd name="T7" fmla="*/ 0 h 29"/>
                <a:gd name="T8" fmla="*/ 42 w 142"/>
                <a:gd name="T9" fmla="*/ 6 h 29"/>
                <a:gd name="T10" fmla="*/ 134 w 142"/>
                <a:gd name="T11" fmla="*/ 6 h 29"/>
                <a:gd name="T12" fmla="*/ 142 w 142"/>
                <a:gd name="T13" fmla="*/ 14 h 29"/>
                <a:gd name="T14" fmla="*/ 125 w 142"/>
                <a:gd name="T15" fmla="*/ 14 h 29"/>
                <a:gd name="T16" fmla="*/ 125 w 142"/>
                <a:gd name="T17" fmla="*/ 29 h 29"/>
                <a:gd name="T18" fmla="*/ 42 w 142"/>
                <a:gd name="T19" fmla="*/ 29 h 29"/>
                <a:gd name="T20" fmla="*/ 8 w 142"/>
                <a:gd name="T2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2" h="29">
                  <a:moveTo>
                    <a:pt x="8" y="29"/>
                  </a:moveTo>
                  <a:lnTo>
                    <a:pt x="0" y="21"/>
                  </a:lnTo>
                  <a:lnTo>
                    <a:pt x="8" y="6"/>
                  </a:lnTo>
                  <a:lnTo>
                    <a:pt x="33" y="0"/>
                  </a:lnTo>
                  <a:lnTo>
                    <a:pt x="42" y="6"/>
                  </a:lnTo>
                  <a:lnTo>
                    <a:pt x="134" y="6"/>
                  </a:lnTo>
                  <a:lnTo>
                    <a:pt x="142" y="14"/>
                  </a:lnTo>
                  <a:lnTo>
                    <a:pt x="125" y="14"/>
                  </a:lnTo>
                  <a:lnTo>
                    <a:pt x="125" y="29"/>
                  </a:lnTo>
                  <a:lnTo>
                    <a:pt x="42" y="29"/>
                  </a:lnTo>
                  <a:lnTo>
                    <a:pt x="8" y="2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4" name="Freeform 52"/>
            <p:cNvSpPr>
              <a:spLocks/>
            </p:cNvSpPr>
            <p:nvPr/>
          </p:nvSpPr>
          <p:spPr bwMode="auto">
            <a:xfrm>
              <a:off x="1222" y="1659"/>
              <a:ext cx="92" cy="65"/>
            </a:xfrm>
            <a:custGeom>
              <a:avLst/>
              <a:gdLst>
                <a:gd name="T0" fmla="*/ 67 w 92"/>
                <a:gd name="T1" fmla="*/ 7 h 65"/>
                <a:gd name="T2" fmla="*/ 50 w 92"/>
                <a:gd name="T3" fmla="*/ 21 h 65"/>
                <a:gd name="T4" fmla="*/ 25 w 92"/>
                <a:gd name="T5" fmla="*/ 29 h 65"/>
                <a:gd name="T6" fmla="*/ 0 w 92"/>
                <a:gd name="T7" fmla="*/ 44 h 65"/>
                <a:gd name="T8" fmla="*/ 16 w 92"/>
                <a:gd name="T9" fmla="*/ 59 h 65"/>
                <a:gd name="T10" fmla="*/ 42 w 92"/>
                <a:gd name="T11" fmla="*/ 65 h 65"/>
                <a:gd name="T12" fmla="*/ 83 w 92"/>
                <a:gd name="T13" fmla="*/ 29 h 65"/>
                <a:gd name="T14" fmla="*/ 92 w 92"/>
                <a:gd name="T15" fmla="*/ 15 h 65"/>
                <a:gd name="T16" fmla="*/ 75 w 92"/>
                <a:gd name="T17" fmla="*/ 15 h 65"/>
                <a:gd name="T18" fmla="*/ 75 w 92"/>
                <a:gd name="T19" fmla="*/ 0 h 65"/>
                <a:gd name="T20" fmla="*/ 67 w 92"/>
                <a:gd name="T21" fmla="*/ 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2" h="65">
                  <a:moveTo>
                    <a:pt x="67" y="7"/>
                  </a:moveTo>
                  <a:lnTo>
                    <a:pt x="50" y="21"/>
                  </a:lnTo>
                  <a:lnTo>
                    <a:pt x="25" y="29"/>
                  </a:lnTo>
                  <a:lnTo>
                    <a:pt x="0" y="44"/>
                  </a:lnTo>
                  <a:lnTo>
                    <a:pt x="16" y="59"/>
                  </a:lnTo>
                  <a:lnTo>
                    <a:pt x="42" y="65"/>
                  </a:lnTo>
                  <a:lnTo>
                    <a:pt x="83" y="29"/>
                  </a:lnTo>
                  <a:lnTo>
                    <a:pt x="92" y="15"/>
                  </a:lnTo>
                  <a:lnTo>
                    <a:pt x="75" y="15"/>
                  </a:lnTo>
                  <a:lnTo>
                    <a:pt x="75" y="0"/>
                  </a:lnTo>
                  <a:lnTo>
                    <a:pt x="67" y="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5" name="Freeform 53"/>
            <p:cNvSpPr>
              <a:spLocks/>
            </p:cNvSpPr>
            <p:nvPr/>
          </p:nvSpPr>
          <p:spPr bwMode="auto">
            <a:xfrm>
              <a:off x="3205" y="1014"/>
              <a:ext cx="84" cy="36"/>
            </a:xfrm>
            <a:custGeom>
              <a:avLst/>
              <a:gdLst>
                <a:gd name="T0" fmla="*/ 8 w 84"/>
                <a:gd name="T1" fmla="*/ 21 h 36"/>
                <a:gd name="T2" fmla="*/ 0 w 84"/>
                <a:gd name="T3" fmla="*/ 0 h 36"/>
                <a:gd name="T4" fmla="*/ 34 w 84"/>
                <a:gd name="T5" fmla="*/ 0 h 36"/>
                <a:gd name="T6" fmla="*/ 59 w 84"/>
                <a:gd name="T7" fmla="*/ 0 h 36"/>
                <a:gd name="T8" fmla="*/ 75 w 84"/>
                <a:gd name="T9" fmla="*/ 7 h 36"/>
                <a:gd name="T10" fmla="*/ 84 w 84"/>
                <a:gd name="T11" fmla="*/ 21 h 36"/>
                <a:gd name="T12" fmla="*/ 59 w 84"/>
                <a:gd name="T13" fmla="*/ 36 h 36"/>
                <a:gd name="T14" fmla="*/ 17 w 84"/>
                <a:gd name="T15" fmla="*/ 21 h 36"/>
                <a:gd name="T16" fmla="*/ 8 w 84"/>
                <a:gd name="T17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36">
                  <a:moveTo>
                    <a:pt x="8" y="21"/>
                  </a:moveTo>
                  <a:lnTo>
                    <a:pt x="0" y="0"/>
                  </a:lnTo>
                  <a:lnTo>
                    <a:pt x="34" y="0"/>
                  </a:lnTo>
                  <a:lnTo>
                    <a:pt x="59" y="0"/>
                  </a:lnTo>
                  <a:lnTo>
                    <a:pt x="75" y="7"/>
                  </a:lnTo>
                  <a:lnTo>
                    <a:pt x="84" y="21"/>
                  </a:lnTo>
                  <a:lnTo>
                    <a:pt x="59" y="36"/>
                  </a:lnTo>
                  <a:lnTo>
                    <a:pt x="17" y="21"/>
                  </a:lnTo>
                  <a:lnTo>
                    <a:pt x="8" y="2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6" name="Freeform 54"/>
            <p:cNvSpPr>
              <a:spLocks/>
            </p:cNvSpPr>
            <p:nvPr/>
          </p:nvSpPr>
          <p:spPr bwMode="auto">
            <a:xfrm>
              <a:off x="3715" y="2254"/>
              <a:ext cx="42" cy="65"/>
            </a:xfrm>
            <a:custGeom>
              <a:avLst/>
              <a:gdLst>
                <a:gd name="T0" fmla="*/ 34 w 42"/>
                <a:gd name="T1" fmla="*/ 35 h 65"/>
                <a:gd name="T2" fmla="*/ 17 w 42"/>
                <a:gd name="T3" fmla="*/ 65 h 65"/>
                <a:gd name="T4" fmla="*/ 8 w 42"/>
                <a:gd name="T5" fmla="*/ 58 h 65"/>
                <a:gd name="T6" fmla="*/ 0 w 42"/>
                <a:gd name="T7" fmla="*/ 44 h 65"/>
                <a:gd name="T8" fmla="*/ 0 w 42"/>
                <a:gd name="T9" fmla="*/ 15 h 65"/>
                <a:gd name="T10" fmla="*/ 17 w 42"/>
                <a:gd name="T11" fmla="*/ 0 h 65"/>
                <a:gd name="T12" fmla="*/ 34 w 42"/>
                <a:gd name="T13" fmla="*/ 0 h 65"/>
                <a:gd name="T14" fmla="*/ 42 w 42"/>
                <a:gd name="T15" fmla="*/ 15 h 65"/>
                <a:gd name="T16" fmla="*/ 34 w 42"/>
                <a:gd name="T17" fmla="*/ 3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65">
                  <a:moveTo>
                    <a:pt x="34" y="35"/>
                  </a:moveTo>
                  <a:lnTo>
                    <a:pt x="17" y="65"/>
                  </a:lnTo>
                  <a:lnTo>
                    <a:pt x="8" y="58"/>
                  </a:lnTo>
                  <a:lnTo>
                    <a:pt x="0" y="44"/>
                  </a:lnTo>
                  <a:lnTo>
                    <a:pt x="0" y="15"/>
                  </a:lnTo>
                  <a:lnTo>
                    <a:pt x="17" y="0"/>
                  </a:lnTo>
                  <a:lnTo>
                    <a:pt x="34" y="0"/>
                  </a:lnTo>
                  <a:lnTo>
                    <a:pt x="42" y="15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7" name="Freeform 55"/>
            <p:cNvSpPr>
              <a:spLocks/>
            </p:cNvSpPr>
            <p:nvPr/>
          </p:nvSpPr>
          <p:spPr bwMode="auto">
            <a:xfrm>
              <a:off x="1957" y="1144"/>
              <a:ext cx="84" cy="52"/>
            </a:xfrm>
            <a:custGeom>
              <a:avLst/>
              <a:gdLst>
                <a:gd name="T0" fmla="*/ 84 w 84"/>
                <a:gd name="T1" fmla="*/ 8 h 52"/>
                <a:gd name="T2" fmla="*/ 76 w 84"/>
                <a:gd name="T3" fmla="*/ 0 h 52"/>
                <a:gd name="T4" fmla="*/ 67 w 84"/>
                <a:gd name="T5" fmla="*/ 8 h 52"/>
                <a:gd name="T6" fmla="*/ 42 w 84"/>
                <a:gd name="T7" fmla="*/ 8 h 52"/>
                <a:gd name="T8" fmla="*/ 0 w 84"/>
                <a:gd name="T9" fmla="*/ 44 h 52"/>
                <a:gd name="T10" fmla="*/ 25 w 84"/>
                <a:gd name="T11" fmla="*/ 44 h 52"/>
                <a:gd name="T12" fmla="*/ 34 w 84"/>
                <a:gd name="T13" fmla="*/ 52 h 52"/>
                <a:gd name="T14" fmla="*/ 59 w 84"/>
                <a:gd name="T15" fmla="*/ 44 h 52"/>
                <a:gd name="T16" fmla="*/ 59 w 84"/>
                <a:gd name="T17" fmla="*/ 29 h 52"/>
                <a:gd name="T18" fmla="*/ 84 w 84"/>
                <a:gd name="T19" fmla="*/ 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52">
                  <a:moveTo>
                    <a:pt x="84" y="8"/>
                  </a:moveTo>
                  <a:lnTo>
                    <a:pt x="76" y="0"/>
                  </a:lnTo>
                  <a:lnTo>
                    <a:pt x="67" y="8"/>
                  </a:lnTo>
                  <a:lnTo>
                    <a:pt x="42" y="8"/>
                  </a:lnTo>
                  <a:lnTo>
                    <a:pt x="0" y="44"/>
                  </a:lnTo>
                  <a:lnTo>
                    <a:pt x="25" y="44"/>
                  </a:lnTo>
                  <a:lnTo>
                    <a:pt x="34" y="52"/>
                  </a:lnTo>
                  <a:lnTo>
                    <a:pt x="59" y="44"/>
                  </a:lnTo>
                  <a:lnTo>
                    <a:pt x="59" y="29"/>
                  </a:lnTo>
                  <a:lnTo>
                    <a:pt x="84" y="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8" name="Freeform 56"/>
            <p:cNvSpPr>
              <a:spLocks/>
            </p:cNvSpPr>
            <p:nvPr/>
          </p:nvSpPr>
          <p:spPr bwMode="auto">
            <a:xfrm>
              <a:off x="2559" y="1006"/>
              <a:ext cx="76" cy="52"/>
            </a:xfrm>
            <a:custGeom>
              <a:avLst/>
              <a:gdLst>
                <a:gd name="T0" fmla="*/ 59 w 76"/>
                <a:gd name="T1" fmla="*/ 52 h 52"/>
                <a:gd name="T2" fmla="*/ 34 w 76"/>
                <a:gd name="T3" fmla="*/ 52 h 52"/>
                <a:gd name="T4" fmla="*/ 9 w 76"/>
                <a:gd name="T5" fmla="*/ 29 h 52"/>
                <a:gd name="T6" fmla="*/ 9 w 76"/>
                <a:gd name="T7" fmla="*/ 15 h 52"/>
                <a:gd name="T8" fmla="*/ 0 w 76"/>
                <a:gd name="T9" fmla="*/ 0 h 52"/>
                <a:gd name="T10" fmla="*/ 34 w 76"/>
                <a:gd name="T11" fmla="*/ 8 h 52"/>
                <a:gd name="T12" fmla="*/ 42 w 76"/>
                <a:gd name="T13" fmla="*/ 15 h 52"/>
                <a:gd name="T14" fmla="*/ 42 w 76"/>
                <a:gd name="T15" fmla="*/ 23 h 52"/>
                <a:gd name="T16" fmla="*/ 76 w 76"/>
                <a:gd name="T17" fmla="*/ 38 h 52"/>
                <a:gd name="T18" fmla="*/ 76 w 76"/>
                <a:gd name="T19" fmla="*/ 44 h 52"/>
                <a:gd name="T20" fmla="*/ 59 w 76"/>
                <a:gd name="T21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" h="52">
                  <a:moveTo>
                    <a:pt x="59" y="52"/>
                  </a:moveTo>
                  <a:lnTo>
                    <a:pt x="34" y="52"/>
                  </a:lnTo>
                  <a:lnTo>
                    <a:pt x="9" y="29"/>
                  </a:lnTo>
                  <a:lnTo>
                    <a:pt x="9" y="15"/>
                  </a:lnTo>
                  <a:lnTo>
                    <a:pt x="0" y="0"/>
                  </a:lnTo>
                  <a:lnTo>
                    <a:pt x="34" y="8"/>
                  </a:lnTo>
                  <a:lnTo>
                    <a:pt x="42" y="15"/>
                  </a:lnTo>
                  <a:lnTo>
                    <a:pt x="42" y="23"/>
                  </a:lnTo>
                  <a:lnTo>
                    <a:pt x="76" y="38"/>
                  </a:lnTo>
                  <a:lnTo>
                    <a:pt x="76" y="44"/>
                  </a:lnTo>
                  <a:lnTo>
                    <a:pt x="59" y="5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09" name="Freeform 57"/>
            <p:cNvSpPr>
              <a:spLocks/>
            </p:cNvSpPr>
            <p:nvPr/>
          </p:nvSpPr>
          <p:spPr bwMode="auto">
            <a:xfrm>
              <a:off x="2802" y="812"/>
              <a:ext cx="75" cy="35"/>
            </a:xfrm>
            <a:custGeom>
              <a:avLst/>
              <a:gdLst>
                <a:gd name="T0" fmla="*/ 8 w 75"/>
                <a:gd name="T1" fmla="*/ 6 h 35"/>
                <a:gd name="T2" fmla="*/ 0 w 75"/>
                <a:gd name="T3" fmla="*/ 21 h 35"/>
                <a:gd name="T4" fmla="*/ 42 w 75"/>
                <a:gd name="T5" fmla="*/ 21 h 35"/>
                <a:gd name="T6" fmla="*/ 50 w 75"/>
                <a:gd name="T7" fmla="*/ 27 h 35"/>
                <a:gd name="T8" fmla="*/ 67 w 75"/>
                <a:gd name="T9" fmla="*/ 35 h 35"/>
                <a:gd name="T10" fmla="*/ 75 w 75"/>
                <a:gd name="T11" fmla="*/ 35 h 35"/>
                <a:gd name="T12" fmla="*/ 67 w 75"/>
                <a:gd name="T13" fmla="*/ 6 h 35"/>
                <a:gd name="T14" fmla="*/ 50 w 75"/>
                <a:gd name="T15" fmla="*/ 0 h 35"/>
                <a:gd name="T16" fmla="*/ 8 w 75"/>
                <a:gd name="T17" fmla="*/ 0 h 35"/>
                <a:gd name="T18" fmla="*/ 8 w 75"/>
                <a:gd name="T19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35">
                  <a:moveTo>
                    <a:pt x="8" y="6"/>
                  </a:moveTo>
                  <a:lnTo>
                    <a:pt x="0" y="21"/>
                  </a:lnTo>
                  <a:lnTo>
                    <a:pt x="42" y="21"/>
                  </a:lnTo>
                  <a:lnTo>
                    <a:pt x="50" y="27"/>
                  </a:lnTo>
                  <a:lnTo>
                    <a:pt x="67" y="35"/>
                  </a:lnTo>
                  <a:lnTo>
                    <a:pt x="75" y="35"/>
                  </a:lnTo>
                  <a:lnTo>
                    <a:pt x="67" y="6"/>
                  </a:lnTo>
                  <a:lnTo>
                    <a:pt x="50" y="0"/>
                  </a:lnTo>
                  <a:lnTo>
                    <a:pt x="8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0" name="Freeform 58"/>
            <p:cNvSpPr>
              <a:spLocks/>
            </p:cNvSpPr>
            <p:nvPr/>
          </p:nvSpPr>
          <p:spPr bwMode="auto">
            <a:xfrm>
              <a:off x="3631" y="3001"/>
              <a:ext cx="59" cy="42"/>
            </a:xfrm>
            <a:custGeom>
              <a:avLst/>
              <a:gdLst>
                <a:gd name="T0" fmla="*/ 51 w 59"/>
                <a:gd name="T1" fmla="*/ 6 h 42"/>
                <a:gd name="T2" fmla="*/ 26 w 59"/>
                <a:gd name="T3" fmla="*/ 0 h 42"/>
                <a:gd name="T4" fmla="*/ 9 w 59"/>
                <a:gd name="T5" fmla="*/ 6 h 42"/>
                <a:gd name="T6" fmla="*/ 0 w 59"/>
                <a:gd name="T7" fmla="*/ 13 h 42"/>
                <a:gd name="T8" fmla="*/ 59 w 59"/>
                <a:gd name="T9" fmla="*/ 42 h 42"/>
                <a:gd name="T10" fmla="*/ 59 w 59"/>
                <a:gd name="T11" fmla="*/ 13 h 42"/>
                <a:gd name="T12" fmla="*/ 51 w 59"/>
                <a:gd name="T13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42">
                  <a:moveTo>
                    <a:pt x="51" y="6"/>
                  </a:moveTo>
                  <a:lnTo>
                    <a:pt x="26" y="0"/>
                  </a:lnTo>
                  <a:lnTo>
                    <a:pt x="9" y="6"/>
                  </a:lnTo>
                  <a:lnTo>
                    <a:pt x="0" y="13"/>
                  </a:lnTo>
                  <a:lnTo>
                    <a:pt x="59" y="42"/>
                  </a:lnTo>
                  <a:lnTo>
                    <a:pt x="59" y="13"/>
                  </a:lnTo>
                  <a:lnTo>
                    <a:pt x="51" y="6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1" name="Freeform 59"/>
            <p:cNvSpPr>
              <a:spLocks/>
            </p:cNvSpPr>
            <p:nvPr/>
          </p:nvSpPr>
          <p:spPr bwMode="auto">
            <a:xfrm>
              <a:off x="3723" y="2726"/>
              <a:ext cx="51" cy="64"/>
            </a:xfrm>
            <a:custGeom>
              <a:avLst/>
              <a:gdLst>
                <a:gd name="T0" fmla="*/ 34 w 51"/>
                <a:gd name="T1" fmla="*/ 0 h 64"/>
                <a:gd name="T2" fmla="*/ 26 w 51"/>
                <a:gd name="T3" fmla="*/ 35 h 64"/>
                <a:gd name="T4" fmla="*/ 17 w 51"/>
                <a:gd name="T5" fmla="*/ 35 h 64"/>
                <a:gd name="T6" fmla="*/ 26 w 51"/>
                <a:gd name="T7" fmla="*/ 6 h 64"/>
                <a:gd name="T8" fmla="*/ 17 w 51"/>
                <a:gd name="T9" fmla="*/ 35 h 64"/>
                <a:gd name="T10" fmla="*/ 9 w 51"/>
                <a:gd name="T11" fmla="*/ 50 h 64"/>
                <a:gd name="T12" fmla="*/ 0 w 51"/>
                <a:gd name="T13" fmla="*/ 56 h 64"/>
                <a:gd name="T14" fmla="*/ 9 w 51"/>
                <a:gd name="T15" fmla="*/ 64 h 64"/>
                <a:gd name="T16" fmla="*/ 26 w 51"/>
                <a:gd name="T17" fmla="*/ 41 h 64"/>
                <a:gd name="T18" fmla="*/ 9 w 51"/>
                <a:gd name="T19" fmla="*/ 64 h 64"/>
                <a:gd name="T20" fmla="*/ 34 w 51"/>
                <a:gd name="T21" fmla="*/ 50 h 64"/>
                <a:gd name="T22" fmla="*/ 42 w 51"/>
                <a:gd name="T23" fmla="*/ 27 h 64"/>
                <a:gd name="T24" fmla="*/ 34 w 51"/>
                <a:gd name="T25" fmla="*/ 50 h 64"/>
                <a:gd name="T26" fmla="*/ 34 w 51"/>
                <a:gd name="T27" fmla="*/ 64 h 64"/>
                <a:gd name="T28" fmla="*/ 51 w 51"/>
                <a:gd name="T29" fmla="*/ 20 h 64"/>
                <a:gd name="T30" fmla="*/ 34 w 51"/>
                <a:gd name="T3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" h="64">
                  <a:moveTo>
                    <a:pt x="34" y="0"/>
                  </a:moveTo>
                  <a:lnTo>
                    <a:pt x="26" y="35"/>
                  </a:lnTo>
                  <a:lnTo>
                    <a:pt x="17" y="35"/>
                  </a:lnTo>
                  <a:lnTo>
                    <a:pt x="26" y="6"/>
                  </a:lnTo>
                  <a:lnTo>
                    <a:pt x="17" y="35"/>
                  </a:lnTo>
                  <a:lnTo>
                    <a:pt x="9" y="50"/>
                  </a:lnTo>
                  <a:lnTo>
                    <a:pt x="0" y="56"/>
                  </a:lnTo>
                  <a:lnTo>
                    <a:pt x="9" y="64"/>
                  </a:lnTo>
                  <a:lnTo>
                    <a:pt x="26" y="41"/>
                  </a:lnTo>
                  <a:lnTo>
                    <a:pt x="9" y="64"/>
                  </a:lnTo>
                  <a:lnTo>
                    <a:pt x="34" y="50"/>
                  </a:lnTo>
                  <a:lnTo>
                    <a:pt x="42" y="27"/>
                  </a:lnTo>
                  <a:lnTo>
                    <a:pt x="34" y="50"/>
                  </a:lnTo>
                  <a:lnTo>
                    <a:pt x="34" y="64"/>
                  </a:lnTo>
                  <a:lnTo>
                    <a:pt x="51" y="2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2" name="Freeform 60"/>
            <p:cNvSpPr>
              <a:spLocks/>
            </p:cNvSpPr>
            <p:nvPr/>
          </p:nvSpPr>
          <p:spPr bwMode="auto">
            <a:xfrm>
              <a:off x="2626" y="1123"/>
              <a:ext cx="84" cy="21"/>
            </a:xfrm>
            <a:custGeom>
              <a:avLst/>
              <a:gdLst>
                <a:gd name="T0" fmla="*/ 59 w 84"/>
                <a:gd name="T1" fmla="*/ 21 h 21"/>
                <a:gd name="T2" fmla="*/ 9 w 84"/>
                <a:gd name="T3" fmla="*/ 21 h 21"/>
                <a:gd name="T4" fmla="*/ 0 w 84"/>
                <a:gd name="T5" fmla="*/ 6 h 21"/>
                <a:gd name="T6" fmla="*/ 75 w 84"/>
                <a:gd name="T7" fmla="*/ 0 h 21"/>
                <a:gd name="T8" fmla="*/ 84 w 84"/>
                <a:gd name="T9" fmla="*/ 6 h 21"/>
                <a:gd name="T10" fmla="*/ 84 w 84"/>
                <a:gd name="T11" fmla="*/ 15 h 21"/>
                <a:gd name="T12" fmla="*/ 59 w 84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21">
                  <a:moveTo>
                    <a:pt x="59" y="21"/>
                  </a:moveTo>
                  <a:lnTo>
                    <a:pt x="9" y="21"/>
                  </a:lnTo>
                  <a:lnTo>
                    <a:pt x="0" y="6"/>
                  </a:lnTo>
                  <a:lnTo>
                    <a:pt x="75" y="0"/>
                  </a:lnTo>
                  <a:lnTo>
                    <a:pt x="84" y="6"/>
                  </a:lnTo>
                  <a:lnTo>
                    <a:pt x="84" y="15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3" name="Freeform 61"/>
            <p:cNvSpPr>
              <a:spLocks/>
            </p:cNvSpPr>
            <p:nvPr/>
          </p:nvSpPr>
          <p:spPr bwMode="auto">
            <a:xfrm>
              <a:off x="3958" y="1782"/>
              <a:ext cx="58" cy="36"/>
            </a:xfrm>
            <a:custGeom>
              <a:avLst/>
              <a:gdLst>
                <a:gd name="T0" fmla="*/ 58 w 58"/>
                <a:gd name="T1" fmla="*/ 21 h 36"/>
                <a:gd name="T2" fmla="*/ 58 w 58"/>
                <a:gd name="T3" fmla="*/ 36 h 36"/>
                <a:gd name="T4" fmla="*/ 16 w 58"/>
                <a:gd name="T5" fmla="*/ 30 h 36"/>
                <a:gd name="T6" fmla="*/ 0 w 58"/>
                <a:gd name="T7" fmla="*/ 15 h 36"/>
                <a:gd name="T8" fmla="*/ 16 w 58"/>
                <a:gd name="T9" fmla="*/ 7 h 36"/>
                <a:gd name="T10" fmla="*/ 25 w 58"/>
                <a:gd name="T11" fmla="*/ 0 h 36"/>
                <a:gd name="T12" fmla="*/ 25 w 58"/>
                <a:gd name="T13" fmla="*/ 7 h 36"/>
                <a:gd name="T14" fmla="*/ 58 w 58"/>
                <a:gd name="T15" fmla="*/ 15 h 36"/>
                <a:gd name="T16" fmla="*/ 58 w 58"/>
                <a:gd name="T17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36">
                  <a:moveTo>
                    <a:pt x="58" y="21"/>
                  </a:moveTo>
                  <a:lnTo>
                    <a:pt x="58" y="36"/>
                  </a:lnTo>
                  <a:lnTo>
                    <a:pt x="16" y="30"/>
                  </a:lnTo>
                  <a:lnTo>
                    <a:pt x="0" y="15"/>
                  </a:lnTo>
                  <a:lnTo>
                    <a:pt x="16" y="7"/>
                  </a:lnTo>
                  <a:lnTo>
                    <a:pt x="25" y="0"/>
                  </a:lnTo>
                  <a:lnTo>
                    <a:pt x="25" y="7"/>
                  </a:lnTo>
                  <a:lnTo>
                    <a:pt x="58" y="15"/>
                  </a:lnTo>
                  <a:lnTo>
                    <a:pt x="58" y="2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4" name="Freeform 62"/>
            <p:cNvSpPr>
              <a:spLocks/>
            </p:cNvSpPr>
            <p:nvPr/>
          </p:nvSpPr>
          <p:spPr bwMode="auto">
            <a:xfrm>
              <a:off x="2601" y="1196"/>
              <a:ext cx="59" cy="35"/>
            </a:xfrm>
            <a:custGeom>
              <a:avLst/>
              <a:gdLst>
                <a:gd name="T0" fmla="*/ 42 w 59"/>
                <a:gd name="T1" fmla="*/ 0 h 35"/>
                <a:gd name="T2" fmla="*/ 25 w 59"/>
                <a:gd name="T3" fmla="*/ 6 h 35"/>
                <a:gd name="T4" fmla="*/ 0 w 59"/>
                <a:gd name="T5" fmla="*/ 21 h 35"/>
                <a:gd name="T6" fmla="*/ 25 w 59"/>
                <a:gd name="T7" fmla="*/ 35 h 35"/>
                <a:gd name="T8" fmla="*/ 59 w 59"/>
                <a:gd name="T9" fmla="*/ 21 h 35"/>
                <a:gd name="T10" fmla="*/ 42 w 59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35">
                  <a:moveTo>
                    <a:pt x="42" y="0"/>
                  </a:moveTo>
                  <a:lnTo>
                    <a:pt x="25" y="6"/>
                  </a:lnTo>
                  <a:lnTo>
                    <a:pt x="0" y="21"/>
                  </a:lnTo>
                  <a:lnTo>
                    <a:pt x="25" y="35"/>
                  </a:lnTo>
                  <a:lnTo>
                    <a:pt x="59" y="2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5" name="Freeform 63"/>
            <p:cNvSpPr>
              <a:spLocks/>
            </p:cNvSpPr>
            <p:nvPr/>
          </p:nvSpPr>
          <p:spPr bwMode="auto">
            <a:xfrm>
              <a:off x="2150" y="985"/>
              <a:ext cx="67" cy="29"/>
            </a:xfrm>
            <a:custGeom>
              <a:avLst/>
              <a:gdLst>
                <a:gd name="T0" fmla="*/ 67 w 67"/>
                <a:gd name="T1" fmla="*/ 15 h 29"/>
                <a:gd name="T2" fmla="*/ 25 w 67"/>
                <a:gd name="T3" fmla="*/ 0 h 29"/>
                <a:gd name="T4" fmla="*/ 0 w 67"/>
                <a:gd name="T5" fmla="*/ 6 h 29"/>
                <a:gd name="T6" fmla="*/ 0 w 67"/>
                <a:gd name="T7" fmla="*/ 15 h 29"/>
                <a:gd name="T8" fmla="*/ 41 w 67"/>
                <a:gd name="T9" fmla="*/ 29 h 29"/>
                <a:gd name="T10" fmla="*/ 67 w 67"/>
                <a:gd name="T11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29">
                  <a:moveTo>
                    <a:pt x="67" y="15"/>
                  </a:moveTo>
                  <a:lnTo>
                    <a:pt x="25" y="0"/>
                  </a:lnTo>
                  <a:lnTo>
                    <a:pt x="0" y="6"/>
                  </a:lnTo>
                  <a:lnTo>
                    <a:pt x="0" y="15"/>
                  </a:lnTo>
                  <a:lnTo>
                    <a:pt x="41" y="29"/>
                  </a:lnTo>
                  <a:lnTo>
                    <a:pt x="67" y="1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6" name="Freeform 64"/>
            <p:cNvSpPr>
              <a:spLocks/>
            </p:cNvSpPr>
            <p:nvPr/>
          </p:nvSpPr>
          <p:spPr bwMode="auto">
            <a:xfrm>
              <a:off x="3749" y="1688"/>
              <a:ext cx="50" cy="36"/>
            </a:xfrm>
            <a:custGeom>
              <a:avLst/>
              <a:gdLst>
                <a:gd name="T0" fmla="*/ 50 w 50"/>
                <a:gd name="T1" fmla="*/ 7 h 36"/>
                <a:gd name="T2" fmla="*/ 50 w 50"/>
                <a:gd name="T3" fmla="*/ 0 h 36"/>
                <a:gd name="T4" fmla="*/ 33 w 50"/>
                <a:gd name="T5" fmla="*/ 0 h 36"/>
                <a:gd name="T6" fmla="*/ 33 w 50"/>
                <a:gd name="T7" fmla="*/ 7 h 36"/>
                <a:gd name="T8" fmla="*/ 25 w 50"/>
                <a:gd name="T9" fmla="*/ 21 h 36"/>
                <a:gd name="T10" fmla="*/ 8 w 50"/>
                <a:gd name="T11" fmla="*/ 21 h 36"/>
                <a:gd name="T12" fmla="*/ 0 w 50"/>
                <a:gd name="T13" fmla="*/ 36 h 36"/>
                <a:gd name="T14" fmla="*/ 25 w 50"/>
                <a:gd name="T15" fmla="*/ 36 h 36"/>
                <a:gd name="T16" fmla="*/ 50 w 50"/>
                <a:gd name="T17" fmla="*/ 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36">
                  <a:moveTo>
                    <a:pt x="50" y="7"/>
                  </a:moveTo>
                  <a:lnTo>
                    <a:pt x="50" y="0"/>
                  </a:lnTo>
                  <a:lnTo>
                    <a:pt x="33" y="0"/>
                  </a:lnTo>
                  <a:lnTo>
                    <a:pt x="33" y="7"/>
                  </a:lnTo>
                  <a:lnTo>
                    <a:pt x="25" y="21"/>
                  </a:lnTo>
                  <a:lnTo>
                    <a:pt x="8" y="21"/>
                  </a:lnTo>
                  <a:lnTo>
                    <a:pt x="0" y="36"/>
                  </a:lnTo>
                  <a:lnTo>
                    <a:pt x="25" y="36"/>
                  </a:lnTo>
                  <a:lnTo>
                    <a:pt x="50" y="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7" name="Freeform 65"/>
            <p:cNvSpPr>
              <a:spLocks/>
            </p:cNvSpPr>
            <p:nvPr/>
          </p:nvSpPr>
          <p:spPr bwMode="auto">
            <a:xfrm>
              <a:off x="3790" y="2166"/>
              <a:ext cx="42" cy="30"/>
            </a:xfrm>
            <a:custGeom>
              <a:avLst/>
              <a:gdLst>
                <a:gd name="T0" fmla="*/ 42 w 42"/>
                <a:gd name="T1" fmla="*/ 9 h 30"/>
                <a:gd name="T2" fmla="*/ 17 w 42"/>
                <a:gd name="T3" fmla="*/ 0 h 30"/>
                <a:gd name="T4" fmla="*/ 0 w 42"/>
                <a:gd name="T5" fmla="*/ 0 h 30"/>
                <a:gd name="T6" fmla="*/ 17 w 42"/>
                <a:gd name="T7" fmla="*/ 23 h 30"/>
                <a:gd name="T8" fmla="*/ 25 w 42"/>
                <a:gd name="T9" fmla="*/ 30 h 30"/>
                <a:gd name="T10" fmla="*/ 42 w 42"/>
                <a:gd name="T11" fmla="*/ 23 h 30"/>
                <a:gd name="T12" fmla="*/ 42 w 42"/>
                <a:gd name="T13" fmla="*/ 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30">
                  <a:moveTo>
                    <a:pt x="42" y="9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17" y="23"/>
                  </a:lnTo>
                  <a:lnTo>
                    <a:pt x="25" y="30"/>
                  </a:lnTo>
                  <a:lnTo>
                    <a:pt x="42" y="23"/>
                  </a:lnTo>
                  <a:lnTo>
                    <a:pt x="42" y="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8" name="Freeform 66"/>
            <p:cNvSpPr>
              <a:spLocks/>
            </p:cNvSpPr>
            <p:nvPr/>
          </p:nvSpPr>
          <p:spPr bwMode="auto">
            <a:xfrm>
              <a:off x="3414" y="1776"/>
              <a:ext cx="25" cy="42"/>
            </a:xfrm>
            <a:custGeom>
              <a:avLst/>
              <a:gdLst>
                <a:gd name="T0" fmla="*/ 8 w 25"/>
                <a:gd name="T1" fmla="*/ 42 h 42"/>
                <a:gd name="T2" fmla="*/ 0 w 25"/>
                <a:gd name="T3" fmla="*/ 27 h 42"/>
                <a:gd name="T4" fmla="*/ 0 w 25"/>
                <a:gd name="T5" fmla="*/ 6 h 42"/>
                <a:gd name="T6" fmla="*/ 17 w 25"/>
                <a:gd name="T7" fmla="*/ 0 h 42"/>
                <a:gd name="T8" fmla="*/ 25 w 25"/>
                <a:gd name="T9" fmla="*/ 6 h 42"/>
                <a:gd name="T10" fmla="*/ 17 w 25"/>
                <a:gd name="T11" fmla="*/ 42 h 42"/>
                <a:gd name="T12" fmla="*/ 8 w 25"/>
                <a:gd name="T1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42">
                  <a:moveTo>
                    <a:pt x="8" y="42"/>
                  </a:moveTo>
                  <a:lnTo>
                    <a:pt x="0" y="27"/>
                  </a:lnTo>
                  <a:lnTo>
                    <a:pt x="0" y="6"/>
                  </a:lnTo>
                  <a:lnTo>
                    <a:pt x="17" y="0"/>
                  </a:lnTo>
                  <a:lnTo>
                    <a:pt x="25" y="6"/>
                  </a:lnTo>
                  <a:lnTo>
                    <a:pt x="17" y="42"/>
                  </a:lnTo>
                  <a:lnTo>
                    <a:pt x="8" y="4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19" name="Freeform 67"/>
            <p:cNvSpPr>
              <a:spLocks/>
            </p:cNvSpPr>
            <p:nvPr/>
          </p:nvSpPr>
          <p:spPr bwMode="auto">
            <a:xfrm>
              <a:off x="3523" y="1949"/>
              <a:ext cx="58" cy="44"/>
            </a:xfrm>
            <a:custGeom>
              <a:avLst/>
              <a:gdLst>
                <a:gd name="T0" fmla="*/ 17 w 58"/>
                <a:gd name="T1" fmla="*/ 15 h 44"/>
                <a:gd name="T2" fmla="*/ 0 w 58"/>
                <a:gd name="T3" fmla="*/ 0 h 44"/>
                <a:gd name="T4" fmla="*/ 25 w 58"/>
                <a:gd name="T5" fmla="*/ 7 h 44"/>
                <a:gd name="T6" fmla="*/ 33 w 58"/>
                <a:gd name="T7" fmla="*/ 21 h 44"/>
                <a:gd name="T8" fmla="*/ 33 w 58"/>
                <a:gd name="T9" fmla="*/ 30 h 44"/>
                <a:gd name="T10" fmla="*/ 58 w 58"/>
                <a:gd name="T11" fmla="*/ 36 h 44"/>
                <a:gd name="T12" fmla="*/ 50 w 58"/>
                <a:gd name="T13" fmla="*/ 44 h 44"/>
                <a:gd name="T14" fmla="*/ 33 w 58"/>
                <a:gd name="T15" fmla="*/ 36 h 44"/>
                <a:gd name="T16" fmla="*/ 33 w 58"/>
                <a:gd name="T17" fmla="*/ 30 h 44"/>
                <a:gd name="T18" fmla="*/ 17 w 58"/>
                <a:gd name="T19" fmla="*/ 30 h 44"/>
                <a:gd name="T20" fmla="*/ 17 w 58"/>
                <a:gd name="T21" fmla="*/ 21 h 44"/>
                <a:gd name="T22" fmla="*/ 17 w 58"/>
                <a:gd name="T23" fmla="*/ 1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" h="44">
                  <a:moveTo>
                    <a:pt x="17" y="15"/>
                  </a:moveTo>
                  <a:lnTo>
                    <a:pt x="0" y="0"/>
                  </a:lnTo>
                  <a:lnTo>
                    <a:pt x="25" y="7"/>
                  </a:lnTo>
                  <a:lnTo>
                    <a:pt x="33" y="21"/>
                  </a:lnTo>
                  <a:lnTo>
                    <a:pt x="33" y="30"/>
                  </a:lnTo>
                  <a:lnTo>
                    <a:pt x="58" y="36"/>
                  </a:lnTo>
                  <a:lnTo>
                    <a:pt x="50" y="44"/>
                  </a:lnTo>
                  <a:lnTo>
                    <a:pt x="33" y="36"/>
                  </a:lnTo>
                  <a:lnTo>
                    <a:pt x="33" y="30"/>
                  </a:lnTo>
                  <a:lnTo>
                    <a:pt x="17" y="30"/>
                  </a:lnTo>
                  <a:lnTo>
                    <a:pt x="17" y="21"/>
                  </a:lnTo>
                  <a:lnTo>
                    <a:pt x="17" y="1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0" name="Freeform 68"/>
            <p:cNvSpPr>
              <a:spLocks/>
            </p:cNvSpPr>
            <p:nvPr/>
          </p:nvSpPr>
          <p:spPr bwMode="auto">
            <a:xfrm>
              <a:off x="3840" y="1680"/>
              <a:ext cx="34" cy="29"/>
            </a:xfrm>
            <a:custGeom>
              <a:avLst/>
              <a:gdLst>
                <a:gd name="T0" fmla="*/ 9 w 34"/>
                <a:gd name="T1" fmla="*/ 29 h 29"/>
                <a:gd name="T2" fmla="*/ 0 w 34"/>
                <a:gd name="T3" fmla="*/ 8 h 29"/>
                <a:gd name="T4" fmla="*/ 26 w 34"/>
                <a:gd name="T5" fmla="*/ 0 h 29"/>
                <a:gd name="T6" fmla="*/ 34 w 34"/>
                <a:gd name="T7" fmla="*/ 8 h 29"/>
                <a:gd name="T8" fmla="*/ 26 w 34"/>
                <a:gd name="T9" fmla="*/ 29 h 29"/>
                <a:gd name="T10" fmla="*/ 9 w 34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29">
                  <a:moveTo>
                    <a:pt x="9" y="29"/>
                  </a:moveTo>
                  <a:lnTo>
                    <a:pt x="0" y="8"/>
                  </a:lnTo>
                  <a:lnTo>
                    <a:pt x="26" y="0"/>
                  </a:lnTo>
                  <a:lnTo>
                    <a:pt x="34" y="8"/>
                  </a:lnTo>
                  <a:lnTo>
                    <a:pt x="26" y="29"/>
                  </a:lnTo>
                  <a:lnTo>
                    <a:pt x="9" y="2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1" name="Freeform 69"/>
            <p:cNvSpPr>
              <a:spLocks/>
            </p:cNvSpPr>
            <p:nvPr/>
          </p:nvSpPr>
          <p:spPr bwMode="auto">
            <a:xfrm>
              <a:off x="3489" y="1956"/>
              <a:ext cx="25" cy="43"/>
            </a:xfrm>
            <a:custGeom>
              <a:avLst/>
              <a:gdLst>
                <a:gd name="T0" fmla="*/ 25 w 25"/>
                <a:gd name="T1" fmla="*/ 37 h 43"/>
                <a:gd name="T2" fmla="*/ 17 w 25"/>
                <a:gd name="T3" fmla="*/ 14 h 43"/>
                <a:gd name="T4" fmla="*/ 17 w 25"/>
                <a:gd name="T5" fmla="*/ 8 h 43"/>
                <a:gd name="T6" fmla="*/ 0 w 25"/>
                <a:gd name="T7" fmla="*/ 0 h 43"/>
                <a:gd name="T8" fmla="*/ 0 w 25"/>
                <a:gd name="T9" fmla="*/ 8 h 43"/>
                <a:gd name="T10" fmla="*/ 9 w 25"/>
                <a:gd name="T11" fmla="*/ 29 h 43"/>
                <a:gd name="T12" fmla="*/ 17 w 25"/>
                <a:gd name="T13" fmla="*/ 43 h 43"/>
                <a:gd name="T14" fmla="*/ 25 w 25"/>
                <a:gd name="T15" fmla="*/ 3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43">
                  <a:moveTo>
                    <a:pt x="25" y="37"/>
                  </a:moveTo>
                  <a:lnTo>
                    <a:pt x="17" y="14"/>
                  </a:lnTo>
                  <a:lnTo>
                    <a:pt x="17" y="8"/>
                  </a:lnTo>
                  <a:lnTo>
                    <a:pt x="0" y="0"/>
                  </a:lnTo>
                  <a:lnTo>
                    <a:pt x="0" y="8"/>
                  </a:lnTo>
                  <a:lnTo>
                    <a:pt x="9" y="29"/>
                  </a:lnTo>
                  <a:lnTo>
                    <a:pt x="17" y="43"/>
                  </a:lnTo>
                  <a:lnTo>
                    <a:pt x="25" y="3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2" name="Freeform 70"/>
            <p:cNvSpPr>
              <a:spLocks/>
            </p:cNvSpPr>
            <p:nvPr/>
          </p:nvSpPr>
          <p:spPr bwMode="auto">
            <a:xfrm>
              <a:off x="4376" y="2312"/>
              <a:ext cx="33" cy="28"/>
            </a:xfrm>
            <a:custGeom>
              <a:avLst/>
              <a:gdLst>
                <a:gd name="T0" fmla="*/ 25 w 33"/>
                <a:gd name="T1" fmla="*/ 28 h 28"/>
                <a:gd name="T2" fmla="*/ 25 w 33"/>
                <a:gd name="T3" fmla="*/ 21 h 28"/>
                <a:gd name="T4" fmla="*/ 0 w 33"/>
                <a:gd name="T5" fmla="*/ 7 h 28"/>
                <a:gd name="T6" fmla="*/ 16 w 33"/>
                <a:gd name="T7" fmla="*/ 0 h 28"/>
                <a:gd name="T8" fmla="*/ 33 w 33"/>
                <a:gd name="T9" fmla="*/ 7 h 28"/>
                <a:gd name="T10" fmla="*/ 25 w 33"/>
                <a:gd name="T1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8">
                  <a:moveTo>
                    <a:pt x="25" y="28"/>
                  </a:moveTo>
                  <a:lnTo>
                    <a:pt x="25" y="21"/>
                  </a:lnTo>
                  <a:lnTo>
                    <a:pt x="0" y="7"/>
                  </a:lnTo>
                  <a:lnTo>
                    <a:pt x="16" y="0"/>
                  </a:lnTo>
                  <a:lnTo>
                    <a:pt x="33" y="7"/>
                  </a:lnTo>
                  <a:lnTo>
                    <a:pt x="25" y="2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3" name="Freeform 71"/>
            <p:cNvSpPr>
              <a:spLocks/>
            </p:cNvSpPr>
            <p:nvPr/>
          </p:nvSpPr>
          <p:spPr bwMode="auto">
            <a:xfrm>
              <a:off x="3840" y="2145"/>
              <a:ext cx="34" cy="30"/>
            </a:xfrm>
            <a:custGeom>
              <a:avLst/>
              <a:gdLst>
                <a:gd name="T0" fmla="*/ 34 w 34"/>
                <a:gd name="T1" fmla="*/ 21 h 30"/>
                <a:gd name="T2" fmla="*/ 26 w 34"/>
                <a:gd name="T3" fmla="*/ 30 h 30"/>
                <a:gd name="T4" fmla="*/ 0 w 34"/>
                <a:gd name="T5" fmla="*/ 7 h 30"/>
                <a:gd name="T6" fmla="*/ 9 w 34"/>
                <a:gd name="T7" fmla="*/ 0 h 30"/>
                <a:gd name="T8" fmla="*/ 34 w 34"/>
                <a:gd name="T9" fmla="*/ 15 h 30"/>
                <a:gd name="T10" fmla="*/ 34 w 34"/>
                <a:gd name="T11" fmla="*/ 2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30">
                  <a:moveTo>
                    <a:pt x="34" y="21"/>
                  </a:moveTo>
                  <a:lnTo>
                    <a:pt x="26" y="30"/>
                  </a:lnTo>
                  <a:lnTo>
                    <a:pt x="0" y="7"/>
                  </a:lnTo>
                  <a:lnTo>
                    <a:pt x="9" y="0"/>
                  </a:lnTo>
                  <a:lnTo>
                    <a:pt x="34" y="15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4" name="Freeform 72"/>
            <p:cNvSpPr>
              <a:spLocks/>
            </p:cNvSpPr>
            <p:nvPr/>
          </p:nvSpPr>
          <p:spPr bwMode="auto">
            <a:xfrm>
              <a:off x="3932" y="1739"/>
              <a:ext cx="26" cy="29"/>
            </a:xfrm>
            <a:custGeom>
              <a:avLst/>
              <a:gdLst>
                <a:gd name="T0" fmla="*/ 17 w 26"/>
                <a:gd name="T1" fmla="*/ 29 h 29"/>
                <a:gd name="T2" fmla="*/ 0 w 26"/>
                <a:gd name="T3" fmla="*/ 14 h 29"/>
                <a:gd name="T4" fmla="*/ 0 w 26"/>
                <a:gd name="T5" fmla="*/ 0 h 29"/>
                <a:gd name="T6" fmla="*/ 17 w 26"/>
                <a:gd name="T7" fmla="*/ 8 h 29"/>
                <a:gd name="T8" fmla="*/ 26 w 26"/>
                <a:gd name="T9" fmla="*/ 14 h 29"/>
                <a:gd name="T10" fmla="*/ 17 w 26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9">
                  <a:moveTo>
                    <a:pt x="17" y="29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8"/>
                  </a:lnTo>
                  <a:lnTo>
                    <a:pt x="26" y="14"/>
                  </a:lnTo>
                  <a:lnTo>
                    <a:pt x="17" y="2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5" name="Freeform 73"/>
            <p:cNvSpPr>
              <a:spLocks/>
            </p:cNvSpPr>
            <p:nvPr/>
          </p:nvSpPr>
          <p:spPr bwMode="auto">
            <a:xfrm>
              <a:off x="2676" y="1152"/>
              <a:ext cx="59" cy="15"/>
            </a:xfrm>
            <a:custGeom>
              <a:avLst/>
              <a:gdLst>
                <a:gd name="T0" fmla="*/ 25 w 59"/>
                <a:gd name="T1" fmla="*/ 0 h 15"/>
                <a:gd name="T2" fmla="*/ 0 w 59"/>
                <a:gd name="T3" fmla="*/ 15 h 15"/>
                <a:gd name="T4" fmla="*/ 17 w 59"/>
                <a:gd name="T5" fmla="*/ 15 h 15"/>
                <a:gd name="T6" fmla="*/ 42 w 59"/>
                <a:gd name="T7" fmla="*/ 6 h 15"/>
                <a:gd name="T8" fmla="*/ 59 w 59"/>
                <a:gd name="T9" fmla="*/ 0 h 15"/>
                <a:gd name="T10" fmla="*/ 25 w 59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15">
                  <a:moveTo>
                    <a:pt x="25" y="0"/>
                  </a:moveTo>
                  <a:lnTo>
                    <a:pt x="0" y="15"/>
                  </a:lnTo>
                  <a:lnTo>
                    <a:pt x="17" y="15"/>
                  </a:lnTo>
                  <a:lnTo>
                    <a:pt x="42" y="6"/>
                  </a:lnTo>
                  <a:lnTo>
                    <a:pt x="59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6" name="Freeform 74"/>
            <p:cNvSpPr>
              <a:spLocks/>
            </p:cNvSpPr>
            <p:nvPr/>
          </p:nvSpPr>
          <p:spPr bwMode="auto">
            <a:xfrm>
              <a:off x="4242" y="2398"/>
              <a:ext cx="33" cy="29"/>
            </a:xfrm>
            <a:custGeom>
              <a:avLst/>
              <a:gdLst>
                <a:gd name="T0" fmla="*/ 16 w 33"/>
                <a:gd name="T1" fmla="*/ 0 h 29"/>
                <a:gd name="T2" fmla="*/ 0 w 33"/>
                <a:gd name="T3" fmla="*/ 29 h 29"/>
                <a:gd name="T4" fmla="*/ 16 w 33"/>
                <a:gd name="T5" fmla="*/ 29 h 29"/>
                <a:gd name="T6" fmla="*/ 33 w 33"/>
                <a:gd name="T7" fmla="*/ 15 h 29"/>
                <a:gd name="T8" fmla="*/ 16 w 33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9">
                  <a:moveTo>
                    <a:pt x="16" y="0"/>
                  </a:moveTo>
                  <a:lnTo>
                    <a:pt x="0" y="29"/>
                  </a:lnTo>
                  <a:lnTo>
                    <a:pt x="16" y="29"/>
                  </a:lnTo>
                  <a:lnTo>
                    <a:pt x="33" y="1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7" name="Freeform 75"/>
            <p:cNvSpPr>
              <a:spLocks/>
            </p:cNvSpPr>
            <p:nvPr/>
          </p:nvSpPr>
          <p:spPr bwMode="auto">
            <a:xfrm>
              <a:off x="3782" y="1659"/>
              <a:ext cx="33" cy="21"/>
            </a:xfrm>
            <a:custGeom>
              <a:avLst/>
              <a:gdLst>
                <a:gd name="T0" fmla="*/ 25 w 33"/>
                <a:gd name="T1" fmla="*/ 0 h 21"/>
                <a:gd name="T2" fmla="*/ 8 w 33"/>
                <a:gd name="T3" fmla="*/ 7 h 21"/>
                <a:gd name="T4" fmla="*/ 0 w 33"/>
                <a:gd name="T5" fmla="*/ 21 h 21"/>
                <a:gd name="T6" fmla="*/ 33 w 33"/>
                <a:gd name="T7" fmla="*/ 7 h 21"/>
                <a:gd name="T8" fmla="*/ 33 w 33"/>
                <a:gd name="T9" fmla="*/ 0 h 21"/>
                <a:gd name="T10" fmla="*/ 25 w 33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1">
                  <a:moveTo>
                    <a:pt x="25" y="0"/>
                  </a:moveTo>
                  <a:lnTo>
                    <a:pt x="8" y="7"/>
                  </a:lnTo>
                  <a:lnTo>
                    <a:pt x="0" y="21"/>
                  </a:lnTo>
                  <a:lnTo>
                    <a:pt x="33" y="7"/>
                  </a:lnTo>
                  <a:lnTo>
                    <a:pt x="33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8" name="Freeform 76"/>
            <p:cNvSpPr>
              <a:spLocks/>
            </p:cNvSpPr>
            <p:nvPr/>
          </p:nvSpPr>
          <p:spPr bwMode="auto">
            <a:xfrm>
              <a:off x="2643" y="1144"/>
              <a:ext cx="75" cy="8"/>
            </a:xfrm>
            <a:custGeom>
              <a:avLst/>
              <a:gdLst>
                <a:gd name="T0" fmla="*/ 75 w 75"/>
                <a:gd name="T1" fmla="*/ 0 h 8"/>
                <a:gd name="T2" fmla="*/ 25 w 75"/>
                <a:gd name="T3" fmla="*/ 8 h 8"/>
                <a:gd name="T4" fmla="*/ 0 w 75"/>
                <a:gd name="T5" fmla="*/ 8 h 8"/>
                <a:gd name="T6" fmla="*/ 75 w 7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8">
                  <a:moveTo>
                    <a:pt x="75" y="0"/>
                  </a:moveTo>
                  <a:lnTo>
                    <a:pt x="25" y="8"/>
                  </a:lnTo>
                  <a:lnTo>
                    <a:pt x="0" y="8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29" name="Freeform 77"/>
            <p:cNvSpPr>
              <a:spLocks/>
            </p:cNvSpPr>
            <p:nvPr/>
          </p:nvSpPr>
          <p:spPr bwMode="auto">
            <a:xfrm>
              <a:off x="3774" y="2738"/>
              <a:ext cx="8" cy="29"/>
            </a:xfrm>
            <a:custGeom>
              <a:avLst/>
              <a:gdLst>
                <a:gd name="T0" fmla="*/ 8 w 8"/>
                <a:gd name="T1" fmla="*/ 0 h 29"/>
                <a:gd name="T2" fmla="*/ 0 w 8"/>
                <a:gd name="T3" fmla="*/ 23 h 29"/>
                <a:gd name="T4" fmla="*/ 0 w 8"/>
                <a:gd name="T5" fmla="*/ 29 h 29"/>
                <a:gd name="T6" fmla="*/ 8 w 8"/>
                <a:gd name="T7" fmla="*/ 15 h 29"/>
                <a:gd name="T8" fmla="*/ 8 w 8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9">
                  <a:moveTo>
                    <a:pt x="8" y="0"/>
                  </a:moveTo>
                  <a:lnTo>
                    <a:pt x="0" y="23"/>
                  </a:lnTo>
                  <a:lnTo>
                    <a:pt x="0" y="29"/>
                  </a:lnTo>
                  <a:lnTo>
                    <a:pt x="8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0" name="Freeform 78"/>
            <p:cNvSpPr>
              <a:spLocks/>
            </p:cNvSpPr>
            <p:nvPr/>
          </p:nvSpPr>
          <p:spPr bwMode="auto">
            <a:xfrm>
              <a:off x="3723" y="2732"/>
              <a:ext cx="26" cy="29"/>
            </a:xfrm>
            <a:custGeom>
              <a:avLst/>
              <a:gdLst>
                <a:gd name="T0" fmla="*/ 17 w 26"/>
                <a:gd name="T1" fmla="*/ 14 h 29"/>
                <a:gd name="T2" fmla="*/ 9 w 26"/>
                <a:gd name="T3" fmla="*/ 14 h 29"/>
                <a:gd name="T4" fmla="*/ 0 w 26"/>
                <a:gd name="T5" fmla="*/ 21 h 29"/>
                <a:gd name="T6" fmla="*/ 0 w 26"/>
                <a:gd name="T7" fmla="*/ 29 h 29"/>
                <a:gd name="T8" fmla="*/ 9 w 26"/>
                <a:gd name="T9" fmla="*/ 21 h 29"/>
                <a:gd name="T10" fmla="*/ 26 w 26"/>
                <a:gd name="T11" fmla="*/ 0 h 29"/>
                <a:gd name="T12" fmla="*/ 17 w 26"/>
                <a:gd name="T13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9">
                  <a:moveTo>
                    <a:pt x="17" y="14"/>
                  </a:moveTo>
                  <a:lnTo>
                    <a:pt x="9" y="14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9" y="21"/>
                  </a:lnTo>
                  <a:lnTo>
                    <a:pt x="26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1" name="Freeform 79"/>
            <p:cNvSpPr>
              <a:spLocks/>
            </p:cNvSpPr>
            <p:nvPr/>
          </p:nvSpPr>
          <p:spPr bwMode="auto">
            <a:xfrm>
              <a:off x="3765" y="2767"/>
              <a:ext cx="9" cy="23"/>
            </a:xfrm>
            <a:custGeom>
              <a:avLst/>
              <a:gdLst>
                <a:gd name="T0" fmla="*/ 9 w 9"/>
                <a:gd name="T1" fmla="*/ 0 h 23"/>
                <a:gd name="T2" fmla="*/ 0 w 9"/>
                <a:gd name="T3" fmla="*/ 23 h 23"/>
                <a:gd name="T4" fmla="*/ 9 w 9"/>
                <a:gd name="T5" fmla="*/ 9 h 23"/>
                <a:gd name="T6" fmla="*/ 9 w 9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3">
                  <a:moveTo>
                    <a:pt x="9" y="0"/>
                  </a:moveTo>
                  <a:lnTo>
                    <a:pt x="0" y="23"/>
                  </a:lnTo>
                  <a:lnTo>
                    <a:pt x="9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2" name="Freeform 80"/>
            <p:cNvSpPr>
              <a:spLocks/>
            </p:cNvSpPr>
            <p:nvPr/>
          </p:nvSpPr>
          <p:spPr bwMode="auto">
            <a:xfrm>
              <a:off x="2384" y="2450"/>
              <a:ext cx="384" cy="891"/>
            </a:xfrm>
            <a:custGeom>
              <a:avLst/>
              <a:gdLst>
                <a:gd name="T0" fmla="*/ 343 w 384"/>
                <a:gd name="T1" fmla="*/ 180 h 891"/>
                <a:gd name="T2" fmla="*/ 334 w 384"/>
                <a:gd name="T3" fmla="*/ 173 h 891"/>
                <a:gd name="T4" fmla="*/ 326 w 384"/>
                <a:gd name="T5" fmla="*/ 188 h 891"/>
                <a:gd name="T6" fmla="*/ 326 w 384"/>
                <a:gd name="T7" fmla="*/ 203 h 891"/>
                <a:gd name="T8" fmla="*/ 309 w 384"/>
                <a:gd name="T9" fmla="*/ 209 h 891"/>
                <a:gd name="T10" fmla="*/ 309 w 384"/>
                <a:gd name="T11" fmla="*/ 217 h 891"/>
                <a:gd name="T12" fmla="*/ 317 w 384"/>
                <a:gd name="T13" fmla="*/ 217 h 891"/>
                <a:gd name="T14" fmla="*/ 317 w 384"/>
                <a:gd name="T15" fmla="*/ 223 h 891"/>
                <a:gd name="T16" fmla="*/ 326 w 384"/>
                <a:gd name="T17" fmla="*/ 223 h 891"/>
                <a:gd name="T18" fmla="*/ 326 w 384"/>
                <a:gd name="T19" fmla="*/ 238 h 891"/>
                <a:gd name="T20" fmla="*/ 326 w 384"/>
                <a:gd name="T21" fmla="*/ 253 h 891"/>
                <a:gd name="T22" fmla="*/ 301 w 384"/>
                <a:gd name="T23" fmla="*/ 288 h 891"/>
                <a:gd name="T24" fmla="*/ 309 w 384"/>
                <a:gd name="T25" fmla="*/ 267 h 891"/>
                <a:gd name="T26" fmla="*/ 301 w 384"/>
                <a:gd name="T27" fmla="*/ 282 h 891"/>
                <a:gd name="T28" fmla="*/ 292 w 384"/>
                <a:gd name="T29" fmla="*/ 276 h 891"/>
                <a:gd name="T30" fmla="*/ 301 w 384"/>
                <a:gd name="T31" fmla="*/ 288 h 891"/>
                <a:gd name="T32" fmla="*/ 301 w 384"/>
                <a:gd name="T33" fmla="*/ 303 h 891"/>
                <a:gd name="T34" fmla="*/ 301 w 384"/>
                <a:gd name="T35" fmla="*/ 288 h 891"/>
                <a:gd name="T36" fmla="*/ 309 w 384"/>
                <a:gd name="T37" fmla="*/ 296 h 891"/>
                <a:gd name="T38" fmla="*/ 317 w 384"/>
                <a:gd name="T39" fmla="*/ 288 h 891"/>
                <a:gd name="T40" fmla="*/ 334 w 384"/>
                <a:gd name="T41" fmla="*/ 276 h 891"/>
                <a:gd name="T42" fmla="*/ 343 w 384"/>
                <a:gd name="T43" fmla="*/ 253 h 891"/>
                <a:gd name="T44" fmla="*/ 351 w 384"/>
                <a:gd name="T45" fmla="*/ 253 h 891"/>
                <a:gd name="T46" fmla="*/ 351 w 384"/>
                <a:gd name="T47" fmla="*/ 223 h 891"/>
                <a:gd name="T48" fmla="*/ 351 w 384"/>
                <a:gd name="T49" fmla="*/ 203 h 891"/>
                <a:gd name="T50" fmla="*/ 359 w 384"/>
                <a:gd name="T51" fmla="*/ 203 h 891"/>
                <a:gd name="T52" fmla="*/ 359 w 384"/>
                <a:gd name="T53" fmla="*/ 340 h 891"/>
                <a:gd name="T54" fmla="*/ 384 w 384"/>
                <a:gd name="T55" fmla="*/ 891 h 891"/>
                <a:gd name="T56" fmla="*/ 0 w 384"/>
                <a:gd name="T57" fmla="*/ 891 h 891"/>
                <a:gd name="T58" fmla="*/ 0 w 384"/>
                <a:gd name="T59" fmla="*/ 86 h 891"/>
                <a:gd name="T60" fmla="*/ 25 w 384"/>
                <a:gd name="T61" fmla="*/ 71 h 891"/>
                <a:gd name="T62" fmla="*/ 33 w 384"/>
                <a:gd name="T63" fmla="*/ 71 h 891"/>
                <a:gd name="T64" fmla="*/ 92 w 384"/>
                <a:gd name="T65" fmla="*/ 65 h 891"/>
                <a:gd name="T66" fmla="*/ 100 w 384"/>
                <a:gd name="T67" fmla="*/ 57 h 891"/>
                <a:gd name="T68" fmla="*/ 108 w 384"/>
                <a:gd name="T69" fmla="*/ 57 h 891"/>
                <a:gd name="T70" fmla="*/ 175 w 384"/>
                <a:gd name="T71" fmla="*/ 57 h 891"/>
                <a:gd name="T72" fmla="*/ 75 w 384"/>
                <a:gd name="T73" fmla="*/ 42 h 891"/>
                <a:gd name="T74" fmla="*/ 42 w 384"/>
                <a:gd name="T75" fmla="*/ 50 h 891"/>
                <a:gd name="T76" fmla="*/ 50 w 384"/>
                <a:gd name="T77" fmla="*/ 36 h 891"/>
                <a:gd name="T78" fmla="*/ 42 w 384"/>
                <a:gd name="T79" fmla="*/ 42 h 891"/>
                <a:gd name="T80" fmla="*/ 33 w 384"/>
                <a:gd name="T81" fmla="*/ 36 h 891"/>
                <a:gd name="T82" fmla="*/ 16 w 384"/>
                <a:gd name="T83" fmla="*/ 36 h 891"/>
                <a:gd name="T84" fmla="*/ 0 w 384"/>
                <a:gd name="T85" fmla="*/ 57 h 891"/>
                <a:gd name="T86" fmla="*/ 0 w 384"/>
                <a:gd name="T87" fmla="*/ 0 h 891"/>
                <a:gd name="T88" fmla="*/ 359 w 384"/>
                <a:gd name="T89" fmla="*/ 0 h 891"/>
                <a:gd name="T90" fmla="*/ 359 w 384"/>
                <a:gd name="T91" fmla="*/ 165 h 891"/>
                <a:gd name="T92" fmla="*/ 351 w 384"/>
                <a:gd name="T93" fmla="*/ 165 h 891"/>
                <a:gd name="T94" fmla="*/ 351 w 384"/>
                <a:gd name="T95" fmla="*/ 153 h 891"/>
                <a:gd name="T96" fmla="*/ 343 w 384"/>
                <a:gd name="T97" fmla="*/ 180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84" h="891">
                  <a:moveTo>
                    <a:pt x="343" y="180"/>
                  </a:moveTo>
                  <a:lnTo>
                    <a:pt x="334" y="173"/>
                  </a:lnTo>
                  <a:lnTo>
                    <a:pt x="326" y="188"/>
                  </a:lnTo>
                  <a:lnTo>
                    <a:pt x="326" y="203"/>
                  </a:lnTo>
                  <a:lnTo>
                    <a:pt x="309" y="209"/>
                  </a:lnTo>
                  <a:lnTo>
                    <a:pt x="309" y="217"/>
                  </a:lnTo>
                  <a:lnTo>
                    <a:pt x="317" y="217"/>
                  </a:lnTo>
                  <a:lnTo>
                    <a:pt x="317" y="223"/>
                  </a:lnTo>
                  <a:lnTo>
                    <a:pt x="326" y="223"/>
                  </a:lnTo>
                  <a:lnTo>
                    <a:pt x="326" y="238"/>
                  </a:lnTo>
                  <a:lnTo>
                    <a:pt x="326" y="253"/>
                  </a:lnTo>
                  <a:lnTo>
                    <a:pt x="301" y="288"/>
                  </a:lnTo>
                  <a:lnTo>
                    <a:pt x="309" y="267"/>
                  </a:lnTo>
                  <a:lnTo>
                    <a:pt x="301" y="282"/>
                  </a:lnTo>
                  <a:lnTo>
                    <a:pt x="292" y="276"/>
                  </a:lnTo>
                  <a:lnTo>
                    <a:pt x="301" y="288"/>
                  </a:lnTo>
                  <a:lnTo>
                    <a:pt x="301" y="303"/>
                  </a:lnTo>
                  <a:lnTo>
                    <a:pt x="301" y="288"/>
                  </a:lnTo>
                  <a:lnTo>
                    <a:pt x="309" y="296"/>
                  </a:lnTo>
                  <a:lnTo>
                    <a:pt x="317" y="288"/>
                  </a:lnTo>
                  <a:lnTo>
                    <a:pt x="334" y="276"/>
                  </a:lnTo>
                  <a:lnTo>
                    <a:pt x="343" y="253"/>
                  </a:lnTo>
                  <a:lnTo>
                    <a:pt x="351" y="253"/>
                  </a:lnTo>
                  <a:lnTo>
                    <a:pt x="351" y="223"/>
                  </a:lnTo>
                  <a:lnTo>
                    <a:pt x="351" y="203"/>
                  </a:lnTo>
                  <a:lnTo>
                    <a:pt x="359" y="203"/>
                  </a:lnTo>
                  <a:lnTo>
                    <a:pt x="359" y="340"/>
                  </a:lnTo>
                  <a:lnTo>
                    <a:pt x="384" y="891"/>
                  </a:lnTo>
                  <a:lnTo>
                    <a:pt x="0" y="891"/>
                  </a:lnTo>
                  <a:lnTo>
                    <a:pt x="0" y="86"/>
                  </a:lnTo>
                  <a:lnTo>
                    <a:pt x="25" y="71"/>
                  </a:lnTo>
                  <a:lnTo>
                    <a:pt x="33" y="71"/>
                  </a:lnTo>
                  <a:lnTo>
                    <a:pt x="92" y="65"/>
                  </a:lnTo>
                  <a:lnTo>
                    <a:pt x="100" y="57"/>
                  </a:lnTo>
                  <a:lnTo>
                    <a:pt x="108" y="57"/>
                  </a:lnTo>
                  <a:lnTo>
                    <a:pt x="175" y="57"/>
                  </a:lnTo>
                  <a:lnTo>
                    <a:pt x="75" y="42"/>
                  </a:lnTo>
                  <a:lnTo>
                    <a:pt x="42" y="50"/>
                  </a:lnTo>
                  <a:lnTo>
                    <a:pt x="50" y="36"/>
                  </a:lnTo>
                  <a:lnTo>
                    <a:pt x="42" y="42"/>
                  </a:lnTo>
                  <a:lnTo>
                    <a:pt x="33" y="36"/>
                  </a:lnTo>
                  <a:lnTo>
                    <a:pt x="16" y="36"/>
                  </a:lnTo>
                  <a:lnTo>
                    <a:pt x="0" y="57"/>
                  </a:lnTo>
                  <a:lnTo>
                    <a:pt x="0" y="0"/>
                  </a:lnTo>
                  <a:lnTo>
                    <a:pt x="359" y="0"/>
                  </a:lnTo>
                  <a:lnTo>
                    <a:pt x="359" y="165"/>
                  </a:lnTo>
                  <a:lnTo>
                    <a:pt x="351" y="165"/>
                  </a:lnTo>
                  <a:lnTo>
                    <a:pt x="351" y="153"/>
                  </a:lnTo>
                  <a:lnTo>
                    <a:pt x="343" y="18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3" name="Freeform 81"/>
            <p:cNvSpPr>
              <a:spLocks/>
            </p:cNvSpPr>
            <p:nvPr/>
          </p:nvSpPr>
          <p:spPr bwMode="auto">
            <a:xfrm>
              <a:off x="996" y="1666"/>
              <a:ext cx="761" cy="784"/>
            </a:xfrm>
            <a:custGeom>
              <a:avLst/>
              <a:gdLst>
                <a:gd name="T0" fmla="*/ 660 w 761"/>
                <a:gd name="T1" fmla="*/ 711 h 784"/>
                <a:gd name="T2" fmla="*/ 644 w 761"/>
                <a:gd name="T3" fmla="*/ 717 h 784"/>
                <a:gd name="T4" fmla="*/ 627 w 761"/>
                <a:gd name="T5" fmla="*/ 697 h 784"/>
                <a:gd name="T6" fmla="*/ 594 w 761"/>
                <a:gd name="T7" fmla="*/ 653 h 784"/>
                <a:gd name="T8" fmla="*/ 577 w 761"/>
                <a:gd name="T9" fmla="*/ 632 h 784"/>
                <a:gd name="T10" fmla="*/ 552 w 761"/>
                <a:gd name="T11" fmla="*/ 609 h 784"/>
                <a:gd name="T12" fmla="*/ 527 w 761"/>
                <a:gd name="T13" fmla="*/ 609 h 784"/>
                <a:gd name="T14" fmla="*/ 527 w 761"/>
                <a:gd name="T15" fmla="*/ 588 h 784"/>
                <a:gd name="T16" fmla="*/ 510 w 761"/>
                <a:gd name="T17" fmla="*/ 573 h 784"/>
                <a:gd name="T18" fmla="*/ 510 w 761"/>
                <a:gd name="T19" fmla="*/ 530 h 784"/>
                <a:gd name="T20" fmla="*/ 485 w 761"/>
                <a:gd name="T21" fmla="*/ 515 h 784"/>
                <a:gd name="T22" fmla="*/ 493 w 761"/>
                <a:gd name="T23" fmla="*/ 500 h 784"/>
                <a:gd name="T24" fmla="*/ 493 w 761"/>
                <a:gd name="T25" fmla="*/ 486 h 784"/>
                <a:gd name="T26" fmla="*/ 477 w 761"/>
                <a:gd name="T27" fmla="*/ 479 h 784"/>
                <a:gd name="T28" fmla="*/ 485 w 761"/>
                <a:gd name="T29" fmla="*/ 471 h 784"/>
                <a:gd name="T30" fmla="*/ 451 w 761"/>
                <a:gd name="T31" fmla="*/ 457 h 784"/>
                <a:gd name="T32" fmla="*/ 451 w 761"/>
                <a:gd name="T33" fmla="*/ 442 h 784"/>
                <a:gd name="T34" fmla="*/ 435 w 761"/>
                <a:gd name="T35" fmla="*/ 427 h 784"/>
                <a:gd name="T36" fmla="*/ 418 w 761"/>
                <a:gd name="T37" fmla="*/ 427 h 784"/>
                <a:gd name="T38" fmla="*/ 418 w 761"/>
                <a:gd name="T39" fmla="*/ 413 h 784"/>
                <a:gd name="T40" fmla="*/ 401 w 761"/>
                <a:gd name="T41" fmla="*/ 398 h 784"/>
                <a:gd name="T42" fmla="*/ 376 w 761"/>
                <a:gd name="T43" fmla="*/ 386 h 784"/>
                <a:gd name="T44" fmla="*/ 376 w 761"/>
                <a:gd name="T45" fmla="*/ 371 h 784"/>
                <a:gd name="T46" fmla="*/ 368 w 761"/>
                <a:gd name="T47" fmla="*/ 363 h 784"/>
                <a:gd name="T48" fmla="*/ 376 w 761"/>
                <a:gd name="T49" fmla="*/ 348 h 784"/>
                <a:gd name="T50" fmla="*/ 393 w 761"/>
                <a:gd name="T51" fmla="*/ 319 h 784"/>
                <a:gd name="T52" fmla="*/ 385 w 761"/>
                <a:gd name="T53" fmla="*/ 298 h 784"/>
                <a:gd name="T54" fmla="*/ 368 w 761"/>
                <a:gd name="T55" fmla="*/ 298 h 784"/>
                <a:gd name="T56" fmla="*/ 359 w 761"/>
                <a:gd name="T57" fmla="*/ 290 h 784"/>
                <a:gd name="T58" fmla="*/ 326 w 761"/>
                <a:gd name="T59" fmla="*/ 290 h 784"/>
                <a:gd name="T60" fmla="*/ 334 w 761"/>
                <a:gd name="T61" fmla="*/ 275 h 784"/>
                <a:gd name="T62" fmla="*/ 326 w 761"/>
                <a:gd name="T63" fmla="*/ 260 h 784"/>
                <a:gd name="T64" fmla="*/ 326 w 761"/>
                <a:gd name="T65" fmla="*/ 248 h 784"/>
                <a:gd name="T66" fmla="*/ 318 w 761"/>
                <a:gd name="T67" fmla="*/ 225 h 784"/>
                <a:gd name="T68" fmla="*/ 318 w 761"/>
                <a:gd name="T69" fmla="*/ 219 h 784"/>
                <a:gd name="T70" fmla="*/ 217 w 761"/>
                <a:gd name="T71" fmla="*/ 196 h 784"/>
                <a:gd name="T72" fmla="*/ 209 w 761"/>
                <a:gd name="T73" fmla="*/ 160 h 784"/>
                <a:gd name="T74" fmla="*/ 201 w 761"/>
                <a:gd name="T75" fmla="*/ 58 h 784"/>
                <a:gd name="T76" fmla="*/ 159 w 761"/>
                <a:gd name="T77" fmla="*/ 52 h 784"/>
                <a:gd name="T78" fmla="*/ 109 w 761"/>
                <a:gd name="T79" fmla="*/ 29 h 784"/>
                <a:gd name="T80" fmla="*/ 59 w 761"/>
                <a:gd name="T81" fmla="*/ 0 h 784"/>
                <a:gd name="T82" fmla="*/ 0 w 761"/>
                <a:gd name="T83" fmla="*/ 761 h 784"/>
                <a:gd name="T84" fmla="*/ 25 w 761"/>
                <a:gd name="T85" fmla="*/ 761 h 784"/>
                <a:gd name="T86" fmla="*/ 59 w 761"/>
                <a:gd name="T87" fmla="*/ 755 h 784"/>
                <a:gd name="T88" fmla="*/ 75 w 761"/>
                <a:gd name="T89" fmla="*/ 776 h 784"/>
                <a:gd name="T90" fmla="*/ 761 w 761"/>
                <a:gd name="T91" fmla="*/ 784 h 784"/>
                <a:gd name="T92" fmla="*/ 752 w 761"/>
                <a:gd name="T93" fmla="*/ 747 h 784"/>
                <a:gd name="T94" fmla="*/ 736 w 761"/>
                <a:gd name="T95" fmla="*/ 726 h 784"/>
                <a:gd name="T96" fmla="*/ 727 w 761"/>
                <a:gd name="T97" fmla="*/ 703 h 784"/>
                <a:gd name="T98" fmla="*/ 719 w 761"/>
                <a:gd name="T99" fmla="*/ 717 h 784"/>
                <a:gd name="T100" fmla="*/ 686 w 761"/>
                <a:gd name="T101" fmla="*/ 717 h 784"/>
                <a:gd name="T102" fmla="*/ 669 w 761"/>
                <a:gd name="T103" fmla="*/ 717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61" h="784">
                  <a:moveTo>
                    <a:pt x="669" y="717"/>
                  </a:moveTo>
                  <a:lnTo>
                    <a:pt x="660" y="711"/>
                  </a:lnTo>
                  <a:lnTo>
                    <a:pt x="652" y="717"/>
                  </a:lnTo>
                  <a:lnTo>
                    <a:pt x="644" y="717"/>
                  </a:lnTo>
                  <a:lnTo>
                    <a:pt x="627" y="717"/>
                  </a:lnTo>
                  <a:lnTo>
                    <a:pt x="627" y="697"/>
                  </a:lnTo>
                  <a:lnTo>
                    <a:pt x="619" y="667"/>
                  </a:lnTo>
                  <a:lnTo>
                    <a:pt x="594" y="653"/>
                  </a:lnTo>
                  <a:lnTo>
                    <a:pt x="577" y="646"/>
                  </a:lnTo>
                  <a:lnTo>
                    <a:pt x="577" y="632"/>
                  </a:lnTo>
                  <a:lnTo>
                    <a:pt x="568" y="632"/>
                  </a:lnTo>
                  <a:lnTo>
                    <a:pt x="552" y="609"/>
                  </a:lnTo>
                  <a:lnTo>
                    <a:pt x="543" y="617"/>
                  </a:lnTo>
                  <a:lnTo>
                    <a:pt x="527" y="609"/>
                  </a:lnTo>
                  <a:lnTo>
                    <a:pt x="527" y="603"/>
                  </a:lnTo>
                  <a:lnTo>
                    <a:pt x="527" y="588"/>
                  </a:lnTo>
                  <a:lnTo>
                    <a:pt x="527" y="580"/>
                  </a:lnTo>
                  <a:lnTo>
                    <a:pt x="510" y="573"/>
                  </a:lnTo>
                  <a:lnTo>
                    <a:pt x="502" y="544"/>
                  </a:lnTo>
                  <a:lnTo>
                    <a:pt x="510" y="530"/>
                  </a:lnTo>
                  <a:lnTo>
                    <a:pt x="493" y="530"/>
                  </a:lnTo>
                  <a:lnTo>
                    <a:pt x="485" y="515"/>
                  </a:lnTo>
                  <a:lnTo>
                    <a:pt x="493" y="509"/>
                  </a:lnTo>
                  <a:lnTo>
                    <a:pt x="493" y="500"/>
                  </a:lnTo>
                  <a:lnTo>
                    <a:pt x="502" y="500"/>
                  </a:lnTo>
                  <a:lnTo>
                    <a:pt x="493" y="486"/>
                  </a:lnTo>
                  <a:lnTo>
                    <a:pt x="485" y="486"/>
                  </a:lnTo>
                  <a:lnTo>
                    <a:pt x="477" y="479"/>
                  </a:lnTo>
                  <a:lnTo>
                    <a:pt x="485" y="479"/>
                  </a:lnTo>
                  <a:lnTo>
                    <a:pt x="485" y="471"/>
                  </a:lnTo>
                  <a:lnTo>
                    <a:pt x="477" y="471"/>
                  </a:lnTo>
                  <a:lnTo>
                    <a:pt x="451" y="457"/>
                  </a:lnTo>
                  <a:lnTo>
                    <a:pt x="451" y="450"/>
                  </a:lnTo>
                  <a:lnTo>
                    <a:pt x="451" y="442"/>
                  </a:lnTo>
                  <a:lnTo>
                    <a:pt x="443" y="436"/>
                  </a:lnTo>
                  <a:lnTo>
                    <a:pt x="435" y="427"/>
                  </a:lnTo>
                  <a:lnTo>
                    <a:pt x="426" y="421"/>
                  </a:lnTo>
                  <a:lnTo>
                    <a:pt x="418" y="427"/>
                  </a:lnTo>
                  <a:lnTo>
                    <a:pt x="410" y="421"/>
                  </a:lnTo>
                  <a:lnTo>
                    <a:pt x="418" y="413"/>
                  </a:lnTo>
                  <a:lnTo>
                    <a:pt x="401" y="413"/>
                  </a:lnTo>
                  <a:lnTo>
                    <a:pt x="401" y="398"/>
                  </a:lnTo>
                  <a:lnTo>
                    <a:pt x="376" y="392"/>
                  </a:lnTo>
                  <a:lnTo>
                    <a:pt x="376" y="386"/>
                  </a:lnTo>
                  <a:lnTo>
                    <a:pt x="385" y="371"/>
                  </a:lnTo>
                  <a:lnTo>
                    <a:pt x="376" y="371"/>
                  </a:lnTo>
                  <a:lnTo>
                    <a:pt x="376" y="363"/>
                  </a:lnTo>
                  <a:lnTo>
                    <a:pt x="368" y="363"/>
                  </a:lnTo>
                  <a:lnTo>
                    <a:pt x="368" y="356"/>
                  </a:lnTo>
                  <a:lnTo>
                    <a:pt x="376" y="348"/>
                  </a:lnTo>
                  <a:lnTo>
                    <a:pt x="393" y="333"/>
                  </a:lnTo>
                  <a:lnTo>
                    <a:pt x="393" y="319"/>
                  </a:lnTo>
                  <a:lnTo>
                    <a:pt x="376" y="304"/>
                  </a:lnTo>
                  <a:lnTo>
                    <a:pt x="385" y="298"/>
                  </a:lnTo>
                  <a:lnTo>
                    <a:pt x="376" y="298"/>
                  </a:lnTo>
                  <a:lnTo>
                    <a:pt x="368" y="298"/>
                  </a:lnTo>
                  <a:lnTo>
                    <a:pt x="359" y="304"/>
                  </a:lnTo>
                  <a:lnTo>
                    <a:pt x="359" y="290"/>
                  </a:lnTo>
                  <a:lnTo>
                    <a:pt x="326" y="298"/>
                  </a:lnTo>
                  <a:lnTo>
                    <a:pt x="326" y="290"/>
                  </a:lnTo>
                  <a:lnTo>
                    <a:pt x="326" y="283"/>
                  </a:lnTo>
                  <a:lnTo>
                    <a:pt x="334" y="275"/>
                  </a:lnTo>
                  <a:lnTo>
                    <a:pt x="318" y="269"/>
                  </a:lnTo>
                  <a:lnTo>
                    <a:pt x="326" y="260"/>
                  </a:lnTo>
                  <a:lnTo>
                    <a:pt x="326" y="254"/>
                  </a:lnTo>
                  <a:lnTo>
                    <a:pt x="326" y="248"/>
                  </a:lnTo>
                  <a:lnTo>
                    <a:pt x="318" y="233"/>
                  </a:lnTo>
                  <a:lnTo>
                    <a:pt x="318" y="225"/>
                  </a:lnTo>
                  <a:lnTo>
                    <a:pt x="309" y="219"/>
                  </a:lnTo>
                  <a:lnTo>
                    <a:pt x="318" y="219"/>
                  </a:lnTo>
                  <a:lnTo>
                    <a:pt x="217" y="210"/>
                  </a:lnTo>
                  <a:lnTo>
                    <a:pt x="217" y="196"/>
                  </a:lnTo>
                  <a:lnTo>
                    <a:pt x="217" y="181"/>
                  </a:lnTo>
                  <a:lnTo>
                    <a:pt x="209" y="160"/>
                  </a:lnTo>
                  <a:lnTo>
                    <a:pt x="201" y="160"/>
                  </a:lnTo>
                  <a:lnTo>
                    <a:pt x="201" y="58"/>
                  </a:lnTo>
                  <a:lnTo>
                    <a:pt x="184" y="58"/>
                  </a:lnTo>
                  <a:lnTo>
                    <a:pt x="159" y="52"/>
                  </a:lnTo>
                  <a:lnTo>
                    <a:pt x="125" y="37"/>
                  </a:lnTo>
                  <a:lnTo>
                    <a:pt x="109" y="29"/>
                  </a:lnTo>
                  <a:lnTo>
                    <a:pt x="92" y="22"/>
                  </a:lnTo>
                  <a:lnTo>
                    <a:pt x="59" y="0"/>
                  </a:lnTo>
                  <a:lnTo>
                    <a:pt x="0" y="0"/>
                  </a:lnTo>
                  <a:lnTo>
                    <a:pt x="0" y="761"/>
                  </a:lnTo>
                  <a:lnTo>
                    <a:pt x="17" y="770"/>
                  </a:lnTo>
                  <a:lnTo>
                    <a:pt x="25" y="761"/>
                  </a:lnTo>
                  <a:lnTo>
                    <a:pt x="42" y="770"/>
                  </a:lnTo>
                  <a:lnTo>
                    <a:pt x="59" y="755"/>
                  </a:lnTo>
                  <a:lnTo>
                    <a:pt x="84" y="755"/>
                  </a:lnTo>
                  <a:lnTo>
                    <a:pt x="75" y="776"/>
                  </a:lnTo>
                  <a:lnTo>
                    <a:pt x="84" y="784"/>
                  </a:lnTo>
                  <a:lnTo>
                    <a:pt x="761" y="784"/>
                  </a:lnTo>
                  <a:lnTo>
                    <a:pt x="752" y="761"/>
                  </a:lnTo>
                  <a:lnTo>
                    <a:pt x="752" y="747"/>
                  </a:lnTo>
                  <a:lnTo>
                    <a:pt x="744" y="747"/>
                  </a:lnTo>
                  <a:lnTo>
                    <a:pt x="736" y="726"/>
                  </a:lnTo>
                  <a:lnTo>
                    <a:pt x="736" y="717"/>
                  </a:lnTo>
                  <a:lnTo>
                    <a:pt x="727" y="703"/>
                  </a:lnTo>
                  <a:lnTo>
                    <a:pt x="719" y="711"/>
                  </a:lnTo>
                  <a:lnTo>
                    <a:pt x="719" y="717"/>
                  </a:lnTo>
                  <a:lnTo>
                    <a:pt x="702" y="717"/>
                  </a:lnTo>
                  <a:lnTo>
                    <a:pt x="686" y="717"/>
                  </a:lnTo>
                  <a:lnTo>
                    <a:pt x="669" y="711"/>
                  </a:lnTo>
                  <a:lnTo>
                    <a:pt x="669" y="71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4" name="Freeform 82"/>
            <p:cNvSpPr>
              <a:spLocks/>
            </p:cNvSpPr>
            <p:nvPr/>
          </p:nvSpPr>
          <p:spPr bwMode="auto">
            <a:xfrm>
              <a:off x="3046" y="2703"/>
              <a:ext cx="937" cy="1210"/>
            </a:xfrm>
            <a:custGeom>
              <a:avLst/>
              <a:gdLst>
                <a:gd name="T0" fmla="*/ 0 w 937"/>
                <a:gd name="T1" fmla="*/ 325 h 1210"/>
                <a:gd name="T2" fmla="*/ 276 w 937"/>
                <a:gd name="T3" fmla="*/ 0 h 1210"/>
                <a:gd name="T4" fmla="*/ 318 w 937"/>
                <a:gd name="T5" fmla="*/ 29 h 1210"/>
                <a:gd name="T6" fmla="*/ 368 w 937"/>
                <a:gd name="T7" fmla="*/ 79 h 1210"/>
                <a:gd name="T8" fmla="*/ 502 w 937"/>
                <a:gd name="T9" fmla="*/ 131 h 1210"/>
                <a:gd name="T10" fmla="*/ 560 w 937"/>
                <a:gd name="T11" fmla="*/ 137 h 1210"/>
                <a:gd name="T12" fmla="*/ 577 w 937"/>
                <a:gd name="T13" fmla="*/ 146 h 1210"/>
                <a:gd name="T14" fmla="*/ 577 w 937"/>
                <a:gd name="T15" fmla="*/ 231 h 1210"/>
                <a:gd name="T16" fmla="*/ 577 w 937"/>
                <a:gd name="T17" fmla="*/ 319 h 1210"/>
                <a:gd name="T18" fmla="*/ 619 w 937"/>
                <a:gd name="T19" fmla="*/ 384 h 1210"/>
                <a:gd name="T20" fmla="*/ 652 w 937"/>
                <a:gd name="T21" fmla="*/ 407 h 1210"/>
                <a:gd name="T22" fmla="*/ 686 w 937"/>
                <a:gd name="T23" fmla="*/ 448 h 1210"/>
                <a:gd name="T24" fmla="*/ 703 w 937"/>
                <a:gd name="T25" fmla="*/ 782 h 1210"/>
                <a:gd name="T26" fmla="*/ 736 w 937"/>
                <a:gd name="T27" fmla="*/ 855 h 1210"/>
                <a:gd name="T28" fmla="*/ 803 w 937"/>
                <a:gd name="T29" fmla="*/ 891 h 1210"/>
                <a:gd name="T30" fmla="*/ 820 w 937"/>
                <a:gd name="T31" fmla="*/ 891 h 1210"/>
                <a:gd name="T32" fmla="*/ 853 w 937"/>
                <a:gd name="T33" fmla="*/ 928 h 1210"/>
                <a:gd name="T34" fmla="*/ 928 w 937"/>
                <a:gd name="T35" fmla="*/ 920 h 1210"/>
                <a:gd name="T36" fmla="*/ 912 w 937"/>
                <a:gd name="T37" fmla="*/ 964 h 1210"/>
                <a:gd name="T38" fmla="*/ 845 w 937"/>
                <a:gd name="T39" fmla="*/ 1028 h 1210"/>
                <a:gd name="T40" fmla="*/ 820 w 937"/>
                <a:gd name="T41" fmla="*/ 1051 h 1210"/>
                <a:gd name="T42" fmla="*/ 786 w 937"/>
                <a:gd name="T43" fmla="*/ 1051 h 1210"/>
                <a:gd name="T44" fmla="*/ 703 w 937"/>
                <a:gd name="T45" fmla="*/ 1081 h 1210"/>
                <a:gd name="T46" fmla="*/ 719 w 937"/>
                <a:gd name="T47" fmla="*/ 1110 h 1210"/>
                <a:gd name="T48" fmla="*/ 669 w 937"/>
                <a:gd name="T49" fmla="*/ 1145 h 1210"/>
                <a:gd name="T50" fmla="*/ 619 w 937"/>
                <a:gd name="T51" fmla="*/ 1160 h 1210"/>
                <a:gd name="T52" fmla="*/ 569 w 937"/>
                <a:gd name="T53" fmla="*/ 1204 h 1210"/>
                <a:gd name="T54" fmla="*/ 552 w 937"/>
                <a:gd name="T55" fmla="*/ 1210 h 1210"/>
                <a:gd name="T56" fmla="*/ 569 w 937"/>
                <a:gd name="T57" fmla="*/ 1181 h 1210"/>
                <a:gd name="T58" fmla="*/ 569 w 937"/>
                <a:gd name="T59" fmla="*/ 1160 h 1210"/>
                <a:gd name="T60" fmla="*/ 602 w 937"/>
                <a:gd name="T61" fmla="*/ 1095 h 1210"/>
                <a:gd name="T62" fmla="*/ 619 w 937"/>
                <a:gd name="T63" fmla="*/ 993 h 1210"/>
                <a:gd name="T64" fmla="*/ 602 w 937"/>
                <a:gd name="T65" fmla="*/ 949 h 1210"/>
                <a:gd name="T66" fmla="*/ 627 w 937"/>
                <a:gd name="T67" fmla="*/ 972 h 1210"/>
                <a:gd name="T68" fmla="*/ 636 w 937"/>
                <a:gd name="T69" fmla="*/ 987 h 1210"/>
                <a:gd name="T70" fmla="*/ 661 w 937"/>
                <a:gd name="T71" fmla="*/ 999 h 1210"/>
                <a:gd name="T72" fmla="*/ 677 w 937"/>
                <a:gd name="T73" fmla="*/ 978 h 1210"/>
                <a:gd name="T74" fmla="*/ 686 w 937"/>
                <a:gd name="T75" fmla="*/ 972 h 1210"/>
                <a:gd name="T76" fmla="*/ 661 w 937"/>
                <a:gd name="T77" fmla="*/ 920 h 1210"/>
                <a:gd name="T78" fmla="*/ 602 w 937"/>
                <a:gd name="T79" fmla="*/ 884 h 1210"/>
                <a:gd name="T80" fmla="*/ 519 w 937"/>
                <a:gd name="T81" fmla="*/ 862 h 1210"/>
                <a:gd name="T82" fmla="*/ 477 w 937"/>
                <a:gd name="T83" fmla="*/ 849 h 1210"/>
                <a:gd name="T84" fmla="*/ 477 w 937"/>
                <a:gd name="T85" fmla="*/ 820 h 1210"/>
                <a:gd name="T86" fmla="*/ 468 w 937"/>
                <a:gd name="T87" fmla="*/ 805 h 1210"/>
                <a:gd name="T88" fmla="*/ 460 w 937"/>
                <a:gd name="T89" fmla="*/ 724 h 1210"/>
                <a:gd name="T90" fmla="*/ 393 w 937"/>
                <a:gd name="T91" fmla="*/ 659 h 1210"/>
                <a:gd name="T92" fmla="*/ 310 w 937"/>
                <a:gd name="T93" fmla="*/ 645 h 1210"/>
                <a:gd name="T94" fmla="*/ 310 w 937"/>
                <a:gd name="T95" fmla="*/ 674 h 1210"/>
                <a:gd name="T96" fmla="*/ 310 w 937"/>
                <a:gd name="T97" fmla="*/ 659 h 1210"/>
                <a:gd name="T98" fmla="*/ 276 w 937"/>
                <a:gd name="T99" fmla="*/ 697 h 1210"/>
                <a:gd name="T100" fmla="*/ 259 w 937"/>
                <a:gd name="T101" fmla="*/ 711 h 1210"/>
                <a:gd name="T102" fmla="*/ 226 w 937"/>
                <a:gd name="T103" fmla="*/ 711 h 1210"/>
                <a:gd name="T104" fmla="*/ 167 w 937"/>
                <a:gd name="T105" fmla="*/ 718 h 1210"/>
                <a:gd name="T106" fmla="*/ 134 w 937"/>
                <a:gd name="T107" fmla="*/ 697 h 1210"/>
                <a:gd name="T108" fmla="*/ 109 w 937"/>
                <a:gd name="T109" fmla="*/ 682 h 1210"/>
                <a:gd name="T110" fmla="*/ 67 w 937"/>
                <a:gd name="T111" fmla="*/ 682 h 1210"/>
                <a:gd name="T112" fmla="*/ 17 w 937"/>
                <a:gd name="T113" fmla="*/ 615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37" h="1210">
                  <a:moveTo>
                    <a:pt x="17" y="615"/>
                  </a:moveTo>
                  <a:lnTo>
                    <a:pt x="0" y="609"/>
                  </a:lnTo>
                  <a:lnTo>
                    <a:pt x="0" y="325"/>
                  </a:lnTo>
                  <a:lnTo>
                    <a:pt x="67" y="254"/>
                  </a:lnTo>
                  <a:lnTo>
                    <a:pt x="142" y="160"/>
                  </a:lnTo>
                  <a:lnTo>
                    <a:pt x="276" y="0"/>
                  </a:lnTo>
                  <a:lnTo>
                    <a:pt x="285" y="0"/>
                  </a:lnTo>
                  <a:lnTo>
                    <a:pt x="285" y="8"/>
                  </a:lnTo>
                  <a:lnTo>
                    <a:pt x="318" y="29"/>
                  </a:lnTo>
                  <a:lnTo>
                    <a:pt x="335" y="50"/>
                  </a:lnTo>
                  <a:lnTo>
                    <a:pt x="343" y="73"/>
                  </a:lnTo>
                  <a:lnTo>
                    <a:pt x="368" y="79"/>
                  </a:lnTo>
                  <a:lnTo>
                    <a:pt x="427" y="108"/>
                  </a:lnTo>
                  <a:lnTo>
                    <a:pt x="460" y="131"/>
                  </a:lnTo>
                  <a:lnTo>
                    <a:pt x="502" y="131"/>
                  </a:lnTo>
                  <a:lnTo>
                    <a:pt x="544" y="137"/>
                  </a:lnTo>
                  <a:lnTo>
                    <a:pt x="552" y="146"/>
                  </a:lnTo>
                  <a:lnTo>
                    <a:pt x="560" y="137"/>
                  </a:lnTo>
                  <a:lnTo>
                    <a:pt x="577" y="146"/>
                  </a:lnTo>
                  <a:lnTo>
                    <a:pt x="577" y="137"/>
                  </a:lnTo>
                  <a:lnTo>
                    <a:pt x="577" y="146"/>
                  </a:lnTo>
                  <a:lnTo>
                    <a:pt x="577" y="167"/>
                  </a:lnTo>
                  <a:lnTo>
                    <a:pt x="569" y="210"/>
                  </a:lnTo>
                  <a:lnTo>
                    <a:pt x="577" y="231"/>
                  </a:lnTo>
                  <a:lnTo>
                    <a:pt x="585" y="261"/>
                  </a:lnTo>
                  <a:lnTo>
                    <a:pt x="585" y="298"/>
                  </a:lnTo>
                  <a:lnTo>
                    <a:pt x="577" y="319"/>
                  </a:lnTo>
                  <a:lnTo>
                    <a:pt x="585" y="325"/>
                  </a:lnTo>
                  <a:lnTo>
                    <a:pt x="611" y="363"/>
                  </a:lnTo>
                  <a:lnTo>
                    <a:pt x="619" y="384"/>
                  </a:lnTo>
                  <a:lnTo>
                    <a:pt x="627" y="392"/>
                  </a:lnTo>
                  <a:lnTo>
                    <a:pt x="636" y="398"/>
                  </a:lnTo>
                  <a:lnTo>
                    <a:pt x="652" y="407"/>
                  </a:lnTo>
                  <a:lnTo>
                    <a:pt x="661" y="448"/>
                  </a:lnTo>
                  <a:lnTo>
                    <a:pt x="686" y="463"/>
                  </a:lnTo>
                  <a:lnTo>
                    <a:pt x="686" y="448"/>
                  </a:lnTo>
                  <a:lnTo>
                    <a:pt x="703" y="442"/>
                  </a:lnTo>
                  <a:lnTo>
                    <a:pt x="703" y="768"/>
                  </a:lnTo>
                  <a:lnTo>
                    <a:pt x="703" y="782"/>
                  </a:lnTo>
                  <a:lnTo>
                    <a:pt x="703" y="797"/>
                  </a:lnTo>
                  <a:lnTo>
                    <a:pt x="719" y="834"/>
                  </a:lnTo>
                  <a:lnTo>
                    <a:pt x="736" y="855"/>
                  </a:lnTo>
                  <a:lnTo>
                    <a:pt x="786" y="870"/>
                  </a:lnTo>
                  <a:lnTo>
                    <a:pt x="803" y="884"/>
                  </a:lnTo>
                  <a:lnTo>
                    <a:pt x="803" y="891"/>
                  </a:lnTo>
                  <a:lnTo>
                    <a:pt x="811" y="905"/>
                  </a:lnTo>
                  <a:lnTo>
                    <a:pt x="820" y="899"/>
                  </a:lnTo>
                  <a:lnTo>
                    <a:pt x="820" y="891"/>
                  </a:lnTo>
                  <a:lnTo>
                    <a:pt x="828" y="920"/>
                  </a:lnTo>
                  <a:lnTo>
                    <a:pt x="845" y="928"/>
                  </a:lnTo>
                  <a:lnTo>
                    <a:pt x="853" y="928"/>
                  </a:lnTo>
                  <a:lnTo>
                    <a:pt x="870" y="935"/>
                  </a:lnTo>
                  <a:lnTo>
                    <a:pt x="903" y="914"/>
                  </a:lnTo>
                  <a:lnTo>
                    <a:pt x="928" y="920"/>
                  </a:lnTo>
                  <a:lnTo>
                    <a:pt x="928" y="943"/>
                  </a:lnTo>
                  <a:lnTo>
                    <a:pt x="937" y="949"/>
                  </a:lnTo>
                  <a:lnTo>
                    <a:pt x="912" y="964"/>
                  </a:lnTo>
                  <a:lnTo>
                    <a:pt x="886" y="987"/>
                  </a:lnTo>
                  <a:lnTo>
                    <a:pt x="861" y="1014"/>
                  </a:lnTo>
                  <a:lnTo>
                    <a:pt x="845" y="1028"/>
                  </a:lnTo>
                  <a:lnTo>
                    <a:pt x="828" y="1037"/>
                  </a:lnTo>
                  <a:lnTo>
                    <a:pt x="811" y="1051"/>
                  </a:lnTo>
                  <a:lnTo>
                    <a:pt x="820" y="1051"/>
                  </a:lnTo>
                  <a:lnTo>
                    <a:pt x="803" y="1058"/>
                  </a:lnTo>
                  <a:lnTo>
                    <a:pt x="803" y="1051"/>
                  </a:lnTo>
                  <a:lnTo>
                    <a:pt x="786" y="1051"/>
                  </a:lnTo>
                  <a:lnTo>
                    <a:pt x="786" y="1043"/>
                  </a:lnTo>
                  <a:lnTo>
                    <a:pt x="719" y="1066"/>
                  </a:lnTo>
                  <a:lnTo>
                    <a:pt x="703" y="1081"/>
                  </a:lnTo>
                  <a:lnTo>
                    <a:pt x="686" y="1102"/>
                  </a:lnTo>
                  <a:lnTo>
                    <a:pt x="711" y="1116"/>
                  </a:lnTo>
                  <a:lnTo>
                    <a:pt x="719" y="1110"/>
                  </a:lnTo>
                  <a:lnTo>
                    <a:pt x="728" y="1131"/>
                  </a:lnTo>
                  <a:lnTo>
                    <a:pt x="728" y="1137"/>
                  </a:lnTo>
                  <a:lnTo>
                    <a:pt x="669" y="1145"/>
                  </a:lnTo>
                  <a:lnTo>
                    <a:pt x="661" y="1160"/>
                  </a:lnTo>
                  <a:lnTo>
                    <a:pt x="677" y="1166"/>
                  </a:lnTo>
                  <a:lnTo>
                    <a:pt x="619" y="1160"/>
                  </a:lnTo>
                  <a:lnTo>
                    <a:pt x="594" y="1181"/>
                  </a:lnTo>
                  <a:lnTo>
                    <a:pt x="594" y="1189"/>
                  </a:lnTo>
                  <a:lnTo>
                    <a:pt x="569" y="1204"/>
                  </a:lnTo>
                  <a:lnTo>
                    <a:pt x="569" y="1210"/>
                  </a:lnTo>
                  <a:lnTo>
                    <a:pt x="560" y="1210"/>
                  </a:lnTo>
                  <a:lnTo>
                    <a:pt x="552" y="1210"/>
                  </a:lnTo>
                  <a:lnTo>
                    <a:pt x="535" y="1204"/>
                  </a:lnTo>
                  <a:lnTo>
                    <a:pt x="544" y="1189"/>
                  </a:lnTo>
                  <a:lnTo>
                    <a:pt x="569" y="1181"/>
                  </a:lnTo>
                  <a:lnTo>
                    <a:pt x="569" y="1175"/>
                  </a:lnTo>
                  <a:lnTo>
                    <a:pt x="560" y="1166"/>
                  </a:lnTo>
                  <a:lnTo>
                    <a:pt x="569" y="1160"/>
                  </a:lnTo>
                  <a:lnTo>
                    <a:pt x="569" y="1131"/>
                  </a:lnTo>
                  <a:lnTo>
                    <a:pt x="585" y="1124"/>
                  </a:lnTo>
                  <a:lnTo>
                    <a:pt x="602" y="1095"/>
                  </a:lnTo>
                  <a:lnTo>
                    <a:pt x="602" y="1043"/>
                  </a:lnTo>
                  <a:lnTo>
                    <a:pt x="611" y="1014"/>
                  </a:lnTo>
                  <a:lnTo>
                    <a:pt x="619" y="993"/>
                  </a:lnTo>
                  <a:lnTo>
                    <a:pt x="619" y="972"/>
                  </a:lnTo>
                  <a:lnTo>
                    <a:pt x="611" y="949"/>
                  </a:lnTo>
                  <a:lnTo>
                    <a:pt x="602" y="949"/>
                  </a:lnTo>
                  <a:lnTo>
                    <a:pt x="619" y="949"/>
                  </a:lnTo>
                  <a:lnTo>
                    <a:pt x="619" y="958"/>
                  </a:lnTo>
                  <a:lnTo>
                    <a:pt x="627" y="972"/>
                  </a:lnTo>
                  <a:lnTo>
                    <a:pt x="636" y="972"/>
                  </a:lnTo>
                  <a:lnTo>
                    <a:pt x="627" y="987"/>
                  </a:lnTo>
                  <a:lnTo>
                    <a:pt x="636" y="987"/>
                  </a:lnTo>
                  <a:lnTo>
                    <a:pt x="636" y="999"/>
                  </a:lnTo>
                  <a:lnTo>
                    <a:pt x="652" y="993"/>
                  </a:lnTo>
                  <a:lnTo>
                    <a:pt x="661" y="999"/>
                  </a:lnTo>
                  <a:lnTo>
                    <a:pt x="677" y="1008"/>
                  </a:lnTo>
                  <a:lnTo>
                    <a:pt x="677" y="993"/>
                  </a:lnTo>
                  <a:lnTo>
                    <a:pt x="677" y="978"/>
                  </a:lnTo>
                  <a:lnTo>
                    <a:pt x="686" y="978"/>
                  </a:lnTo>
                  <a:lnTo>
                    <a:pt x="694" y="987"/>
                  </a:lnTo>
                  <a:lnTo>
                    <a:pt x="686" y="972"/>
                  </a:lnTo>
                  <a:lnTo>
                    <a:pt x="677" y="949"/>
                  </a:lnTo>
                  <a:lnTo>
                    <a:pt x="661" y="928"/>
                  </a:lnTo>
                  <a:lnTo>
                    <a:pt x="661" y="920"/>
                  </a:lnTo>
                  <a:lnTo>
                    <a:pt x="644" y="891"/>
                  </a:lnTo>
                  <a:lnTo>
                    <a:pt x="602" y="891"/>
                  </a:lnTo>
                  <a:lnTo>
                    <a:pt x="602" y="884"/>
                  </a:lnTo>
                  <a:lnTo>
                    <a:pt x="602" y="876"/>
                  </a:lnTo>
                  <a:lnTo>
                    <a:pt x="577" y="870"/>
                  </a:lnTo>
                  <a:lnTo>
                    <a:pt x="519" y="862"/>
                  </a:lnTo>
                  <a:lnTo>
                    <a:pt x="494" y="855"/>
                  </a:lnTo>
                  <a:lnTo>
                    <a:pt x="494" y="841"/>
                  </a:lnTo>
                  <a:lnTo>
                    <a:pt x="477" y="849"/>
                  </a:lnTo>
                  <a:lnTo>
                    <a:pt x="477" y="834"/>
                  </a:lnTo>
                  <a:lnTo>
                    <a:pt x="477" y="826"/>
                  </a:lnTo>
                  <a:lnTo>
                    <a:pt x="477" y="820"/>
                  </a:lnTo>
                  <a:lnTo>
                    <a:pt x="485" y="811"/>
                  </a:lnTo>
                  <a:lnTo>
                    <a:pt x="477" y="811"/>
                  </a:lnTo>
                  <a:lnTo>
                    <a:pt x="468" y="805"/>
                  </a:lnTo>
                  <a:lnTo>
                    <a:pt x="477" y="782"/>
                  </a:lnTo>
                  <a:lnTo>
                    <a:pt x="452" y="753"/>
                  </a:lnTo>
                  <a:lnTo>
                    <a:pt x="460" y="724"/>
                  </a:lnTo>
                  <a:lnTo>
                    <a:pt x="418" y="724"/>
                  </a:lnTo>
                  <a:lnTo>
                    <a:pt x="402" y="688"/>
                  </a:lnTo>
                  <a:lnTo>
                    <a:pt x="393" y="659"/>
                  </a:lnTo>
                  <a:lnTo>
                    <a:pt x="351" y="659"/>
                  </a:lnTo>
                  <a:lnTo>
                    <a:pt x="318" y="645"/>
                  </a:lnTo>
                  <a:lnTo>
                    <a:pt x="310" y="645"/>
                  </a:lnTo>
                  <a:lnTo>
                    <a:pt x="310" y="653"/>
                  </a:lnTo>
                  <a:lnTo>
                    <a:pt x="318" y="667"/>
                  </a:lnTo>
                  <a:lnTo>
                    <a:pt x="310" y="674"/>
                  </a:lnTo>
                  <a:lnTo>
                    <a:pt x="301" y="682"/>
                  </a:lnTo>
                  <a:lnTo>
                    <a:pt x="293" y="688"/>
                  </a:lnTo>
                  <a:lnTo>
                    <a:pt x="310" y="659"/>
                  </a:lnTo>
                  <a:lnTo>
                    <a:pt x="301" y="653"/>
                  </a:lnTo>
                  <a:lnTo>
                    <a:pt x="285" y="697"/>
                  </a:lnTo>
                  <a:lnTo>
                    <a:pt x="276" y="697"/>
                  </a:lnTo>
                  <a:lnTo>
                    <a:pt x="285" y="674"/>
                  </a:lnTo>
                  <a:lnTo>
                    <a:pt x="268" y="688"/>
                  </a:lnTo>
                  <a:lnTo>
                    <a:pt x="259" y="711"/>
                  </a:lnTo>
                  <a:lnTo>
                    <a:pt x="251" y="724"/>
                  </a:lnTo>
                  <a:lnTo>
                    <a:pt x="234" y="724"/>
                  </a:lnTo>
                  <a:lnTo>
                    <a:pt x="226" y="711"/>
                  </a:lnTo>
                  <a:lnTo>
                    <a:pt x="201" y="711"/>
                  </a:lnTo>
                  <a:lnTo>
                    <a:pt x="193" y="703"/>
                  </a:lnTo>
                  <a:lnTo>
                    <a:pt x="167" y="718"/>
                  </a:lnTo>
                  <a:lnTo>
                    <a:pt x="159" y="711"/>
                  </a:lnTo>
                  <a:lnTo>
                    <a:pt x="142" y="697"/>
                  </a:lnTo>
                  <a:lnTo>
                    <a:pt x="134" y="697"/>
                  </a:lnTo>
                  <a:lnTo>
                    <a:pt x="126" y="703"/>
                  </a:lnTo>
                  <a:lnTo>
                    <a:pt x="117" y="688"/>
                  </a:lnTo>
                  <a:lnTo>
                    <a:pt x="109" y="682"/>
                  </a:lnTo>
                  <a:lnTo>
                    <a:pt x="117" y="682"/>
                  </a:lnTo>
                  <a:lnTo>
                    <a:pt x="84" y="667"/>
                  </a:lnTo>
                  <a:lnTo>
                    <a:pt x="67" y="682"/>
                  </a:lnTo>
                  <a:lnTo>
                    <a:pt x="59" y="674"/>
                  </a:lnTo>
                  <a:lnTo>
                    <a:pt x="25" y="659"/>
                  </a:lnTo>
                  <a:lnTo>
                    <a:pt x="17" y="61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5" name="Freeform 83"/>
            <p:cNvSpPr>
              <a:spLocks/>
            </p:cNvSpPr>
            <p:nvPr/>
          </p:nvSpPr>
          <p:spPr bwMode="auto">
            <a:xfrm>
              <a:off x="3581" y="3587"/>
              <a:ext cx="76" cy="44"/>
            </a:xfrm>
            <a:custGeom>
              <a:avLst/>
              <a:gdLst>
                <a:gd name="T0" fmla="*/ 50 w 76"/>
                <a:gd name="T1" fmla="*/ 15 h 44"/>
                <a:gd name="T2" fmla="*/ 42 w 76"/>
                <a:gd name="T3" fmla="*/ 0 h 44"/>
                <a:gd name="T4" fmla="*/ 34 w 76"/>
                <a:gd name="T5" fmla="*/ 7 h 44"/>
                <a:gd name="T6" fmla="*/ 34 w 76"/>
                <a:gd name="T7" fmla="*/ 15 h 44"/>
                <a:gd name="T8" fmla="*/ 17 w 76"/>
                <a:gd name="T9" fmla="*/ 7 h 44"/>
                <a:gd name="T10" fmla="*/ 17 w 76"/>
                <a:gd name="T11" fmla="*/ 0 h 44"/>
                <a:gd name="T12" fmla="*/ 0 w 76"/>
                <a:gd name="T13" fmla="*/ 7 h 44"/>
                <a:gd name="T14" fmla="*/ 34 w 76"/>
                <a:gd name="T15" fmla="*/ 21 h 44"/>
                <a:gd name="T16" fmla="*/ 59 w 76"/>
                <a:gd name="T17" fmla="*/ 44 h 44"/>
                <a:gd name="T18" fmla="*/ 76 w 76"/>
                <a:gd name="T19" fmla="*/ 21 h 44"/>
                <a:gd name="T20" fmla="*/ 67 w 76"/>
                <a:gd name="T21" fmla="*/ 15 h 44"/>
                <a:gd name="T22" fmla="*/ 67 w 76"/>
                <a:gd name="T23" fmla="*/ 7 h 44"/>
                <a:gd name="T24" fmla="*/ 67 w 76"/>
                <a:gd name="T25" fmla="*/ 21 h 44"/>
                <a:gd name="T26" fmla="*/ 59 w 76"/>
                <a:gd name="T27" fmla="*/ 15 h 44"/>
                <a:gd name="T28" fmla="*/ 59 w 76"/>
                <a:gd name="T29" fmla="*/ 7 h 44"/>
                <a:gd name="T30" fmla="*/ 59 w 76"/>
                <a:gd name="T31" fmla="*/ 0 h 44"/>
                <a:gd name="T32" fmla="*/ 50 w 76"/>
                <a:gd name="T33" fmla="*/ 1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" h="44">
                  <a:moveTo>
                    <a:pt x="50" y="15"/>
                  </a:moveTo>
                  <a:lnTo>
                    <a:pt x="42" y="0"/>
                  </a:lnTo>
                  <a:lnTo>
                    <a:pt x="34" y="7"/>
                  </a:lnTo>
                  <a:lnTo>
                    <a:pt x="34" y="15"/>
                  </a:lnTo>
                  <a:lnTo>
                    <a:pt x="17" y="7"/>
                  </a:lnTo>
                  <a:lnTo>
                    <a:pt x="17" y="0"/>
                  </a:lnTo>
                  <a:lnTo>
                    <a:pt x="0" y="7"/>
                  </a:lnTo>
                  <a:lnTo>
                    <a:pt x="34" y="21"/>
                  </a:lnTo>
                  <a:lnTo>
                    <a:pt x="59" y="44"/>
                  </a:lnTo>
                  <a:lnTo>
                    <a:pt x="76" y="21"/>
                  </a:lnTo>
                  <a:lnTo>
                    <a:pt x="67" y="15"/>
                  </a:lnTo>
                  <a:lnTo>
                    <a:pt x="67" y="7"/>
                  </a:lnTo>
                  <a:lnTo>
                    <a:pt x="67" y="21"/>
                  </a:lnTo>
                  <a:lnTo>
                    <a:pt x="59" y="15"/>
                  </a:lnTo>
                  <a:lnTo>
                    <a:pt x="59" y="7"/>
                  </a:lnTo>
                  <a:lnTo>
                    <a:pt x="59" y="0"/>
                  </a:lnTo>
                  <a:lnTo>
                    <a:pt x="50" y="1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6" name="Freeform 84"/>
            <p:cNvSpPr>
              <a:spLocks/>
            </p:cNvSpPr>
            <p:nvPr/>
          </p:nvSpPr>
          <p:spPr bwMode="auto">
            <a:xfrm>
              <a:off x="3540" y="3565"/>
              <a:ext cx="16" cy="14"/>
            </a:xfrm>
            <a:custGeom>
              <a:avLst/>
              <a:gdLst>
                <a:gd name="T0" fmla="*/ 16 w 16"/>
                <a:gd name="T1" fmla="*/ 8 h 14"/>
                <a:gd name="T2" fmla="*/ 8 w 16"/>
                <a:gd name="T3" fmla="*/ 14 h 14"/>
                <a:gd name="T4" fmla="*/ 0 w 16"/>
                <a:gd name="T5" fmla="*/ 0 h 14"/>
                <a:gd name="T6" fmla="*/ 16 w 16"/>
                <a:gd name="T7" fmla="*/ 0 h 14"/>
                <a:gd name="T8" fmla="*/ 16 w 16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4">
                  <a:moveTo>
                    <a:pt x="16" y="8"/>
                  </a:moveTo>
                  <a:lnTo>
                    <a:pt x="8" y="14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7" name="Freeform 85"/>
            <p:cNvSpPr>
              <a:spLocks/>
            </p:cNvSpPr>
            <p:nvPr/>
          </p:nvSpPr>
          <p:spPr bwMode="auto">
            <a:xfrm>
              <a:off x="3456" y="3441"/>
              <a:ext cx="17" cy="9"/>
            </a:xfrm>
            <a:custGeom>
              <a:avLst/>
              <a:gdLst>
                <a:gd name="T0" fmla="*/ 17 w 17"/>
                <a:gd name="T1" fmla="*/ 9 h 9"/>
                <a:gd name="T2" fmla="*/ 17 w 17"/>
                <a:gd name="T3" fmla="*/ 0 h 9"/>
                <a:gd name="T4" fmla="*/ 0 w 17"/>
                <a:gd name="T5" fmla="*/ 9 h 9"/>
                <a:gd name="T6" fmla="*/ 17 w 17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9">
                  <a:moveTo>
                    <a:pt x="17" y="9"/>
                  </a:moveTo>
                  <a:lnTo>
                    <a:pt x="17" y="0"/>
                  </a:lnTo>
                  <a:lnTo>
                    <a:pt x="0" y="9"/>
                  </a:lnTo>
                  <a:lnTo>
                    <a:pt x="17" y="9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8" name="Freeform 86"/>
            <p:cNvSpPr>
              <a:spLocks/>
            </p:cNvSpPr>
            <p:nvPr/>
          </p:nvSpPr>
          <p:spPr bwMode="auto">
            <a:xfrm>
              <a:off x="3573" y="3587"/>
              <a:ext cx="8" cy="15"/>
            </a:xfrm>
            <a:custGeom>
              <a:avLst/>
              <a:gdLst>
                <a:gd name="T0" fmla="*/ 8 w 8"/>
                <a:gd name="T1" fmla="*/ 7 h 15"/>
                <a:gd name="T2" fmla="*/ 0 w 8"/>
                <a:gd name="T3" fmla="*/ 0 h 15"/>
                <a:gd name="T4" fmla="*/ 0 w 8"/>
                <a:gd name="T5" fmla="*/ 7 h 15"/>
                <a:gd name="T6" fmla="*/ 0 w 8"/>
                <a:gd name="T7" fmla="*/ 15 h 15"/>
                <a:gd name="T8" fmla="*/ 8 w 8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8" y="7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0" y="15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39" name="Freeform 87"/>
            <p:cNvSpPr>
              <a:spLocks/>
            </p:cNvSpPr>
            <p:nvPr/>
          </p:nvSpPr>
          <p:spPr bwMode="auto">
            <a:xfrm>
              <a:off x="3606" y="3928"/>
              <a:ext cx="1" cy="8"/>
            </a:xfrm>
            <a:custGeom>
              <a:avLst/>
              <a:gdLst>
                <a:gd name="T0" fmla="*/ 0 h 8"/>
                <a:gd name="T1" fmla="*/ 8 h 8"/>
                <a:gd name="T2" fmla="*/ 0 h 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">
                  <a:moveTo>
                    <a:pt x="0" y="0"/>
                  </a:move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0" name="Freeform 88"/>
            <p:cNvSpPr>
              <a:spLocks/>
            </p:cNvSpPr>
            <p:nvPr/>
          </p:nvSpPr>
          <p:spPr bwMode="auto">
            <a:xfrm>
              <a:off x="3715" y="3681"/>
              <a:ext cx="1" cy="9"/>
            </a:xfrm>
            <a:custGeom>
              <a:avLst/>
              <a:gdLst>
                <a:gd name="T0" fmla="*/ 0 h 9"/>
                <a:gd name="T1" fmla="*/ 9 h 9"/>
                <a:gd name="T2" fmla="*/ 0 h 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9">
                  <a:moveTo>
                    <a:pt x="0" y="0"/>
                  </a:move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1" name="Freeform 89"/>
            <p:cNvSpPr>
              <a:spLocks/>
            </p:cNvSpPr>
            <p:nvPr/>
          </p:nvSpPr>
          <p:spPr bwMode="auto">
            <a:xfrm>
              <a:off x="3606" y="3594"/>
              <a:ext cx="9" cy="1"/>
            </a:xfrm>
            <a:custGeom>
              <a:avLst/>
              <a:gdLst>
                <a:gd name="T0" fmla="*/ 0 w 9"/>
                <a:gd name="T1" fmla="*/ 9 w 9"/>
                <a:gd name="T2" fmla="*/ 0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9">
                  <a:moveTo>
                    <a:pt x="0" y="0"/>
                  </a:move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2" name="Freeform 90"/>
            <p:cNvSpPr>
              <a:spLocks/>
            </p:cNvSpPr>
            <p:nvPr/>
          </p:nvSpPr>
          <p:spPr bwMode="auto">
            <a:xfrm>
              <a:off x="3732" y="2239"/>
              <a:ext cx="1020" cy="1413"/>
            </a:xfrm>
            <a:custGeom>
              <a:avLst/>
              <a:gdLst>
                <a:gd name="T0" fmla="*/ 167 w 1020"/>
                <a:gd name="T1" fmla="*/ 15 h 1413"/>
                <a:gd name="T2" fmla="*/ 92 w 1020"/>
                <a:gd name="T3" fmla="*/ 94 h 1413"/>
                <a:gd name="T4" fmla="*/ 100 w 1020"/>
                <a:gd name="T5" fmla="*/ 167 h 1413"/>
                <a:gd name="T6" fmla="*/ 117 w 1020"/>
                <a:gd name="T7" fmla="*/ 226 h 1413"/>
                <a:gd name="T8" fmla="*/ 92 w 1020"/>
                <a:gd name="T9" fmla="*/ 261 h 1413"/>
                <a:gd name="T10" fmla="*/ 67 w 1020"/>
                <a:gd name="T11" fmla="*/ 326 h 1413"/>
                <a:gd name="T12" fmla="*/ 117 w 1020"/>
                <a:gd name="T13" fmla="*/ 566 h 1413"/>
                <a:gd name="T14" fmla="*/ 33 w 1020"/>
                <a:gd name="T15" fmla="*/ 695 h 1413"/>
                <a:gd name="T16" fmla="*/ 33 w 1020"/>
                <a:gd name="T17" fmla="*/ 739 h 1413"/>
                <a:gd name="T18" fmla="*/ 50 w 1020"/>
                <a:gd name="T19" fmla="*/ 804 h 1413"/>
                <a:gd name="T20" fmla="*/ 42 w 1020"/>
                <a:gd name="T21" fmla="*/ 900 h 1413"/>
                <a:gd name="T22" fmla="*/ 17 w 1020"/>
                <a:gd name="T23" fmla="*/ 1232 h 1413"/>
                <a:gd name="T24" fmla="*/ 117 w 1020"/>
                <a:gd name="T25" fmla="*/ 1355 h 1413"/>
                <a:gd name="T26" fmla="*/ 184 w 1020"/>
                <a:gd name="T27" fmla="*/ 1399 h 1413"/>
                <a:gd name="T28" fmla="*/ 276 w 1020"/>
                <a:gd name="T29" fmla="*/ 1392 h 1413"/>
                <a:gd name="T30" fmla="*/ 384 w 1020"/>
                <a:gd name="T31" fmla="*/ 1284 h 1413"/>
                <a:gd name="T32" fmla="*/ 476 w 1020"/>
                <a:gd name="T33" fmla="*/ 1138 h 1413"/>
                <a:gd name="T34" fmla="*/ 560 w 1020"/>
                <a:gd name="T35" fmla="*/ 1079 h 1413"/>
                <a:gd name="T36" fmla="*/ 702 w 1020"/>
                <a:gd name="T37" fmla="*/ 1000 h 1413"/>
                <a:gd name="T38" fmla="*/ 894 w 1020"/>
                <a:gd name="T39" fmla="*/ 1000 h 1413"/>
                <a:gd name="T40" fmla="*/ 1020 w 1020"/>
                <a:gd name="T41" fmla="*/ 906 h 1413"/>
                <a:gd name="T42" fmla="*/ 735 w 1020"/>
                <a:gd name="T43" fmla="*/ 812 h 1413"/>
                <a:gd name="T44" fmla="*/ 702 w 1020"/>
                <a:gd name="T45" fmla="*/ 848 h 1413"/>
                <a:gd name="T46" fmla="*/ 660 w 1020"/>
                <a:gd name="T47" fmla="*/ 877 h 1413"/>
                <a:gd name="T48" fmla="*/ 618 w 1020"/>
                <a:gd name="T49" fmla="*/ 848 h 1413"/>
                <a:gd name="T50" fmla="*/ 610 w 1020"/>
                <a:gd name="T51" fmla="*/ 789 h 1413"/>
                <a:gd name="T52" fmla="*/ 585 w 1020"/>
                <a:gd name="T53" fmla="*/ 804 h 1413"/>
                <a:gd name="T54" fmla="*/ 560 w 1020"/>
                <a:gd name="T55" fmla="*/ 768 h 1413"/>
                <a:gd name="T56" fmla="*/ 552 w 1020"/>
                <a:gd name="T57" fmla="*/ 718 h 1413"/>
                <a:gd name="T58" fmla="*/ 552 w 1020"/>
                <a:gd name="T59" fmla="*/ 651 h 1413"/>
                <a:gd name="T60" fmla="*/ 593 w 1020"/>
                <a:gd name="T61" fmla="*/ 631 h 1413"/>
                <a:gd name="T62" fmla="*/ 627 w 1020"/>
                <a:gd name="T63" fmla="*/ 624 h 1413"/>
                <a:gd name="T64" fmla="*/ 677 w 1020"/>
                <a:gd name="T65" fmla="*/ 637 h 1413"/>
                <a:gd name="T66" fmla="*/ 727 w 1020"/>
                <a:gd name="T67" fmla="*/ 624 h 1413"/>
                <a:gd name="T68" fmla="*/ 727 w 1020"/>
                <a:gd name="T69" fmla="*/ 566 h 1413"/>
                <a:gd name="T70" fmla="*/ 710 w 1020"/>
                <a:gd name="T71" fmla="*/ 522 h 1413"/>
                <a:gd name="T72" fmla="*/ 710 w 1020"/>
                <a:gd name="T73" fmla="*/ 464 h 1413"/>
                <a:gd name="T74" fmla="*/ 710 w 1020"/>
                <a:gd name="T75" fmla="*/ 391 h 1413"/>
                <a:gd name="T76" fmla="*/ 702 w 1020"/>
                <a:gd name="T77" fmla="*/ 326 h 1413"/>
                <a:gd name="T78" fmla="*/ 669 w 1020"/>
                <a:gd name="T79" fmla="*/ 297 h 1413"/>
                <a:gd name="T80" fmla="*/ 677 w 1020"/>
                <a:gd name="T81" fmla="*/ 253 h 1413"/>
                <a:gd name="T82" fmla="*/ 685 w 1020"/>
                <a:gd name="T83" fmla="*/ 197 h 1413"/>
                <a:gd name="T84" fmla="*/ 652 w 1020"/>
                <a:gd name="T85" fmla="*/ 226 h 1413"/>
                <a:gd name="T86" fmla="*/ 644 w 1020"/>
                <a:gd name="T87" fmla="*/ 261 h 1413"/>
                <a:gd name="T88" fmla="*/ 635 w 1020"/>
                <a:gd name="T89" fmla="*/ 276 h 1413"/>
                <a:gd name="T90" fmla="*/ 635 w 1020"/>
                <a:gd name="T91" fmla="*/ 290 h 1413"/>
                <a:gd name="T92" fmla="*/ 593 w 1020"/>
                <a:gd name="T93" fmla="*/ 334 h 1413"/>
                <a:gd name="T94" fmla="*/ 543 w 1020"/>
                <a:gd name="T95" fmla="*/ 334 h 1413"/>
                <a:gd name="T96" fmla="*/ 526 w 1020"/>
                <a:gd name="T97" fmla="*/ 334 h 1413"/>
                <a:gd name="T98" fmla="*/ 468 w 1020"/>
                <a:gd name="T99" fmla="*/ 305 h 1413"/>
                <a:gd name="T100" fmla="*/ 460 w 1020"/>
                <a:gd name="T101" fmla="*/ 232 h 1413"/>
                <a:gd name="T102" fmla="*/ 460 w 1020"/>
                <a:gd name="T103" fmla="*/ 153 h 1413"/>
                <a:gd name="T104" fmla="*/ 418 w 1020"/>
                <a:gd name="T105" fmla="*/ 124 h 1413"/>
                <a:gd name="T106" fmla="*/ 359 w 1020"/>
                <a:gd name="T107" fmla="*/ 88 h 1413"/>
                <a:gd name="T108" fmla="*/ 317 w 1020"/>
                <a:gd name="T109" fmla="*/ 59 h 1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20" h="1413">
                  <a:moveTo>
                    <a:pt x="276" y="7"/>
                  </a:moveTo>
                  <a:lnTo>
                    <a:pt x="259" y="21"/>
                  </a:lnTo>
                  <a:lnTo>
                    <a:pt x="251" y="21"/>
                  </a:lnTo>
                  <a:lnTo>
                    <a:pt x="234" y="30"/>
                  </a:lnTo>
                  <a:lnTo>
                    <a:pt x="209" y="21"/>
                  </a:lnTo>
                  <a:lnTo>
                    <a:pt x="192" y="30"/>
                  </a:lnTo>
                  <a:lnTo>
                    <a:pt x="167" y="15"/>
                  </a:lnTo>
                  <a:lnTo>
                    <a:pt x="108" y="0"/>
                  </a:lnTo>
                  <a:lnTo>
                    <a:pt x="75" y="21"/>
                  </a:lnTo>
                  <a:lnTo>
                    <a:pt x="75" y="73"/>
                  </a:lnTo>
                  <a:lnTo>
                    <a:pt x="92" y="80"/>
                  </a:lnTo>
                  <a:lnTo>
                    <a:pt x="92" y="88"/>
                  </a:lnTo>
                  <a:lnTo>
                    <a:pt x="100" y="88"/>
                  </a:lnTo>
                  <a:lnTo>
                    <a:pt x="92" y="94"/>
                  </a:lnTo>
                  <a:lnTo>
                    <a:pt x="92" y="109"/>
                  </a:lnTo>
                  <a:lnTo>
                    <a:pt x="83" y="124"/>
                  </a:lnTo>
                  <a:lnTo>
                    <a:pt x="75" y="144"/>
                  </a:lnTo>
                  <a:lnTo>
                    <a:pt x="92" y="144"/>
                  </a:lnTo>
                  <a:lnTo>
                    <a:pt x="100" y="153"/>
                  </a:lnTo>
                  <a:lnTo>
                    <a:pt x="92" y="159"/>
                  </a:lnTo>
                  <a:lnTo>
                    <a:pt x="100" y="167"/>
                  </a:lnTo>
                  <a:lnTo>
                    <a:pt x="92" y="174"/>
                  </a:lnTo>
                  <a:lnTo>
                    <a:pt x="100" y="182"/>
                  </a:lnTo>
                  <a:lnTo>
                    <a:pt x="108" y="203"/>
                  </a:lnTo>
                  <a:lnTo>
                    <a:pt x="100" y="203"/>
                  </a:lnTo>
                  <a:lnTo>
                    <a:pt x="117" y="211"/>
                  </a:lnTo>
                  <a:lnTo>
                    <a:pt x="108" y="217"/>
                  </a:lnTo>
                  <a:lnTo>
                    <a:pt x="117" y="226"/>
                  </a:lnTo>
                  <a:lnTo>
                    <a:pt x="108" y="232"/>
                  </a:lnTo>
                  <a:lnTo>
                    <a:pt x="108" y="238"/>
                  </a:lnTo>
                  <a:lnTo>
                    <a:pt x="92" y="232"/>
                  </a:lnTo>
                  <a:lnTo>
                    <a:pt x="92" y="247"/>
                  </a:lnTo>
                  <a:lnTo>
                    <a:pt x="92" y="253"/>
                  </a:lnTo>
                  <a:lnTo>
                    <a:pt x="83" y="261"/>
                  </a:lnTo>
                  <a:lnTo>
                    <a:pt x="92" y="261"/>
                  </a:lnTo>
                  <a:lnTo>
                    <a:pt x="83" y="268"/>
                  </a:lnTo>
                  <a:lnTo>
                    <a:pt x="75" y="282"/>
                  </a:lnTo>
                  <a:lnTo>
                    <a:pt x="67" y="297"/>
                  </a:lnTo>
                  <a:lnTo>
                    <a:pt x="58" y="305"/>
                  </a:lnTo>
                  <a:lnTo>
                    <a:pt x="58" y="320"/>
                  </a:lnTo>
                  <a:lnTo>
                    <a:pt x="67" y="334"/>
                  </a:lnTo>
                  <a:lnTo>
                    <a:pt x="67" y="326"/>
                  </a:lnTo>
                  <a:lnTo>
                    <a:pt x="67" y="334"/>
                  </a:lnTo>
                  <a:lnTo>
                    <a:pt x="108" y="355"/>
                  </a:lnTo>
                  <a:lnTo>
                    <a:pt x="117" y="370"/>
                  </a:lnTo>
                  <a:lnTo>
                    <a:pt x="142" y="420"/>
                  </a:lnTo>
                  <a:lnTo>
                    <a:pt x="150" y="487"/>
                  </a:lnTo>
                  <a:lnTo>
                    <a:pt x="142" y="522"/>
                  </a:lnTo>
                  <a:lnTo>
                    <a:pt x="117" y="566"/>
                  </a:lnTo>
                  <a:lnTo>
                    <a:pt x="125" y="558"/>
                  </a:lnTo>
                  <a:lnTo>
                    <a:pt x="117" y="572"/>
                  </a:lnTo>
                  <a:lnTo>
                    <a:pt x="75" y="610"/>
                  </a:lnTo>
                  <a:lnTo>
                    <a:pt x="0" y="645"/>
                  </a:lnTo>
                  <a:lnTo>
                    <a:pt x="8" y="651"/>
                  </a:lnTo>
                  <a:lnTo>
                    <a:pt x="17" y="681"/>
                  </a:lnTo>
                  <a:lnTo>
                    <a:pt x="33" y="695"/>
                  </a:lnTo>
                  <a:lnTo>
                    <a:pt x="33" y="710"/>
                  </a:lnTo>
                  <a:lnTo>
                    <a:pt x="42" y="710"/>
                  </a:lnTo>
                  <a:lnTo>
                    <a:pt x="33" y="710"/>
                  </a:lnTo>
                  <a:lnTo>
                    <a:pt x="33" y="725"/>
                  </a:lnTo>
                  <a:lnTo>
                    <a:pt x="33" y="733"/>
                  </a:lnTo>
                  <a:lnTo>
                    <a:pt x="42" y="733"/>
                  </a:lnTo>
                  <a:lnTo>
                    <a:pt x="33" y="739"/>
                  </a:lnTo>
                  <a:lnTo>
                    <a:pt x="42" y="747"/>
                  </a:lnTo>
                  <a:lnTo>
                    <a:pt x="42" y="775"/>
                  </a:lnTo>
                  <a:lnTo>
                    <a:pt x="50" y="783"/>
                  </a:lnTo>
                  <a:lnTo>
                    <a:pt x="42" y="783"/>
                  </a:lnTo>
                  <a:lnTo>
                    <a:pt x="50" y="798"/>
                  </a:lnTo>
                  <a:lnTo>
                    <a:pt x="42" y="798"/>
                  </a:lnTo>
                  <a:lnTo>
                    <a:pt x="50" y="804"/>
                  </a:lnTo>
                  <a:lnTo>
                    <a:pt x="50" y="812"/>
                  </a:lnTo>
                  <a:lnTo>
                    <a:pt x="50" y="818"/>
                  </a:lnTo>
                  <a:lnTo>
                    <a:pt x="58" y="818"/>
                  </a:lnTo>
                  <a:lnTo>
                    <a:pt x="58" y="841"/>
                  </a:lnTo>
                  <a:lnTo>
                    <a:pt x="42" y="871"/>
                  </a:lnTo>
                  <a:lnTo>
                    <a:pt x="33" y="877"/>
                  </a:lnTo>
                  <a:lnTo>
                    <a:pt x="42" y="900"/>
                  </a:lnTo>
                  <a:lnTo>
                    <a:pt x="42" y="921"/>
                  </a:lnTo>
                  <a:lnTo>
                    <a:pt x="42" y="906"/>
                  </a:lnTo>
                  <a:lnTo>
                    <a:pt x="33" y="900"/>
                  </a:lnTo>
                  <a:lnTo>
                    <a:pt x="25" y="885"/>
                  </a:lnTo>
                  <a:lnTo>
                    <a:pt x="17" y="891"/>
                  </a:lnTo>
                  <a:lnTo>
                    <a:pt x="17" y="906"/>
                  </a:lnTo>
                  <a:lnTo>
                    <a:pt x="17" y="1232"/>
                  </a:lnTo>
                  <a:lnTo>
                    <a:pt x="17" y="1246"/>
                  </a:lnTo>
                  <a:lnTo>
                    <a:pt x="17" y="1261"/>
                  </a:lnTo>
                  <a:lnTo>
                    <a:pt x="33" y="1298"/>
                  </a:lnTo>
                  <a:lnTo>
                    <a:pt x="50" y="1319"/>
                  </a:lnTo>
                  <a:lnTo>
                    <a:pt x="100" y="1334"/>
                  </a:lnTo>
                  <a:lnTo>
                    <a:pt x="117" y="1348"/>
                  </a:lnTo>
                  <a:lnTo>
                    <a:pt x="117" y="1355"/>
                  </a:lnTo>
                  <a:lnTo>
                    <a:pt x="125" y="1369"/>
                  </a:lnTo>
                  <a:lnTo>
                    <a:pt x="134" y="1363"/>
                  </a:lnTo>
                  <a:lnTo>
                    <a:pt x="134" y="1355"/>
                  </a:lnTo>
                  <a:lnTo>
                    <a:pt x="142" y="1384"/>
                  </a:lnTo>
                  <a:lnTo>
                    <a:pt x="159" y="1392"/>
                  </a:lnTo>
                  <a:lnTo>
                    <a:pt x="167" y="1392"/>
                  </a:lnTo>
                  <a:lnTo>
                    <a:pt x="184" y="1399"/>
                  </a:lnTo>
                  <a:lnTo>
                    <a:pt x="217" y="1378"/>
                  </a:lnTo>
                  <a:lnTo>
                    <a:pt x="242" y="1384"/>
                  </a:lnTo>
                  <a:lnTo>
                    <a:pt x="242" y="1407"/>
                  </a:lnTo>
                  <a:lnTo>
                    <a:pt x="251" y="1413"/>
                  </a:lnTo>
                  <a:lnTo>
                    <a:pt x="267" y="1399"/>
                  </a:lnTo>
                  <a:lnTo>
                    <a:pt x="267" y="1392"/>
                  </a:lnTo>
                  <a:lnTo>
                    <a:pt x="276" y="1392"/>
                  </a:lnTo>
                  <a:lnTo>
                    <a:pt x="284" y="1369"/>
                  </a:lnTo>
                  <a:lnTo>
                    <a:pt x="301" y="1340"/>
                  </a:lnTo>
                  <a:lnTo>
                    <a:pt x="317" y="1326"/>
                  </a:lnTo>
                  <a:lnTo>
                    <a:pt x="343" y="1313"/>
                  </a:lnTo>
                  <a:lnTo>
                    <a:pt x="359" y="1298"/>
                  </a:lnTo>
                  <a:lnTo>
                    <a:pt x="368" y="1298"/>
                  </a:lnTo>
                  <a:lnTo>
                    <a:pt x="384" y="1284"/>
                  </a:lnTo>
                  <a:lnTo>
                    <a:pt x="409" y="1261"/>
                  </a:lnTo>
                  <a:lnTo>
                    <a:pt x="418" y="1240"/>
                  </a:lnTo>
                  <a:lnTo>
                    <a:pt x="426" y="1240"/>
                  </a:lnTo>
                  <a:lnTo>
                    <a:pt x="435" y="1217"/>
                  </a:lnTo>
                  <a:lnTo>
                    <a:pt x="443" y="1211"/>
                  </a:lnTo>
                  <a:lnTo>
                    <a:pt x="451" y="1182"/>
                  </a:lnTo>
                  <a:lnTo>
                    <a:pt x="476" y="1138"/>
                  </a:lnTo>
                  <a:lnTo>
                    <a:pt x="485" y="1131"/>
                  </a:lnTo>
                  <a:lnTo>
                    <a:pt x="501" y="1117"/>
                  </a:lnTo>
                  <a:lnTo>
                    <a:pt x="501" y="1102"/>
                  </a:lnTo>
                  <a:lnTo>
                    <a:pt x="518" y="1102"/>
                  </a:lnTo>
                  <a:lnTo>
                    <a:pt x="518" y="1094"/>
                  </a:lnTo>
                  <a:lnTo>
                    <a:pt x="526" y="1088"/>
                  </a:lnTo>
                  <a:lnTo>
                    <a:pt x="560" y="1079"/>
                  </a:lnTo>
                  <a:lnTo>
                    <a:pt x="568" y="1038"/>
                  </a:lnTo>
                  <a:lnTo>
                    <a:pt x="577" y="1029"/>
                  </a:lnTo>
                  <a:lnTo>
                    <a:pt x="602" y="1015"/>
                  </a:lnTo>
                  <a:lnTo>
                    <a:pt x="593" y="1008"/>
                  </a:lnTo>
                  <a:lnTo>
                    <a:pt x="602" y="1008"/>
                  </a:lnTo>
                  <a:lnTo>
                    <a:pt x="618" y="1000"/>
                  </a:lnTo>
                  <a:lnTo>
                    <a:pt x="702" y="1000"/>
                  </a:lnTo>
                  <a:lnTo>
                    <a:pt x="727" y="1008"/>
                  </a:lnTo>
                  <a:lnTo>
                    <a:pt x="752" y="1000"/>
                  </a:lnTo>
                  <a:lnTo>
                    <a:pt x="802" y="1008"/>
                  </a:lnTo>
                  <a:lnTo>
                    <a:pt x="811" y="1015"/>
                  </a:lnTo>
                  <a:lnTo>
                    <a:pt x="819" y="1015"/>
                  </a:lnTo>
                  <a:lnTo>
                    <a:pt x="869" y="1008"/>
                  </a:lnTo>
                  <a:lnTo>
                    <a:pt x="894" y="1000"/>
                  </a:lnTo>
                  <a:lnTo>
                    <a:pt x="894" y="994"/>
                  </a:lnTo>
                  <a:lnTo>
                    <a:pt x="928" y="965"/>
                  </a:lnTo>
                  <a:lnTo>
                    <a:pt x="936" y="950"/>
                  </a:lnTo>
                  <a:lnTo>
                    <a:pt x="961" y="921"/>
                  </a:lnTo>
                  <a:lnTo>
                    <a:pt x="1011" y="900"/>
                  </a:lnTo>
                  <a:lnTo>
                    <a:pt x="1011" y="906"/>
                  </a:lnTo>
                  <a:lnTo>
                    <a:pt x="1020" y="906"/>
                  </a:lnTo>
                  <a:lnTo>
                    <a:pt x="1020" y="862"/>
                  </a:lnTo>
                  <a:lnTo>
                    <a:pt x="719" y="862"/>
                  </a:lnTo>
                  <a:lnTo>
                    <a:pt x="719" y="856"/>
                  </a:lnTo>
                  <a:lnTo>
                    <a:pt x="719" y="833"/>
                  </a:lnTo>
                  <a:lnTo>
                    <a:pt x="710" y="827"/>
                  </a:lnTo>
                  <a:lnTo>
                    <a:pt x="710" y="818"/>
                  </a:lnTo>
                  <a:lnTo>
                    <a:pt x="735" y="812"/>
                  </a:lnTo>
                  <a:lnTo>
                    <a:pt x="727" y="804"/>
                  </a:lnTo>
                  <a:lnTo>
                    <a:pt x="727" y="789"/>
                  </a:lnTo>
                  <a:lnTo>
                    <a:pt x="710" y="798"/>
                  </a:lnTo>
                  <a:lnTo>
                    <a:pt x="702" y="804"/>
                  </a:lnTo>
                  <a:lnTo>
                    <a:pt x="702" y="818"/>
                  </a:lnTo>
                  <a:lnTo>
                    <a:pt x="702" y="841"/>
                  </a:lnTo>
                  <a:lnTo>
                    <a:pt x="702" y="848"/>
                  </a:lnTo>
                  <a:lnTo>
                    <a:pt x="702" y="862"/>
                  </a:lnTo>
                  <a:lnTo>
                    <a:pt x="694" y="862"/>
                  </a:lnTo>
                  <a:lnTo>
                    <a:pt x="694" y="885"/>
                  </a:lnTo>
                  <a:lnTo>
                    <a:pt x="685" y="891"/>
                  </a:lnTo>
                  <a:lnTo>
                    <a:pt x="677" y="885"/>
                  </a:lnTo>
                  <a:lnTo>
                    <a:pt x="669" y="885"/>
                  </a:lnTo>
                  <a:lnTo>
                    <a:pt x="660" y="877"/>
                  </a:lnTo>
                  <a:lnTo>
                    <a:pt x="652" y="871"/>
                  </a:lnTo>
                  <a:lnTo>
                    <a:pt x="644" y="862"/>
                  </a:lnTo>
                  <a:lnTo>
                    <a:pt x="644" y="856"/>
                  </a:lnTo>
                  <a:lnTo>
                    <a:pt x="635" y="862"/>
                  </a:lnTo>
                  <a:lnTo>
                    <a:pt x="635" y="856"/>
                  </a:lnTo>
                  <a:lnTo>
                    <a:pt x="618" y="856"/>
                  </a:lnTo>
                  <a:lnTo>
                    <a:pt x="618" y="848"/>
                  </a:lnTo>
                  <a:lnTo>
                    <a:pt x="610" y="833"/>
                  </a:lnTo>
                  <a:lnTo>
                    <a:pt x="602" y="848"/>
                  </a:lnTo>
                  <a:lnTo>
                    <a:pt x="602" y="833"/>
                  </a:lnTo>
                  <a:lnTo>
                    <a:pt x="602" y="804"/>
                  </a:lnTo>
                  <a:lnTo>
                    <a:pt x="610" y="812"/>
                  </a:lnTo>
                  <a:lnTo>
                    <a:pt x="602" y="789"/>
                  </a:lnTo>
                  <a:lnTo>
                    <a:pt x="610" y="789"/>
                  </a:lnTo>
                  <a:lnTo>
                    <a:pt x="602" y="775"/>
                  </a:lnTo>
                  <a:lnTo>
                    <a:pt x="593" y="783"/>
                  </a:lnTo>
                  <a:lnTo>
                    <a:pt x="593" y="798"/>
                  </a:lnTo>
                  <a:lnTo>
                    <a:pt x="585" y="798"/>
                  </a:lnTo>
                  <a:lnTo>
                    <a:pt x="585" y="804"/>
                  </a:lnTo>
                  <a:lnTo>
                    <a:pt x="585" y="798"/>
                  </a:lnTo>
                  <a:lnTo>
                    <a:pt x="585" y="804"/>
                  </a:lnTo>
                  <a:lnTo>
                    <a:pt x="577" y="798"/>
                  </a:lnTo>
                  <a:lnTo>
                    <a:pt x="577" y="789"/>
                  </a:lnTo>
                  <a:lnTo>
                    <a:pt x="568" y="789"/>
                  </a:lnTo>
                  <a:lnTo>
                    <a:pt x="560" y="789"/>
                  </a:lnTo>
                  <a:lnTo>
                    <a:pt x="560" y="783"/>
                  </a:lnTo>
                  <a:lnTo>
                    <a:pt x="560" y="775"/>
                  </a:lnTo>
                  <a:lnTo>
                    <a:pt x="560" y="768"/>
                  </a:lnTo>
                  <a:lnTo>
                    <a:pt x="577" y="775"/>
                  </a:lnTo>
                  <a:lnTo>
                    <a:pt x="577" y="754"/>
                  </a:lnTo>
                  <a:lnTo>
                    <a:pt x="577" y="747"/>
                  </a:lnTo>
                  <a:lnTo>
                    <a:pt x="577" y="739"/>
                  </a:lnTo>
                  <a:lnTo>
                    <a:pt x="568" y="739"/>
                  </a:lnTo>
                  <a:lnTo>
                    <a:pt x="560" y="725"/>
                  </a:lnTo>
                  <a:lnTo>
                    <a:pt x="552" y="718"/>
                  </a:lnTo>
                  <a:lnTo>
                    <a:pt x="552" y="710"/>
                  </a:lnTo>
                  <a:lnTo>
                    <a:pt x="543" y="695"/>
                  </a:lnTo>
                  <a:lnTo>
                    <a:pt x="543" y="689"/>
                  </a:lnTo>
                  <a:lnTo>
                    <a:pt x="543" y="666"/>
                  </a:lnTo>
                  <a:lnTo>
                    <a:pt x="543" y="660"/>
                  </a:lnTo>
                  <a:lnTo>
                    <a:pt x="552" y="660"/>
                  </a:lnTo>
                  <a:lnTo>
                    <a:pt x="552" y="651"/>
                  </a:lnTo>
                  <a:lnTo>
                    <a:pt x="560" y="660"/>
                  </a:lnTo>
                  <a:lnTo>
                    <a:pt x="560" y="651"/>
                  </a:lnTo>
                  <a:lnTo>
                    <a:pt x="568" y="645"/>
                  </a:lnTo>
                  <a:lnTo>
                    <a:pt x="552" y="610"/>
                  </a:lnTo>
                  <a:lnTo>
                    <a:pt x="560" y="616"/>
                  </a:lnTo>
                  <a:lnTo>
                    <a:pt x="585" y="637"/>
                  </a:lnTo>
                  <a:lnTo>
                    <a:pt x="593" y="631"/>
                  </a:lnTo>
                  <a:lnTo>
                    <a:pt x="585" y="616"/>
                  </a:lnTo>
                  <a:lnTo>
                    <a:pt x="593" y="616"/>
                  </a:lnTo>
                  <a:lnTo>
                    <a:pt x="585" y="610"/>
                  </a:lnTo>
                  <a:lnTo>
                    <a:pt x="585" y="601"/>
                  </a:lnTo>
                  <a:lnTo>
                    <a:pt x="585" y="587"/>
                  </a:lnTo>
                  <a:lnTo>
                    <a:pt x="610" y="616"/>
                  </a:lnTo>
                  <a:lnTo>
                    <a:pt x="627" y="624"/>
                  </a:lnTo>
                  <a:lnTo>
                    <a:pt x="635" y="637"/>
                  </a:lnTo>
                  <a:lnTo>
                    <a:pt x="644" y="637"/>
                  </a:lnTo>
                  <a:lnTo>
                    <a:pt x="644" y="631"/>
                  </a:lnTo>
                  <a:lnTo>
                    <a:pt x="652" y="631"/>
                  </a:lnTo>
                  <a:lnTo>
                    <a:pt x="660" y="624"/>
                  </a:lnTo>
                  <a:lnTo>
                    <a:pt x="669" y="631"/>
                  </a:lnTo>
                  <a:lnTo>
                    <a:pt x="677" y="637"/>
                  </a:lnTo>
                  <a:lnTo>
                    <a:pt x="685" y="637"/>
                  </a:lnTo>
                  <a:lnTo>
                    <a:pt x="694" y="637"/>
                  </a:lnTo>
                  <a:lnTo>
                    <a:pt x="710" y="651"/>
                  </a:lnTo>
                  <a:lnTo>
                    <a:pt x="719" y="645"/>
                  </a:lnTo>
                  <a:lnTo>
                    <a:pt x="719" y="631"/>
                  </a:lnTo>
                  <a:lnTo>
                    <a:pt x="719" y="624"/>
                  </a:lnTo>
                  <a:lnTo>
                    <a:pt x="727" y="624"/>
                  </a:lnTo>
                  <a:lnTo>
                    <a:pt x="727" y="601"/>
                  </a:lnTo>
                  <a:lnTo>
                    <a:pt x="735" y="595"/>
                  </a:lnTo>
                  <a:lnTo>
                    <a:pt x="727" y="595"/>
                  </a:lnTo>
                  <a:lnTo>
                    <a:pt x="744" y="587"/>
                  </a:lnTo>
                  <a:lnTo>
                    <a:pt x="735" y="581"/>
                  </a:lnTo>
                  <a:lnTo>
                    <a:pt x="719" y="581"/>
                  </a:lnTo>
                  <a:lnTo>
                    <a:pt x="727" y="566"/>
                  </a:lnTo>
                  <a:lnTo>
                    <a:pt x="719" y="558"/>
                  </a:lnTo>
                  <a:lnTo>
                    <a:pt x="719" y="551"/>
                  </a:lnTo>
                  <a:lnTo>
                    <a:pt x="719" y="543"/>
                  </a:lnTo>
                  <a:lnTo>
                    <a:pt x="735" y="537"/>
                  </a:lnTo>
                  <a:lnTo>
                    <a:pt x="719" y="528"/>
                  </a:lnTo>
                  <a:lnTo>
                    <a:pt x="710" y="528"/>
                  </a:lnTo>
                  <a:lnTo>
                    <a:pt x="710" y="522"/>
                  </a:lnTo>
                  <a:lnTo>
                    <a:pt x="710" y="514"/>
                  </a:lnTo>
                  <a:lnTo>
                    <a:pt x="702" y="507"/>
                  </a:lnTo>
                  <a:lnTo>
                    <a:pt x="702" y="499"/>
                  </a:lnTo>
                  <a:lnTo>
                    <a:pt x="719" y="499"/>
                  </a:lnTo>
                  <a:lnTo>
                    <a:pt x="702" y="478"/>
                  </a:lnTo>
                  <a:lnTo>
                    <a:pt x="702" y="472"/>
                  </a:lnTo>
                  <a:lnTo>
                    <a:pt x="710" y="464"/>
                  </a:lnTo>
                  <a:lnTo>
                    <a:pt x="719" y="449"/>
                  </a:lnTo>
                  <a:lnTo>
                    <a:pt x="719" y="434"/>
                  </a:lnTo>
                  <a:lnTo>
                    <a:pt x="719" y="428"/>
                  </a:lnTo>
                  <a:lnTo>
                    <a:pt x="719" y="405"/>
                  </a:lnTo>
                  <a:lnTo>
                    <a:pt x="727" y="391"/>
                  </a:lnTo>
                  <a:lnTo>
                    <a:pt x="719" y="399"/>
                  </a:lnTo>
                  <a:lnTo>
                    <a:pt x="710" y="391"/>
                  </a:lnTo>
                  <a:lnTo>
                    <a:pt x="694" y="370"/>
                  </a:lnTo>
                  <a:lnTo>
                    <a:pt x="694" y="355"/>
                  </a:lnTo>
                  <a:lnTo>
                    <a:pt x="702" y="349"/>
                  </a:lnTo>
                  <a:lnTo>
                    <a:pt x="702" y="341"/>
                  </a:lnTo>
                  <a:lnTo>
                    <a:pt x="719" y="334"/>
                  </a:lnTo>
                  <a:lnTo>
                    <a:pt x="710" y="326"/>
                  </a:lnTo>
                  <a:lnTo>
                    <a:pt x="702" y="326"/>
                  </a:lnTo>
                  <a:lnTo>
                    <a:pt x="710" y="320"/>
                  </a:lnTo>
                  <a:lnTo>
                    <a:pt x="735" y="311"/>
                  </a:lnTo>
                  <a:lnTo>
                    <a:pt x="719" y="305"/>
                  </a:lnTo>
                  <a:lnTo>
                    <a:pt x="702" y="311"/>
                  </a:lnTo>
                  <a:lnTo>
                    <a:pt x="702" y="305"/>
                  </a:lnTo>
                  <a:lnTo>
                    <a:pt x="685" y="297"/>
                  </a:lnTo>
                  <a:lnTo>
                    <a:pt x="669" y="297"/>
                  </a:lnTo>
                  <a:lnTo>
                    <a:pt x="669" y="290"/>
                  </a:lnTo>
                  <a:lnTo>
                    <a:pt x="694" y="290"/>
                  </a:lnTo>
                  <a:lnTo>
                    <a:pt x="694" y="282"/>
                  </a:lnTo>
                  <a:lnTo>
                    <a:pt x="685" y="261"/>
                  </a:lnTo>
                  <a:lnTo>
                    <a:pt x="694" y="253"/>
                  </a:lnTo>
                  <a:lnTo>
                    <a:pt x="694" y="247"/>
                  </a:lnTo>
                  <a:lnTo>
                    <a:pt x="677" y="253"/>
                  </a:lnTo>
                  <a:lnTo>
                    <a:pt x="669" y="247"/>
                  </a:lnTo>
                  <a:lnTo>
                    <a:pt x="677" y="238"/>
                  </a:lnTo>
                  <a:lnTo>
                    <a:pt x="677" y="226"/>
                  </a:lnTo>
                  <a:lnTo>
                    <a:pt x="677" y="217"/>
                  </a:lnTo>
                  <a:lnTo>
                    <a:pt x="669" y="211"/>
                  </a:lnTo>
                  <a:lnTo>
                    <a:pt x="677" y="203"/>
                  </a:lnTo>
                  <a:lnTo>
                    <a:pt x="685" y="197"/>
                  </a:lnTo>
                  <a:lnTo>
                    <a:pt x="669" y="188"/>
                  </a:lnTo>
                  <a:lnTo>
                    <a:pt x="685" y="188"/>
                  </a:lnTo>
                  <a:lnTo>
                    <a:pt x="669" y="182"/>
                  </a:lnTo>
                  <a:lnTo>
                    <a:pt x="660" y="203"/>
                  </a:lnTo>
                  <a:lnTo>
                    <a:pt x="660" y="217"/>
                  </a:lnTo>
                  <a:lnTo>
                    <a:pt x="660" y="226"/>
                  </a:lnTo>
                  <a:lnTo>
                    <a:pt x="652" y="226"/>
                  </a:lnTo>
                  <a:lnTo>
                    <a:pt x="660" y="232"/>
                  </a:lnTo>
                  <a:lnTo>
                    <a:pt x="652" y="226"/>
                  </a:lnTo>
                  <a:lnTo>
                    <a:pt x="644" y="232"/>
                  </a:lnTo>
                  <a:lnTo>
                    <a:pt x="652" y="253"/>
                  </a:lnTo>
                  <a:lnTo>
                    <a:pt x="660" y="253"/>
                  </a:lnTo>
                  <a:lnTo>
                    <a:pt x="644" y="253"/>
                  </a:lnTo>
                  <a:lnTo>
                    <a:pt x="644" y="261"/>
                  </a:lnTo>
                  <a:lnTo>
                    <a:pt x="644" y="268"/>
                  </a:lnTo>
                  <a:lnTo>
                    <a:pt x="652" y="276"/>
                  </a:lnTo>
                  <a:lnTo>
                    <a:pt x="644" y="261"/>
                  </a:lnTo>
                  <a:lnTo>
                    <a:pt x="644" y="268"/>
                  </a:lnTo>
                  <a:lnTo>
                    <a:pt x="644" y="282"/>
                  </a:lnTo>
                  <a:lnTo>
                    <a:pt x="635" y="268"/>
                  </a:lnTo>
                  <a:lnTo>
                    <a:pt x="635" y="276"/>
                  </a:lnTo>
                  <a:lnTo>
                    <a:pt x="635" y="268"/>
                  </a:lnTo>
                  <a:lnTo>
                    <a:pt x="635" y="282"/>
                  </a:lnTo>
                  <a:lnTo>
                    <a:pt x="644" y="282"/>
                  </a:lnTo>
                  <a:lnTo>
                    <a:pt x="652" y="290"/>
                  </a:lnTo>
                  <a:lnTo>
                    <a:pt x="644" y="290"/>
                  </a:lnTo>
                  <a:lnTo>
                    <a:pt x="627" y="290"/>
                  </a:lnTo>
                  <a:lnTo>
                    <a:pt x="635" y="290"/>
                  </a:lnTo>
                  <a:lnTo>
                    <a:pt x="618" y="297"/>
                  </a:lnTo>
                  <a:lnTo>
                    <a:pt x="627" y="305"/>
                  </a:lnTo>
                  <a:lnTo>
                    <a:pt x="618" y="305"/>
                  </a:lnTo>
                  <a:lnTo>
                    <a:pt x="618" y="320"/>
                  </a:lnTo>
                  <a:lnTo>
                    <a:pt x="602" y="305"/>
                  </a:lnTo>
                  <a:lnTo>
                    <a:pt x="593" y="311"/>
                  </a:lnTo>
                  <a:lnTo>
                    <a:pt x="593" y="334"/>
                  </a:lnTo>
                  <a:lnTo>
                    <a:pt x="585" y="334"/>
                  </a:lnTo>
                  <a:lnTo>
                    <a:pt x="577" y="334"/>
                  </a:lnTo>
                  <a:lnTo>
                    <a:pt x="568" y="341"/>
                  </a:lnTo>
                  <a:lnTo>
                    <a:pt x="543" y="355"/>
                  </a:lnTo>
                  <a:lnTo>
                    <a:pt x="543" y="364"/>
                  </a:lnTo>
                  <a:lnTo>
                    <a:pt x="543" y="349"/>
                  </a:lnTo>
                  <a:lnTo>
                    <a:pt x="543" y="334"/>
                  </a:lnTo>
                  <a:lnTo>
                    <a:pt x="535" y="341"/>
                  </a:lnTo>
                  <a:lnTo>
                    <a:pt x="535" y="355"/>
                  </a:lnTo>
                  <a:lnTo>
                    <a:pt x="526" y="364"/>
                  </a:lnTo>
                  <a:lnTo>
                    <a:pt x="535" y="349"/>
                  </a:lnTo>
                  <a:lnTo>
                    <a:pt x="535" y="334"/>
                  </a:lnTo>
                  <a:lnTo>
                    <a:pt x="526" y="326"/>
                  </a:lnTo>
                  <a:lnTo>
                    <a:pt x="526" y="334"/>
                  </a:lnTo>
                  <a:lnTo>
                    <a:pt x="518" y="334"/>
                  </a:lnTo>
                  <a:lnTo>
                    <a:pt x="518" y="326"/>
                  </a:lnTo>
                  <a:lnTo>
                    <a:pt x="510" y="305"/>
                  </a:lnTo>
                  <a:lnTo>
                    <a:pt x="493" y="297"/>
                  </a:lnTo>
                  <a:lnTo>
                    <a:pt x="468" y="305"/>
                  </a:lnTo>
                  <a:lnTo>
                    <a:pt x="460" y="311"/>
                  </a:lnTo>
                  <a:lnTo>
                    <a:pt x="468" y="305"/>
                  </a:lnTo>
                  <a:lnTo>
                    <a:pt x="468" y="290"/>
                  </a:lnTo>
                  <a:lnTo>
                    <a:pt x="476" y="276"/>
                  </a:lnTo>
                  <a:lnTo>
                    <a:pt x="476" y="261"/>
                  </a:lnTo>
                  <a:lnTo>
                    <a:pt x="460" y="261"/>
                  </a:lnTo>
                  <a:lnTo>
                    <a:pt x="460" y="247"/>
                  </a:lnTo>
                  <a:lnTo>
                    <a:pt x="468" y="238"/>
                  </a:lnTo>
                  <a:lnTo>
                    <a:pt x="460" y="232"/>
                  </a:lnTo>
                  <a:lnTo>
                    <a:pt x="460" y="217"/>
                  </a:lnTo>
                  <a:lnTo>
                    <a:pt x="451" y="217"/>
                  </a:lnTo>
                  <a:lnTo>
                    <a:pt x="451" y="211"/>
                  </a:lnTo>
                  <a:lnTo>
                    <a:pt x="460" y="197"/>
                  </a:lnTo>
                  <a:lnTo>
                    <a:pt x="451" y="167"/>
                  </a:lnTo>
                  <a:lnTo>
                    <a:pt x="460" y="159"/>
                  </a:lnTo>
                  <a:lnTo>
                    <a:pt x="460" y="153"/>
                  </a:lnTo>
                  <a:lnTo>
                    <a:pt x="468" y="144"/>
                  </a:lnTo>
                  <a:lnTo>
                    <a:pt x="460" y="124"/>
                  </a:lnTo>
                  <a:lnTo>
                    <a:pt x="451" y="138"/>
                  </a:lnTo>
                  <a:lnTo>
                    <a:pt x="443" y="144"/>
                  </a:lnTo>
                  <a:lnTo>
                    <a:pt x="435" y="144"/>
                  </a:lnTo>
                  <a:lnTo>
                    <a:pt x="435" y="124"/>
                  </a:lnTo>
                  <a:lnTo>
                    <a:pt x="418" y="124"/>
                  </a:lnTo>
                  <a:lnTo>
                    <a:pt x="409" y="124"/>
                  </a:lnTo>
                  <a:lnTo>
                    <a:pt x="376" y="115"/>
                  </a:lnTo>
                  <a:lnTo>
                    <a:pt x="368" y="101"/>
                  </a:lnTo>
                  <a:lnTo>
                    <a:pt x="368" y="94"/>
                  </a:lnTo>
                  <a:lnTo>
                    <a:pt x="359" y="94"/>
                  </a:lnTo>
                  <a:lnTo>
                    <a:pt x="368" y="88"/>
                  </a:lnTo>
                  <a:lnTo>
                    <a:pt x="359" y="88"/>
                  </a:lnTo>
                  <a:lnTo>
                    <a:pt x="376" y="80"/>
                  </a:lnTo>
                  <a:lnTo>
                    <a:pt x="351" y="73"/>
                  </a:lnTo>
                  <a:lnTo>
                    <a:pt x="343" y="65"/>
                  </a:lnTo>
                  <a:lnTo>
                    <a:pt x="351" y="65"/>
                  </a:lnTo>
                  <a:lnTo>
                    <a:pt x="326" y="50"/>
                  </a:lnTo>
                  <a:lnTo>
                    <a:pt x="326" y="59"/>
                  </a:lnTo>
                  <a:lnTo>
                    <a:pt x="317" y="59"/>
                  </a:lnTo>
                  <a:lnTo>
                    <a:pt x="326" y="44"/>
                  </a:lnTo>
                  <a:lnTo>
                    <a:pt x="317" y="36"/>
                  </a:lnTo>
                  <a:lnTo>
                    <a:pt x="309" y="36"/>
                  </a:lnTo>
                  <a:lnTo>
                    <a:pt x="292" y="15"/>
                  </a:lnTo>
                  <a:lnTo>
                    <a:pt x="276" y="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3" name="Freeform 91"/>
            <p:cNvSpPr>
              <a:spLocks/>
            </p:cNvSpPr>
            <p:nvPr/>
          </p:nvSpPr>
          <p:spPr bwMode="auto">
            <a:xfrm>
              <a:off x="3974" y="3327"/>
              <a:ext cx="460" cy="340"/>
            </a:xfrm>
            <a:custGeom>
              <a:avLst/>
              <a:gdLst>
                <a:gd name="T0" fmla="*/ 193 w 460"/>
                <a:gd name="T1" fmla="*/ 231 h 340"/>
                <a:gd name="T2" fmla="*/ 201 w 460"/>
                <a:gd name="T3" fmla="*/ 202 h 340"/>
                <a:gd name="T4" fmla="*/ 234 w 460"/>
                <a:gd name="T5" fmla="*/ 144 h 340"/>
                <a:gd name="T6" fmla="*/ 243 w 460"/>
                <a:gd name="T7" fmla="*/ 144 h 340"/>
                <a:gd name="T8" fmla="*/ 243 w 460"/>
                <a:gd name="T9" fmla="*/ 158 h 340"/>
                <a:gd name="T10" fmla="*/ 251 w 460"/>
                <a:gd name="T11" fmla="*/ 152 h 340"/>
                <a:gd name="T12" fmla="*/ 268 w 460"/>
                <a:gd name="T13" fmla="*/ 137 h 340"/>
                <a:gd name="T14" fmla="*/ 268 w 460"/>
                <a:gd name="T15" fmla="*/ 108 h 340"/>
                <a:gd name="T16" fmla="*/ 284 w 460"/>
                <a:gd name="T17" fmla="*/ 108 h 340"/>
                <a:gd name="T18" fmla="*/ 284 w 460"/>
                <a:gd name="T19" fmla="*/ 100 h 340"/>
                <a:gd name="T20" fmla="*/ 310 w 460"/>
                <a:gd name="T21" fmla="*/ 100 h 340"/>
                <a:gd name="T22" fmla="*/ 318 w 460"/>
                <a:gd name="T23" fmla="*/ 108 h 340"/>
                <a:gd name="T24" fmla="*/ 326 w 460"/>
                <a:gd name="T25" fmla="*/ 108 h 340"/>
                <a:gd name="T26" fmla="*/ 335 w 460"/>
                <a:gd name="T27" fmla="*/ 108 h 340"/>
                <a:gd name="T28" fmla="*/ 335 w 460"/>
                <a:gd name="T29" fmla="*/ 100 h 340"/>
                <a:gd name="T30" fmla="*/ 351 w 460"/>
                <a:gd name="T31" fmla="*/ 94 h 340"/>
                <a:gd name="T32" fmla="*/ 368 w 460"/>
                <a:gd name="T33" fmla="*/ 87 h 340"/>
                <a:gd name="T34" fmla="*/ 385 w 460"/>
                <a:gd name="T35" fmla="*/ 87 h 340"/>
                <a:gd name="T36" fmla="*/ 410 w 460"/>
                <a:gd name="T37" fmla="*/ 100 h 340"/>
                <a:gd name="T38" fmla="*/ 435 w 460"/>
                <a:gd name="T39" fmla="*/ 79 h 340"/>
                <a:gd name="T40" fmla="*/ 452 w 460"/>
                <a:gd name="T41" fmla="*/ 64 h 340"/>
                <a:gd name="T42" fmla="*/ 460 w 460"/>
                <a:gd name="T43" fmla="*/ 50 h 340"/>
                <a:gd name="T44" fmla="*/ 443 w 460"/>
                <a:gd name="T45" fmla="*/ 29 h 340"/>
                <a:gd name="T46" fmla="*/ 460 w 460"/>
                <a:gd name="T47" fmla="*/ 29 h 340"/>
                <a:gd name="T48" fmla="*/ 443 w 460"/>
                <a:gd name="T49" fmla="*/ 6 h 340"/>
                <a:gd name="T50" fmla="*/ 418 w 460"/>
                <a:gd name="T51" fmla="*/ 0 h 340"/>
                <a:gd name="T52" fmla="*/ 368 w 460"/>
                <a:gd name="T53" fmla="*/ 0 h 340"/>
                <a:gd name="T54" fmla="*/ 284 w 460"/>
                <a:gd name="T55" fmla="*/ 43 h 340"/>
                <a:gd name="T56" fmla="*/ 226 w 460"/>
                <a:gd name="T57" fmla="*/ 94 h 340"/>
                <a:gd name="T58" fmla="*/ 218 w 460"/>
                <a:gd name="T59" fmla="*/ 114 h 340"/>
                <a:gd name="T60" fmla="*/ 201 w 460"/>
                <a:gd name="T61" fmla="*/ 137 h 340"/>
                <a:gd name="T62" fmla="*/ 176 w 460"/>
                <a:gd name="T63" fmla="*/ 173 h 340"/>
                <a:gd name="T64" fmla="*/ 151 w 460"/>
                <a:gd name="T65" fmla="*/ 196 h 340"/>
                <a:gd name="T66" fmla="*/ 142 w 460"/>
                <a:gd name="T67" fmla="*/ 202 h 340"/>
                <a:gd name="T68" fmla="*/ 101 w 460"/>
                <a:gd name="T69" fmla="*/ 217 h 340"/>
                <a:gd name="T70" fmla="*/ 101 w 460"/>
                <a:gd name="T71" fmla="*/ 225 h 340"/>
                <a:gd name="T72" fmla="*/ 59 w 460"/>
                <a:gd name="T73" fmla="*/ 260 h 340"/>
                <a:gd name="T74" fmla="*/ 50 w 460"/>
                <a:gd name="T75" fmla="*/ 290 h 340"/>
                <a:gd name="T76" fmla="*/ 42 w 460"/>
                <a:gd name="T77" fmla="*/ 311 h 340"/>
                <a:gd name="T78" fmla="*/ 17 w 460"/>
                <a:gd name="T79" fmla="*/ 319 h 340"/>
                <a:gd name="T80" fmla="*/ 0 w 460"/>
                <a:gd name="T81" fmla="*/ 340 h 340"/>
                <a:gd name="T82" fmla="*/ 134 w 460"/>
                <a:gd name="T83" fmla="*/ 340 h 340"/>
                <a:gd name="T84" fmla="*/ 134 w 460"/>
                <a:gd name="T85" fmla="*/ 325 h 340"/>
                <a:gd name="T86" fmla="*/ 142 w 460"/>
                <a:gd name="T87" fmla="*/ 319 h 340"/>
                <a:gd name="T88" fmla="*/ 151 w 460"/>
                <a:gd name="T89" fmla="*/ 319 h 340"/>
                <a:gd name="T90" fmla="*/ 159 w 460"/>
                <a:gd name="T91" fmla="*/ 325 h 340"/>
                <a:gd name="T92" fmla="*/ 159 w 460"/>
                <a:gd name="T93" fmla="*/ 311 h 340"/>
                <a:gd name="T94" fmla="*/ 167 w 460"/>
                <a:gd name="T95" fmla="*/ 311 h 340"/>
                <a:gd name="T96" fmla="*/ 167 w 460"/>
                <a:gd name="T97" fmla="*/ 304 h 340"/>
                <a:gd name="T98" fmla="*/ 176 w 460"/>
                <a:gd name="T99" fmla="*/ 290 h 340"/>
                <a:gd name="T100" fmla="*/ 184 w 460"/>
                <a:gd name="T101" fmla="*/ 267 h 340"/>
                <a:gd name="T102" fmla="*/ 184 w 460"/>
                <a:gd name="T103" fmla="*/ 246 h 340"/>
                <a:gd name="T104" fmla="*/ 193 w 460"/>
                <a:gd name="T105" fmla="*/ 231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60" h="340">
                  <a:moveTo>
                    <a:pt x="193" y="231"/>
                  </a:moveTo>
                  <a:lnTo>
                    <a:pt x="201" y="202"/>
                  </a:lnTo>
                  <a:lnTo>
                    <a:pt x="234" y="144"/>
                  </a:lnTo>
                  <a:lnTo>
                    <a:pt x="243" y="144"/>
                  </a:lnTo>
                  <a:lnTo>
                    <a:pt x="243" y="158"/>
                  </a:lnTo>
                  <a:lnTo>
                    <a:pt x="251" y="152"/>
                  </a:lnTo>
                  <a:lnTo>
                    <a:pt x="268" y="137"/>
                  </a:lnTo>
                  <a:lnTo>
                    <a:pt x="268" y="108"/>
                  </a:lnTo>
                  <a:lnTo>
                    <a:pt x="284" y="108"/>
                  </a:lnTo>
                  <a:lnTo>
                    <a:pt x="284" y="100"/>
                  </a:lnTo>
                  <a:lnTo>
                    <a:pt x="310" y="100"/>
                  </a:lnTo>
                  <a:lnTo>
                    <a:pt x="318" y="108"/>
                  </a:lnTo>
                  <a:lnTo>
                    <a:pt x="326" y="108"/>
                  </a:lnTo>
                  <a:lnTo>
                    <a:pt x="335" y="108"/>
                  </a:lnTo>
                  <a:lnTo>
                    <a:pt x="335" y="100"/>
                  </a:lnTo>
                  <a:lnTo>
                    <a:pt x="351" y="94"/>
                  </a:lnTo>
                  <a:lnTo>
                    <a:pt x="368" y="87"/>
                  </a:lnTo>
                  <a:lnTo>
                    <a:pt x="385" y="87"/>
                  </a:lnTo>
                  <a:lnTo>
                    <a:pt x="410" y="100"/>
                  </a:lnTo>
                  <a:lnTo>
                    <a:pt x="435" y="79"/>
                  </a:lnTo>
                  <a:lnTo>
                    <a:pt x="452" y="64"/>
                  </a:lnTo>
                  <a:lnTo>
                    <a:pt x="460" y="50"/>
                  </a:lnTo>
                  <a:lnTo>
                    <a:pt x="443" y="29"/>
                  </a:lnTo>
                  <a:lnTo>
                    <a:pt x="460" y="29"/>
                  </a:lnTo>
                  <a:lnTo>
                    <a:pt x="443" y="6"/>
                  </a:lnTo>
                  <a:lnTo>
                    <a:pt x="418" y="0"/>
                  </a:lnTo>
                  <a:lnTo>
                    <a:pt x="368" y="0"/>
                  </a:lnTo>
                  <a:lnTo>
                    <a:pt x="284" y="43"/>
                  </a:lnTo>
                  <a:lnTo>
                    <a:pt x="226" y="94"/>
                  </a:lnTo>
                  <a:lnTo>
                    <a:pt x="218" y="114"/>
                  </a:lnTo>
                  <a:lnTo>
                    <a:pt x="201" y="137"/>
                  </a:lnTo>
                  <a:lnTo>
                    <a:pt x="176" y="173"/>
                  </a:lnTo>
                  <a:lnTo>
                    <a:pt x="151" y="196"/>
                  </a:lnTo>
                  <a:lnTo>
                    <a:pt x="142" y="202"/>
                  </a:lnTo>
                  <a:lnTo>
                    <a:pt x="101" y="217"/>
                  </a:lnTo>
                  <a:lnTo>
                    <a:pt x="101" y="225"/>
                  </a:lnTo>
                  <a:lnTo>
                    <a:pt x="59" y="260"/>
                  </a:lnTo>
                  <a:lnTo>
                    <a:pt x="50" y="290"/>
                  </a:lnTo>
                  <a:lnTo>
                    <a:pt x="42" y="311"/>
                  </a:lnTo>
                  <a:lnTo>
                    <a:pt x="17" y="319"/>
                  </a:lnTo>
                  <a:lnTo>
                    <a:pt x="0" y="340"/>
                  </a:lnTo>
                  <a:lnTo>
                    <a:pt x="134" y="340"/>
                  </a:lnTo>
                  <a:lnTo>
                    <a:pt x="134" y="325"/>
                  </a:lnTo>
                  <a:lnTo>
                    <a:pt x="142" y="319"/>
                  </a:lnTo>
                  <a:lnTo>
                    <a:pt x="151" y="319"/>
                  </a:lnTo>
                  <a:lnTo>
                    <a:pt x="159" y="325"/>
                  </a:lnTo>
                  <a:lnTo>
                    <a:pt x="159" y="311"/>
                  </a:lnTo>
                  <a:lnTo>
                    <a:pt x="167" y="311"/>
                  </a:lnTo>
                  <a:lnTo>
                    <a:pt x="167" y="304"/>
                  </a:lnTo>
                  <a:lnTo>
                    <a:pt x="176" y="290"/>
                  </a:lnTo>
                  <a:lnTo>
                    <a:pt x="184" y="267"/>
                  </a:lnTo>
                  <a:lnTo>
                    <a:pt x="184" y="246"/>
                  </a:lnTo>
                  <a:lnTo>
                    <a:pt x="193" y="23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4" name="Freeform 92"/>
            <p:cNvSpPr>
              <a:spLocks/>
            </p:cNvSpPr>
            <p:nvPr/>
          </p:nvSpPr>
          <p:spPr bwMode="auto">
            <a:xfrm>
              <a:off x="4417" y="3268"/>
              <a:ext cx="126" cy="73"/>
            </a:xfrm>
            <a:custGeom>
              <a:avLst/>
              <a:gdLst>
                <a:gd name="T0" fmla="*/ 50 w 126"/>
                <a:gd name="T1" fmla="*/ 50 h 73"/>
                <a:gd name="T2" fmla="*/ 42 w 126"/>
                <a:gd name="T3" fmla="*/ 44 h 73"/>
                <a:gd name="T4" fmla="*/ 34 w 126"/>
                <a:gd name="T5" fmla="*/ 21 h 73"/>
                <a:gd name="T6" fmla="*/ 0 w 126"/>
                <a:gd name="T7" fmla="*/ 9 h 73"/>
                <a:gd name="T8" fmla="*/ 25 w 126"/>
                <a:gd name="T9" fmla="*/ 0 h 73"/>
                <a:gd name="T10" fmla="*/ 92 w 126"/>
                <a:gd name="T11" fmla="*/ 29 h 73"/>
                <a:gd name="T12" fmla="*/ 126 w 126"/>
                <a:gd name="T13" fmla="*/ 59 h 73"/>
                <a:gd name="T14" fmla="*/ 126 w 126"/>
                <a:gd name="T15" fmla="*/ 73 h 73"/>
                <a:gd name="T16" fmla="*/ 101 w 126"/>
                <a:gd name="T17" fmla="*/ 73 h 73"/>
                <a:gd name="T18" fmla="*/ 59 w 126"/>
                <a:gd name="T19" fmla="*/ 50 h 73"/>
                <a:gd name="T20" fmla="*/ 50 w 126"/>
                <a:gd name="T21" fmla="*/ 5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73">
                  <a:moveTo>
                    <a:pt x="50" y="50"/>
                  </a:moveTo>
                  <a:lnTo>
                    <a:pt x="42" y="44"/>
                  </a:lnTo>
                  <a:lnTo>
                    <a:pt x="34" y="21"/>
                  </a:lnTo>
                  <a:lnTo>
                    <a:pt x="0" y="9"/>
                  </a:lnTo>
                  <a:lnTo>
                    <a:pt x="25" y="0"/>
                  </a:lnTo>
                  <a:lnTo>
                    <a:pt x="92" y="29"/>
                  </a:lnTo>
                  <a:lnTo>
                    <a:pt x="126" y="59"/>
                  </a:lnTo>
                  <a:lnTo>
                    <a:pt x="126" y="73"/>
                  </a:lnTo>
                  <a:lnTo>
                    <a:pt x="101" y="73"/>
                  </a:lnTo>
                  <a:lnTo>
                    <a:pt x="59" y="50"/>
                  </a:lnTo>
                  <a:lnTo>
                    <a:pt x="50" y="5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5" name="Freeform 93"/>
            <p:cNvSpPr>
              <a:spLocks/>
            </p:cNvSpPr>
            <p:nvPr/>
          </p:nvSpPr>
          <p:spPr bwMode="auto">
            <a:xfrm>
              <a:off x="3999" y="3617"/>
              <a:ext cx="17" cy="21"/>
            </a:xfrm>
            <a:custGeom>
              <a:avLst/>
              <a:gdLst>
                <a:gd name="T0" fmla="*/ 17 w 17"/>
                <a:gd name="T1" fmla="*/ 21 h 21"/>
                <a:gd name="T2" fmla="*/ 0 w 17"/>
                <a:gd name="T3" fmla="*/ 21 h 21"/>
                <a:gd name="T4" fmla="*/ 17 w 17"/>
                <a:gd name="T5" fmla="*/ 0 h 21"/>
                <a:gd name="T6" fmla="*/ 17 w 17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21">
                  <a:moveTo>
                    <a:pt x="17" y="21"/>
                  </a:moveTo>
                  <a:lnTo>
                    <a:pt x="0" y="21"/>
                  </a:lnTo>
                  <a:lnTo>
                    <a:pt x="17" y="0"/>
                  </a:lnTo>
                  <a:lnTo>
                    <a:pt x="17" y="2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6" name="Freeform 94"/>
            <p:cNvSpPr>
              <a:spLocks/>
            </p:cNvSpPr>
            <p:nvPr/>
          </p:nvSpPr>
          <p:spPr bwMode="auto">
            <a:xfrm>
              <a:off x="4526" y="3456"/>
              <a:ext cx="33" cy="29"/>
            </a:xfrm>
            <a:custGeom>
              <a:avLst/>
              <a:gdLst>
                <a:gd name="T0" fmla="*/ 33 w 33"/>
                <a:gd name="T1" fmla="*/ 0 h 29"/>
                <a:gd name="T2" fmla="*/ 25 w 33"/>
                <a:gd name="T3" fmla="*/ 8 h 29"/>
                <a:gd name="T4" fmla="*/ 8 w 33"/>
                <a:gd name="T5" fmla="*/ 29 h 29"/>
                <a:gd name="T6" fmla="*/ 17 w 33"/>
                <a:gd name="T7" fmla="*/ 29 h 29"/>
                <a:gd name="T8" fmla="*/ 0 w 33"/>
                <a:gd name="T9" fmla="*/ 29 h 29"/>
                <a:gd name="T10" fmla="*/ 17 w 33"/>
                <a:gd name="T11" fmla="*/ 15 h 29"/>
                <a:gd name="T12" fmla="*/ 25 w 33"/>
                <a:gd name="T13" fmla="*/ 0 h 29"/>
                <a:gd name="T14" fmla="*/ 33 w 33"/>
                <a:gd name="T1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29">
                  <a:moveTo>
                    <a:pt x="33" y="0"/>
                  </a:moveTo>
                  <a:lnTo>
                    <a:pt x="25" y="8"/>
                  </a:lnTo>
                  <a:lnTo>
                    <a:pt x="8" y="29"/>
                  </a:lnTo>
                  <a:lnTo>
                    <a:pt x="17" y="29"/>
                  </a:lnTo>
                  <a:lnTo>
                    <a:pt x="0" y="29"/>
                  </a:lnTo>
                  <a:lnTo>
                    <a:pt x="17" y="15"/>
                  </a:lnTo>
                  <a:lnTo>
                    <a:pt x="25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7" name="Freeform 95"/>
            <p:cNvSpPr>
              <a:spLocks/>
            </p:cNvSpPr>
            <p:nvPr/>
          </p:nvSpPr>
          <p:spPr bwMode="auto">
            <a:xfrm>
              <a:off x="4125" y="3508"/>
              <a:ext cx="16" cy="15"/>
            </a:xfrm>
            <a:custGeom>
              <a:avLst/>
              <a:gdLst>
                <a:gd name="T0" fmla="*/ 8 w 16"/>
                <a:gd name="T1" fmla="*/ 0 h 15"/>
                <a:gd name="T2" fmla="*/ 16 w 16"/>
                <a:gd name="T3" fmla="*/ 0 h 15"/>
                <a:gd name="T4" fmla="*/ 0 w 16"/>
                <a:gd name="T5" fmla="*/ 15 h 15"/>
                <a:gd name="T6" fmla="*/ 8 w 16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5">
                  <a:moveTo>
                    <a:pt x="8" y="0"/>
                  </a:moveTo>
                  <a:lnTo>
                    <a:pt x="16" y="0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8" name="Freeform 96"/>
            <p:cNvSpPr>
              <a:spLocks/>
            </p:cNvSpPr>
            <p:nvPr/>
          </p:nvSpPr>
          <p:spPr bwMode="auto">
            <a:xfrm>
              <a:off x="4217" y="3421"/>
              <a:ext cx="234" cy="246"/>
            </a:xfrm>
            <a:custGeom>
              <a:avLst/>
              <a:gdLst>
                <a:gd name="T0" fmla="*/ 33 w 234"/>
                <a:gd name="T1" fmla="*/ 58 h 246"/>
                <a:gd name="T2" fmla="*/ 0 w 234"/>
                <a:gd name="T3" fmla="*/ 73 h 246"/>
                <a:gd name="T4" fmla="*/ 0 w 234"/>
                <a:gd name="T5" fmla="*/ 64 h 246"/>
                <a:gd name="T6" fmla="*/ 8 w 234"/>
                <a:gd name="T7" fmla="*/ 58 h 246"/>
                <a:gd name="T8" fmla="*/ 25 w 234"/>
                <a:gd name="T9" fmla="*/ 43 h 246"/>
                <a:gd name="T10" fmla="*/ 25 w 234"/>
                <a:gd name="T11" fmla="*/ 14 h 246"/>
                <a:gd name="T12" fmla="*/ 41 w 234"/>
                <a:gd name="T13" fmla="*/ 14 h 246"/>
                <a:gd name="T14" fmla="*/ 41 w 234"/>
                <a:gd name="T15" fmla="*/ 6 h 246"/>
                <a:gd name="T16" fmla="*/ 67 w 234"/>
                <a:gd name="T17" fmla="*/ 6 h 246"/>
                <a:gd name="T18" fmla="*/ 75 w 234"/>
                <a:gd name="T19" fmla="*/ 14 h 246"/>
                <a:gd name="T20" fmla="*/ 83 w 234"/>
                <a:gd name="T21" fmla="*/ 14 h 246"/>
                <a:gd name="T22" fmla="*/ 92 w 234"/>
                <a:gd name="T23" fmla="*/ 14 h 246"/>
                <a:gd name="T24" fmla="*/ 92 w 234"/>
                <a:gd name="T25" fmla="*/ 6 h 246"/>
                <a:gd name="T26" fmla="*/ 108 w 234"/>
                <a:gd name="T27" fmla="*/ 0 h 246"/>
                <a:gd name="T28" fmla="*/ 117 w 234"/>
                <a:gd name="T29" fmla="*/ 0 h 246"/>
                <a:gd name="T30" fmla="*/ 142 w 234"/>
                <a:gd name="T31" fmla="*/ 14 h 246"/>
                <a:gd name="T32" fmla="*/ 150 w 234"/>
                <a:gd name="T33" fmla="*/ 29 h 246"/>
                <a:gd name="T34" fmla="*/ 167 w 234"/>
                <a:gd name="T35" fmla="*/ 20 h 246"/>
                <a:gd name="T36" fmla="*/ 175 w 234"/>
                <a:gd name="T37" fmla="*/ 20 h 246"/>
                <a:gd name="T38" fmla="*/ 184 w 234"/>
                <a:gd name="T39" fmla="*/ 20 h 246"/>
                <a:gd name="T40" fmla="*/ 192 w 234"/>
                <a:gd name="T41" fmla="*/ 29 h 246"/>
                <a:gd name="T42" fmla="*/ 184 w 234"/>
                <a:gd name="T43" fmla="*/ 58 h 246"/>
                <a:gd name="T44" fmla="*/ 167 w 234"/>
                <a:gd name="T45" fmla="*/ 79 h 246"/>
                <a:gd name="T46" fmla="*/ 192 w 234"/>
                <a:gd name="T47" fmla="*/ 79 h 246"/>
                <a:gd name="T48" fmla="*/ 184 w 234"/>
                <a:gd name="T49" fmla="*/ 102 h 246"/>
                <a:gd name="T50" fmla="*/ 192 w 234"/>
                <a:gd name="T51" fmla="*/ 108 h 246"/>
                <a:gd name="T52" fmla="*/ 200 w 234"/>
                <a:gd name="T53" fmla="*/ 144 h 246"/>
                <a:gd name="T54" fmla="*/ 234 w 234"/>
                <a:gd name="T55" fmla="*/ 158 h 246"/>
                <a:gd name="T56" fmla="*/ 225 w 234"/>
                <a:gd name="T57" fmla="*/ 158 h 246"/>
                <a:gd name="T58" fmla="*/ 225 w 234"/>
                <a:gd name="T59" fmla="*/ 166 h 246"/>
                <a:gd name="T60" fmla="*/ 209 w 234"/>
                <a:gd name="T61" fmla="*/ 181 h 246"/>
                <a:gd name="T62" fmla="*/ 200 w 234"/>
                <a:gd name="T63" fmla="*/ 187 h 246"/>
                <a:gd name="T64" fmla="*/ 200 w 234"/>
                <a:gd name="T65" fmla="*/ 181 h 246"/>
                <a:gd name="T66" fmla="*/ 192 w 234"/>
                <a:gd name="T67" fmla="*/ 196 h 246"/>
                <a:gd name="T68" fmla="*/ 133 w 234"/>
                <a:gd name="T69" fmla="*/ 231 h 246"/>
                <a:gd name="T70" fmla="*/ 133 w 234"/>
                <a:gd name="T71" fmla="*/ 225 h 246"/>
                <a:gd name="T72" fmla="*/ 117 w 234"/>
                <a:gd name="T73" fmla="*/ 240 h 246"/>
                <a:gd name="T74" fmla="*/ 108 w 234"/>
                <a:gd name="T75" fmla="*/ 240 h 246"/>
                <a:gd name="T76" fmla="*/ 92 w 234"/>
                <a:gd name="T77" fmla="*/ 240 h 246"/>
                <a:gd name="T78" fmla="*/ 83 w 234"/>
                <a:gd name="T79" fmla="*/ 246 h 246"/>
                <a:gd name="T80" fmla="*/ 75 w 234"/>
                <a:gd name="T81" fmla="*/ 231 h 246"/>
                <a:gd name="T82" fmla="*/ 75 w 234"/>
                <a:gd name="T83" fmla="*/ 240 h 246"/>
                <a:gd name="T84" fmla="*/ 67 w 234"/>
                <a:gd name="T85" fmla="*/ 225 h 246"/>
                <a:gd name="T86" fmla="*/ 75 w 234"/>
                <a:gd name="T87" fmla="*/ 210 h 246"/>
                <a:gd name="T88" fmla="*/ 67 w 234"/>
                <a:gd name="T89" fmla="*/ 202 h 246"/>
                <a:gd name="T90" fmla="*/ 58 w 234"/>
                <a:gd name="T91" fmla="*/ 196 h 246"/>
                <a:gd name="T92" fmla="*/ 58 w 234"/>
                <a:gd name="T93" fmla="*/ 79 h 246"/>
                <a:gd name="T94" fmla="*/ 33 w 234"/>
                <a:gd name="T95" fmla="*/ 58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4" h="246">
                  <a:moveTo>
                    <a:pt x="33" y="58"/>
                  </a:moveTo>
                  <a:lnTo>
                    <a:pt x="0" y="73"/>
                  </a:lnTo>
                  <a:lnTo>
                    <a:pt x="0" y="64"/>
                  </a:lnTo>
                  <a:lnTo>
                    <a:pt x="8" y="58"/>
                  </a:lnTo>
                  <a:lnTo>
                    <a:pt x="25" y="43"/>
                  </a:lnTo>
                  <a:lnTo>
                    <a:pt x="25" y="14"/>
                  </a:lnTo>
                  <a:lnTo>
                    <a:pt x="41" y="14"/>
                  </a:lnTo>
                  <a:lnTo>
                    <a:pt x="41" y="6"/>
                  </a:lnTo>
                  <a:lnTo>
                    <a:pt x="67" y="6"/>
                  </a:lnTo>
                  <a:lnTo>
                    <a:pt x="75" y="14"/>
                  </a:lnTo>
                  <a:lnTo>
                    <a:pt x="83" y="14"/>
                  </a:lnTo>
                  <a:lnTo>
                    <a:pt x="92" y="14"/>
                  </a:lnTo>
                  <a:lnTo>
                    <a:pt x="92" y="6"/>
                  </a:lnTo>
                  <a:lnTo>
                    <a:pt x="108" y="0"/>
                  </a:lnTo>
                  <a:lnTo>
                    <a:pt x="117" y="0"/>
                  </a:lnTo>
                  <a:lnTo>
                    <a:pt x="142" y="14"/>
                  </a:lnTo>
                  <a:lnTo>
                    <a:pt x="150" y="29"/>
                  </a:lnTo>
                  <a:lnTo>
                    <a:pt x="167" y="20"/>
                  </a:lnTo>
                  <a:lnTo>
                    <a:pt x="175" y="20"/>
                  </a:lnTo>
                  <a:lnTo>
                    <a:pt x="184" y="20"/>
                  </a:lnTo>
                  <a:lnTo>
                    <a:pt x="192" y="29"/>
                  </a:lnTo>
                  <a:lnTo>
                    <a:pt x="184" y="58"/>
                  </a:lnTo>
                  <a:lnTo>
                    <a:pt x="167" y="79"/>
                  </a:lnTo>
                  <a:lnTo>
                    <a:pt x="192" y="79"/>
                  </a:lnTo>
                  <a:lnTo>
                    <a:pt x="184" y="102"/>
                  </a:lnTo>
                  <a:lnTo>
                    <a:pt x="192" y="108"/>
                  </a:lnTo>
                  <a:lnTo>
                    <a:pt x="200" y="144"/>
                  </a:lnTo>
                  <a:lnTo>
                    <a:pt x="234" y="158"/>
                  </a:lnTo>
                  <a:lnTo>
                    <a:pt x="225" y="158"/>
                  </a:lnTo>
                  <a:lnTo>
                    <a:pt x="225" y="166"/>
                  </a:lnTo>
                  <a:lnTo>
                    <a:pt x="209" y="181"/>
                  </a:lnTo>
                  <a:lnTo>
                    <a:pt x="200" y="187"/>
                  </a:lnTo>
                  <a:lnTo>
                    <a:pt x="200" y="181"/>
                  </a:lnTo>
                  <a:lnTo>
                    <a:pt x="192" y="196"/>
                  </a:lnTo>
                  <a:lnTo>
                    <a:pt x="133" y="231"/>
                  </a:lnTo>
                  <a:lnTo>
                    <a:pt x="133" y="225"/>
                  </a:lnTo>
                  <a:lnTo>
                    <a:pt x="117" y="240"/>
                  </a:lnTo>
                  <a:lnTo>
                    <a:pt x="108" y="240"/>
                  </a:lnTo>
                  <a:lnTo>
                    <a:pt x="92" y="240"/>
                  </a:lnTo>
                  <a:lnTo>
                    <a:pt x="83" y="246"/>
                  </a:lnTo>
                  <a:lnTo>
                    <a:pt x="75" y="231"/>
                  </a:lnTo>
                  <a:lnTo>
                    <a:pt x="75" y="240"/>
                  </a:lnTo>
                  <a:lnTo>
                    <a:pt x="67" y="225"/>
                  </a:lnTo>
                  <a:lnTo>
                    <a:pt x="75" y="210"/>
                  </a:lnTo>
                  <a:lnTo>
                    <a:pt x="67" y="202"/>
                  </a:lnTo>
                  <a:lnTo>
                    <a:pt x="58" y="196"/>
                  </a:lnTo>
                  <a:lnTo>
                    <a:pt x="58" y="79"/>
                  </a:lnTo>
                  <a:lnTo>
                    <a:pt x="33" y="5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49" name="Freeform 97"/>
            <p:cNvSpPr>
              <a:spLocks/>
            </p:cNvSpPr>
            <p:nvPr/>
          </p:nvSpPr>
          <p:spPr bwMode="auto">
            <a:xfrm>
              <a:off x="4309" y="3690"/>
              <a:ext cx="8" cy="12"/>
            </a:xfrm>
            <a:custGeom>
              <a:avLst/>
              <a:gdLst>
                <a:gd name="T0" fmla="*/ 0 w 8"/>
                <a:gd name="T1" fmla="*/ 12 h 12"/>
                <a:gd name="T2" fmla="*/ 8 w 8"/>
                <a:gd name="T3" fmla="*/ 6 h 12"/>
                <a:gd name="T4" fmla="*/ 8 w 8"/>
                <a:gd name="T5" fmla="*/ 0 h 12"/>
                <a:gd name="T6" fmla="*/ 0 w 8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2">
                  <a:moveTo>
                    <a:pt x="0" y="12"/>
                  </a:moveTo>
                  <a:lnTo>
                    <a:pt x="8" y="6"/>
                  </a:lnTo>
                  <a:lnTo>
                    <a:pt x="8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0" name="Freeform 98"/>
            <p:cNvSpPr>
              <a:spLocks/>
            </p:cNvSpPr>
            <p:nvPr/>
          </p:nvSpPr>
          <p:spPr bwMode="auto">
            <a:xfrm>
              <a:off x="4409" y="3435"/>
              <a:ext cx="8" cy="15"/>
            </a:xfrm>
            <a:custGeom>
              <a:avLst/>
              <a:gdLst>
                <a:gd name="T0" fmla="*/ 0 w 8"/>
                <a:gd name="T1" fmla="*/ 15 h 15"/>
                <a:gd name="T2" fmla="*/ 8 w 8"/>
                <a:gd name="T3" fmla="*/ 0 h 15"/>
                <a:gd name="T4" fmla="*/ 0 w 8"/>
                <a:gd name="T5" fmla="*/ 6 h 15"/>
                <a:gd name="T6" fmla="*/ 0 w 8"/>
                <a:gd name="T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5">
                  <a:moveTo>
                    <a:pt x="0" y="15"/>
                  </a:moveTo>
                  <a:lnTo>
                    <a:pt x="8" y="0"/>
                  </a:lnTo>
                  <a:lnTo>
                    <a:pt x="0" y="6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1" name="Freeform 99"/>
            <p:cNvSpPr>
              <a:spLocks/>
            </p:cNvSpPr>
            <p:nvPr/>
          </p:nvSpPr>
          <p:spPr bwMode="auto">
            <a:xfrm>
              <a:off x="4275" y="2421"/>
              <a:ext cx="544" cy="724"/>
            </a:xfrm>
            <a:custGeom>
              <a:avLst/>
              <a:gdLst>
                <a:gd name="T0" fmla="*/ 142 w 544"/>
                <a:gd name="T1" fmla="*/ 115 h 724"/>
                <a:gd name="T2" fmla="*/ 151 w 544"/>
                <a:gd name="T3" fmla="*/ 100 h 724"/>
                <a:gd name="T4" fmla="*/ 134 w 544"/>
                <a:gd name="T5" fmla="*/ 71 h 724"/>
                <a:gd name="T6" fmla="*/ 134 w 544"/>
                <a:gd name="T7" fmla="*/ 35 h 724"/>
                <a:gd name="T8" fmla="*/ 126 w 544"/>
                <a:gd name="T9" fmla="*/ 6 h 724"/>
                <a:gd name="T10" fmla="*/ 159 w 544"/>
                <a:gd name="T11" fmla="*/ 21 h 724"/>
                <a:gd name="T12" fmla="*/ 176 w 544"/>
                <a:gd name="T13" fmla="*/ 79 h 724"/>
                <a:gd name="T14" fmla="*/ 218 w 544"/>
                <a:gd name="T15" fmla="*/ 123 h 724"/>
                <a:gd name="T16" fmla="*/ 218 w 544"/>
                <a:gd name="T17" fmla="*/ 152 h 724"/>
                <a:gd name="T18" fmla="*/ 234 w 544"/>
                <a:gd name="T19" fmla="*/ 182 h 724"/>
                <a:gd name="T20" fmla="*/ 259 w 544"/>
                <a:gd name="T21" fmla="*/ 217 h 724"/>
                <a:gd name="T22" fmla="*/ 259 w 544"/>
                <a:gd name="T23" fmla="*/ 252 h 724"/>
                <a:gd name="T24" fmla="*/ 268 w 544"/>
                <a:gd name="T25" fmla="*/ 305 h 724"/>
                <a:gd name="T26" fmla="*/ 259 w 544"/>
                <a:gd name="T27" fmla="*/ 332 h 724"/>
                <a:gd name="T28" fmla="*/ 310 w 544"/>
                <a:gd name="T29" fmla="*/ 361 h 724"/>
                <a:gd name="T30" fmla="*/ 326 w 544"/>
                <a:gd name="T31" fmla="*/ 384 h 724"/>
                <a:gd name="T32" fmla="*/ 335 w 544"/>
                <a:gd name="T33" fmla="*/ 413 h 724"/>
                <a:gd name="T34" fmla="*/ 351 w 544"/>
                <a:gd name="T35" fmla="*/ 428 h 724"/>
                <a:gd name="T36" fmla="*/ 385 w 544"/>
                <a:gd name="T37" fmla="*/ 428 h 724"/>
                <a:gd name="T38" fmla="*/ 443 w 544"/>
                <a:gd name="T39" fmla="*/ 442 h 724"/>
                <a:gd name="T40" fmla="*/ 452 w 544"/>
                <a:gd name="T41" fmla="*/ 463 h 724"/>
                <a:gd name="T42" fmla="*/ 427 w 544"/>
                <a:gd name="T43" fmla="*/ 484 h 724"/>
                <a:gd name="T44" fmla="*/ 343 w 544"/>
                <a:gd name="T45" fmla="*/ 536 h 724"/>
                <a:gd name="T46" fmla="*/ 343 w 544"/>
                <a:gd name="T47" fmla="*/ 565 h 724"/>
                <a:gd name="T48" fmla="*/ 385 w 544"/>
                <a:gd name="T49" fmla="*/ 536 h 724"/>
                <a:gd name="T50" fmla="*/ 418 w 544"/>
                <a:gd name="T51" fmla="*/ 507 h 724"/>
                <a:gd name="T52" fmla="*/ 460 w 544"/>
                <a:gd name="T53" fmla="*/ 551 h 724"/>
                <a:gd name="T54" fmla="*/ 502 w 544"/>
                <a:gd name="T55" fmla="*/ 543 h 724"/>
                <a:gd name="T56" fmla="*/ 535 w 544"/>
                <a:gd name="T57" fmla="*/ 580 h 724"/>
                <a:gd name="T58" fmla="*/ 535 w 544"/>
                <a:gd name="T59" fmla="*/ 651 h 724"/>
                <a:gd name="T60" fmla="*/ 477 w 544"/>
                <a:gd name="T61" fmla="*/ 724 h 724"/>
                <a:gd name="T62" fmla="*/ 176 w 544"/>
                <a:gd name="T63" fmla="*/ 651 h 724"/>
                <a:gd name="T64" fmla="*/ 184 w 544"/>
                <a:gd name="T65" fmla="*/ 622 h 724"/>
                <a:gd name="T66" fmla="*/ 159 w 544"/>
                <a:gd name="T67" fmla="*/ 636 h 724"/>
                <a:gd name="T68" fmla="*/ 151 w 544"/>
                <a:gd name="T69" fmla="*/ 680 h 724"/>
                <a:gd name="T70" fmla="*/ 126 w 544"/>
                <a:gd name="T71" fmla="*/ 703 h 724"/>
                <a:gd name="T72" fmla="*/ 101 w 544"/>
                <a:gd name="T73" fmla="*/ 674 h 724"/>
                <a:gd name="T74" fmla="*/ 75 w 544"/>
                <a:gd name="T75" fmla="*/ 666 h 724"/>
                <a:gd name="T76" fmla="*/ 59 w 544"/>
                <a:gd name="T77" fmla="*/ 622 h 724"/>
                <a:gd name="T78" fmla="*/ 59 w 544"/>
                <a:gd name="T79" fmla="*/ 593 h 724"/>
                <a:gd name="T80" fmla="*/ 42 w 544"/>
                <a:gd name="T81" fmla="*/ 622 h 724"/>
                <a:gd name="T82" fmla="*/ 34 w 544"/>
                <a:gd name="T83" fmla="*/ 607 h 724"/>
                <a:gd name="T84" fmla="*/ 17 w 544"/>
                <a:gd name="T85" fmla="*/ 593 h 724"/>
                <a:gd name="T86" fmla="*/ 34 w 544"/>
                <a:gd name="T87" fmla="*/ 565 h 724"/>
                <a:gd name="T88" fmla="*/ 9 w 544"/>
                <a:gd name="T89" fmla="*/ 536 h 724"/>
                <a:gd name="T90" fmla="*/ 0 w 544"/>
                <a:gd name="T91" fmla="*/ 484 h 724"/>
                <a:gd name="T92" fmla="*/ 17 w 544"/>
                <a:gd name="T93" fmla="*/ 478 h 724"/>
                <a:gd name="T94" fmla="*/ 17 w 544"/>
                <a:gd name="T95" fmla="*/ 434 h 724"/>
                <a:gd name="T96" fmla="*/ 50 w 544"/>
                <a:gd name="T97" fmla="*/ 434 h 724"/>
                <a:gd name="T98" fmla="*/ 67 w 544"/>
                <a:gd name="T99" fmla="*/ 434 h 724"/>
                <a:gd name="T100" fmla="*/ 101 w 544"/>
                <a:gd name="T101" fmla="*/ 449 h 724"/>
                <a:gd name="T102" fmla="*/ 134 w 544"/>
                <a:gd name="T103" fmla="*/ 455 h 724"/>
                <a:gd name="T104" fmla="*/ 176 w 544"/>
                <a:gd name="T105" fmla="*/ 463 h 724"/>
                <a:gd name="T106" fmla="*/ 184 w 544"/>
                <a:gd name="T107" fmla="*/ 419 h 724"/>
                <a:gd name="T108" fmla="*/ 192 w 544"/>
                <a:gd name="T109" fmla="*/ 399 h 724"/>
                <a:gd name="T110" fmla="*/ 176 w 544"/>
                <a:gd name="T111" fmla="*/ 369 h 724"/>
                <a:gd name="T112" fmla="*/ 167 w 544"/>
                <a:gd name="T113" fmla="*/ 346 h 724"/>
                <a:gd name="T114" fmla="*/ 159 w 544"/>
                <a:gd name="T115" fmla="*/ 317 h 724"/>
                <a:gd name="T116" fmla="*/ 167 w 544"/>
                <a:gd name="T117" fmla="*/ 282 h 724"/>
                <a:gd name="T118" fmla="*/ 176 w 544"/>
                <a:gd name="T119" fmla="*/ 223 h 724"/>
                <a:gd name="T120" fmla="*/ 151 w 544"/>
                <a:gd name="T121" fmla="*/ 188 h 724"/>
                <a:gd name="T122" fmla="*/ 176 w 544"/>
                <a:gd name="T123" fmla="*/ 152 h 724"/>
                <a:gd name="T124" fmla="*/ 192 w 544"/>
                <a:gd name="T125" fmla="*/ 129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44" h="724">
                  <a:moveTo>
                    <a:pt x="176" y="123"/>
                  </a:moveTo>
                  <a:lnTo>
                    <a:pt x="159" y="129"/>
                  </a:lnTo>
                  <a:lnTo>
                    <a:pt x="159" y="123"/>
                  </a:lnTo>
                  <a:lnTo>
                    <a:pt x="142" y="115"/>
                  </a:lnTo>
                  <a:lnTo>
                    <a:pt x="126" y="115"/>
                  </a:lnTo>
                  <a:lnTo>
                    <a:pt x="126" y="108"/>
                  </a:lnTo>
                  <a:lnTo>
                    <a:pt x="151" y="108"/>
                  </a:lnTo>
                  <a:lnTo>
                    <a:pt x="151" y="100"/>
                  </a:lnTo>
                  <a:lnTo>
                    <a:pt x="142" y="79"/>
                  </a:lnTo>
                  <a:lnTo>
                    <a:pt x="151" y="71"/>
                  </a:lnTo>
                  <a:lnTo>
                    <a:pt x="151" y="65"/>
                  </a:lnTo>
                  <a:lnTo>
                    <a:pt x="134" y="71"/>
                  </a:lnTo>
                  <a:lnTo>
                    <a:pt x="126" y="65"/>
                  </a:lnTo>
                  <a:lnTo>
                    <a:pt x="134" y="56"/>
                  </a:lnTo>
                  <a:lnTo>
                    <a:pt x="134" y="44"/>
                  </a:lnTo>
                  <a:lnTo>
                    <a:pt x="134" y="35"/>
                  </a:lnTo>
                  <a:lnTo>
                    <a:pt x="126" y="29"/>
                  </a:lnTo>
                  <a:lnTo>
                    <a:pt x="134" y="21"/>
                  </a:lnTo>
                  <a:lnTo>
                    <a:pt x="142" y="15"/>
                  </a:lnTo>
                  <a:lnTo>
                    <a:pt x="126" y="6"/>
                  </a:lnTo>
                  <a:lnTo>
                    <a:pt x="142" y="6"/>
                  </a:lnTo>
                  <a:lnTo>
                    <a:pt x="142" y="0"/>
                  </a:lnTo>
                  <a:lnTo>
                    <a:pt x="151" y="21"/>
                  </a:lnTo>
                  <a:lnTo>
                    <a:pt x="159" y="21"/>
                  </a:lnTo>
                  <a:lnTo>
                    <a:pt x="159" y="44"/>
                  </a:lnTo>
                  <a:lnTo>
                    <a:pt x="167" y="50"/>
                  </a:lnTo>
                  <a:lnTo>
                    <a:pt x="176" y="65"/>
                  </a:lnTo>
                  <a:lnTo>
                    <a:pt x="176" y="79"/>
                  </a:lnTo>
                  <a:lnTo>
                    <a:pt x="184" y="79"/>
                  </a:lnTo>
                  <a:lnTo>
                    <a:pt x="192" y="94"/>
                  </a:lnTo>
                  <a:lnTo>
                    <a:pt x="192" y="100"/>
                  </a:lnTo>
                  <a:lnTo>
                    <a:pt x="218" y="123"/>
                  </a:lnTo>
                  <a:lnTo>
                    <a:pt x="218" y="138"/>
                  </a:lnTo>
                  <a:lnTo>
                    <a:pt x="209" y="144"/>
                  </a:lnTo>
                  <a:lnTo>
                    <a:pt x="209" y="152"/>
                  </a:lnTo>
                  <a:lnTo>
                    <a:pt x="218" y="152"/>
                  </a:lnTo>
                  <a:lnTo>
                    <a:pt x="226" y="152"/>
                  </a:lnTo>
                  <a:lnTo>
                    <a:pt x="226" y="173"/>
                  </a:lnTo>
                  <a:lnTo>
                    <a:pt x="218" y="182"/>
                  </a:lnTo>
                  <a:lnTo>
                    <a:pt x="234" y="182"/>
                  </a:lnTo>
                  <a:lnTo>
                    <a:pt x="243" y="194"/>
                  </a:lnTo>
                  <a:lnTo>
                    <a:pt x="259" y="202"/>
                  </a:lnTo>
                  <a:lnTo>
                    <a:pt x="259" y="209"/>
                  </a:lnTo>
                  <a:lnTo>
                    <a:pt x="259" y="217"/>
                  </a:lnTo>
                  <a:lnTo>
                    <a:pt x="243" y="238"/>
                  </a:lnTo>
                  <a:lnTo>
                    <a:pt x="251" y="238"/>
                  </a:lnTo>
                  <a:lnTo>
                    <a:pt x="259" y="238"/>
                  </a:lnTo>
                  <a:lnTo>
                    <a:pt x="259" y="252"/>
                  </a:lnTo>
                  <a:lnTo>
                    <a:pt x="276" y="261"/>
                  </a:lnTo>
                  <a:lnTo>
                    <a:pt x="284" y="267"/>
                  </a:lnTo>
                  <a:lnTo>
                    <a:pt x="276" y="282"/>
                  </a:lnTo>
                  <a:lnTo>
                    <a:pt x="268" y="305"/>
                  </a:lnTo>
                  <a:lnTo>
                    <a:pt x="268" y="311"/>
                  </a:lnTo>
                  <a:lnTo>
                    <a:pt x="259" y="317"/>
                  </a:lnTo>
                  <a:lnTo>
                    <a:pt x="268" y="332"/>
                  </a:lnTo>
                  <a:lnTo>
                    <a:pt x="259" y="332"/>
                  </a:lnTo>
                  <a:lnTo>
                    <a:pt x="276" y="340"/>
                  </a:lnTo>
                  <a:lnTo>
                    <a:pt x="284" y="340"/>
                  </a:lnTo>
                  <a:lnTo>
                    <a:pt x="284" y="355"/>
                  </a:lnTo>
                  <a:lnTo>
                    <a:pt x="310" y="361"/>
                  </a:lnTo>
                  <a:lnTo>
                    <a:pt x="318" y="376"/>
                  </a:lnTo>
                  <a:lnTo>
                    <a:pt x="326" y="369"/>
                  </a:lnTo>
                  <a:lnTo>
                    <a:pt x="326" y="376"/>
                  </a:lnTo>
                  <a:lnTo>
                    <a:pt x="326" y="384"/>
                  </a:lnTo>
                  <a:lnTo>
                    <a:pt x="335" y="399"/>
                  </a:lnTo>
                  <a:lnTo>
                    <a:pt x="326" y="413"/>
                  </a:lnTo>
                  <a:lnTo>
                    <a:pt x="326" y="419"/>
                  </a:lnTo>
                  <a:lnTo>
                    <a:pt x="335" y="413"/>
                  </a:lnTo>
                  <a:lnTo>
                    <a:pt x="343" y="419"/>
                  </a:lnTo>
                  <a:lnTo>
                    <a:pt x="360" y="413"/>
                  </a:lnTo>
                  <a:lnTo>
                    <a:pt x="360" y="419"/>
                  </a:lnTo>
                  <a:lnTo>
                    <a:pt x="351" y="428"/>
                  </a:lnTo>
                  <a:lnTo>
                    <a:pt x="368" y="419"/>
                  </a:lnTo>
                  <a:lnTo>
                    <a:pt x="368" y="428"/>
                  </a:lnTo>
                  <a:lnTo>
                    <a:pt x="385" y="419"/>
                  </a:lnTo>
                  <a:lnTo>
                    <a:pt x="385" y="428"/>
                  </a:lnTo>
                  <a:lnTo>
                    <a:pt x="393" y="428"/>
                  </a:lnTo>
                  <a:lnTo>
                    <a:pt x="393" y="449"/>
                  </a:lnTo>
                  <a:lnTo>
                    <a:pt x="427" y="449"/>
                  </a:lnTo>
                  <a:lnTo>
                    <a:pt x="443" y="442"/>
                  </a:lnTo>
                  <a:lnTo>
                    <a:pt x="435" y="449"/>
                  </a:lnTo>
                  <a:lnTo>
                    <a:pt x="443" y="449"/>
                  </a:lnTo>
                  <a:lnTo>
                    <a:pt x="435" y="455"/>
                  </a:lnTo>
                  <a:lnTo>
                    <a:pt x="452" y="463"/>
                  </a:lnTo>
                  <a:lnTo>
                    <a:pt x="460" y="463"/>
                  </a:lnTo>
                  <a:lnTo>
                    <a:pt x="468" y="469"/>
                  </a:lnTo>
                  <a:lnTo>
                    <a:pt x="452" y="484"/>
                  </a:lnTo>
                  <a:lnTo>
                    <a:pt x="427" y="484"/>
                  </a:lnTo>
                  <a:lnTo>
                    <a:pt x="401" y="513"/>
                  </a:lnTo>
                  <a:lnTo>
                    <a:pt x="393" y="513"/>
                  </a:lnTo>
                  <a:lnTo>
                    <a:pt x="360" y="528"/>
                  </a:lnTo>
                  <a:lnTo>
                    <a:pt x="343" y="536"/>
                  </a:lnTo>
                  <a:lnTo>
                    <a:pt x="343" y="557"/>
                  </a:lnTo>
                  <a:lnTo>
                    <a:pt x="343" y="565"/>
                  </a:lnTo>
                  <a:lnTo>
                    <a:pt x="335" y="572"/>
                  </a:lnTo>
                  <a:lnTo>
                    <a:pt x="343" y="565"/>
                  </a:lnTo>
                  <a:lnTo>
                    <a:pt x="360" y="551"/>
                  </a:lnTo>
                  <a:lnTo>
                    <a:pt x="368" y="551"/>
                  </a:lnTo>
                  <a:lnTo>
                    <a:pt x="376" y="543"/>
                  </a:lnTo>
                  <a:lnTo>
                    <a:pt x="385" y="536"/>
                  </a:lnTo>
                  <a:lnTo>
                    <a:pt x="393" y="522"/>
                  </a:lnTo>
                  <a:lnTo>
                    <a:pt x="427" y="507"/>
                  </a:lnTo>
                  <a:lnTo>
                    <a:pt x="443" y="507"/>
                  </a:lnTo>
                  <a:lnTo>
                    <a:pt x="418" y="507"/>
                  </a:lnTo>
                  <a:lnTo>
                    <a:pt x="427" y="499"/>
                  </a:lnTo>
                  <a:lnTo>
                    <a:pt x="460" y="499"/>
                  </a:lnTo>
                  <a:lnTo>
                    <a:pt x="468" y="536"/>
                  </a:lnTo>
                  <a:lnTo>
                    <a:pt x="460" y="551"/>
                  </a:lnTo>
                  <a:lnTo>
                    <a:pt x="468" y="565"/>
                  </a:lnTo>
                  <a:lnTo>
                    <a:pt x="485" y="536"/>
                  </a:lnTo>
                  <a:lnTo>
                    <a:pt x="502" y="536"/>
                  </a:lnTo>
                  <a:lnTo>
                    <a:pt x="502" y="543"/>
                  </a:lnTo>
                  <a:lnTo>
                    <a:pt x="527" y="551"/>
                  </a:lnTo>
                  <a:lnTo>
                    <a:pt x="527" y="557"/>
                  </a:lnTo>
                  <a:lnTo>
                    <a:pt x="510" y="551"/>
                  </a:lnTo>
                  <a:lnTo>
                    <a:pt x="535" y="580"/>
                  </a:lnTo>
                  <a:lnTo>
                    <a:pt x="535" y="616"/>
                  </a:lnTo>
                  <a:lnTo>
                    <a:pt x="519" y="616"/>
                  </a:lnTo>
                  <a:lnTo>
                    <a:pt x="544" y="645"/>
                  </a:lnTo>
                  <a:lnTo>
                    <a:pt x="535" y="651"/>
                  </a:lnTo>
                  <a:lnTo>
                    <a:pt x="544" y="666"/>
                  </a:lnTo>
                  <a:lnTo>
                    <a:pt x="519" y="695"/>
                  </a:lnTo>
                  <a:lnTo>
                    <a:pt x="485" y="718"/>
                  </a:lnTo>
                  <a:lnTo>
                    <a:pt x="477" y="724"/>
                  </a:lnTo>
                  <a:lnTo>
                    <a:pt x="477" y="680"/>
                  </a:lnTo>
                  <a:lnTo>
                    <a:pt x="176" y="680"/>
                  </a:lnTo>
                  <a:lnTo>
                    <a:pt x="176" y="674"/>
                  </a:lnTo>
                  <a:lnTo>
                    <a:pt x="176" y="651"/>
                  </a:lnTo>
                  <a:lnTo>
                    <a:pt x="167" y="645"/>
                  </a:lnTo>
                  <a:lnTo>
                    <a:pt x="167" y="636"/>
                  </a:lnTo>
                  <a:lnTo>
                    <a:pt x="192" y="630"/>
                  </a:lnTo>
                  <a:lnTo>
                    <a:pt x="184" y="622"/>
                  </a:lnTo>
                  <a:lnTo>
                    <a:pt x="184" y="607"/>
                  </a:lnTo>
                  <a:lnTo>
                    <a:pt x="167" y="616"/>
                  </a:lnTo>
                  <a:lnTo>
                    <a:pt x="159" y="622"/>
                  </a:lnTo>
                  <a:lnTo>
                    <a:pt x="159" y="636"/>
                  </a:lnTo>
                  <a:lnTo>
                    <a:pt x="159" y="659"/>
                  </a:lnTo>
                  <a:lnTo>
                    <a:pt x="159" y="666"/>
                  </a:lnTo>
                  <a:lnTo>
                    <a:pt x="159" y="680"/>
                  </a:lnTo>
                  <a:lnTo>
                    <a:pt x="151" y="680"/>
                  </a:lnTo>
                  <a:lnTo>
                    <a:pt x="151" y="703"/>
                  </a:lnTo>
                  <a:lnTo>
                    <a:pt x="142" y="709"/>
                  </a:lnTo>
                  <a:lnTo>
                    <a:pt x="134" y="703"/>
                  </a:lnTo>
                  <a:lnTo>
                    <a:pt x="126" y="703"/>
                  </a:lnTo>
                  <a:lnTo>
                    <a:pt x="117" y="695"/>
                  </a:lnTo>
                  <a:lnTo>
                    <a:pt x="109" y="689"/>
                  </a:lnTo>
                  <a:lnTo>
                    <a:pt x="101" y="680"/>
                  </a:lnTo>
                  <a:lnTo>
                    <a:pt x="101" y="674"/>
                  </a:lnTo>
                  <a:lnTo>
                    <a:pt x="92" y="680"/>
                  </a:lnTo>
                  <a:lnTo>
                    <a:pt x="92" y="674"/>
                  </a:lnTo>
                  <a:lnTo>
                    <a:pt x="75" y="674"/>
                  </a:lnTo>
                  <a:lnTo>
                    <a:pt x="75" y="666"/>
                  </a:lnTo>
                  <a:lnTo>
                    <a:pt x="67" y="651"/>
                  </a:lnTo>
                  <a:lnTo>
                    <a:pt x="59" y="666"/>
                  </a:lnTo>
                  <a:lnTo>
                    <a:pt x="59" y="651"/>
                  </a:lnTo>
                  <a:lnTo>
                    <a:pt x="59" y="622"/>
                  </a:lnTo>
                  <a:lnTo>
                    <a:pt x="67" y="630"/>
                  </a:lnTo>
                  <a:lnTo>
                    <a:pt x="59" y="607"/>
                  </a:lnTo>
                  <a:lnTo>
                    <a:pt x="67" y="607"/>
                  </a:lnTo>
                  <a:lnTo>
                    <a:pt x="59" y="593"/>
                  </a:lnTo>
                  <a:lnTo>
                    <a:pt x="50" y="601"/>
                  </a:lnTo>
                  <a:lnTo>
                    <a:pt x="50" y="616"/>
                  </a:lnTo>
                  <a:lnTo>
                    <a:pt x="42" y="616"/>
                  </a:lnTo>
                  <a:lnTo>
                    <a:pt x="42" y="622"/>
                  </a:lnTo>
                  <a:lnTo>
                    <a:pt x="42" y="616"/>
                  </a:lnTo>
                  <a:lnTo>
                    <a:pt x="42" y="622"/>
                  </a:lnTo>
                  <a:lnTo>
                    <a:pt x="34" y="616"/>
                  </a:lnTo>
                  <a:lnTo>
                    <a:pt x="34" y="607"/>
                  </a:lnTo>
                  <a:lnTo>
                    <a:pt x="25" y="607"/>
                  </a:lnTo>
                  <a:lnTo>
                    <a:pt x="17" y="607"/>
                  </a:lnTo>
                  <a:lnTo>
                    <a:pt x="17" y="601"/>
                  </a:lnTo>
                  <a:lnTo>
                    <a:pt x="17" y="593"/>
                  </a:lnTo>
                  <a:lnTo>
                    <a:pt x="17" y="586"/>
                  </a:lnTo>
                  <a:lnTo>
                    <a:pt x="34" y="593"/>
                  </a:lnTo>
                  <a:lnTo>
                    <a:pt x="34" y="572"/>
                  </a:lnTo>
                  <a:lnTo>
                    <a:pt x="34" y="565"/>
                  </a:lnTo>
                  <a:lnTo>
                    <a:pt x="34" y="557"/>
                  </a:lnTo>
                  <a:lnTo>
                    <a:pt x="25" y="557"/>
                  </a:lnTo>
                  <a:lnTo>
                    <a:pt x="17" y="543"/>
                  </a:lnTo>
                  <a:lnTo>
                    <a:pt x="9" y="536"/>
                  </a:lnTo>
                  <a:lnTo>
                    <a:pt x="9" y="528"/>
                  </a:lnTo>
                  <a:lnTo>
                    <a:pt x="0" y="513"/>
                  </a:lnTo>
                  <a:lnTo>
                    <a:pt x="0" y="507"/>
                  </a:lnTo>
                  <a:lnTo>
                    <a:pt x="0" y="484"/>
                  </a:lnTo>
                  <a:lnTo>
                    <a:pt x="0" y="478"/>
                  </a:lnTo>
                  <a:lnTo>
                    <a:pt x="9" y="478"/>
                  </a:lnTo>
                  <a:lnTo>
                    <a:pt x="9" y="469"/>
                  </a:lnTo>
                  <a:lnTo>
                    <a:pt x="17" y="478"/>
                  </a:lnTo>
                  <a:lnTo>
                    <a:pt x="17" y="469"/>
                  </a:lnTo>
                  <a:lnTo>
                    <a:pt x="25" y="463"/>
                  </a:lnTo>
                  <a:lnTo>
                    <a:pt x="9" y="428"/>
                  </a:lnTo>
                  <a:lnTo>
                    <a:pt x="17" y="434"/>
                  </a:lnTo>
                  <a:lnTo>
                    <a:pt x="42" y="455"/>
                  </a:lnTo>
                  <a:lnTo>
                    <a:pt x="50" y="449"/>
                  </a:lnTo>
                  <a:lnTo>
                    <a:pt x="42" y="434"/>
                  </a:lnTo>
                  <a:lnTo>
                    <a:pt x="50" y="434"/>
                  </a:lnTo>
                  <a:lnTo>
                    <a:pt x="42" y="428"/>
                  </a:lnTo>
                  <a:lnTo>
                    <a:pt x="42" y="419"/>
                  </a:lnTo>
                  <a:lnTo>
                    <a:pt x="42" y="405"/>
                  </a:lnTo>
                  <a:lnTo>
                    <a:pt x="67" y="434"/>
                  </a:lnTo>
                  <a:lnTo>
                    <a:pt x="84" y="442"/>
                  </a:lnTo>
                  <a:lnTo>
                    <a:pt x="92" y="455"/>
                  </a:lnTo>
                  <a:lnTo>
                    <a:pt x="101" y="455"/>
                  </a:lnTo>
                  <a:lnTo>
                    <a:pt x="101" y="449"/>
                  </a:lnTo>
                  <a:lnTo>
                    <a:pt x="109" y="449"/>
                  </a:lnTo>
                  <a:lnTo>
                    <a:pt x="117" y="442"/>
                  </a:lnTo>
                  <a:lnTo>
                    <a:pt x="126" y="449"/>
                  </a:lnTo>
                  <a:lnTo>
                    <a:pt x="134" y="455"/>
                  </a:lnTo>
                  <a:lnTo>
                    <a:pt x="142" y="455"/>
                  </a:lnTo>
                  <a:lnTo>
                    <a:pt x="151" y="455"/>
                  </a:lnTo>
                  <a:lnTo>
                    <a:pt x="167" y="469"/>
                  </a:lnTo>
                  <a:lnTo>
                    <a:pt x="176" y="463"/>
                  </a:lnTo>
                  <a:lnTo>
                    <a:pt x="176" y="449"/>
                  </a:lnTo>
                  <a:lnTo>
                    <a:pt x="176" y="442"/>
                  </a:lnTo>
                  <a:lnTo>
                    <a:pt x="184" y="442"/>
                  </a:lnTo>
                  <a:lnTo>
                    <a:pt x="184" y="419"/>
                  </a:lnTo>
                  <a:lnTo>
                    <a:pt x="192" y="413"/>
                  </a:lnTo>
                  <a:lnTo>
                    <a:pt x="184" y="413"/>
                  </a:lnTo>
                  <a:lnTo>
                    <a:pt x="201" y="405"/>
                  </a:lnTo>
                  <a:lnTo>
                    <a:pt x="192" y="399"/>
                  </a:lnTo>
                  <a:lnTo>
                    <a:pt x="176" y="399"/>
                  </a:lnTo>
                  <a:lnTo>
                    <a:pt x="184" y="384"/>
                  </a:lnTo>
                  <a:lnTo>
                    <a:pt x="176" y="376"/>
                  </a:lnTo>
                  <a:lnTo>
                    <a:pt x="176" y="369"/>
                  </a:lnTo>
                  <a:lnTo>
                    <a:pt x="176" y="361"/>
                  </a:lnTo>
                  <a:lnTo>
                    <a:pt x="192" y="355"/>
                  </a:lnTo>
                  <a:lnTo>
                    <a:pt x="176" y="346"/>
                  </a:lnTo>
                  <a:lnTo>
                    <a:pt x="167" y="346"/>
                  </a:lnTo>
                  <a:lnTo>
                    <a:pt x="167" y="340"/>
                  </a:lnTo>
                  <a:lnTo>
                    <a:pt x="167" y="332"/>
                  </a:lnTo>
                  <a:lnTo>
                    <a:pt x="159" y="325"/>
                  </a:lnTo>
                  <a:lnTo>
                    <a:pt x="159" y="317"/>
                  </a:lnTo>
                  <a:lnTo>
                    <a:pt x="176" y="317"/>
                  </a:lnTo>
                  <a:lnTo>
                    <a:pt x="159" y="296"/>
                  </a:lnTo>
                  <a:lnTo>
                    <a:pt x="159" y="290"/>
                  </a:lnTo>
                  <a:lnTo>
                    <a:pt x="167" y="282"/>
                  </a:lnTo>
                  <a:lnTo>
                    <a:pt x="176" y="267"/>
                  </a:lnTo>
                  <a:lnTo>
                    <a:pt x="176" y="252"/>
                  </a:lnTo>
                  <a:lnTo>
                    <a:pt x="176" y="246"/>
                  </a:lnTo>
                  <a:lnTo>
                    <a:pt x="176" y="223"/>
                  </a:lnTo>
                  <a:lnTo>
                    <a:pt x="184" y="209"/>
                  </a:lnTo>
                  <a:lnTo>
                    <a:pt x="176" y="217"/>
                  </a:lnTo>
                  <a:lnTo>
                    <a:pt x="167" y="209"/>
                  </a:lnTo>
                  <a:lnTo>
                    <a:pt x="151" y="188"/>
                  </a:lnTo>
                  <a:lnTo>
                    <a:pt x="151" y="173"/>
                  </a:lnTo>
                  <a:lnTo>
                    <a:pt x="159" y="167"/>
                  </a:lnTo>
                  <a:lnTo>
                    <a:pt x="159" y="159"/>
                  </a:lnTo>
                  <a:lnTo>
                    <a:pt x="176" y="152"/>
                  </a:lnTo>
                  <a:lnTo>
                    <a:pt x="167" y="144"/>
                  </a:lnTo>
                  <a:lnTo>
                    <a:pt x="159" y="144"/>
                  </a:lnTo>
                  <a:lnTo>
                    <a:pt x="167" y="138"/>
                  </a:lnTo>
                  <a:lnTo>
                    <a:pt x="192" y="129"/>
                  </a:lnTo>
                  <a:lnTo>
                    <a:pt x="176" y="123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2" name="Freeform 100"/>
            <p:cNvSpPr>
              <a:spLocks/>
            </p:cNvSpPr>
            <p:nvPr/>
          </p:nvSpPr>
          <p:spPr bwMode="auto">
            <a:xfrm>
              <a:off x="4643" y="3130"/>
              <a:ext cx="301" cy="407"/>
            </a:xfrm>
            <a:custGeom>
              <a:avLst/>
              <a:gdLst>
                <a:gd name="T0" fmla="*/ 184 w 301"/>
                <a:gd name="T1" fmla="*/ 174 h 407"/>
                <a:gd name="T2" fmla="*/ 184 w 301"/>
                <a:gd name="T3" fmla="*/ 167 h 407"/>
                <a:gd name="T4" fmla="*/ 201 w 301"/>
                <a:gd name="T5" fmla="*/ 182 h 407"/>
                <a:gd name="T6" fmla="*/ 209 w 301"/>
                <a:gd name="T7" fmla="*/ 188 h 407"/>
                <a:gd name="T8" fmla="*/ 226 w 301"/>
                <a:gd name="T9" fmla="*/ 174 h 407"/>
                <a:gd name="T10" fmla="*/ 268 w 301"/>
                <a:gd name="T11" fmla="*/ 197 h 407"/>
                <a:gd name="T12" fmla="*/ 251 w 301"/>
                <a:gd name="T13" fmla="*/ 232 h 407"/>
                <a:gd name="T14" fmla="*/ 251 w 301"/>
                <a:gd name="T15" fmla="*/ 247 h 407"/>
                <a:gd name="T16" fmla="*/ 259 w 301"/>
                <a:gd name="T17" fmla="*/ 255 h 407"/>
                <a:gd name="T18" fmla="*/ 276 w 301"/>
                <a:gd name="T19" fmla="*/ 247 h 407"/>
                <a:gd name="T20" fmla="*/ 284 w 301"/>
                <a:gd name="T21" fmla="*/ 255 h 407"/>
                <a:gd name="T22" fmla="*/ 259 w 301"/>
                <a:gd name="T23" fmla="*/ 291 h 407"/>
                <a:gd name="T24" fmla="*/ 251 w 301"/>
                <a:gd name="T25" fmla="*/ 326 h 407"/>
                <a:gd name="T26" fmla="*/ 276 w 301"/>
                <a:gd name="T27" fmla="*/ 291 h 407"/>
                <a:gd name="T28" fmla="*/ 284 w 301"/>
                <a:gd name="T29" fmla="*/ 297 h 407"/>
                <a:gd name="T30" fmla="*/ 284 w 301"/>
                <a:gd name="T31" fmla="*/ 341 h 407"/>
                <a:gd name="T32" fmla="*/ 301 w 301"/>
                <a:gd name="T33" fmla="*/ 341 h 407"/>
                <a:gd name="T34" fmla="*/ 276 w 301"/>
                <a:gd name="T35" fmla="*/ 399 h 407"/>
                <a:gd name="T36" fmla="*/ 259 w 301"/>
                <a:gd name="T37" fmla="*/ 378 h 407"/>
                <a:gd name="T38" fmla="*/ 234 w 301"/>
                <a:gd name="T39" fmla="*/ 393 h 407"/>
                <a:gd name="T40" fmla="*/ 234 w 301"/>
                <a:gd name="T41" fmla="*/ 305 h 407"/>
                <a:gd name="T42" fmla="*/ 184 w 301"/>
                <a:gd name="T43" fmla="*/ 384 h 407"/>
                <a:gd name="T44" fmla="*/ 176 w 301"/>
                <a:gd name="T45" fmla="*/ 364 h 407"/>
                <a:gd name="T46" fmla="*/ 209 w 301"/>
                <a:gd name="T47" fmla="*/ 334 h 407"/>
                <a:gd name="T48" fmla="*/ 184 w 301"/>
                <a:gd name="T49" fmla="*/ 320 h 407"/>
                <a:gd name="T50" fmla="*/ 167 w 301"/>
                <a:gd name="T51" fmla="*/ 341 h 407"/>
                <a:gd name="T52" fmla="*/ 159 w 301"/>
                <a:gd name="T53" fmla="*/ 326 h 407"/>
                <a:gd name="T54" fmla="*/ 151 w 301"/>
                <a:gd name="T55" fmla="*/ 320 h 407"/>
                <a:gd name="T56" fmla="*/ 125 w 301"/>
                <a:gd name="T57" fmla="*/ 326 h 407"/>
                <a:gd name="T58" fmla="*/ 50 w 301"/>
                <a:gd name="T59" fmla="*/ 320 h 407"/>
                <a:gd name="T60" fmla="*/ 0 w 301"/>
                <a:gd name="T61" fmla="*/ 305 h 407"/>
                <a:gd name="T62" fmla="*/ 8 w 301"/>
                <a:gd name="T63" fmla="*/ 255 h 407"/>
                <a:gd name="T64" fmla="*/ 33 w 301"/>
                <a:gd name="T65" fmla="*/ 247 h 407"/>
                <a:gd name="T66" fmla="*/ 67 w 301"/>
                <a:gd name="T67" fmla="*/ 218 h 407"/>
                <a:gd name="T68" fmla="*/ 67 w 301"/>
                <a:gd name="T69" fmla="*/ 203 h 407"/>
                <a:gd name="T70" fmla="*/ 59 w 301"/>
                <a:gd name="T71" fmla="*/ 182 h 407"/>
                <a:gd name="T72" fmla="*/ 67 w 301"/>
                <a:gd name="T73" fmla="*/ 153 h 407"/>
                <a:gd name="T74" fmla="*/ 100 w 301"/>
                <a:gd name="T75" fmla="*/ 74 h 407"/>
                <a:gd name="T76" fmla="*/ 117 w 301"/>
                <a:gd name="T77" fmla="*/ 51 h 407"/>
                <a:gd name="T78" fmla="*/ 159 w 301"/>
                <a:gd name="T79" fmla="*/ 9 h 407"/>
                <a:gd name="T80" fmla="*/ 176 w 301"/>
                <a:gd name="T81" fmla="*/ 30 h 407"/>
                <a:gd name="T82" fmla="*/ 167 w 301"/>
                <a:gd name="T83" fmla="*/ 36 h 407"/>
                <a:gd name="T84" fmla="*/ 142 w 301"/>
                <a:gd name="T85" fmla="*/ 94 h 407"/>
                <a:gd name="T86" fmla="*/ 117 w 301"/>
                <a:gd name="T87" fmla="*/ 167 h 407"/>
                <a:gd name="T88" fmla="*/ 159 w 301"/>
                <a:gd name="T89" fmla="*/ 132 h 407"/>
                <a:gd name="T90" fmla="*/ 159 w 301"/>
                <a:gd name="T91" fmla="*/ 153 h 407"/>
                <a:gd name="T92" fmla="*/ 159 w 301"/>
                <a:gd name="T93" fmla="*/ 167 h 407"/>
                <a:gd name="T94" fmla="*/ 167 w 301"/>
                <a:gd name="T95" fmla="*/ 174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1" h="407">
                  <a:moveTo>
                    <a:pt x="167" y="174"/>
                  </a:moveTo>
                  <a:lnTo>
                    <a:pt x="167" y="182"/>
                  </a:lnTo>
                  <a:lnTo>
                    <a:pt x="184" y="174"/>
                  </a:lnTo>
                  <a:lnTo>
                    <a:pt x="184" y="182"/>
                  </a:lnTo>
                  <a:lnTo>
                    <a:pt x="192" y="182"/>
                  </a:lnTo>
                  <a:lnTo>
                    <a:pt x="184" y="167"/>
                  </a:lnTo>
                  <a:lnTo>
                    <a:pt x="192" y="174"/>
                  </a:lnTo>
                  <a:lnTo>
                    <a:pt x="192" y="197"/>
                  </a:lnTo>
                  <a:lnTo>
                    <a:pt x="201" y="182"/>
                  </a:lnTo>
                  <a:lnTo>
                    <a:pt x="201" y="188"/>
                  </a:lnTo>
                  <a:lnTo>
                    <a:pt x="209" y="182"/>
                  </a:lnTo>
                  <a:lnTo>
                    <a:pt x="209" y="188"/>
                  </a:lnTo>
                  <a:lnTo>
                    <a:pt x="226" y="167"/>
                  </a:lnTo>
                  <a:lnTo>
                    <a:pt x="226" y="188"/>
                  </a:lnTo>
                  <a:lnTo>
                    <a:pt x="226" y="174"/>
                  </a:lnTo>
                  <a:lnTo>
                    <a:pt x="234" y="182"/>
                  </a:lnTo>
                  <a:lnTo>
                    <a:pt x="242" y="174"/>
                  </a:lnTo>
                  <a:lnTo>
                    <a:pt x="268" y="197"/>
                  </a:lnTo>
                  <a:lnTo>
                    <a:pt x="259" y="211"/>
                  </a:lnTo>
                  <a:lnTo>
                    <a:pt x="242" y="232"/>
                  </a:lnTo>
                  <a:lnTo>
                    <a:pt x="251" y="232"/>
                  </a:lnTo>
                  <a:lnTo>
                    <a:pt x="251" y="240"/>
                  </a:lnTo>
                  <a:lnTo>
                    <a:pt x="259" y="240"/>
                  </a:lnTo>
                  <a:lnTo>
                    <a:pt x="251" y="247"/>
                  </a:lnTo>
                  <a:lnTo>
                    <a:pt x="251" y="255"/>
                  </a:lnTo>
                  <a:lnTo>
                    <a:pt x="251" y="261"/>
                  </a:lnTo>
                  <a:lnTo>
                    <a:pt x="259" y="255"/>
                  </a:lnTo>
                  <a:lnTo>
                    <a:pt x="268" y="255"/>
                  </a:lnTo>
                  <a:lnTo>
                    <a:pt x="268" y="247"/>
                  </a:lnTo>
                  <a:lnTo>
                    <a:pt x="276" y="247"/>
                  </a:lnTo>
                  <a:lnTo>
                    <a:pt x="284" y="240"/>
                  </a:lnTo>
                  <a:lnTo>
                    <a:pt x="293" y="247"/>
                  </a:lnTo>
                  <a:lnTo>
                    <a:pt x="284" y="255"/>
                  </a:lnTo>
                  <a:lnTo>
                    <a:pt x="284" y="270"/>
                  </a:lnTo>
                  <a:lnTo>
                    <a:pt x="276" y="261"/>
                  </a:lnTo>
                  <a:lnTo>
                    <a:pt x="259" y="291"/>
                  </a:lnTo>
                  <a:lnTo>
                    <a:pt x="259" y="297"/>
                  </a:lnTo>
                  <a:lnTo>
                    <a:pt x="251" y="311"/>
                  </a:lnTo>
                  <a:lnTo>
                    <a:pt x="251" y="326"/>
                  </a:lnTo>
                  <a:lnTo>
                    <a:pt x="259" y="326"/>
                  </a:lnTo>
                  <a:lnTo>
                    <a:pt x="268" y="334"/>
                  </a:lnTo>
                  <a:lnTo>
                    <a:pt x="276" y="291"/>
                  </a:lnTo>
                  <a:lnTo>
                    <a:pt x="293" y="284"/>
                  </a:lnTo>
                  <a:lnTo>
                    <a:pt x="301" y="291"/>
                  </a:lnTo>
                  <a:lnTo>
                    <a:pt x="284" y="297"/>
                  </a:lnTo>
                  <a:lnTo>
                    <a:pt x="284" y="326"/>
                  </a:lnTo>
                  <a:lnTo>
                    <a:pt x="284" y="334"/>
                  </a:lnTo>
                  <a:lnTo>
                    <a:pt x="284" y="341"/>
                  </a:lnTo>
                  <a:lnTo>
                    <a:pt x="301" y="326"/>
                  </a:lnTo>
                  <a:lnTo>
                    <a:pt x="301" y="311"/>
                  </a:lnTo>
                  <a:lnTo>
                    <a:pt x="301" y="341"/>
                  </a:lnTo>
                  <a:lnTo>
                    <a:pt x="293" y="378"/>
                  </a:lnTo>
                  <a:lnTo>
                    <a:pt x="284" y="407"/>
                  </a:lnTo>
                  <a:lnTo>
                    <a:pt x="276" y="399"/>
                  </a:lnTo>
                  <a:lnTo>
                    <a:pt x="259" y="407"/>
                  </a:lnTo>
                  <a:lnTo>
                    <a:pt x="268" y="384"/>
                  </a:lnTo>
                  <a:lnTo>
                    <a:pt x="259" y="378"/>
                  </a:lnTo>
                  <a:lnTo>
                    <a:pt x="268" y="364"/>
                  </a:lnTo>
                  <a:lnTo>
                    <a:pt x="242" y="393"/>
                  </a:lnTo>
                  <a:lnTo>
                    <a:pt x="234" y="393"/>
                  </a:lnTo>
                  <a:lnTo>
                    <a:pt x="251" y="326"/>
                  </a:lnTo>
                  <a:lnTo>
                    <a:pt x="242" y="305"/>
                  </a:lnTo>
                  <a:lnTo>
                    <a:pt x="234" y="305"/>
                  </a:lnTo>
                  <a:lnTo>
                    <a:pt x="226" y="341"/>
                  </a:lnTo>
                  <a:lnTo>
                    <a:pt x="209" y="349"/>
                  </a:lnTo>
                  <a:lnTo>
                    <a:pt x="184" y="384"/>
                  </a:lnTo>
                  <a:lnTo>
                    <a:pt x="159" y="384"/>
                  </a:lnTo>
                  <a:lnTo>
                    <a:pt x="159" y="378"/>
                  </a:lnTo>
                  <a:lnTo>
                    <a:pt x="176" y="364"/>
                  </a:lnTo>
                  <a:lnTo>
                    <a:pt x="184" y="355"/>
                  </a:lnTo>
                  <a:lnTo>
                    <a:pt x="192" y="341"/>
                  </a:lnTo>
                  <a:lnTo>
                    <a:pt x="209" y="334"/>
                  </a:lnTo>
                  <a:lnTo>
                    <a:pt x="209" y="326"/>
                  </a:lnTo>
                  <a:lnTo>
                    <a:pt x="192" y="326"/>
                  </a:lnTo>
                  <a:lnTo>
                    <a:pt x="184" y="320"/>
                  </a:lnTo>
                  <a:lnTo>
                    <a:pt x="184" y="334"/>
                  </a:lnTo>
                  <a:lnTo>
                    <a:pt x="176" y="341"/>
                  </a:lnTo>
                  <a:lnTo>
                    <a:pt x="167" y="341"/>
                  </a:lnTo>
                  <a:lnTo>
                    <a:pt x="167" y="334"/>
                  </a:lnTo>
                  <a:lnTo>
                    <a:pt x="151" y="334"/>
                  </a:lnTo>
                  <a:lnTo>
                    <a:pt x="159" y="326"/>
                  </a:lnTo>
                  <a:lnTo>
                    <a:pt x="159" y="320"/>
                  </a:lnTo>
                  <a:lnTo>
                    <a:pt x="159" y="311"/>
                  </a:lnTo>
                  <a:lnTo>
                    <a:pt x="151" y="320"/>
                  </a:lnTo>
                  <a:lnTo>
                    <a:pt x="151" y="311"/>
                  </a:lnTo>
                  <a:lnTo>
                    <a:pt x="151" y="326"/>
                  </a:lnTo>
                  <a:lnTo>
                    <a:pt x="125" y="326"/>
                  </a:lnTo>
                  <a:lnTo>
                    <a:pt x="117" y="334"/>
                  </a:lnTo>
                  <a:lnTo>
                    <a:pt x="84" y="326"/>
                  </a:lnTo>
                  <a:lnTo>
                    <a:pt x="50" y="320"/>
                  </a:lnTo>
                  <a:lnTo>
                    <a:pt x="17" y="326"/>
                  </a:lnTo>
                  <a:lnTo>
                    <a:pt x="8" y="320"/>
                  </a:lnTo>
                  <a:lnTo>
                    <a:pt x="0" y="305"/>
                  </a:lnTo>
                  <a:lnTo>
                    <a:pt x="50" y="255"/>
                  </a:lnTo>
                  <a:lnTo>
                    <a:pt x="33" y="247"/>
                  </a:lnTo>
                  <a:lnTo>
                    <a:pt x="8" y="255"/>
                  </a:lnTo>
                  <a:lnTo>
                    <a:pt x="25" y="240"/>
                  </a:lnTo>
                  <a:lnTo>
                    <a:pt x="25" y="247"/>
                  </a:lnTo>
                  <a:lnTo>
                    <a:pt x="33" y="247"/>
                  </a:lnTo>
                  <a:lnTo>
                    <a:pt x="50" y="203"/>
                  </a:lnTo>
                  <a:lnTo>
                    <a:pt x="50" y="211"/>
                  </a:lnTo>
                  <a:lnTo>
                    <a:pt x="67" y="218"/>
                  </a:lnTo>
                  <a:lnTo>
                    <a:pt x="59" y="211"/>
                  </a:lnTo>
                  <a:lnTo>
                    <a:pt x="59" y="203"/>
                  </a:lnTo>
                  <a:lnTo>
                    <a:pt x="67" y="203"/>
                  </a:lnTo>
                  <a:lnTo>
                    <a:pt x="67" y="197"/>
                  </a:lnTo>
                  <a:lnTo>
                    <a:pt x="59" y="188"/>
                  </a:lnTo>
                  <a:lnTo>
                    <a:pt x="59" y="182"/>
                  </a:lnTo>
                  <a:lnTo>
                    <a:pt x="67" y="167"/>
                  </a:lnTo>
                  <a:lnTo>
                    <a:pt x="67" y="174"/>
                  </a:lnTo>
                  <a:lnTo>
                    <a:pt x="67" y="153"/>
                  </a:lnTo>
                  <a:lnTo>
                    <a:pt x="92" y="88"/>
                  </a:lnTo>
                  <a:lnTo>
                    <a:pt x="100" y="80"/>
                  </a:lnTo>
                  <a:lnTo>
                    <a:pt x="100" y="74"/>
                  </a:lnTo>
                  <a:lnTo>
                    <a:pt x="109" y="65"/>
                  </a:lnTo>
                  <a:lnTo>
                    <a:pt x="109" y="51"/>
                  </a:lnTo>
                  <a:lnTo>
                    <a:pt x="117" y="51"/>
                  </a:lnTo>
                  <a:lnTo>
                    <a:pt x="125" y="21"/>
                  </a:lnTo>
                  <a:lnTo>
                    <a:pt x="159" y="0"/>
                  </a:lnTo>
                  <a:lnTo>
                    <a:pt x="159" y="9"/>
                  </a:lnTo>
                  <a:lnTo>
                    <a:pt x="167" y="9"/>
                  </a:lnTo>
                  <a:lnTo>
                    <a:pt x="184" y="0"/>
                  </a:lnTo>
                  <a:lnTo>
                    <a:pt x="176" y="30"/>
                  </a:lnTo>
                  <a:lnTo>
                    <a:pt x="151" y="21"/>
                  </a:lnTo>
                  <a:lnTo>
                    <a:pt x="151" y="36"/>
                  </a:lnTo>
                  <a:lnTo>
                    <a:pt x="167" y="36"/>
                  </a:lnTo>
                  <a:lnTo>
                    <a:pt x="159" y="59"/>
                  </a:lnTo>
                  <a:lnTo>
                    <a:pt x="151" y="74"/>
                  </a:lnTo>
                  <a:lnTo>
                    <a:pt x="142" y="94"/>
                  </a:lnTo>
                  <a:lnTo>
                    <a:pt x="125" y="138"/>
                  </a:lnTo>
                  <a:lnTo>
                    <a:pt x="117" y="153"/>
                  </a:lnTo>
                  <a:lnTo>
                    <a:pt x="117" y="167"/>
                  </a:lnTo>
                  <a:lnTo>
                    <a:pt x="151" y="124"/>
                  </a:lnTo>
                  <a:lnTo>
                    <a:pt x="151" y="132"/>
                  </a:lnTo>
                  <a:lnTo>
                    <a:pt x="159" y="132"/>
                  </a:lnTo>
                  <a:lnTo>
                    <a:pt x="167" y="138"/>
                  </a:lnTo>
                  <a:lnTo>
                    <a:pt x="176" y="138"/>
                  </a:lnTo>
                  <a:lnTo>
                    <a:pt x="159" y="153"/>
                  </a:lnTo>
                  <a:lnTo>
                    <a:pt x="151" y="159"/>
                  </a:lnTo>
                  <a:lnTo>
                    <a:pt x="159" y="159"/>
                  </a:lnTo>
                  <a:lnTo>
                    <a:pt x="159" y="167"/>
                  </a:lnTo>
                  <a:lnTo>
                    <a:pt x="151" y="182"/>
                  </a:lnTo>
                  <a:lnTo>
                    <a:pt x="167" y="167"/>
                  </a:lnTo>
                  <a:lnTo>
                    <a:pt x="167" y="174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3" name="Freeform 101"/>
            <p:cNvSpPr>
              <a:spLocks/>
            </p:cNvSpPr>
            <p:nvPr/>
          </p:nvSpPr>
          <p:spPr bwMode="auto">
            <a:xfrm>
              <a:off x="4869" y="3277"/>
              <a:ext cx="16" cy="27"/>
            </a:xfrm>
            <a:custGeom>
              <a:avLst/>
              <a:gdLst>
                <a:gd name="T0" fmla="*/ 16 w 16"/>
                <a:gd name="T1" fmla="*/ 12 h 27"/>
                <a:gd name="T2" fmla="*/ 16 w 16"/>
                <a:gd name="T3" fmla="*/ 27 h 27"/>
                <a:gd name="T4" fmla="*/ 0 w 16"/>
                <a:gd name="T5" fmla="*/ 20 h 27"/>
                <a:gd name="T6" fmla="*/ 0 w 16"/>
                <a:gd name="T7" fmla="*/ 12 h 27"/>
                <a:gd name="T8" fmla="*/ 8 w 16"/>
                <a:gd name="T9" fmla="*/ 6 h 27"/>
                <a:gd name="T10" fmla="*/ 16 w 16"/>
                <a:gd name="T11" fmla="*/ 0 h 27"/>
                <a:gd name="T12" fmla="*/ 16 w 16"/>
                <a:gd name="T13" fmla="*/ 6 h 27"/>
                <a:gd name="T14" fmla="*/ 16 w 16"/>
                <a:gd name="T1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27">
                  <a:moveTo>
                    <a:pt x="16" y="12"/>
                  </a:moveTo>
                  <a:lnTo>
                    <a:pt x="16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8" y="6"/>
                  </a:lnTo>
                  <a:lnTo>
                    <a:pt x="16" y="0"/>
                  </a:lnTo>
                  <a:lnTo>
                    <a:pt x="16" y="6"/>
                  </a:lnTo>
                  <a:lnTo>
                    <a:pt x="16" y="12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4" name="Freeform 102"/>
            <p:cNvSpPr>
              <a:spLocks/>
            </p:cNvSpPr>
            <p:nvPr/>
          </p:nvSpPr>
          <p:spPr bwMode="auto">
            <a:xfrm>
              <a:off x="4810" y="3289"/>
              <a:ext cx="9" cy="15"/>
            </a:xfrm>
            <a:custGeom>
              <a:avLst/>
              <a:gdLst>
                <a:gd name="T0" fmla="*/ 0 w 9"/>
                <a:gd name="T1" fmla="*/ 15 h 15"/>
                <a:gd name="T2" fmla="*/ 9 w 9"/>
                <a:gd name="T3" fmla="*/ 8 h 15"/>
                <a:gd name="T4" fmla="*/ 0 w 9"/>
                <a:gd name="T5" fmla="*/ 0 h 15"/>
                <a:gd name="T6" fmla="*/ 0 w 9"/>
                <a:gd name="T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5">
                  <a:moveTo>
                    <a:pt x="0" y="15"/>
                  </a:moveTo>
                  <a:lnTo>
                    <a:pt x="9" y="8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5" name="Freeform 103"/>
            <p:cNvSpPr>
              <a:spLocks/>
            </p:cNvSpPr>
            <p:nvPr/>
          </p:nvSpPr>
          <p:spPr bwMode="auto">
            <a:xfrm>
              <a:off x="4819" y="3195"/>
              <a:ext cx="8" cy="15"/>
            </a:xfrm>
            <a:custGeom>
              <a:avLst/>
              <a:gdLst>
                <a:gd name="T0" fmla="*/ 0 w 8"/>
                <a:gd name="T1" fmla="*/ 15 h 15"/>
                <a:gd name="T2" fmla="*/ 8 w 8"/>
                <a:gd name="T3" fmla="*/ 0 h 15"/>
                <a:gd name="T4" fmla="*/ 0 w 8"/>
                <a:gd name="T5" fmla="*/ 0 h 15"/>
                <a:gd name="T6" fmla="*/ 0 w 8"/>
                <a:gd name="T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5">
                  <a:moveTo>
                    <a:pt x="0" y="15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6" name="Freeform 104"/>
            <p:cNvSpPr>
              <a:spLocks/>
            </p:cNvSpPr>
            <p:nvPr/>
          </p:nvSpPr>
          <p:spPr bwMode="auto">
            <a:xfrm>
              <a:off x="4852" y="3297"/>
              <a:ext cx="8" cy="7"/>
            </a:xfrm>
            <a:custGeom>
              <a:avLst/>
              <a:gdLst>
                <a:gd name="T0" fmla="*/ 8 w 8"/>
                <a:gd name="T1" fmla="*/ 7 h 7"/>
                <a:gd name="T2" fmla="*/ 0 w 8"/>
                <a:gd name="T3" fmla="*/ 0 h 7"/>
                <a:gd name="T4" fmla="*/ 0 w 8"/>
                <a:gd name="T5" fmla="*/ 7 h 7"/>
                <a:gd name="T6" fmla="*/ 8 w 8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8" y="7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7" name="Freeform 105"/>
            <p:cNvSpPr>
              <a:spLocks/>
            </p:cNvSpPr>
            <p:nvPr/>
          </p:nvSpPr>
          <p:spPr bwMode="auto">
            <a:xfrm>
              <a:off x="4852" y="3289"/>
              <a:ext cx="8" cy="8"/>
            </a:xfrm>
            <a:custGeom>
              <a:avLst/>
              <a:gdLst>
                <a:gd name="T0" fmla="*/ 0 w 8"/>
                <a:gd name="T1" fmla="*/ 8 h 8"/>
                <a:gd name="T2" fmla="*/ 8 w 8"/>
                <a:gd name="T3" fmla="*/ 0 h 8"/>
                <a:gd name="T4" fmla="*/ 0 w 8"/>
                <a:gd name="T5" fmla="*/ 0 h 8"/>
                <a:gd name="T6" fmla="*/ 0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0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8" name="Freeform 106"/>
            <p:cNvSpPr>
              <a:spLocks/>
            </p:cNvSpPr>
            <p:nvPr/>
          </p:nvSpPr>
          <p:spPr bwMode="auto">
            <a:xfrm>
              <a:off x="4827" y="3101"/>
              <a:ext cx="8" cy="9"/>
            </a:xfrm>
            <a:custGeom>
              <a:avLst/>
              <a:gdLst>
                <a:gd name="T0" fmla="*/ 8 w 8"/>
                <a:gd name="T1" fmla="*/ 0 h 9"/>
                <a:gd name="T2" fmla="*/ 0 w 8"/>
                <a:gd name="T3" fmla="*/ 9 h 9"/>
                <a:gd name="T4" fmla="*/ 8 w 8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9">
                  <a:moveTo>
                    <a:pt x="8" y="0"/>
                  </a:moveTo>
                  <a:lnTo>
                    <a:pt x="0" y="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59" name="Freeform 107"/>
            <p:cNvSpPr>
              <a:spLocks/>
            </p:cNvSpPr>
            <p:nvPr/>
          </p:nvSpPr>
          <p:spPr bwMode="auto">
            <a:xfrm>
              <a:off x="4819" y="3181"/>
              <a:ext cx="1" cy="8"/>
            </a:xfrm>
            <a:custGeom>
              <a:avLst/>
              <a:gdLst>
                <a:gd name="T0" fmla="*/ 8 h 8"/>
                <a:gd name="T1" fmla="*/ 0 h 8"/>
                <a:gd name="T2" fmla="*/ 8 h 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60" name="Freeform 108"/>
            <p:cNvSpPr>
              <a:spLocks/>
            </p:cNvSpPr>
            <p:nvPr/>
          </p:nvSpPr>
          <p:spPr bwMode="auto">
            <a:xfrm>
              <a:off x="4342" y="3587"/>
              <a:ext cx="234" cy="203"/>
            </a:xfrm>
            <a:custGeom>
              <a:avLst/>
              <a:gdLst>
                <a:gd name="T0" fmla="*/ 125 w 234"/>
                <a:gd name="T1" fmla="*/ 51 h 203"/>
                <a:gd name="T2" fmla="*/ 92 w 234"/>
                <a:gd name="T3" fmla="*/ 65 h 203"/>
                <a:gd name="T4" fmla="*/ 92 w 234"/>
                <a:gd name="T5" fmla="*/ 74 h 203"/>
                <a:gd name="T6" fmla="*/ 84 w 234"/>
                <a:gd name="T7" fmla="*/ 65 h 203"/>
                <a:gd name="T8" fmla="*/ 84 w 234"/>
                <a:gd name="T9" fmla="*/ 59 h 203"/>
                <a:gd name="T10" fmla="*/ 75 w 234"/>
                <a:gd name="T11" fmla="*/ 65 h 203"/>
                <a:gd name="T12" fmla="*/ 34 w 234"/>
                <a:gd name="T13" fmla="*/ 94 h 203"/>
                <a:gd name="T14" fmla="*/ 25 w 234"/>
                <a:gd name="T15" fmla="*/ 109 h 203"/>
                <a:gd name="T16" fmla="*/ 34 w 234"/>
                <a:gd name="T17" fmla="*/ 103 h 203"/>
                <a:gd name="T18" fmla="*/ 25 w 234"/>
                <a:gd name="T19" fmla="*/ 115 h 203"/>
                <a:gd name="T20" fmla="*/ 17 w 234"/>
                <a:gd name="T21" fmla="*/ 109 h 203"/>
                <a:gd name="T22" fmla="*/ 0 w 234"/>
                <a:gd name="T23" fmla="*/ 130 h 203"/>
                <a:gd name="T24" fmla="*/ 17 w 234"/>
                <a:gd name="T25" fmla="*/ 115 h 203"/>
                <a:gd name="T26" fmla="*/ 0 w 234"/>
                <a:gd name="T27" fmla="*/ 153 h 203"/>
                <a:gd name="T28" fmla="*/ 0 w 234"/>
                <a:gd name="T29" fmla="*/ 182 h 203"/>
                <a:gd name="T30" fmla="*/ 8 w 234"/>
                <a:gd name="T31" fmla="*/ 188 h 203"/>
                <a:gd name="T32" fmla="*/ 17 w 234"/>
                <a:gd name="T33" fmla="*/ 182 h 203"/>
                <a:gd name="T34" fmla="*/ 25 w 234"/>
                <a:gd name="T35" fmla="*/ 203 h 203"/>
                <a:gd name="T36" fmla="*/ 34 w 234"/>
                <a:gd name="T37" fmla="*/ 203 h 203"/>
                <a:gd name="T38" fmla="*/ 42 w 234"/>
                <a:gd name="T39" fmla="*/ 188 h 203"/>
                <a:gd name="T40" fmla="*/ 50 w 234"/>
                <a:gd name="T41" fmla="*/ 188 h 203"/>
                <a:gd name="T42" fmla="*/ 59 w 234"/>
                <a:gd name="T43" fmla="*/ 174 h 203"/>
                <a:gd name="T44" fmla="*/ 84 w 234"/>
                <a:gd name="T45" fmla="*/ 144 h 203"/>
                <a:gd name="T46" fmla="*/ 84 w 234"/>
                <a:gd name="T47" fmla="*/ 138 h 203"/>
                <a:gd name="T48" fmla="*/ 84 w 234"/>
                <a:gd name="T49" fmla="*/ 115 h 203"/>
                <a:gd name="T50" fmla="*/ 92 w 234"/>
                <a:gd name="T51" fmla="*/ 115 h 203"/>
                <a:gd name="T52" fmla="*/ 100 w 234"/>
                <a:gd name="T53" fmla="*/ 124 h 203"/>
                <a:gd name="T54" fmla="*/ 100 w 234"/>
                <a:gd name="T55" fmla="*/ 109 h 203"/>
                <a:gd name="T56" fmla="*/ 100 w 234"/>
                <a:gd name="T57" fmla="*/ 124 h 203"/>
                <a:gd name="T58" fmla="*/ 117 w 234"/>
                <a:gd name="T59" fmla="*/ 124 h 203"/>
                <a:gd name="T60" fmla="*/ 117 w 234"/>
                <a:gd name="T61" fmla="*/ 115 h 203"/>
                <a:gd name="T62" fmla="*/ 134 w 234"/>
                <a:gd name="T63" fmla="*/ 109 h 203"/>
                <a:gd name="T64" fmla="*/ 201 w 234"/>
                <a:gd name="T65" fmla="*/ 74 h 203"/>
                <a:gd name="T66" fmla="*/ 217 w 234"/>
                <a:gd name="T67" fmla="*/ 65 h 203"/>
                <a:gd name="T68" fmla="*/ 217 w 234"/>
                <a:gd name="T69" fmla="*/ 59 h 203"/>
                <a:gd name="T70" fmla="*/ 226 w 234"/>
                <a:gd name="T71" fmla="*/ 65 h 203"/>
                <a:gd name="T72" fmla="*/ 234 w 234"/>
                <a:gd name="T73" fmla="*/ 59 h 203"/>
                <a:gd name="T74" fmla="*/ 209 w 234"/>
                <a:gd name="T75" fmla="*/ 51 h 203"/>
                <a:gd name="T76" fmla="*/ 226 w 234"/>
                <a:gd name="T77" fmla="*/ 36 h 203"/>
                <a:gd name="T78" fmla="*/ 209 w 234"/>
                <a:gd name="T79" fmla="*/ 30 h 203"/>
                <a:gd name="T80" fmla="*/ 201 w 234"/>
                <a:gd name="T81" fmla="*/ 30 h 203"/>
                <a:gd name="T82" fmla="*/ 192 w 234"/>
                <a:gd name="T83" fmla="*/ 21 h 203"/>
                <a:gd name="T84" fmla="*/ 192 w 234"/>
                <a:gd name="T85" fmla="*/ 7 h 203"/>
                <a:gd name="T86" fmla="*/ 167 w 234"/>
                <a:gd name="T87" fmla="*/ 30 h 203"/>
                <a:gd name="T88" fmla="*/ 142 w 234"/>
                <a:gd name="T89" fmla="*/ 15 h 203"/>
                <a:gd name="T90" fmla="*/ 134 w 234"/>
                <a:gd name="T91" fmla="*/ 21 h 203"/>
                <a:gd name="T92" fmla="*/ 125 w 234"/>
                <a:gd name="T93" fmla="*/ 21 h 203"/>
                <a:gd name="T94" fmla="*/ 134 w 234"/>
                <a:gd name="T95" fmla="*/ 15 h 203"/>
                <a:gd name="T96" fmla="*/ 125 w 234"/>
                <a:gd name="T97" fmla="*/ 15 h 203"/>
                <a:gd name="T98" fmla="*/ 109 w 234"/>
                <a:gd name="T99" fmla="*/ 7 h 203"/>
                <a:gd name="T100" fmla="*/ 100 w 234"/>
                <a:gd name="T101" fmla="*/ 0 h 203"/>
                <a:gd name="T102" fmla="*/ 84 w 234"/>
                <a:gd name="T103" fmla="*/ 15 h 203"/>
                <a:gd name="T104" fmla="*/ 59 w 234"/>
                <a:gd name="T105" fmla="*/ 51 h 203"/>
                <a:gd name="T106" fmla="*/ 67 w 234"/>
                <a:gd name="T107" fmla="*/ 59 h 203"/>
                <a:gd name="T108" fmla="*/ 75 w 234"/>
                <a:gd name="T109" fmla="*/ 51 h 203"/>
                <a:gd name="T110" fmla="*/ 125 w 234"/>
                <a:gd name="T111" fmla="*/ 5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34" h="203">
                  <a:moveTo>
                    <a:pt x="125" y="51"/>
                  </a:moveTo>
                  <a:lnTo>
                    <a:pt x="92" y="65"/>
                  </a:lnTo>
                  <a:lnTo>
                    <a:pt x="92" y="74"/>
                  </a:lnTo>
                  <a:lnTo>
                    <a:pt x="84" y="65"/>
                  </a:lnTo>
                  <a:lnTo>
                    <a:pt x="84" y="59"/>
                  </a:lnTo>
                  <a:lnTo>
                    <a:pt x="75" y="65"/>
                  </a:lnTo>
                  <a:lnTo>
                    <a:pt x="34" y="94"/>
                  </a:lnTo>
                  <a:lnTo>
                    <a:pt x="25" y="109"/>
                  </a:lnTo>
                  <a:lnTo>
                    <a:pt x="34" y="103"/>
                  </a:lnTo>
                  <a:lnTo>
                    <a:pt x="25" y="115"/>
                  </a:lnTo>
                  <a:lnTo>
                    <a:pt x="17" y="109"/>
                  </a:lnTo>
                  <a:lnTo>
                    <a:pt x="0" y="130"/>
                  </a:lnTo>
                  <a:lnTo>
                    <a:pt x="17" y="115"/>
                  </a:lnTo>
                  <a:lnTo>
                    <a:pt x="0" y="153"/>
                  </a:lnTo>
                  <a:lnTo>
                    <a:pt x="0" y="182"/>
                  </a:lnTo>
                  <a:lnTo>
                    <a:pt x="8" y="188"/>
                  </a:lnTo>
                  <a:lnTo>
                    <a:pt x="17" y="182"/>
                  </a:lnTo>
                  <a:lnTo>
                    <a:pt x="25" y="203"/>
                  </a:lnTo>
                  <a:lnTo>
                    <a:pt x="34" y="203"/>
                  </a:lnTo>
                  <a:lnTo>
                    <a:pt x="42" y="188"/>
                  </a:lnTo>
                  <a:lnTo>
                    <a:pt x="50" y="188"/>
                  </a:lnTo>
                  <a:lnTo>
                    <a:pt x="59" y="174"/>
                  </a:lnTo>
                  <a:lnTo>
                    <a:pt x="84" y="144"/>
                  </a:lnTo>
                  <a:lnTo>
                    <a:pt x="84" y="138"/>
                  </a:lnTo>
                  <a:lnTo>
                    <a:pt x="84" y="115"/>
                  </a:lnTo>
                  <a:lnTo>
                    <a:pt x="92" y="115"/>
                  </a:lnTo>
                  <a:lnTo>
                    <a:pt x="100" y="124"/>
                  </a:lnTo>
                  <a:lnTo>
                    <a:pt x="100" y="109"/>
                  </a:lnTo>
                  <a:lnTo>
                    <a:pt x="100" y="124"/>
                  </a:lnTo>
                  <a:lnTo>
                    <a:pt x="117" y="124"/>
                  </a:lnTo>
                  <a:lnTo>
                    <a:pt x="117" y="115"/>
                  </a:lnTo>
                  <a:lnTo>
                    <a:pt x="134" y="109"/>
                  </a:lnTo>
                  <a:lnTo>
                    <a:pt x="201" y="74"/>
                  </a:lnTo>
                  <a:lnTo>
                    <a:pt x="217" y="65"/>
                  </a:lnTo>
                  <a:lnTo>
                    <a:pt x="217" y="59"/>
                  </a:lnTo>
                  <a:lnTo>
                    <a:pt x="226" y="65"/>
                  </a:lnTo>
                  <a:lnTo>
                    <a:pt x="234" y="59"/>
                  </a:lnTo>
                  <a:lnTo>
                    <a:pt x="209" y="51"/>
                  </a:lnTo>
                  <a:lnTo>
                    <a:pt x="226" y="36"/>
                  </a:lnTo>
                  <a:lnTo>
                    <a:pt x="209" y="30"/>
                  </a:lnTo>
                  <a:lnTo>
                    <a:pt x="201" y="30"/>
                  </a:lnTo>
                  <a:lnTo>
                    <a:pt x="192" y="21"/>
                  </a:lnTo>
                  <a:lnTo>
                    <a:pt x="192" y="7"/>
                  </a:lnTo>
                  <a:lnTo>
                    <a:pt x="167" y="30"/>
                  </a:lnTo>
                  <a:lnTo>
                    <a:pt x="142" y="15"/>
                  </a:lnTo>
                  <a:lnTo>
                    <a:pt x="134" y="21"/>
                  </a:lnTo>
                  <a:lnTo>
                    <a:pt x="125" y="21"/>
                  </a:lnTo>
                  <a:lnTo>
                    <a:pt x="134" y="15"/>
                  </a:lnTo>
                  <a:lnTo>
                    <a:pt x="125" y="15"/>
                  </a:lnTo>
                  <a:lnTo>
                    <a:pt x="109" y="7"/>
                  </a:lnTo>
                  <a:lnTo>
                    <a:pt x="100" y="0"/>
                  </a:lnTo>
                  <a:lnTo>
                    <a:pt x="84" y="15"/>
                  </a:lnTo>
                  <a:lnTo>
                    <a:pt x="59" y="51"/>
                  </a:lnTo>
                  <a:lnTo>
                    <a:pt x="67" y="59"/>
                  </a:lnTo>
                  <a:lnTo>
                    <a:pt x="75" y="51"/>
                  </a:lnTo>
                  <a:lnTo>
                    <a:pt x="125" y="51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61" name="Freeform 109"/>
            <p:cNvSpPr>
              <a:spLocks/>
            </p:cNvSpPr>
            <p:nvPr/>
          </p:nvSpPr>
          <p:spPr bwMode="auto">
            <a:xfrm>
              <a:off x="4551" y="3500"/>
              <a:ext cx="75" cy="123"/>
            </a:xfrm>
            <a:custGeom>
              <a:avLst/>
              <a:gdLst>
                <a:gd name="T0" fmla="*/ 59 w 75"/>
                <a:gd name="T1" fmla="*/ 65 h 123"/>
                <a:gd name="T2" fmla="*/ 50 w 75"/>
                <a:gd name="T3" fmla="*/ 58 h 123"/>
                <a:gd name="T4" fmla="*/ 42 w 75"/>
                <a:gd name="T5" fmla="*/ 65 h 123"/>
                <a:gd name="T6" fmla="*/ 50 w 75"/>
                <a:gd name="T7" fmla="*/ 52 h 123"/>
                <a:gd name="T8" fmla="*/ 59 w 75"/>
                <a:gd name="T9" fmla="*/ 23 h 123"/>
                <a:gd name="T10" fmla="*/ 50 w 75"/>
                <a:gd name="T11" fmla="*/ 14 h 123"/>
                <a:gd name="T12" fmla="*/ 50 w 75"/>
                <a:gd name="T13" fmla="*/ 8 h 123"/>
                <a:gd name="T14" fmla="*/ 42 w 75"/>
                <a:gd name="T15" fmla="*/ 0 h 123"/>
                <a:gd name="T16" fmla="*/ 25 w 75"/>
                <a:gd name="T17" fmla="*/ 37 h 123"/>
                <a:gd name="T18" fmla="*/ 0 w 75"/>
                <a:gd name="T19" fmla="*/ 87 h 123"/>
                <a:gd name="T20" fmla="*/ 8 w 75"/>
                <a:gd name="T21" fmla="*/ 123 h 123"/>
                <a:gd name="T22" fmla="*/ 25 w 75"/>
                <a:gd name="T23" fmla="*/ 117 h 123"/>
                <a:gd name="T24" fmla="*/ 34 w 75"/>
                <a:gd name="T25" fmla="*/ 123 h 123"/>
                <a:gd name="T26" fmla="*/ 67 w 75"/>
                <a:gd name="T27" fmla="*/ 102 h 123"/>
                <a:gd name="T28" fmla="*/ 59 w 75"/>
                <a:gd name="T29" fmla="*/ 102 h 123"/>
                <a:gd name="T30" fmla="*/ 75 w 75"/>
                <a:gd name="T31" fmla="*/ 94 h 123"/>
                <a:gd name="T32" fmla="*/ 67 w 75"/>
                <a:gd name="T33" fmla="*/ 87 h 123"/>
                <a:gd name="T34" fmla="*/ 75 w 75"/>
                <a:gd name="T35" fmla="*/ 73 h 123"/>
                <a:gd name="T36" fmla="*/ 67 w 75"/>
                <a:gd name="T37" fmla="*/ 65 h 123"/>
                <a:gd name="T38" fmla="*/ 59 w 75"/>
                <a:gd name="T39" fmla="*/ 73 h 123"/>
                <a:gd name="T40" fmla="*/ 59 w 75"/>
                <a:gd name="T41" fmla="*/ 6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5" h="123">
                  <a:moveTo>
                    <a:pt x="59" y="65"/>
                  </a:moveTo>
                  <a:lnTo>
                    <a:pt x="50" y="58"/>
                  </a:lnTo>
                  <a:lnTo>
                    <a:pt x="42" y="65"/>
                  </a:lnTo>
                  <a:lnTo>
                    <a:pt x="50" y="52"/>
                  </a:lnTo>
                  <a:lnTo>
                    <a:pt x="59" y="23"/>
                  </a:lnTo>
                  <a:lnTo>
                    <a:pt x="50" y="14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25" y="37"/>
                  </a:lnTo>
                  <a:lnTo>
                    <a:pt x="0" y="87"/>
                  </a:lnTo>
                  <a:lnTo>
                    <a:pt x="8" y="123"/>
                  </a:lnTo>
                  <a:lnTo>
                    <a:pt x="25" y="117"/>
                  </a:lnTo>
                  <a:lnTo>
                    <a:pt x="34" y="123"/>
                  </a:lnTo>
                  <a:lnTo>
                    <a:pt x="67" y="102"/>
                  </a:lnTo>
                  <a:lnTo>
                    <a:pt x="59" y="102"/>
                  </a:lnTo>
                  <a:lnTo>
                    <a:pt x="75" y="94"/>
                  </a:lnTo>
                  <a:lnTo>
                    <a:pt x="67" y="87"/>
                  </a:lnTo>
                  <a:lnTo>
                    <a:pt x="75" y="73"/>
                  </a:lnTo>
                  <a:lnTo>
                    <a:pt x="67" y="65"/>
                  </a:lnTo>
                  <a:lnTo>
                    <a:pt x="59" y="73"/>
                  </a:lnTo>
                  <a:lnTo>
                    <a:pt x="59" y="6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62" name="Freeform 110"/>
            <p:cNvSpPr>
              <a:spLocks/>
            </p:cNvSpPr>
            <p:nvPr/>
          </p:nvSpPr>
          <p:spPr bwMode="auto">
            <a:xfrm>
              <a:off x="4568" y="3573"/>
              <a:ext cx="25" cy="35"/>
            </a:xfrm>
            <a:custGeom>
              <a:avLst/>
              <a:gdLst>
                <a:gd name="T0" fmla="*/ 0 w 25"/>
                <a:gd name="T1" fmla="*/ 35 h 35"/>
                <a:gd name="T2" fmla="*/ 8 w 25"/>
                <a:gd name="T3" fmla="*/ 29 h 35"/>
                <a:gd name="T4" fmla="*/ 8 w 25"/>
                <a:gd name="T5" fmla="*/ 21 h 35"/>
                <a:gd name="T6" fmla="*/ 17 w 25"/>
                <a:gd name="T7" fmla="*/ 6 h 35"/>
                <a:gd name="T8" fmla="*/ 0 w 25"/>
                <a:gd name="T9" fmla="*/ 14 h 35"/>
                <a:gd name="T10" fmla="*/ 25 w 25"/>
                <a:gd name="T11" fmla="*/ 0 h 35"/>
                <a:gd name="T12" fmla="*/ 17 w 25"/>
                <a:gd name="T13" fmla="*/ 21 h 35"/>
                <a:gd name="T14" fmla="*/ 25 w 25"/>
                <a:gd name="T15" fmla="*/ 14 h 35"/>
                <a:gd name="T16" fmla="*/ 25 w 25"/>
                <a:gd name="T17" fmla="*/ 21 h 35"/>
                <a:gd name="T18" fmla="*/ 17 w 25"/>
                <a:gd name="T19" fmla="*/ 35 h 35"/>
                <a:gd name="T20" fmla="*/ 0 w 25"/>
                <a:gd name="T2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35">
                  <a:moveTo>
                    <a:pt x="0" y="35"/>
                  </a:moveTo>
                  <a:lnTo>
                    <a:pt x="8" y="29"/>
                  </a:lnTo>
                  <a:lnTo>
                    <a:pt x="8" y="21"/>
                  </a:lnTo>
                  <a:lnTo>
                    <a:pt x="17" y="6"/>
                  </a:lnTo>
                  <a:lnTo>
                    <a:pt x="0" y="14"/>
                  </a:lnTo>
                  <a:lnTo>
                    <a:pt x="25" y="0"/>
                  </a:lnTo>
                  <a:lnTo>
                    <a:pt x="17" y="21"/>
                  </a:lnTo>
                  <a:lnTo>
                    <a:pt x="25" y="14"/>
                  </a:lnTo>
                  <a:lnTo>
                    <a:pt x="25" y="21"/>
                  </a:lnTo>
                  <a:lnTo>
                    <a:pt x="17" y="35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63" name="Freeform 111"/>
            <p:cNvSpPr>
              <a:spLocks/>
            </p:cNvSpPr>
            <p:nvPr/>
          </p:nvSpPr>
          <p:spPr bwMode="auto">
            <a:xfrm>
              <a:off x="4568" y="3623"/>
              <a:ext cx="8" cy="8"/>
            </a:xfrm>
            <a:custGeom>
              <a:avLst/>
              <a:gdLst>
                <a:gd name="T0" fmla="*/ 8 w 8"/>
                <a:gd name="T1" fmla="*/ 8 h 8"/>
                <a:gd name="T2" fmla="*/ 8 w 8"/>
                <a:gd name="T3" fmla="*/ 0 h 8"/>
                <a:gd name="T4" fmla="*/ 0 w 8"/>
                <a:gd name="T5" fmla="*/ 0 h 8"/>
                <a:gd name="T6" fmla="*/ 8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64" name="Freeform 112"/>
            <p:cNvSpPr>
              <a:spLocks/>
            </p:cNvSpPr>
            <p:nvPr/>
          </p:nvSpPr>
          <p:spPr bwMode="auto">
            <a:xfrm>
              <a:off x="4618" y="3754"/>
              <a:ext cx="17" cy="1"/>
            </a:xfrm>
            <a:custGeom>
              <a:avLst/>
              <a:gdLst>
                <a:gd name="T0" fmla="*/ 17 w 17"/>
                <a:gd name="T1" fmla="*/ 0 w 17"/>
                <a:gd name="T2" fmla="*/ 17 w 1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7">
                  <a:moveTo>
                    <a:pt x="17" y="0"/>
                  </a:move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65" name="Freeform 113"/>
            <p:cNvSpPr>
              <a:spLocks/>
            </p:cNvSpPr>
            <p:nvPr/>
          </p:nvSpPr>
          <p:spPr bwMode="auto">
            <a:xfrm>
              <a:off x="4350" y="3790"/>
              <a:ext cx="1" cy="8"/>
            </a:xfrm>
            <a:custGeom>
              <a:avLst/>
              <a:gdLst>
                <a:gd name="T0" fmla="*/ 8 h 8"/>
                <a:gd name="T1" fmla="*/ 0 h 8"/>
                <a:gd name="T2" fmla="*/ 8 h 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3266" name="Freeform 114"/>
            <p:cNvSpPr>
              <a:spLocks/>
            </p:cNvSpPr>
            <p:nvPr/>
          </p:nvSpPr>
          <p:spPr bwMode="auto">
            <a:xfrm>
              <a:off x="4426" y="3500"/>
              <a:ext cx="100" cy="87"/>
            </a:xfrm>
            <a:custGeom>
              <a:avLst/>
              <a:gdLst>
                <a:gd name="T0" fmla="*/ 58 w 100"/>
                <a:gd name="T1" fmla="*/ 73 h 87"/>
                <a:gd name="T2" fmla="*/ 50 w 100"/>
                <a:gd name="T3" fmla="*/ 79 h 87"/>
                <a:gd name="T4" fmla="*/ 25 w 100"/>
                <a:gd name="T5" fmla="*/ 58 h 87"/>
                <a:gd name="T6" fmla="*/ 8 w 100"/>
                <a:gd name="T7" fmla="*/ 52 h 87"/>
                <a:gd name="T8" fmla="*/ 8 w 100"/>
                <a:gd name="T9" fmla="*/ 37 h 87"/>
                <a:gd name="T10" fmla="*/ 0 w 100"/>
                <a:gd name="T11" fmla="*/ 37 h 87"/>
                <a:gd name="T12" fmla="*/ 0 w 100"/>
                <a:gd name="T13" fmla="*/ 29 h 87"/>
                <a:gd name="T14" fmla="*/ 16 w 100"/>
                <a:gd name="T15" fmla="*/ 0 h 87"/>
                <a:gd name="T16" fmla="*/ 16 w 100"/>
                <a:gd name="T17" fmla="*/ 29 h 87"/>
                <a:gd name="T18" fmla="*/ 25 w 100"/>
                <a:gd name="T19" fmla="*/ 44 h 87"/>
                <a:gd name="T20" fmla="*/ 25 w 100"/>
                <a:gd name="T21" fmla="*/ 52 h 87"/>
                <a:gd name="T22" fmla="*/ 33 w 100"/>
                <a:gd name="T23" fmla="*/ 44 h 87"/>
                <a:gd name="T24" fmla="*/ 58 w 100"/>
                <a:gd name="T25" fmla="*/ 52 h 87"/>
                <a:gd name="T26" fmla="*/ 100 w 100"/>
                <a:gd name="T27" fmla="*/ 52 h 87"/>
                <a:gd name="T28" fmla="*/ 92 w 100"/>
                <a:gd name="T29" fmla="*/ 58 h 87"/>
                <a:gd name="T30" fmla="*/ 83 w 100"/>
                <a:gd name="T31" fmla="*/ 79 h 87"/>
                <a:gd name="T32" fmla="*/ 83 w 100"/>
                <a:gd name="T33" fmla="*/ 87 h 87"/>
                <a:gd name="T34" fmla="*/ 67 w 100"/>
                <a:gd name="T35" fmla="*/ 87 h 87"/>
                <a:gd name="T36" fmla="*/ 58 w 100"/>
                <a:gd name="T37" fmla="*/ 79 h 87"/>
                <a:gd name="T38" fmla="*/ 67 w 100"/>
                <a:gd name="T39" fmla="*/ 73 h 87"/>
                <a:gd name="T40" fmla="*/ 58 w 100"/>
                <a:gd name="T41" fmla="*/ 7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0" h="87">
                  <a:moveTo>
                    <a:pt x="58" y="73"/>
                  </a:moveTo>
                  <a:lnTo>
                    <a:pt x="50" y="79"/>
                  </a:lnTo>
                  <a:lnTo>
                    <a:pt x="25" y="58"/>
                  </a:lnTo>
                  <a:lnTo>
                    <a:pt x="8" y="52"/>
                  </a:lnTo>
                  <a:lnTo>
                    <a:pt x="8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16" y="0"/>
                  </a:lnTo>
                  <a:lnTo>
                    <a:pt x="16" y="29"/>
                  </a:lnTo>
                  <a:lnTo>
                    <a:pt x="25" y="44"/>
                  </a:lnTo>
                  <a:lnTo>
                    <a:pt x="25" y="52"/>
                  </a:lnTo>
                  <a:lnTo>
                    <a:pt x="33" y="44"/>
                  </a:lnTo>
                  <a:lnTo>
                    <a:pt x="58" y="52"/>
                  </a:lnTo>
                  <a:lnTo>
                    <a:pt x="100" y="52"/>
                  </a:lnTo>
                  <a:lnTo>
                    <a:pt x="92" y="58"/>
                  </a:lnTo>
                  <a:lnTo>
                    <a:pt x="83" y="79"/>
                  </a:lnTo>
                  <a:lnTo>
                    <a:pt x="83" y="87"/>
                  </a:lnTo>
                  <a:lnTo>
                    <a:pt x="67" y="87"/>
                  </a:lnTo>
                  <a:lnTo>
                    <a:pt x="58" y="79"/>
                  </a:lnTo>
                  <a:lnTo>
                    <a:pt x="67" y="73"/>
                  </a:lnTo>
                  <a:lnTo>
                    <a:pt x="58" y="73"/>
                  </a:lnTo>
                  <a:close/>
                </a:path>
              </a:pathLst>
            </a:custGeom>
            <a:solidFill>
              <a:srgbClr val="BBC7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33267" name="Group 115"/>
          <p:cNvGrpSpPr>
            <a:grpSpLocks/>
          </p:cNvGrpSpPr>
          <p:nvPr/>
        </p:nvGrpSpPr>
        <p:grpSpPr bwMode="auto">
          <a:xfrm>
            <a:off x="3886201" y="1295401"/>
            <a:ext cx="5294313" cy="4518025"/>
            <a:chOff x="1195" y="885"/>
            <a:chExt cx="3335" cy="2846"/>
          </a:xfrm>
        </p:grpSpPr>
        <p:grpSp>
          <p:nvGrpSpPr>
            <p:cNvPr id="433268" name="Group 116"/>
            <p:cNvGrpSpPr>
              <a:grpSpLocks/>
            </p:cNvGrpSpPr>
            <p:nvPr/>
          </p:nvGrpSpPr>
          <p:grpSpPr bwMode="auto">
            <a:xfrm>
              <a:off x="1195" y="885"/>
              <a:ext cx="3335" cy="2846"/>
              <a:chOff x="1195" y="885"/>
              <a:chExt cx="3335" cy="2846"/>
            </a:xfrm>
          </p:grpSpPr>
          <p:grpSp>
            <p:nvGrpSpPr>
              <p:cNvPr id="433269" name="Group 117"/>
              <p:cNvGrpSpPr>
                <a:grpSpLocks/>
              </p:cNvGrpSpPr>
              <p:nvPr/>
            </p:nvGrpSpPr>
            <p:grpSpPr bwMode="auto">
              <a:xfrm>
                <a:off x="3479" y="2388"/>
                <a:ext cx="1051" cy="962"/>
                <a:chOff x="3479" y="2388"/>
                <a:chExt cx="1051" cy="962"/>
              </a:xfrm>
            </p:grpSpPr>
            <p:sp>
              <p:nvSpPr>
                <p:cNvPr id="433270" name="Freeform 118"/>
                <p:cNvSpPr>
                  <a:spLocks/>
                </p:cNvSpPr>
                <p:nvPr/>
              </p:nvSpPr>
              <p:spPr bwMode="auto">
                <a:xfrm>
                  <a:off x="4461" y="2623"/>
                  <a:ext cx="25" cy="25"/>
                </a:xfrm>
                <a:custGeom>
                  <a:avLst/>
                  <a:gdLst>
                    <a:gd name="T0" fmla="*/ 6 w 25"/>
                    <a:gd name="T1" fmla="*/ 19 h 25"/>
                    <a:gd name="T2" fmla="*/ 4 w 25"/>
                    <a:gd name="T3" fmla="*/ 9 h 25"/>
                    <a:gd name="T4" fmla="*/ 0 w 25"/>
                    <a:gd name="T5" fmla="*/ 21 h 25"/>
                    <a:gd name="T6" fmla="*/ 21 w 25"/>
                    <a:gd name="T7" fmla="*/ 25 h 25"/>
                    <a:gd name="T8" fmla="*/ 25 w 25"/>
                    <a:gd name="T9" fmla="*/ 13 h 25"/>
                    <a:gd name="T10" fmla="*/ 23 w 25"/>
                    <a:gd name="T11" fmla="*/ 2 h 25"/>
                    <a:gd name="T12" fmla="*/ 25 w 25"/>
                    <a:gd name="T13" fmla="*/ 13 h 25"/>
                    <a:gd name="T14" fmla="*/ 23 w 25"/>
                    <a:gd name="T15" fmla="*/ 5 h 25"/>
                    <a:gd name="T16" fmla="*/ 17 w 25"/>
                    <a:gd name="T17" fmla="*/ 0 h 25"/>
                    <a:gd name="T18" fmla="*/ 9 w 25"/>
                    <a:gd name="T19" fmla="*/ 2 h 25"/>
                    <a:gd name="T20" fmla="*/ 4 w 25"/>
                    <a:gd name="T21" fmla="*/ 9 h 25"/>
                    <a:gd name="T22" fmla="*/ 6 w 2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6" y="19"/>
                      </a:moveTo>
                      <a:lnTo>
                        <a:pt x="4" y="9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25" y="13"/>
                      </a:lnTo>
                      <a:lnTo>
                        <a:pt x="23" y="2"/>
                      </a:lnTo>
                      <a:lnTo>
                        <a:pt x="25" y="13"/>
                      </a:lnTo>
                      <a:lnTo>
                        <a:pt x="23" y="5"/>
                      </a:lnTo>
                      <a:lnTo>
                        <a:pt x="17" y="0"/>
                      </a:lnTo>
                      <a:lnTo>
                        <a:pt x="9" y="2"/>
                      </a:lnTo>
                      <a:lnTo>
                        <a:pt x="4" y="9"/>
                      </a:lnTo>
                      <a:lnTo>
                        <a:pt x="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1" name="Freeform 119"/>
                <p:cNvSpPr>
                  <a:spLocks/>
                </p:cNvSpPr>
                <p:nvPr/>
              </p:nvSpPr>
              <p:spPr bwMode="auto">
                <a:xfrm>
                  <a:off x="4455" y="2613"/>
                  <a:ext cx="29" cy="29"/>
                </a:xfrm>
                <a:custGeom>
                  <a:avLst/>
                  <a:gdLst>
                    <a:gd name="T0" fmla="*/ 0 w 29"/>
                    <a:gd name="T1" fmla="*/ 12 h 29"/>
                    <a:gd name="T2" fmla="*/ 4 w 29"/>
                    <a:gd name="T3" fmla="*/ 21 h 29"/>
                    <a:gd name="T4" fmla="*/ 12 w 29"/>
                    <a:gd name="T5" fmla="*/ 29 h 29"/>
                    <a:gd name="T6" fmla="*/ 29 w 29"/>
                    <a:gd name="T7" fmla="*/ 12 h 29"/>
                    <a:gd name="T8" fmla="*/ 21 w 29"/>
                    <a:gd name="T9" fmla="*/ 4 h 29"/>
                    <a:gd name="T10" fmla="*/ 25 w 29"/>
                    <a:gd name="T11" fmla="*/ 12 h 29"/>
                    <a:gd name="T12" fmla="*/ 21 w 29"/>
                    <a:gd name="T13" fmla="*/ 4 h 29"/>
                    <a:gd name="T14" fmla="*/ 12 w 29"/>
                    <a:gd name="T15" fmla="*/ 0 h 29"/>
                    <a:gd name="T16" fmla="*/ 4 w 29"/>
                    <a:gd name="T17" fmla="*/ 4 h 29"/>
                    <a:gd name="T18" fmla="*/ 0 w 29"/>
                    <a:gd name="T19" fmla="*/ 12 h 29"/>
                    <a:gd name="T20" fmla="*/ 4 w 29"/>
                    <a:gd name="T21" fmla="*/ 21 h 29"/>
                    <a:gd name="T22" fmla="*/ 0 w 29"/>
                    <a:gd name="T23" fmla="*/ 1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0" y="12"/>
                      </a:moveTo>
                      <a:lnTo>
                        <a:pt x="4" y="21"/>
                      </a:lnTo>
                      <a:lnTo>
                        <a:pt x="12" y="29"/>
                      </a:lnTo>
                      <a:lnTo>
                        <a:pt x="29" y="12"/>
                      </a:lnTo>
                      <a:lnTo>
                        <a:pt x="21" y="4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2" name="Freeform 120"/>
                <p:cNvSpPr>
                  <a:spLocks/>
                </p:cNvSpPr>
                <p:nvPr/>
              </p:nvSpPr>
              <p:spPr bwMode="auto">
                <a:xfrm>
                  <a:off x="4455" y="2605"/>
                  <a:ext cx="25" cy="20"/>
                </a:xfrm>
                <a:custGeom>
                  <a:avLst/>
                  <a:gdLst>
                    <a:gd name="T0" fmla="*/ 2 w 25"/>
                    <a:gd name="T1" fmla="*/ 10 h 20"/>
                    <a:gd name="T2" fmla="*/ 0 w 25"/>
                    <a:gd name="T3" fmla="*/ 12 h 20"/>
                    <a:gd name="T4" fmla="*/ 0 w 25"/>
                    <a:gd name="T5" fmla="*/ 20 h 20"/>
                    <a:gd name="T6" fmla="*/ 25 w 25"/>
                    <a:gd name="T7" fmla="*/ 20 h 20"/>
                    <a:gd name="T8" fmla="*/ 25 w 25"/>
                    <a:gd name="T9" fmla="*/ 12 h 20"/>
                    <a:gd name="T10" fmla="*/ 23 w 25"/>
                    <a:gd name="T11" fmla="*/ 14 h 20"/>
                    <a:gd name="T12" fmla="*/ 25 w 25"/>
                    <a:gd name="T13" fmla="*/ 12 h 20"/>
                    <a:gd name="T14" fmla="*/ 21 w 25"/>
                    <a:gd name="T15" fmla="*/ 2 h 20"/>
                    <a:gd name="T16" fmla="*/ 12 w 25"/>
                    <a:gd name="T17" fmla="*/ 0 h 20"/>
                    <a:gd name="T18" fmla="*/ 4 w 25"/>
                    <a:gd name="T19" fmla="*/ 2 h 20"/>
                    <a:gd name="T20" fmla="*/ 0 w 25"/>
                    <a:gd name="T21" fmla="*/ 12 h 20"/>
                    <a:gd name="T22" fmla="*/ 2 w 25"/>
                    <a:gd name="T23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0">
                      <a:moveTo>
                        <a:pt x="2" y="10"/>
                      </a:moveTo>
                      <a:lnTo>
                        <a:pt x="0" y="12"/>
                      </a:lnTo>
                      <a:lnTo>
                        <a:pt x="0" y="20"/>
                      </a:lnTo>
                      <a:lnTo>
                        <a:pt x="25" y="20"/>
                      </a:lnTo>
                      <a:lnTo>
                        <a:pt x="25" y="12"/>
                      </a:lnTo>
                      <a:lnTo>
                        <a:pt x="23" y="14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3" name="Freeform 121"/>
                <p:cNvSpPr>
                  <a:spLocks/>
                </p:cNvSpPr>
                <p:nvPr/>
              </p:nvSpPr>
              <p:spPr bwMode="auto">
                <a:xfrm>
                  <a:off x="4457" y="2586"/>
                  <a:ext cx="25" cy="33"/>
                </a:xfrm>
                <a:custGeom>
                  <a:avLst/>
                  <a:gdLst>
                    <a:gd name="T0" fmla="*/ 6 w 25"/>
                    <a:gd name="T1" fmla="*/ 4 h 33"/>
                    <a:gd name="T2" fmla="*/ 4 w 25"/>
                    <a:gd name="T3" fmla="*/ 8 h 33"/>
                    <a:gd name="T4" fmla="*/ 0 w 25"/>
                    <a:gd name="T5" fmla="*/ 29 h 33"/>
                    <a:gd name="T6" fmla="*/ 21 w 25"/>
                    <a:gd name="T7" fmla="*/ 33 h 33"/>
                    <a:gd name="T8" fmla="*/ 25 w 25"/>
                    <a:gd name="T9" fmla="*/ 12 h 33"/>
                    <a:gd name="T10" fmla="*/ 23 w 25"/>
                    <a:gd name="T11" fmla="*/ 17 h 33"/>
                    <a:gd name="T12" fmla="*/ 25 w 25"/>
                    <a:gd name="T13" fmla="*/ 12 h 33"/>
                    <a:gd name="T14" fmla="*/ 23 w 25"/>
                    <a:gd name="T15" fmla="*/ 4 h 33"/>
                    <a:gd name="T16" fmla="*/ 17 w 25"/>
                    <a:gd name="T17" fmla="*/ 0 h 33"/>
                    <a:gd name="T18" fmla="*/ 8 w 25"/>
                    <a:gd name="T19" fmla="*/ 2 h 33"/>
                    <a:gd name="T20" fmla="*/ 4 w 25"/>
                    <a:gd name="T21" fmla="*/ 8 h 33"/>
                    <a:gd name="T22" fmla="*/ 6 w 25"/>
                    <a:gd name="T23" fmla="*/ 4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6" y="4"/>
                      </a:moveTo>
                      <a:lnTo>
                        <a:pt x="4" y="8"/>
                      </a:lnTo>
                      <a:lnTo>
                        <a:pt x="0" y="29"/>
                      </a:lnTo>
                      <a:lnTo>
                        <a:pt x="21" y="33"/>
                      </a:lnTo>
                      <a:lnTo>
                        <a:pt x="25" y="12"/>
                      </a:lnTo>
                      <a:lnTo>
                        <a:pt x="23" y="17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7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4" name="Freeform 122"/>
                <p:cNvSpPr>
                  <a:spLocks/>
                </p:cNvSpPr>
                <p:nvPr/>
              </p:nvSpPr>
              <p:spPr bwMode="auto">
                <a:xfrm>
                  <a:off x="4463" y="2573"/>
                  <a:ext cx="27" cy="30"/>
                </a:xfrm>
                <a:custGeom>
                  <a:avLst/>
                  <a:gdLst>
                    <a:gd name="T0" fmla="*/ 7 w 27"/>
                    <a:gd name="T1" fmla="*/ 9 h 30"/>
                    <a:gd name="T2" fmla="*/ 9 w 27"/>
                    <a:gd name="T3" fmla="*/ 4 h 30"/>
                    <a:gd name="T4" fmla="*/ 0 w 27"/>
                    <a:gd name="T5" fmla="*/ 17 h 30"/>
                    <a:gd name="T6" fmla="*/ 17 w 27"/>
                    <a:gd name="T7" fmla="*/ 30 h 30"/>
                    <a:gd name="T8" fmla="*/ 25 w 27"/>
                    <a:gd name="T9" fmla="*/ 17 h 30"/>
                    <a:gd name="T10" fmla="*/ 27 w 27"/>
                    <a:gd name="T11" fmla="*/ 13 h 30"/>
                    <a:gd name="T12" fmla="*/ 25 w 27"/>
                    <a:gd name="T13" fmla="*/ 17 h 30"/>
                    <a:gd name="T14" fmla="*/ 27 w 27"/>
                    <a:gd name="T15" fmla="*/ 9 h 30"/>
                    <a:gd name="T16" fmla="*/ 23 w 27"/>
                    <a:gd name="T17" fmla="*/ 2 h 30"/>
                    <a:gd name="T18" fmla="*/ 17 w 27"/>
                    <a:gd name="T19" fmla="*/ 0 h 30"/>
                    <a:gd name="T20" fmla="*/ 9 w 27"/>
                    <a:gd name="T21" fmla="*/ 4 h 30"/>
                    <a:gd name="T22" fmla="*/ 7 w 27"/>
                    <a:gd name="T23" fmla="*/ 9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0">
                      <a:moveTo>
                        <a:pt x="7" y="9"/>
                      </a:moveTo>
                      <a:lnTo>
                        <a:pt x="9" y="4"/>
                      </a:lnTo>
                      <a:lnTo>
                        <a:pt x="0" y="17"/>
                      </a:lnTo>
                      <a:lnTo>
                        <a:pt x="17" y="30"/>
                      </a:lnTo>
                      <a:lnTo>
                        <a:pt x="25" y="17"/>
                      </a:lnTo>
                      <a:lnTo>
                        <a:pt x="27" y="13"/>
                      </a:lnTo>
                      <a:lnTo>
                        <a:pt x="25" y="17"/>
                      </a:lnTo>
                      <a:lnTo>
                        <a:pt x="27" y="9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4"/>
                      </a:lnTo>
                      <a:lnTo>
                        <a:pt x="7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5" name="Freeform 123"/>
                <p:cNvSpPr>
                  <a:spLocks/>
                </p:cNvSpPr>
                <p:nvPr/>
              </p:nvSpPr>
              <p:spPr bwMode="auto">
                <a:xfrm>
                  <a:off x="4470" y="2557"/>
                  <a:ext cx="27" cy="29"/>
                </a:xfrm>
                <a:custGeom>
                  <a:avLst/>
                  <a:gdLst>
                    <a:gd name="T0" fmla="*/ 2 w 27"/>
                    <a:gd name="T1" fmla="*/ 10 h 29"/>
                    <a:gd name="T2" fmla="*/ 4 w 27"/>
                    <a:gd name="T3" fmla="*/ 8 h 29"/>
                    <a:gd name="T4" fmla="*/ 0 w 27"/>
                    <a:gd name="T5" fmla="*/ 25 h 29"/>
                    <a:gd name="T6" fmla="*/ 20 w 27"/>
                    <a:gd name="T7" fmla="*/ 29 h 29"/>
                    <a:gd name="T8" fmla="*/ 25 w 27"/>
                    <a:gd name="T9" fmla="*/ 12 h 29"/>
                    <a:gd name="T10" fmla="*/ 27 w 27"/>
                    <a:gd name="T11" fmla="*/ 10 h 29"/>
                    <a:gd name="T12" fmla="*/ 25 w 27"/>
                    <a:gd name="T13" fmla="*/ 12 h 29"/>
                    <a:gd name="T14" fmla="*/ 23 w 27"/>
                    <a:gd name="T15" fmla="*/ 4 h 29"/>
                    <a:gd name="T16" fmla="*/ 16 w 27"/>
                    <a:gd name="T17" fmla="*/ 0 h 29"/>
                    <a:gd name="T18" fmla="*/ 8 w 27"/>
                    <a:gd name="T19" fmla="*/ 2 h 29"/>
                    <a:gd name="T20" fmla="*/ 4 w 27"/>
                    <a:gd name="T21" fmla="*/ 8 h 29"/>
                    <a:gd name="T22" fmla="*/ 2 w 27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2" y="10"/>
                      </a:moveTo>
                      <a:lnTo>
                        <a:pt x="4" y="8"/>
                      </a:lnTo>
                      <a:lnTo>
                        <a:pt x="0" y="25"/>
                      </a:lnTo>
                      <a:lnTo>
                        <a:pt x="20" y="29"/>
                      </a:lnTo>
                      <a:lnTo>
                        <a:pt x="25" y="12"/>
                      </a:lnTo>
                      <a:lnTo>
                        <a:pt x="27" y="10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6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6" name="Freeform 124"/>
                <p:cNvSpPr>
                  <a:spLocks/>
                </p:cNvSpPr>
                <p:nvPr/>
              </p:nvSpPr>
              <p:spPr bwMode="auto">
                <a:xfrm>
                  <a:off x="4472" y="2546"/>
                  <a:ext cx="25" cy="21"/>
                </a:xfrm>
                <a:custGeom>
                  <a:avLst/>
                  <a:gdLst>
                    <a:gd name="T0" fmla="*/ 2 w 25"/>
                    <a:gd name="T1" fmla="*/ 11 h 21"/>
                    <a:gd name="T2" fmla="*/ 0 w 25"/>
                    <a:gd name="T3" fmla="*/ 13 h 21"/>
                    <a:gd name="T4" fmla="*/ 0 w 25"/>
                    <a:gd name="T5" fmla="*/ 21 h 21"/>
                    <a:gd name="T6" fmla="*/ 25 w 25"/>
                    <a:gd name="T7" fmla="*/ 21 h 21"/>
                    <a:gd name="T8" fmla="*/ 25 w 25"/>
                    <a:gd name="T9" fmla="*/ 13 h 21"/>
                    <a:gd name="T10" fmla="*/ 23 w 25"/>
                    <a:gd name="T11" fmla="*/ 15 h 21"/>
                    <a:gd name="T12" fmla="*/ 25 w 25"/>
                    <a:gd name="T13" fmla="*/ 13 h 21"/>
                    <a:gd name="T14" fmla="*/ 21 w 25"/>
                    <a:gd name="T15" fmla="*/ 2 h 21"/>
                    <a:gd name="T16" fmla="*/ 12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2 w 25"/>
                    <a:gd name="T23" fmla="*/ 1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" y="11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23" y="15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2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7" name="Freeform 125"/>
                <p:cNvSpPr>
                  <a:spLocks/>
                </p:cNvSpPr>
                <p:nvPr/>
              </p:nvSpPr>
              <p:spPr bwMode="auto">
                <a:xfrm>
                  <a:off x="4474" y="2536"/>
                  <a:ext cx="25" cy="25"/>
                </a:xfrm>
                <a:custGeom>
                  <a:avLst/>
                  <a:gdLst>
                    <a:gd name="T0" fmla="*/ 4 w 25"/>
                    <a:gd name="T1" fmla="*/ 8 h 25"/>
                    <a:gd name="T2" fmla="*/ 4 w 25"/>
                    <a:gd name="T3" fmla="*/ 8 h 25"/>
                    <a:gd name="T4" fmla="*/ 0 w 25"/>
                    <a:gd name="T5" fmla="*/ 21 h 25"/>
                    <a:gd name="T6" fmla="*/ 21 w 25"/>
                    <a:gd name="T7" fmla="*/ 25 h 25"/>
                    <a:gd name="T8" fmla="*/ 25 w 25"/>
                    <a:gd name="T9" fmla="*/ 12 h 25"/>
                    <a:gd name="T10" fmla="*/ 25 w 25"/>
                    <a:gd name="T11" fmla="*/ 12 h 25"/>
                    <a:gd name="T12" fmla="*/ 25 w 25"/>
                    <a:gd name="T13" fmla="*/ 12 h 25"/>
                    <a:gd name="T14" fmla="*/ 23 w 25"/>
                    <a:gd name="T15" fmla="*/ 4 h 25"/>
                    <a:gd name="T16" fmla="*/ 16 w 25"/>
                    <a:gd name="T17" fmla="*/ 0 h 25"/>
                    <a:gd name="T18" fmla="*/ 8 w 25"/>
                    <a:gd name="T19" fmla="*/ 2 h 25"/>
                    <a:gd name="T20" fmla="*/ 4 w 25"/>
                    <a:gd name="T21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4" y="8"/>
                      </a:moveTo>
                      <a:lnTo>
                        <a:pt x="4" y="8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6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8" name="Freeform 126"/>
                <p:cNvSpPr>
                  <a:spLocks/>
                </p:cNvSpPr>
                <p:nvPr/>
              </p:nvSpPr>
              <p:spPr bwMode="auto">
                <a:xfrm>
                  <a:off x="4478" y="2492"/>
                  <a:ext cx="29" cy="56"/>
                </a:xfrm>
                <a:custGeom>
                  <a:avLst/>
                  <a:gdLst>
                    <a:gd name="T0" fmla="*/ 8 w 29"/>
                    <a:gd name="T1" fmla="*/ 15 h 56"/>
                    <a:gd name="T2" fmla="*/ 8 w 29"/>
                    <a:gd name="T3" fmla="*/ 8 h 56"/>
                    <a:gd name="T4" fmla="*/ 0 w 29"/>
                    <a:gd name="T5" fmla="*/ 52 h 56"/>
                    <a:gd name="T6" fmla="*/ 21 w 29"/>
                    <a:gd name="T7" fmla="*/ 56 h 56"/>
                    <a:gd name="T8" fmla="*/ 29 w 29"/>
                    <a:gd name="T9" fmla="*/ 12 h 56"/>
                    <a:gd name="T10" fmla="*/ 29 w 29"/>
                    <a:gd name="T11" fmla="*/ 6 h 56"/>
                    <a:gd name="T12" fmla="*/ 29 w 29"/>
                    <a:gd name="T13" fmla="*/ 12 h 56"/>
                    <a:gd name="T14" fmla="*/ 27 w 29"/>
                    <a:gd name="T15" fmla="*/ 4 h 56"/>
                    <a:gd name="T16" fmla="*/ 21 w 29"/>
                    <a:gd name="T17" fmla="*/ 0 h 56"/>
                    <a:gd name="T18" fmla="*/ 12 w 29"/>
                    <a:gd name="T19" fmla="*/ 2 h 56"/>
                    <a:gd name="T20" fmla="*/ 8 w 29"/>
                    <a:gd name="T21" fmla="*/ 8 h 56"/>
                    <a:gd name="T22" fmla="*/ 8 w 29"/>
                    <a:gd name="T23" fmla="*/ 15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56">
                      <a:moveTo>
                        <a:pt x="8" y="15"/>
                      </a:moveTo>
                      <a:lnTo>
                        <a:pt x="8" y="8"/>
                      </a:lnTo>
                      <a:lnTo>
                        <a:pt x="0" y="52"/>
                      </a:lnTo>
                      <a:lnTo>
                        <a:pt x="21" y="56"/>
                      </a:lnTo>
                      <a:lnTo>
                        <a:pt x="29" y="12"/>
                      </a:lnTo>
                      <a:lnTo>
                        <a:pt x="29" y="6"/>
                      </a:lnTo>
                      <a:lnTo>
                        <a:pt x="29" y="12"/>
                      </a:lnTo>
                      <a:lnTo>
                        <a:pt x="27" y="4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8" y="8"/>
                      </a:lnTo>
                      <a:lnTo>
                        <a:pt x="8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79" name="Freeform 127"/>
                <p:cNvSpPr>
                  <a:spLocks/>
                </p:cNvSpPr>
                <p:nvPr/>
              </p:nvSpPr>
              <p:spPr bwMode="auto">
                <a:xfrm>
                  <a:off x="4482" y="2484"/>
                  <a:ext cx="25" cy="23"/>
                </a:xfrm>
                <a:custGeom>
                  <a:avLst/>
                  <a:gdLst>
                    <a:gd name="T0" fmla="*/ 2 w 25"/>
                    <a:gd name="T1" fmla="*/ 4 h 23"/>
                    <a:gd name="T2" fmla="*/ 0 w 25"/>
                    <a:gd name="T3" fmla="*/ 14 h 23"/>
                    <a:gd name="T4" fmla="*/ 4 w 25"/>
                    <a:gd name="T5" fmla="*/ 23 h 23"/>
                    <a:gd name="T6" fmla="*/ 25 w 25"/>
                    <a:gd name="T7" fmla="*/ 14 h 23"/>
                    <a:gd name="T8" fmla="*/ 21 w 25"/>
                    <a:gd name="T9" fmla="*/ 6 h 23"/>
                    <a:gd name="T10" fmla="*/ 19 w 25"/>
                    <a:gd name="T11" fmla="*/ 16 h 23"/>
                    <a:gd name="T12" fmla="*/ 21 w 25"/>
                    <a:gd name="T13" fmla="*/ 6 h 23"/>
                    <a:gd name="T14" fmla="*/ 15 w 25"/>
                    <a:gd name="T15" fmla="*/ 0 h 23"/>
                    <a:gd name="T16" fmla="*/ 8 w 25"/>
                    <a:gd name="T17" fmla="*/ 0 h 23"/>
                    <a:gd name="T18" fmla="*/ 0 w 25"/>
                    <a:gd name="T19" fmla="*/ 6 h 23"/>
                    <a:gd name="T20" fmla="*/ 0 w 25"/>
                    <a:gd name="T21" fmla="*/ 14 h 23"/>
                    <a:gd name="T22" fmla="*/ 2 w 25"/>
                    <a:gd name="T23" fmla="*/ 4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" y="4"/>
                      </a:moveTo>
                      <a:lnTo>
                        <a:pt x="0" y="14"/>
                      </a:lnTo>
                      <a:lnTo>
                        <a:pt x="4" y="23"/>
                      </a:lnTo>
                      <a:lnTo>
                        <a:pt x="25" y="14"/>
                      </a:lnTo>
                      <a:lnTo>
                        <a:pt x="21" y="6"/>
                      </a:lnTo>
                      <a:lnTo>
                        <a:pt x="19" y="16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8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2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0" name="Freeform 128"/>
                <p:cNvSpPr>
                  <a:spLocks/>
                </p:cNvSpPr>
                <p:nvPr/>
              </p:nvSpPr>
              <p:spPr bwMode="auto">
                <a:xfrm>
                  <a:off x="4484" y="2471"/>
                  <a:ext cx="29" cy="29"/>
                </a:xfrm>
                <a:custGeom>
                  <a:avLst/>
                  <a:gdLst>
                    <a:gd name="T0" fmla="*/ 4 w 29"/>
                    <a:gd name="T1" fmla="*/ 10 h 29"/>
                    <a:gd name="T2" fmla="*/ 9 w 29"/>
                    <a:gd name="T3" fmla="*/ 4 h 29"/>
                    <a:gd name="T4" fmla="*/ 0 w 29"/>
                    <a:gd name="T5" fmla="*/ 17 h 29"/>
                    <a:gd name="T6" fmla="*/ 17 w 29"/>
                    <a:gd name="T7" fmla="*/ 29 h 29"/>
                    <a:gd name="T8" fmla="*/ 25 w 29"/>
                    <a:gd name="T9" fmla="*/ 17 h 29"/>
                    <a:gd name="T10" fmla="*/ 29 w 29"/>
                    <a:gd name="T11" fmla="*/ 10 h 29"/>
                    <a:gd name="T12" fmla="*/ 25 w 29"/>
                    <a:gd name="T13" fmla="*/ 17 h 29"/>
                    <a:gd name="T14" fmla="*/ 27 w 29"/>
                    <a:gd name="T15" fmla="*/ 8 h 29"/>
                    <a:gd name="T16" fmla="*/ 23 w 29"/>
                    <a:gd name="T17" fmla="*/ 2 h 29"/>
                    <a:gd name="T18" fmla="*/ 17 w 29"/>
                    <a:gd name="T19" fmla="*/ 0 h 29"/>
                    <a:gd name="T20" fmla="*/ 9 w 29"/>
                    <a:gd name="T21" fmla="*/ 4 h 29"/>
                    <a:gd name="T22" fmla="*/ 4 w 29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4" y="10"/>
                      </a:moveTo>
                      <a:lnTo>
                        <a:pt x="9" y="4"/>
                      </a:lnTo>
                      <a:lnTo>
                        <a:pt x="0" y="17"/>
                      </a:lnTo>
                      <a:lnTo>
                        <a:pt x="17" y="29"/>
                      </a:lnTo>
                      <a:lnTo>
                        <a:pt x="25" y="17"/>
                      </a:lnTo>
                      <a:lnTo>
                        <a:pt x="29" y="10"/>
                      </a:lnTo>
                      <a:lnTo>
                        <a:pt x="25" y="17"/>
                      </a:lnTo>
                      <a:lnTo>
                        <a:pt x="27" y="8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4"/>
                      </a:lnTo>
                      <a:lnTo>
                        <a:pt x="4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1" name="Freeform 129"/>
                <p:cNvSpPr>
                  <a:spLocks/>
                </p:cNvSpPr>
                <p:nvPr/>
              </p:nvSpPr>
              <p:spPr bwMode="auto">
                <a:xfrm>
                  <a:off x="4488" y="2465"/>
                  <a:ext cx="25" cy="19"/>
                </a:xfrm>
                <a:custGeom>
                  <a:avLst/>
                  <a:gdLst>
                    <a:gd name="T0" fmla="*/ 5 w 25"/>
                    <a:gd name="T1" fmla="*/ 6 h 19"/>
                    <a:gd name="T2" fmla="*/ 0 w 25"/>
                    <a:gd name="T3" fmla="*/ 12 h 19"/>
                    <a:gd name="T4" fmla="*/ 0 w 25"/>
                    <a:gd name="T5" fmla="*/ 16 h 19"/>
                    <a:gd name="T6" fmla="*/ 25 w 25"/>
                    <a:gd name="T7" fmla="*/ 16 h 19"/>
                    <a:gd name="T8" fmla="*/ 25 w 25"/>
                    <a:gd name="T9" fmla="*/ 12 h 19"/>
                    <a:gd name="T10" fmla="*/ 21 w 25"/>
                    <a:gd name="T11" fmla="*/ 19 h 19"/>
                    <a:gd name="T12" fmla="*/ 25 w 25"/>
                    <a:gd name="T13" fmla="*/ 12 h 19"/>
                    <a:gd name="T14" fmla="*/ 21 w 25"/>
                    <a:gd name="T15" fmla="*/ 2 h 19"/>
                    <a:gd name="T16" fmla="*/ 13 w 25"/>
                    <a:gd name="T17" fmla="*/ 0 h 19"/>
                    <a:gd name="T18" fmla="*/ 5 w 25"/>
                    <a:gd name="T19" fmla="*/ 2 h 19"/>
                    <a:gd name="T20" fmla="*/ 0 w 25"/>
                    <a:gd name="T21" fmla="*/ 12 h 19"/>
                    <a:gd name="T22" fmla="*/ 5 w 25"/>
                    <a:gd name="T23" fmla="*/ 6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9">
                      <a:moveTo>
                        <a:pt x="5" y="6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21" y="19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2"/>
                      </a:lnTo>
                      <a:lnTo>
                        <a:pt x="5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2" name="Freeform 130"/>
                <p:cNvSpPr>
                  <a:spLocks/>
                </p:cNvSpPr>
                <p:nvPr/>
              </p:nvSpPr>
              <p:spPr bwMode="auto">
                <a:xfrm>
                  <a:off x="4493" y="2446"/>
                  <a:ext cx="33" cy="38"/>
                </a:xfrm>
                <a:custGeom>
                  <a:avLst/>
                  <a:gdLst>
                    <a:gd name="T0" fmla="*/ 12 w 33"/>
                    <a:gd name="T1" fmla="*/ 8 h 38"/>
                    <a:gd name="T2" fmla="*/ 14 w 33"/>
                    <a:gd name="T3" fmla="*/ 4 h 38"/>
                    <a:gd name="T4" fmla="*/ 0 w 33"/>
                    <a:gd name="T5" fmla="*/ 25 h 38"/>
                    <a:gd name="T6" fmla="*/ 16 w 33"/>
                    <a:gd name="T7" fmla="*/ 38 h 38"/>
                    <a:gd name="T8" fmla="*/ 31 w 33"/>
                    <a:gd name="T9" fmla="*/ 17 h 38"/>
                    <a:gd name="T10" fmla="*/ 33 w 33"/>
                    <a:gd name="T11" fmla="*/ 13 h 38"/>
                    <a:gd name="T12" fmla="*/ 31 w 33"/>
                    <a:gd name="T13" fmla="*/ 17 h 38"/>
                    <a:gd name="T14" fmla="*/ 33 w 33"/>
                    <a:gd name="T15" fmla="*/ 8 h 38"/>
                    <a:gd name="T16" fmla="*/ 29 w 33"/>
                    <a:gd name="T17" fmla="*/ 2 h 38"/>
                    <a:gd name="T18" fmla="*/ 23 w 33"/>
                    <a:gd name="T19" fmla="*/ 0 h 38"/>
                    <a:gd name="T20" fmla="*/ 14 w 33"/>
                    <a:gd name="T21" fmla="*/ 4 h 38"/>
                    <a:gd name="T22" fmla="*/ 12 w 33"/>
                    <a:gd name="T23" fmla="*/ 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8">
                      <a:moveTo>
                        <a:pt x="12" y="8"/>
                      </a:moveTo>
                      <a:lnTo>
                        <a:pt x="14" y="4"/>
                      </a:lnTo>
                      <a:lnTo>
                        <a:pt x="0" y="25"/>
                      </a:lnTo>
                      <a:lnTo>
                        <a:pt x="16" y="38"/>
                      </a:lnTo>
                      <a:lnTo>
                        <a:pt x="31" y="17"/>
                      </a:lnTo>
                      <a:lnTo>
                        <a:pt x="33" y="13"/>
                      </a:lnTo>
                      <a:lnTo>
                        <a:pt x="31" y="17"/>
                      </a:lnTo>
                      <a:lnTo>
                        <a:pt x="33" y="8"/>
                      </a:lnTo>
                      <a:lnTo>
                        <a:pt x="29" y="2"/>
                      </a:lnTo>
                      <a:lnTo>
                        <a:pt x="23" y="0"/>
                      </a:lnTo>
                      <a:lnTo>
                        <a:pt x="14" y="4"/>
                      </a:lnTo>
                      <a:lnTo>
                        <a:pt x="12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3" name="Freeform 131"/>
                <p:cNvSpPr>
                  <a:spLocks/>
                </p:cNvSpPr>
                <p:nvPr/>
              </p:nvSpPr>
              <p:spPr bwMode="auto">
                <a:xfrm>
                  <a:off x="4505" y="2429"/>
                  <a:ext cx="25" cy="30"/>
                </a:xfrm>
                <a:custGeom>
                  <a:avLst/>
                  <a:gdLst>
                    <a:gd name="T0" fmla="*/ 6 w 25"/>
                    <a:gd name="T1" fmla="*/ 17 h 30"/>
                    <a:gd name="T2" fmla="*/ 4 w 25"/>
                    <a:gd name="T3" fmla="*/ 9 h 30"/>
                    <a:gd name="T4" fmla="*/ 0 w 25"/>
                    <a:gd name="T5" fmla="*/ 25 h 30"/>
                    <a:gd name="T6" fmla="*/ 21 w 25"/>
                    <a:gd name="T7" fmla="*/ 30 h 30"/>
                    <a:gd name="T8" fmla="*/ 25 w 25"/>
                    <a:gd name="T9" fmla="*/ 13 h 30"/>
                    <a:gd name="T10" fmla="*/ 23 w 25"/>
                    <a:gd name="T11" fmla="*/ 4 h 30"/>
                    <a:gd name="T12" fmla="*/ 25 w 25"/>
                    <a:gd name="T13" fmla="*/ 13 h 30"/>
                    <a:gd name="T14" fmla="*/ 23 w 25"/>
                    <a:gd name="T15" fmla="*/ 4 h 30"/>
                    <a:gd name="T16" fmla="*/ 17 w 25"/>
                    <a:gd name="T17" fmla="*/ 0 h 30"/>
                    <a:gd name="T18" fmla="*/ 8 w 25"/>
                    <a:gd name="T19" fmla="*/ 2 h 30"/>
                    <a:gd name="T20" fmla="*/ 4 w 25"/>
                    <a:gd name="T21" fmla="*/ 9 h 30"/>
                    <a:gd name="T22" fmla="*/ 6 w 25"/>
                    <a:gd name="T23" fmla="*/ 1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0">
                      <a:moveTo>
                        <a:pt x="6" y="17"/>
                      </a:moveTo>
                      <a:lnTo>
                        <a:pt x="4" y="9"/>
                      </a:lnTo>
                      <a:lnTo>
                        <a:pt x="0" y="25"/>
                      </a:lnTo>
                      <a:lnTo>
                        <a:pt x="21" y="30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7" y="0"/>
                      </a:lnTo>
                      <a:lnTo>
                        <a:pt x="8" y="2"/>
                      </a:lnTo>
                      <a:lnTo>
                        <a:pt x="4" y="9"/>
                      </a:lnTo>
                      <a:lnTo>
                        <a:pt x="6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4" name="Freeform 132"/>
                <p:cNvSpPr>
                  <a:spLocks/>
                </p:cNvSpPr>
                <p:nvPr/>
              </p:nvSpPr>
              <p:spPr bwMode="auto">
                <a:xfrm>
                  <a:off x="4501" y="2417"/>
                  <a:ext cx="27" cy="29"/>
                </a:xfrm>
                <a:custGeom>
                  <a:avLst/>
                  <a:gdLst>
                    <a:gd name="T0" fmla="*/ 0 w 27"/>
                    <a:gd name="T1" fmla="*/ 10 h 29"/>
                    <a:gd name="T2" fmla="*/ 2 w 27"/>
                    <a:gd name="T3" fmla="*/ 16 h 29"/>
                    <a:gd name="T4" fmla="*/ 10 w 27"/>
                    <a:gd name="T5" fmla="*/ 29 h 29"/>
                    <a:gd name="T6" fmla="*/ 27 w 27"/>
                    <a:gd name="T7" fmla="*/ 16 h 29"/>
                    <a:gd name="T8" fmla="*/ 19 w 27"/>
                    <a:gd name="T9" fmla="*/ 4 h 29"/>
                    <a:gd name="T10" fmla="*/ 21 w 27"/>
                    <a:gd name="T11" fmla="*/ 10 h 29"/>
                    <a:gd name="T12" fmla="*/ 19 w 27"/>
                    <a:gd name="T13" fmla="*/ 4 h 29"/>
                    <a:gd name="T14" fmla="*/ 12 w 27"/>
                    <a:gd name="T15" fmla="*/ 0 h 29"/>
                    <a:gd name="T16" fmla="*/ 4 w 27"/>
                    <a:gd name="T17" fmla="*/ 2 h 29"/>
                    <a:gd name="T18" fmla="*/ 0 w 27"/>
                    <a:gd name="T19" fmla="*/ 8 h 29"/>
                    <a:gd name="T20" fmla="*/ 2 w 27"/>
                    <a:gd name="T21" fmla="*/ 16 h 29"/>
                    <a:gd name="T22" fmla="*/ 0 w 27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0" y="10"/>
                      </a:moveTo>
                      <a:lnTo>
                        <a:pt x="2" y="16"/>
                      </a:lnTo>
                      <a:lnTo>
                        <a:pt x="10" y="29"/>
                      </a:lnTo>
                      <a:lnTo>
                        <a:pt x="27" y="16"/>
                      </a:lnTo>
                      <a:lnTo>
                        <a:pt x="19" y="4"/>
                      </a:lnTo>
                      <a:lnTo>
                        <a:pt x="21" y="10"/>
                      </a:lnTo>
                      <a:lnTo>
                        <a:pt x="19" y="4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6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5" name="Freeform 133"/>
                <p:cNvSpPr>
                  <a:spLocks/>
                </p:cNvSpPr>
                <p:nvPr/>
              </p:nvSpPr>
              <p:spPr bwMode="auto">
                <a:xfrm>
                  <a:off x="4501" y="2392"/>
                  <a:ext cx="25" cy="35"/>
                </a:xfrm>
                <a:custGeom>
                  <a:avLst/>
                  <a:gdLst>
                    <a:gd name="T0" fmla="*/ 10 w 25"/>
                    <a:gd name="T1" fmla="*/ 21 h 35"/>
                    <a:gd name="T2" fmla="*/ 4 w 25"/>
                    <a:gd name="T3" fmla="*/ 10 h 35"/>
                    <a:gd name="T4" fmla="*/ 0 w 25"/>
                    <a:gd name="T5" fmla="*/ 35 h 35"/>
                    <a:gd name="T6" fmla="*/ 21 w 25"/>
                    <a:gd name="T7" fmla="*/ 35 h 35"/>
                    <a:gd name="T8" fmla="*/ 25 w 25"/>
                    <a:gd name="T9" fmla="*/ 10 h 35"/>
                    <a:gd name="T10" fmla="*/ 19 w 25"/>
                    <a:gd name="T11" fmla="*/ 0 h 35"/>
                    <a:gd name="T12" fmla="*/ 25 w 25"/>
                    <a:gd name="T13" fmla="*/ 10 h 35"/>
                    <a:gd name="T14" fmla="*/ 21 w 25"/>
                    <a:gd name="T15" fmla="*/ 4 h 35"/>
                    <a:gd name="T16" fmla="*/ 15 w 25"/>
                    <a:gd name="T17" fmla="*/ 0 h 35"/>
                    <a:gd name="T18" fmla="*/ 8 w 25"/>
                    <a:gd name="T19" fmla="*/ 4 h 35"/>
                    <a:gd name="T20" fmla="*/ 4 w 25"/>
                    <a:gd name="T21" fmla="*/ 10 h 35"/>
                    <a:gd name="T22" fmla="*/ 10 w 25"/>
                    <a:gd name="T23" fmla="*/ 21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5">
                      <a:moveTo>
                        <a:pt x="10" y="21"/>
                      </a:moveTo>
                      <a:lnTo>
                        <a:pt x="4" y="10"/>
                      </a:lnTo>
                      <a:lnTo>
                        <a:pt x="0" y="35"/>
                      </a:lnTo>
                      <a:lnTo>
                        <a:pt x="21" y="35"/>
                      </a:lnTo>
                      <a:lnTo>
                        <a:pt x="25" y="10"/>
                      </a:lnTo>
                      <a:lnTo>
                        <a:pt x="19" y="0"/>
                      </a:lnTo>
                      <a:lnTo>
                        <a:pt x="25" y="10"/>
                      </a:lnTo>
                      <a:lnTo>
                        <a:pt x="21" y="4"/>
                      </a:lnTo>
                      <a:lnTo>
                        <a:pt x="15" y="0"/>
                      </a:lnTo>
                      <a:lnTo>
                        <a:pt x="8" y="4"/>
                      </a:lnTo>
                      <a:lnTo>
                        <a:pt x="4" y="10"/>
                      </a:lnTo>
                      <a:lnTo>
                        <a:pt x="1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6" name="Freeform 134"/>
                <p:cNvSpPr>
                  <a:spLocks/>
                </p:cNvSpPr>
                <p:nvPr/>
              </p:nvSpPr>
              <p:spPr bwMode="auto">
                <a:xfrm>
                  <a:off x="4497" y="2388"/>
                  <a:ext cx="23" cy="25"/>
                </a:xfrm>
                <a:custGeom>
                  <a:avLst/>
                  <a:gdLst>
                    <a:gd name="T0" fmla="*/ 12 w 23"/>
                    <a:gd name="T1" fmla="*/ 20 h 25"/>
                    <a:gd name="T2" fmla="*/ 6 w 23"/>
                    <a:gd name="T3" fmla="*/ 20 h 25"/>
                    <a:gd name="T4" fmla="*/ 14 w 23"/>
                    <a:gd name="T5" fmla="*/ 25 h 25"/>
                    <a:gd name="T6" fmla="*/ 23 w 23"/>
                    <a:gd name="T7" fmla="*/ 4 h 25"/>
                    <a:gd name="T8" fmla="*/ 14 w 23"/>
                    <a:gd name="T9" fmla="*/ 0 h 25"/>
                    <a:gd name="T10" fmla="*/ 8 w 23"/>
                    <a:gd name="T11" fmla="*/ 0 h 25"/>
                    <a:gd name="T12" fmla="*/ 14 w 23"/>
                    <a:gd name="T13" fmla="*/ 0 h 25"/>
                    <a:gd name="T14" fmla="*/ 6 w 23"/>
                    <a:gd name="T15" fmla="*/ 0 h 25"/>
                    <a:gd name="T16" fmla="*/ 2 w 23"/>
                    <a:gd name="T17" fmla="*/ 6 h 25"/>
                    <a:gd name="T18" fmla="*/ 0 w 23"/>
                    <a:gd name="T19" fmla="*/ 14 h 25"/>
                    <a:gd name="T20" fmla="*/ 6 w 23"/>
                    <a:gd name="T21" fmla="*/ 20 h 25"/>
                    <a:gd name="T22" fmla="*/ 12 w 23"/>
                    <a:gd name="T23" fmla="*/ 2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2" y="20"/>
                      </a:moveTo>
                      <a:lnTo>
                        <a:pt x="6" y="20"/>
                      </a:lnTo>
                      <a:lnTo>
                        <a:pt x="14" y="25"/>
                      </a:lnTo>
                      <a:lnTo>
                        <a:pt x="23" y="4"/>
                      </a:lnTo>
                      <a:lnTo>
                        <a:pt x="14" y="0"/>
                      </a:lnTo>
                      <a:lnTo>
                        <a:pt x="8" y="0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0"/>
                      </a:lnTo>
                      <a:lnTo>
                        <a:pt x="12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7" name="Freeform 135"/>
                <p:cNvSpPr>
                  <a:spLocks/>
                </p:cNvSpPr>
                <p:nvPr/>
              </p:nvSpPr>
              <p:spPr bwMode="auto">
                <a:xfrm>
                  <a:off x="4470" y="2388"/>
                  <a:ext cx="39" cy="29"/>
                </a:xfrm>
                <a:custGeom>
                  <a:avLst/>
                  <a:gdLst>
                    <a:gd name="T0" fmla="*/ 20 w 39"/>
                    <a:gd name="T1" fmla="*/ 23 h 29"/>
                    <a:gd name="T2" fmla="*/ 12 w 39"/>
                    <a:gd name="T3" fmla="*/ 29 h 29"/>
                    <a:gd name="T4" fmla="*/ 39 w 39"/>
                    <a:gd name="T5" fmla="*/ 20 h 29"/>
                    <a:gd name="T6" fmla="*/ 35 w 39"/>
                    <a:gd name="T7" fmla="*/ 0 h 29"/>
                    <a:gd name="T8" fmla="*/ 8 w 39"/>
                    <a:gd name="T9" fmla="*/ 8 h 29"/>
                    <a:gd name="T10" fmla="*/ 0 w 39"/>
                    <a:gd name="T11" fmla="*/ 14 h 29"/>
                    <a:gd name="T12" fmla="*/ 8 w 39"/>
                    <a:gd name="T13" fmla="*/ 8 h 29"/>
                    <a:gd name="T14" fmla="*/ 2 w 39"/>
                    <a:gd name="T15" fmla="*/ 12 h 29"/>
                    <a:gd name="T16" fmla="*/ 2 w 39"/>
                    <a:gd name="T17" fmla="*/ 20 h 29"/>
                    <a:gd name="T18" fmla="*/ 4 w 39"/>
                    <a:gd name="T19" fmla="*/ 27 h 29"/>
                    <a:gd name="T20" fmla="*/ 12 w 39"/>
                    <a:gd name="T21" fmla="*/ 29 h 29"/>
                    <a:gd name="T22" fmla="*/ 20 w 39"/>
                    <a:gd name="T23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29">
                      <a:moveTo>
                        <a:pt x="20" y="23"/>
                      </a:moveTo>
                      <a:lnTo>
                        <a:pt x="12" y="29"/>
                      </a:lnTo>
                      <a:lnTo>
                        <a:pt x="39" y="20"/>
                      </a:lnTo>
                      <a:lnTo>
                        <a:pt x="35" y="0"/>
                      </a:lnTo>
                      <a:lnTo>
                        <a:pt x="8" y="8"/>
                      </a:lnTo>
                      <a:lnTo>
                        <a:pt x="0" y="14"/>
                      </a:lnTo>
                      <a:lnTo>
                        <a:pt x="8" y="8"/>
                      </a:lnTo>
                      <a:lnTo>
                        <a:pt x="2" y="12"/>
                      </a:lnTo>
                      <a:lnTo>
                        <a:pt x="2" y="20"/>
                      </a:lnTo>
                      <a:lnTo>
                        <a:pt x="4" y="27"/>
                      </a:lnTo>
                      <a:lnTo>
                        <a:pt x="12" y="29"/>
                      </a:lnTo>
                      <a:lnTo>
                        <a:pt x="2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8" name="Freeform 136"/>
                <p:cNvSpPr>
                  <a:spLocks/>
                </p:cNvSpPr>
                <p:nvPr/>
              </p:nvSpPr>
              <p:spPr bwMode="auto">
                <a:xfrm>
                  <a:off x="4465" y="2402"/>
                  <a:ext cx="25" cy="25"/>
                </a:xfrm>
                <a:custGeom>
                  <a:avLst/>
                  <a:gdLst>
                    <a:gd name="T0" fmla="*/ 11 w 25"/>
                    <a:gd name="T1" fmla="*/ 25 h 25"/>
                    <a:gd name="T2" fmla="*/ 21 w 25"/>
                    <a:gd name="T3" fmla="*/ 17 h 25"/>
                    <a:gd name="T4" fmla="*/ 25 w 25"/>
                    <a:gd name="T5" fmla="*/ 9 h 25"/>
                    <a:gd name="T6" fmla="*/ 5 w 25"/>
                    <a:gd name="T7" fmla="*/ 0 h 25"/>
                    <a:gd name="T8" fmla="*/ 0 w 25"/>
                    <a:gd name="T9" fmla="*/ 9 h 25"/>
                    <a:gd name="T10" fmla="*/ 11 w 25"/>
                    <a:gd name="T11" fmla="*/ 0 h 25"/>
                    <a:gd name="T12" fmla="*/ 0 w 25"/>
                    <a:gd name="T13" fmla="*/ 9 h 25"/>
                    <a:gd name="T14" fmla="*/ 0 w 25"/>
                    <a:gd name="T15" fmla="*/ 17 h 25"/>
                    <a:gd name="T16" fmla="*/ 9 w 25"/>
                    <a:gd name="T17" fmla="*/ 21 h 25"/>
                    <a:gd name="T18" fmla="*/ 15 w 25"/>
                    <a:gd name="T19" fmla="*/ 23 h 25"/>
                    <a:gd name="T20" fmla="*/ 21 w 25"/>
                    <a:gd name="T21" fmla="*/ 17 h 25"/>
                    <a:gd name="T22" fmla="*/ 11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1" y="25"/>
                      </a:move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5" y="0"/>
                      </a:lnTo>
                      <a:lnTo>
                        <a:pt x="0" y="9"/>
                      </a:lnTo>
                      <a:lnTo>
                        <a:pt x="11" y="0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9" y="21"/>
                      </a:lnTo>
                      <a:lnTo>
                        <a:pt x="15" y="23"/>
                      </a:lnTo>
                      <a:lnTo>
                        <a:pt x="21" y="17"/>
                      </a:lnTo>
                      <a:lnTo>
                        <a:pt x="11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89" name="Freeform 137"/>
                <p:cNvSpPr>
                  <a:spLocks/>
                </p:cNvSpPr>
                <p:nvPr/>
              </p:nvSpPr>
              <p:spPr bwMode="auto">
                <a:xfrm>
                  <a:off x="4432" y="2402"/>
                  <a:ext cx="44" cy="25"/>
                </a:xfrm>
                <a:custGeom>
                  <a:avLst/>
                  <a:gdLst>
                    <a:gd name="T0" fmla="*/ 8 w 44"/>
                    <a:gd name="T1" fmla="*/ 23 h 25"/>
                    <a:gd name="T2" fmla="*/ 12 w 44"/>
                    <a:gd name="T3" fmla="*/ 25 h 25"/>
                    <a:gd name="T4" fmla="*/ 44 w 44"/>
                    <a:gd name="T5" fmla="*/ 25 h 25"/>
                    <a:gd name="T6" fmla="*/ 44 w 44"/>
                    <a:gd name="T7" fmla="*/ 0 h 25"/>
                    <a:gd name="T8" fmla="*/ 12 w 44"/>
                    <a:gd name="T9" fmla="*/ 0 h 25"/>
                    <a:gd name="T10" fmla="*/ 17 w 44"/>
                    <a:gd name="T11" fmla="*/ 2 h 25"/>
                    <a:gd name="T12" fmla="*/ 12 w 44"/>
                    <a:gd name="T13" fmla="*/ 0 h 25"/>
                    <a:gd name="T14" fmla="*/ 4 w 44"/>
                    <a:gd name="T15" fmla="*/ 4 h 25"/>
                    <a:gd name="T16" fmla="*/ 0 w 44"/>
                    <a:gd name="T17" fmla="*/ 13 h 25"/>
                    <a:gd name="T18" fmla="*/ 4 w 44"/>
                    <a:gd name="T19" fmla="*/ 21 h 25"/>
                    <a:gd name="T20" fmla="*/ 12 w 44"/>
                    <a:gd name="T21" fmla="*/ 25 h 25"/>
                    <a:gd name="T22" fmla="*/ 8 w 44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25">
                      <a:moveTo>
                        <a:pt x="8" y="23"/>
                      </a:moveTo>
                      <a:lnTo>
                        <a:pt x="12" y="25"/>
                      </a:lnTo>
                      <a:lnTo>
                        <a:pt x="44" y="25"/>
                      </a:lnTo>
                      <a:lnTo>
                        <a:pt x="44" y="0"/>
                      </a:lnTo>
                      <a:lnTo>
                        <a:pt x="12" y="0"/>
                      </a:lnTo>
                      <a:lnTo>
                        <a:pt x="17" y="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8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0" name="Freeform 138"/>
                <p:cNvSpPr>
                  <a:spLocks/>
                </p:cNvSpPr>
                <p:nvPr/>
              </p:nvSpPr>
              <p:spPr bwMode="auto">
                <a:xfrm>
                  <a:off x="4417" y="2396"/>
                  <a:ext cx="32" cy="29"/>
                </a:xfrm>
                <a:custGeom>
                  <a:avLst/>
                  <a:gdLst>
                    <a:gd name="T0" fmla="*/ 17 w 32"/>
                    <a:gd name="T1" fmla="*/ 21 h 29"/>
                    <a:gd name="T2" fmla="*/ 7 w 32"/>
                    <a:gd name="T3" fmla="*/ 21 h 29"/>
                    <a:gd name="T4" fmla="*/ 23 w 32"/>
                    <a:gd name="T5" fmla="*/ 29 h 29"/>
                    <a:gd name="T6" fmla="*/ 32 w 32"/>
                    <a:gd name="T7" fmla="*/ 8 h 29"/>
                    <a:gd name="T8" fmla="*/ 15 w 32"/>
                    <a:gd name="T9" fmla="*/ 0 h 29"/>
                    <a:gd name="T10" fmla="*/ 5 w 32"/>
                    <a:gd name="T11" fmla="*/ 0 h 29"/>
                    <a:gd name="T12" fmla="*/ 15 w 32"/>
                    <a:gd name="T13" fmla="*/ 0 h 29"/>
                    <a:gd name="T14" fmla="*/ 7 w 32"/>
                    <a:gd name="T15" fmla="*/ 0 h 29"/>
                    <a:gd name="T16" fmla="*/ 2 w 32"/>
                    <a:gd name="T17" fmla="*/ 6 h 29"/>
                    <a:gd name="T18" fmla="*/ 0 w 32"/>
                    <a:gd name="T19" fmla="*/ 15 h 29"/>
                    <a:gd name="T20" fmla="*/ 7 w 32"/>
                    <a:gd name="T21" fmla="*/ 21 h 29"/>
                    <a:gd name="T22" fmla="*/ 17 w 32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9">
                      <a:moveTo>
                        <a:pt x="17" y="21"/>
                      </a:moveTo>
                      <a:lnTo>
                        <a:pt x="7" y="21"/>
                      </a:lnTo>
                      <a:lnTo>
                        <a:pt x="23" y="29"/>
                      </a:lnTo>
                      <a:lnTo>
                        <a:pt x="32" y="8"/>
                      </a:lnTo>
                      <a:lnTo>
                        <a:pt x="15" y="0"/>
                      </a:lnTo>
                      <a:lnTo>
                        <a:pt x="5" y="0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7" y="21"/>
                      </a:lnTo>
                      <a:lnTo>
                        <a:pt x="1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1" name="Freeform 139"/>
                <p:cNvSpPr>
                  <a:spLocks/>
                </p:cNvSpPr>
                <p:nvPr/>
              </p:nvSpPr>
              <p:spPr bwMode="auto">
                <a:xfrm>
                  <a:off x="4390" y="2396"/>
                  <a:ext cx="44" cy="40"/>
                </a:xfrm>
                <a:custGeom>
                  <a:avLst/>
                  <a:gdLst>
                    <a:gd name="T0" fmla="*/ 13 w 44"/>
                    <a:gd name="T1" fmla="*/ 37 h 40"/>
                    <a:gd name="T2" fmla="*/ 17 w 44"/>
                    <a:gd name="T3" fmla="*/ 37 h 40"/>
                    <a:gd name="T4" fmla="*/ 44 w 44"/>
                    <a:gd name="T5" fmla="*/ 21 h 40"/>
                    <a:gd name="T6" fmla="*/ 32 w 44"/>
                    <a:gd name="T7" fmla="*/ 0 h 40"/>
                    <a:gd name="T8" fmla="*/ 4 w 44"/>
                    <a:gd name="T9" fmla="*/ 17 h 40"/>
                    <a:gd name="T10" fmla="*/ 9 w 44"/>
                    <a:gd name="T11" fmla="*/ 17 h 40"/>
                    <a:gd name="T12" fmla="*/ 4 w 44"/>
                    <a:gd name="T13" fmla="*/ 17 h 40"/>
                    <a:gd name="T14" fmla="*/ 0 w 44"/>
                    <a:gd name="T15" fmla="*/ 25 h 40"/>
                    <a:gd name="T16" fmla="*/ 2 w 44"/>
                    <a:gd name="T17" fmla="*/ 33 h 40"/>
                    <a:gd name="T18" fmla="*/ 9 w 44"/>
                    <a:gd name="T19" fmla="*/ 40 h 40"/>
                    <a:gd name="T20" fmla="*/ 17 w 44"/>
                    <a:gd name="T21" fmla="*/ 37 h 40"/>
                    <a:gd name="T22" fmla="*/ 13 w 44"/>
                    <a:gd name="T23" fmla="*/ 37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40">
                      <a:moveTo>
                        <a:pt x="13" y="37"/>
                      </a:moveTo>
                      <a:lnTo>
                        <a:pt x="17" y="37"/>
                      </a:lnTo>
                      <a:lnTo>
                        <a:pt x="44" y="21"/>
                      </a:lnTo>
                      <a:lnTo>
                        <a:pt x="32" y="0"/>
                      </a:lnTo>
                      <a:lnTo>
                        <a:pt x="4" y="17"/>
                      </a:lnTo>
                      <a:lnTo>
                        <a:pt x="9" y="17"/>
                      </a:lnTo>
                      <a:lnTo>
                        <a:pt x="4" y="17"/>
                      </a:lnTo>
                      <a:lnTo>
                        <a:pt x="0" y="25"/>
                      </a:lnTo>
                      <a:lnTo>
                        <a:pt x="2" y="33"/>
                      </a:lnTo>
                      <a:lnTo>
                        <a:pt x="9" y="40"/>
                      </a:lnTo>
                      <a:lnTo>
                        <a:pt x="17" y="37"/>
                      </a:lnTo>
                      <a:lnTo>
                        <a:pt x="13" y="3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2" name="Freeform 140"/>
                <p:cNvSpPr>
                  <a:spLocks/>
                </p:cNvSpPr>
                <p:nvPr/>
              </p:nvSpPr>
              <p:spPr bwMode="auto">
                <a:xfrm>
                  <a:off x="4373" y="2413"/>
                  <a:ext cx="30" cy="25"/>
                </a:xfrm>
                <a:custGeom>
                  <a:avLst/>
                  <a:gdLst>
                    <a:gd name="T0" fmla="*/ 21 w 30"/>
                    <a:gd name="T1" fmla="*/ 10 h 25"/>
                    <a:gd name="T2" fmla="*/ 13 w 30"/>
                    <a:gd name="T3" fmla="*/ 25 h 25"/>
                    <a:gd name="T4" fmla="*/ 30 w 30"/>
                    <a:gd name="T5" fmla="*/ 20 h 25"/>
                    <a:gd name="T6" fmla="*/ 26 w 30"/>
                    <a:gd name="T7" fmla="*/ 0 h 25"/>
                    <a:gd name="T8" fmla="*/ 9 w 30"/>
                    <a:gd name="T9" fmla="*/ 4 h 25"/>
                    <a:gd name="T10" fmla="*/ 0 w 30"/>
                    <a:gd name="T11" fmla="*/ 18 h 25"/>
                    <a:gd name="T12" fmla="*/ 9 w 30"/>
                    <a:gd name="T13" fmla="*/ 4 h 25"/>
                    <a:gd name="T14" fmla="*/ 3 w 30"/>
                    <a:gd name="T15" fmla="*/ 8 h 25"/>
                    <a:gd name="T16" fmla="*/ 3 w 30"/>
                    <a:gd name="T17" fmla="*/ 16 h 25"/>
                    <a:gd name="T18" fmla="*/ 5 w 30"/>
                    <a:gd name="T19" fmla="*/ 23 h 25"/>
                    <a:gd name="T20" fmla="*/ 13 w 30"/>
                    <a:gd name="T21" fmla="*/ 25 h 25"/>
                    <a:gd name="T22" fmla="*/ 21 w 30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5">
                      <a:moveTo>
                        <a:pt x="21" y="10"/>
                      </a:moveTo>
                      <a:lnTo>
                        <a:pt x="13" y="25"/>
                      </a:lnTo>
                      <a:lnTo>
                        <a:pt x="30" y="20"/>
                      </a:lnTo>
                      <a:lnTo>
                        <a:pt x="26" y="0"/>
                      </a:lnTo>
                      <a:lnTo>
                        <a:pt x="9" y="4"/>
                      </a:lnTo>
                      <a:lnTo>
                        <a:pt x="0" y="18"/>
                      </a:lnTo>
                      <a:lnTo>
                        <a:pt x="9" y="4"/>
                      </a:lnTo>
                      <a:lnTo>
                        <a:pt x="3" y="8"/>
                      </a:lnTo>
                      <a:lnTo>
                        <a:pt x="3" y="16"/>
                      </a:lnTo>
                      <a:lnTo>
                        <a:pt x="5" y="23"/>
                      </a:lnTo>
                      <a:lnTo>
                        <a:pt x="13" y="25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3" name="Freeform 141"/>
                <p:cNvSpPr>
                  <a:spLocks/>
                </p:cNvSpPr>
                <p:nvPr/>
              </p:nvSpPr>
              <p:spPr bwMode="auto">
                <a:xfrm>
                  <a:off x="4373" y="2423"/>
                  <a:ext cx="30" cy="31"/>
                </a:xfrm>
                <a:custGeom>
                  <a:avLst/>
                  <a:gdLst>
                    <a:gd name="T0" fmla="*/ 30 w 30"/>
                    <a:gd name="T1" fmla="*/ 23 h 31"/>
                    <a:gd name="T2" fmla="*/ 30 w 30"/>
                    <a:gd name="T3" fmla="*/ 17 h 31"/>
                    <a:gd name="T4" fmla="*/ 21 w 30"/>
                    <a:gd name="T5" fmla="*/ 0 h 31"/>
                    <a:gd name="T6" fmla="*/ 0 w 30"/>
                    <a:gd name="T7" fmla="*/ 8 h 31"/>
                    <a:gd name="T8" fmla="*/ 9 w 30"/>
                    <a:gd name="T9" fmla="*/ 25 h 31"/>
                    <a:gd name="T10" fmla="*/ 9 w 30"/>
                    <a:gd name="T11" fmla="*/ 19 h 31"/>
                    <a:gd name="T12" fmla="*/ 9 w 30"/>
                    <a:gd name="T13" fmla="*/ 25 h 31"/>
                    <a:gd name="T14" fmla="*/ 15 w 30"/>
                    <a:gd name="T15" fmla="*/ 31 h 31"/>
                    <a:gd name="T16" fmla="*/ 23 w 30"/>
                    <a:gd name="T17" fmla="*/ 29 h 31"/>
                    <a:gd name="T18" fmla="*/ 30 w 30"/>
                    <a:gd name="T19" fmla="*/ 25 h 31"/>
                    <a:gd name="T20" fmla="*/ 30 w 30"/>
                    <a:gd name="T21" fmla="*/ 17 h 31"/>
                    <a:gd name="T22" fmla="*/ 30 w 30"/>
                    <a:gd name="T23" fmla="*/ 23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30" y="23"/>
                      </a:moveTo>
                      <a:lnTo>
                        <a:pt x="30" y="17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9" y="25"/>
                      </a:lnTo>
                      <a:lnTo>
                        <a:pt x="9" y="19"/>
                      </a:lnTo>
                      <a:lnTo>
                        <a:pt x="9" y="25"/>
                      </a:lnTo>
                      <a:lnTo>
                        <a:pt x="15" y="31"/>
                      </a:lnTo>
                      <a:lnTo>
                        <a:pt x="23" y="29"/>
                      </a:lnTo>
                      <a:lnTo>
                        <a:pt x="30" y="25"/>
                      </a:lnTo>
                      <a:lnTo>
                        <a:pt x="30" y="17"/>
                      </a:lnTo>
                      <a:lnTo>
                        <a:pt x="3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4" name="Freeform 142"/>
                <p:cNvSpPr>
                  <a:spLocks/>
                </p:cNvSpPr>
                <p:nvPr/>
              </p:nvSpPr>
              <p:spPr bwMode="auto">
                <a:xfrm>
                  <a:off x="4378" y="2442"/>
                  <a:ext cx="25" cy="29"/>
                </a:xfrm>
                <a:custGeom>
                  <a:avLst/>
                  <a:gdLst>
                    <a:gd name="T0" fmla="*/ 12 w 25"/>
                    <a:gd name="T1" fmla="*/ 29 h 29"/>
                    <a:gd name="T2" fmla="*/ 21 w 25"/>
                    <a:gd name="T3" fmla="*/ 21 h 29"/>
                    <a:gd name="T4" fmla="*/ 25 w 25"/>
                    <a:gd name="T5" fmla="*/ 4 h 29"/>
                    <a:gd name="T6" fmla="*/ 4 w 25"/>
                    <a:gd name="T7" fmla="*/ 0 h 29"/>
                    <a:gd name="T8" fmla="*/ 0 w 25"/>
                    <a:gd name="T9" fmla="*/ 17 h 29"/>
                    <a:gd name="T10" fmla="*/ 8 w 25"/>
                    <a:gd name="T11" fmla="*/ 8 h 29"/>
                    <a:gd name="T12" fmla="*/ 0 w 25"/>
                    <a:gd name="T13" fmla="*/ 17 h 29"/>
                    <a:gd name="T14" fmla="*/ 2 w 25"/>
                    <a:gd name="T15" fmla="*/ 25 h 29"/>
                    <a:gd name="T16" fmla="*/ 8 w 25"/>
                    <a:gd name="T17" fmla="*/ 27 h 29"/>
                    <a:gd name="T18" fmla="*/ 16 w 25"/>
                    <a:gd name="T19" fmla="*/ 27 h 29"/>
                    <a:gd name="T20" fmla="*/ 21 w 25"/>
                    <a:gd name="T21" fmla="*/ 21 h 29"/>
                    <a:gd name="T22" fmla="*/ 12 w 25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2" y="29"/>
                      </a:moveTo>
                      <a:lnTo>
                        <a:pt x="21" y="21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7"/>
                      </a:lnTo>
                      <a:lnTo>
                        <a:pt x="8" y="8"/>
                      </a:lnTo>
                      <a:lnTo>
                        <a:pt x="0" y="17"/>
                      </a:lnTo>
                      <a:lnTo>
                        <a:pt x="2" y="25"/>
                      </a:lnTo>
                      <a:lnTo>
                        <a:pt x="8" y="27"/>
                      </a:lnTo>
                      <a:lnTo>
                        <a:pt x="16" y="27"/>
                      </a:lnTo>
                      <a:lnTo>
                        <a:pt x="21" y="21"/>
                      </a:lnTo>
                      <a:lnTo>
                        <a:pt x="12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5" name="Freeform 143"/>
                <p:cNvSpPr>
                  <a:spLocks/>
                </p:cNvSpPr>
                <p:nvPr/>
              </p:nvSpPr>
              <p:spPr bwMode="auto">
                <a:xfrm>
                  <a:off x="4355" y="2450"/>
                  <a:ext cx="35" cy="25"/>
                </a:xfrm>
                <a:custGeom>
                  <a:avLst/>
                  <a:gdLst>
                    <a:gd name="T0" fmla="*/ 0 w 35"/>
                    <a:gd name="T1" fmla="*/ 19 h 25"/>
                    <a:gd name="T2" fmla="*/ 12 w 35"/>
                    <a:gd name="T3" fmla="*/ 25 h 25"/>
                    <a:gd name="T4" fmla="*/ 35 w 35"/>
                    <a:gd name="T5" fmla="*/ 21 h 25"/>
                    <a:gd name="T6" fmla="*/ 31 w 35"/>
                    <a:gd name="T7" fmla="*/ 0 h 25"/>
                    <a:gd name="T8" fmla="*/ 8 w 35"/>
                    <a:gd name="T9" fmla="*/ 4 h 25"/>
                    <a:gd name="T10" fmla="*/ 21 w 35"/>
                    <a:gd name="T11" fmla="*/ 11 h 25"/>
                    <a:gd name="T12" fmla="*/ 8 w 35"/>
                    <a:gd name="T13" fmla="*/ 4 h 25"/>
                    <a:gd name="T14" fmla="*/ 2 w 35"/>
                    <a:gd name="T15" fmla="*/ 9 h 25"/>
                    <a:gd name="T16" fmla="*/ 2 w 35"/>
                    <a:gd name="T17" fmla="*/ 17 h 25"/>
                    <a:gd name="T18" fmla="*/ 4 w 35"/>
                    <a:gd name="T19" fmla="*/ 23 h 25"/>
                    <a:gd name="T20" fmla="*/ 12 w 35"/>
                    <a:gd name="T21" fmla="*/ 25 h 25"/>
                    <a:gd name="T22" fmla="*/ 0 w 3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0" y="19"/>
                      </a:moveTo>
                      <a:lnTo>
                        <a:pt x="12" y="25"/>
                      </a:lnTo>
                      <a:lnTo>
                        <a:pt x="35" y="21"/>
                      </a:lnTo>
                      <a:lnTo>
                        <a:pt x="31" y="0"/>
                      </a:lnTo>
                      <a:lnTo>
                        <a:pt x="8" y="4"/>
                      </a:lnTo>
                      <a:lnTo>
                        <a:pt x="21" y="11"/>
                      </a:lnTo>
                      <a:lnTo>
                        <a:pt x="8" y="4"/>
                      </a:lnTo>
                      <a:lnTo>
                        <a:pt x="2" y="9"/>
                      </a:lnTo>
                      <a:lnTo>
                        <a:pt x="2" y="17"/>
                      </a:lnTo>
                      <a:lnTo>
                        <a:pt x="4" y="23"/>
                      </a:lnTo>
                      <a:lnTo>
                        <a:pt x="12" y="25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6" name="Freeform 144"/>
                <p:cNvSpPr>
                  <a:spLocks/>
                </p:cNvSpPr>
                <p:nvPr/>
              </p:nvSpPr>
              <p:spPr bwMode="auto">
                <a:xfrm>
                  <a:off x="4350" y="2446"/>
                  <a:ext cx="26" cy="23"/>
                </a:xfrm>
                <a:custGeom>
                  <a:avLst/>
                  <a:gdLst>
                    <a:gd name="T0" fmla="*/ 17 w 26"/>
                    <a:gd name="T1" fmla="*/ 19 h 23"/>
                    <a:gd name="T2" fmla="*/ 0 w 26"/>
                    <a:gd name="T3" fmla="*/ 15 h 23"/>
                    <a:gd name="T4" fmla="*/ 5 w 26"/>
                    <a:gd name="T5" fmla="*/ 23 h 23"/>
                    <a:gd name="T6" fmla="*/ 26 w 26"/>
                    <a:gd name="T7" fmla="*/ 15 h 23"/>
                    <a:gd name="T8" fmla="*/ 21 w 26"/>
                    <a:gd name="T9" fmla="*/ 6 h 23"/>
                    <a:gd name="T10" fmla="*/ 5 w 26"/>
                    <a:gd name="T11" fmla="*/ 2 h 23"/>
                    <a:gd name="T12" fmla="*/ 21 w 26"/>
                    <a:gd name="T13" fmla="*/ 6 h 23"/>
                    <a:gd name="T14" fmla="*/ 15 w 26"/>
                    <a:gd name="T15" fmla="*/ 0 h 23"/>
                    <a:gd name="T16" fmla="*/ 9 w 26"/>
                    <a:gd name="T17" fmla="*/ 0 h 23"/>
                    <a:gd name="T18" fmla="*/ 0 w 26"/>
                    <a:gd name="T19" fmla="*/ 6 h 23"/>
                    <a:gd name="T20" fmla="*/ 0 w 26"/>
                    <a:gd name="T21" fmla="*/ 15 h 23"/>
                    <a:gd name="T22" fmla="*/ 17 w 26"/>
                    <a:gd name="T23" fmla="*/ 19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3">
                      <a:moveTo>
                        <a:pt x="17" y="19"/>
                      </a:moveTo>
                      <a:lnTo>
                        <a:pt x="0" y="15"/>
                      </a:lnTo>
                      <a:lnTo>
                        <a:pt x="5" y="23"/>
                      </a:lnTo>
                      <a:lnTo>
                        <a:pt x="26" y="15"/>
                      </a:lnTo>
                      <a:lnTo>
                        <a:pt x="21" y="6"/>
                      </a:lnTo>
                      <a:lnTo>
                        <a:pt x="5" y="2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5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7" name="Freeform 145"/>
                <p:cNvSpPr>
                  <a:spLocks/>
                </p:cNvSpPr>
                <p:nvPr/>
              </p:nvSpPr>
              <p:spPr bwMode="auto">
                <a:xfrm>
                  <a:off x="4338" y="2448"/>
                  <a:ext cx="29" cy="27"/>
                </a:xfrm>
                <a:custGeom>
                  <a:avLst/>
                  <a:gdLst>
                    <a:gd name="T0" fmla="*/ 19 w 29"/>
                    <a:gd name="T1" fmla="*/ 25 h 27"/>
                    <a:gd name="T2" fmla="*/ 17 w 29"/>
                    <a:gd name="T3" fmla="*/ 25 h 27"/>
                    <a:gd name="T4" fmla="*/ 29 w 29"/>
                    <a:gd name="T5" fmla="*/ 17 h 27"/>
                    <a:gd name="T6" fmla="*/ 17 w 29"/>
                    <a:gd name="T7" fmla="*/ 0 h 27"/>
                    <a:gd name="T8" fmla="*/ 4 w 29"/>
                    <a:gd name="T9" fmla="*/ 8 h 27"/>
                    <a:gd name="T10" fmla="*/ 2 w 29"/>
                    <a:gd name="T11" fmla="*/ 8 h 27"/>
                    <a:gd name="T12" fmla="*/ 4 w 29"/>
                    <a:gd name="T13" fmla="*/ 8 h 27"/>
                    <a:gd name="T14" fmla="*/ 0 w 29"/>
                    <a:gd name="T15" fmla="*/ 15 h 27"/>
                    <a:gd name="T16" fmla="*/ 2 w 29"/>
                    <a:gd name="T17" fmla="*/ 23 h 27"/>
                    <a:gd name="T18" fmla="*/ 8 w 29"/>
                    <a:gd name="T19" fmla="*/ 27 h 27"/>
                    <a:gd name="T20" fmla="*/ 17 w 29"/>
                    <a:gd name="T21" fmla="*/ 25 h 27"/>
                    <a:gd name="T22" fmla="*/ 19 w 29"/>
                    <a:gd name="T23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9" y="25"/>
                      </a:moveTo>
                      <a:lnTo>
                        <a:pt x="17" y="25"/>
                      </a:lnTo>
                      <a:lnTo>
                        <a:pt x="29" y="17"/>
                      </a:lnTo>
                      <a:lnTo>
                        <a:pt x="17" y="0"/>
                      </a:lnTo>
                      <a:lnTo>
                        <a:pt x="4" y="8"/>
                      </a:lnTo>
                      <a:lnTo>
                        <a:pt x="2" y="8"/>
                      </a:lnTo>
                      <a:lnTo>
                        <a:pt x="4" y="8"/>
                      </a:lnTo>
                      <a:lnTo>
                        <a:pt x="0" y="15"/>
                      </a:lnTo>
                      <a:lnTo>
                        <a:pt x="2" y="23"/>
                      </a:lnTo>
                      <a:lnTo>
                        <a:pt x="8" y="27"/>
                      </a:lnTo>
                      <a:lnTo>
                        <a:pt x="17" y="25"/>
                      </a:lnTo>
                      <a:lnTo>
                        <a:pt x="1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8" name="Freeform 146"/>
                <p:cNvSpPr>
                  <a:spLocks/>
                </p:cNvSpPr>
                <p:nvPr/>
              </p:nvSpPr>
              <p:spPr bwMode="auto">
                <a:xfrm>
                  <a:off x="4317" y="2456"/>
                  <a:ext cx="40" cy="42"/>
                </a:xfrm>
                <a:custGeom>
                  <a:avLst/>
                  <a:gdLst>
                    <a:gd name="T0" fmla="*/ 2 w 40"/>
                    <a:gd name="T1" fmla="*/ 32 h 42"/>
                    <a:gd name="T2" fmla="*/ 21 w 40"/>
                    <a:gd name="T3" fmla="*/ 38 h 42"/>
                    <a:gd name="T4" fmla="*/ 40 w 40"/>
                    <a:gd name="T5" fmla="*/ 17 h 42"/>
                    <a:gd name="T6" fmla="*/ 23 w 40"/>
                    <a:gd name="T7" fmla="*/ 0 h 42"/>
                    <a:gd name="T8" fmla="*/ 4 w 40"/>
                    <a:gd name="T9" fmla="*/ 21 h 42"/>
                    <a:gd name="T10" fmla="*/ 23 w 40"/>
                    <a:gd name="T11" fmla="*/ 28 h 42"/>
                    <a:gd name="T12" fmla="*/ 4 w 40"/>
                    <a:gd name="T13" fmla="*/ 21 h 42"/>
                    <a:gd name="T14" fmla="*/ 0 w 40"/>
                    <a:gd name="T15" fmla="*/ 30 h 42"/>
                    <a:gd name="T16" fmla="*/ 4 w 40"/>
                    <a:gd name="T17" fmla="*/ 38 h 42"/>
                    <a:gd name="T18" fmla="*/ 13 w 40"/>
                    <a:gd name="T19" fmla="*/ 42 h 42"/>
                    <a:gd name="T20" fmla="*/ 21 w 40"/>
                    <a:gd name="T21" fmla="*/ 38 h 42"/>
                    <a:gd name="T22" fmla="*/ 2 w 40"/>
                    <a:gd name="T23" fmla="*/ 32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42">
                      <a:moveTo>
                        <a:pt x="2" y="32"/>
                      </a:moveTo>
                      <a:lnTo>
                        <a:pt x="21" y="38"/>
                      </a:lnTo>
                      <a:lnTo>
                        <a:pt x="40" y="17"/>
                      </a:lnTo>
                      <a:lnTo>
                        <a:pt x="23" y="0"/>
                      </a:lnTo>
                      <a:lnTo>
                        <a:pt x="4" y="21"/>
                      </a:lnTo>
                      <a:lnTo>
                        <a:pt x="23" y="28"/>
                      </a:lnTo>
                      <a:lnTo>
                        <a:pt x="4" y="21"/>
                      </a:lnTo>
                      <a:lnTo>
                        <a:pt x="0" y="30"/>
                      </a:lnTo>
                      <a:lnTo>
                        <a:pt x="4" y="38"/>
                      </a:lnTo>
                      <a:lnTo>
                        <a:pt x="13" y="42"/>
                      </a:lnTo>
                      <a:lnTo>
                        <a:pt x="21" y="38"/>
                      </a:lnTo>
                      <a:lnTo>
                        <a:pt x="2" y="3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299" name="Freeform 147"/>
                <p:cNvSpPr>
                  <a:spLocks/>
                </p:cNvSpPr>
                <p:nvPr/>
              </p:nvSpPr>
              <p:spPr bwMode="auto">
                <a:xfrm>
                  <a:off x="4315" y="2454"/>
                  <a:ext cx="25" cy="34"/>
                </a:xfrm>
                <a:custGeom>
                  <a:avLst/>
                  <a:gdLst>
                    <a:gd name="T0" fmla="*/ 4 w 25"/>
                    <a:gd name="T1" fmla="*/ 19 h 34"/>
                    <a:gd name="T2" fmla="*/ 0 w 25"/>
                    <a:gd name="T3" fmla="*/ 13 h 34"/>
                    <a:gd name="T4" fmla="*/ 4 w 25"/>
                    <a:gd name="T5" fmla="*/ 34 h 34"/>
                    <a:gd name="T6" fmla="*/ 25 w 25"/>
                    <a:gd name="T7" fmla="*/ 30 h 34"/>
                    <a:gd name="T8" fmla="*/ 21 w 25"/>
                    <a:gd name="T9" fmla="*/ 9 h 34"/>
                    <a:gd name="T10" fmla="*/ 17 w 25"/>
                    <a:gd name="T11" fmla="*/ 2 h 34"/>
                    <a:gd name="T12" fmla="*/ 21 w 25"/>
                    <a:gd name="T13" fmla="*/ 9 h 34"/>
                    <a:gd name="T14" fmla="*/ 17 w 25"/>
                    <a:gd name="T15" fmla="*/ 2 h 34"/>
                    <a:gd name="T16" fmla="*/ 8 w 25"/>
                    <a:gd name="T17" fmla="*/ 0 h 34"/>
                    <a:gd name="T18" fmla="*/ 2 w 25"/>
                    <a:gd name="T19" fmla="*/ 5 h 34"/>
                    <a:gd name="T20" fmla="*/ 0 w 25"/>
                    <a:gd name="T21" fmla="*/ 13 h 34"/>
                    <a:gd name="T22" fmla="*/ 4 w 25"/>
                    <a:gd name="T23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4">
                      <a:moveTo>
                        <a:pt x="4" y="19"/>
                      </a:moveTo>
                      <a:lnTo>
                        <a:pt x="0" y="13"/>
                      </a:lnTo>
                      <a:lnTo>
                        <a:pt x="4" y="34"/>
                      </a:lnTo>
                      <a:lnTo>
                        <a:pt x="25" y="30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5"/>
                      </a:lnTo>
                      <a:lnTo>
                        <a:pt x="0" y="13"/>
                      </a:lnTo>
                      <a:lnTo>
                        <a:pt x="4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0" name="Freeform 148"/>
                <p:cNvSpPr>
                  <a:spLocks/>
                </p:cNvSpPr>
                <p:nvPr/>
              </p:nvSpPr>
              <p:spPr bwMode="auto">
                <a:xfrm>
                  <a:off x="4294" y="2438"/>
                  <a:ext cx="38" cy="35"/>
                </a:xfrm>
                <a:custGeom>
                  <a:avLst/>
                  <a:gdLst>
                    <a:gd name="T0" fmla="*/ 6 w 38"/>
                    <a:gd name="T1" fmla="*/ 21 h 35"/>
                    <a:gd name="T2" fmla="*/ 4 w 38"/>
                    <a:gd name="T3" fmla="*/ 18 h 35"/>
                    <a:gd name="T4" fmla="*/ 25 w 38"/>
                    <a:gd name="T5" fmla="*/ 35 h 35"/>
                    <a:gd name="T6" fmla="*/ 38 w 38"/>
                    <a:gd name="T7" fmla="*/ 18 h 35"/>
                    <a:gd name="T8" fmla="*/ 17 w 38"/>
                    <a:gd name="T9" fmla="*/ 2 h 35"/>
                    <a:gd name="T10" fmla="*/ 15 w 38"/>
                    <a:gd name="T11" fmla="*/ 0 h 35"/>
                    <a:gd name="T12" fmla="*/ 17 w 38"/>
                    <a:gd name="T13" fmla="*/ 2 h 35"/>
                    <a:gd name="T14" fmla="*/ 8 w 38"/>
                    <a:gd name="T15" fmla="*/ 0 h 35"/>
                    <a:gd name="T16" fmla="*/ 2 w 38"/>
                    <a:gd name="T17" fmla="*/ 4 h 35"/>
                    <a:gd name="T18" fmla="*/ 0 w 38"/>
                    <a:gd name="T19" fmla="*/ 10 h 35"/>
                    <a:gd name="T20" fmla="*/ 4 w 38"/>
                    <a:gd name="T21" fmla="*/ 18 h 35"/>
                    <a:gd name="T22" fmla="*/ 6 w 38"/>
                    <a:gd name="T23" fmla="*/ 21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5">
                      <a:moveTo>
                        <a:pt x="6" y="21"/>
                      </a:moveTo>
                      <a:lnTo>
                        <a:pt x="4" y="18"/>
                      </a:lnTo>
                      <a:lnTo>
                        <a:pt x="25" y="35"/>
                      </a:lnTo>
                      <a:lnTo>
                        <a:pt x="38" y="18"/>
                      </a:lnTo>
                      <a:lnTo>
                        <a:pt x="17" y="2"/>
                      </a:lnTo>
                      <a:lnTo>
                        <a:pt x="15" y="0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8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1" name="Freeform 149"/>
                <p:cNvSpPr>
                  <a:spLocks/>
                </p:cNvSpPr>
                <p:nvPr/>
              </p:nvSpPr>
              <p:spPr bwMode="auto">
                <a:xfrm>
                  <a:off x="4271" y="2427"/>
                  <a:ext cx="38" cy="32"/>
                </a:xfrm>
                <a:custGeom>
                  <a:avLst/>
                  <a:gdLst>
                    <a:gd name="T0" fmla="*/ 10 w 38"/>
                    <a:gd name="T1" fmla="*/ 25 h 32"/>
                    <a:gd name="T2" fmla="*/ 6 w 38"/>
                    <a:gd name="T3" fmla="*/ 23 h 32"/>
                    <a:gd name="T4" fmla="*/ 29 w 38"/>
                    <a:gd name="T5" fmla="*/ 32 h 32"/>
                    <a:gd name="T6" fmla="*/ 38 w 38"/>
                    <a:gd name="T7" fmla="*/ 11 h 32"/>
                    <a:gd name="T8" fmla="*/ 15 w 38"/>
                    <a:gd name="T9" fmla="*/ 2 h 32"/>
                    <a:gd name="T10" fmla="*/ 10 w 38"/>
                    <a:gd name="T11" fmla="*/ 0 h 32"/>
                    <a:gd name="T12" fmla="*/ 15 w 38"/>
                    <a:gd name="T13" fmla="*/ 2 h 32"/>
                    <a:gd name="T14" fmla="*/ 6 w 38"/>
                    <a:gd name="T15" fmla="*/ 2 h 32"/>
                    <a:gd name="T16" fmla="*/ 2 w 38"/>
                    <a:gd name="T17" fmla="*/ 9 h 32"/>
                    <a:gd name="T18" fmla="*/ 0 w 38"/>
                    <a:gd name="T19" fmla="*/ 17 h 32"/>
                    <a:gd name="T20" fmla="*/ 6 w 38"/>
                    <a:gd name="T21" fmla="*/ 23 h 32"/>
                    <a:gd name="T22" fmla="*/ 10 w 38"/>
                    <a:gd name="T23" fmla="*/ 25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2">
                      <a:moveTo>
                        <a:pt x="10" y="25"/>
                      </a:moveTo>
                      <a:lnTo>
                        <a:pt x="6" y="23"/>
                      </a:lnTo>
                      <a:lnTo>
                        <a:pt x="29" y="32"/>
                      </a:lnTo>
                      <a:lnTo>
                        <a:pt x="38" y="11"/>
                      </a:lnTo>
                      <a:lnTo>
                        <a:pt x="15" y="2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6" y="2"/>
                      </a:lnTo>
                      <a:lnTo>
                        <a:pt x="2" y="9"/>
                      </a:lnTo>
                      <a:lnTo>
                        <a:pt x="0" y="17"/>
                      </a:lnTo>
                      <a:lnTo>
                        <a:pt x="6" y="23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2" name="Freeform 150"/>
                <p:cNvSpPr>
                  <a:spLocks/>
                </p:cNvSpPr>
                <p:nvPr/>
              </p:nvSpPr>
              <p:spPr bwMode="auto">
                <a:xfrm>
                  <a:off x="4248" y="2427"/>
                  <a:ext cx="33" cy="25"/>
                </a:xfrm>
                <a:custGeom>
                  <a:avLst/>
                  <a:gdLst>
                    <a:gd name="T0" fmla="*/ 6 w 33"/>
                    <a:gd name="T1" fmla="*/ 21 h 25"/>
                    <a:gd name="T2" fmla="*/ 13 w 33"/>
                    <a:gd name="T3" fmla="*/ 25 h 25"/>
                    <a:gd name="T4" fmla="*/ 33 w 33"/>
                    <a:gd name="T5" fmla="*/ 25 h 25"/>
                    <a:gd name="T6" fmla="*/ 33 w 33"/>
                    <a:gd name="T7" fmla="*/ 0 h 25"/>
                    <a:gd name="T8" fmla="*/ 13 w 33"/>
                    <a:gd name="T9" fmla="*/ 0 h 25"/>
                    <a:gd name="T10" fmla="*/ 19 w 33"/>
                    <a:gd name="T11" fmla="*/ 4 h 25"/>
                    <a:gd name="T12" fmla="*/ 13 w 33"/>
                    <a:gd name="T13" fmla="*/ 0 h 25"/>
                    <a:gd name="T14" fmla="*/ 4 w 33"/>
                    <a:gd name="T15" fmla="*/ 4 h 25"/>
                    <a:gd name="T16" fmla="*/ 0 w 33"/>
                    <a:gd name="T17" fmla="*/ 13 h 25"/>
                    <a:gd name="T18" fmla="*/ 4 w 33"/>
                    <a:gd name="T19" fmla="*/ 21 h 25"/>
                    <a:gd name="T20" fmla="*/ 13 w 33"/>
                    <a:gd name="T21" fmla="*/ 25 h 25"/>
                    <a:gd name="T22" fmla="*/ 6 w 33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5">
                      <a:moveTo>
                        <a:pt x="6" y="21"/>
                      </a:moveTo>
                      <a:lnTo>
                        <a:pt x="13" y="25"/>
                      </a:lnTo>
                      <a:lnTo>
                        <a:pt x="33" y="25"/>
                      </a:lnTo>
                      <a:lnTo>
                        <a:pt x="33" y="0"/>
                      </a:lnTo>
                      <a:lnTo>
                        <a:pt x="13" y="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3" name="Freeform 151"/>
                <p:cNvSpPr>
                  <a:spLocks/>
                </p:cNvSpPr>
                <p:nvPr/>
              </p:nvSpPr>
              <p:spPr bwMode="auto">
                <a:xfrm>
                  <a:off x="4238" y="2421"/>
                  <a:ext cx="29" cy="27"/>
                </a:xfrm>
                <a:custGeom>
                  <a:avLst/>
                  <a:gdLst>
                    <a:gd name="T0" fmla="*/ 10 w 29"/>
                    <a:gd name="T1" fmla="*/ 21 h 27"/>
                    <a:gd name="T2" fmla="*/ 4 w 29"/>
                    <a:gd name="T3" fmla="*/ 19 h 27"/>
                    <a:gd name="T4" fmla="*/ 16 w 29"/>
                    <a:gd name="T5" fmla="*/ 27 h 27"/>
                    <a:gd name="T6" fmla="*/ 29 w 29"/>
                    <a:gd name="T7" fmla="*/ 10 h 27"/>
                    <a:gd name="T8" fmla="*/ 16 w 29"/>
                    <a:gd name="T9" fmla="*/ 2 h 27"/>
                    <a:gd name="T10" fmla="*/ 10 w 29"/>
                    <a:gd name="T11" fmla="*/ 0 h 27"/>
                    <a:gd name="T12" fmla="*/ 16 w 29"/>
                    <a:gd name="T13" fmla="*/ 2 h 27"/>
                    <a:gd name="T14" fmla="*/ 8 w 29"/>
                    <a:gd name="T15" fmla="*/ 0 h 27"/>
                    <a:gd name="T16" fmla="*/ 2 w 29"/>
                    <a:gd name="T17" fmla="*/ 4 h 27"/>
                    <a:gd name="T18" fmla="*/ 0 w 29"/>
                    <a:gd name="T19" fmla="*/ 10 h 27"/>
                    <a:gd name="T20" fmla="*/ 4 w 29"/>
                    <a:gd name="T21" fmla="*/ 19 h 27"/>
                    <a:gd name="T22" fmla="*/ 10 w 29"/>
                    <a:gd name="T23" fmla="*/ 2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0" y="21"/>
                      </a:moveTo>
                      <a:lnTo>
                        <a:pt x="4" y="19"/>
                      </a:lnTo>
                      <a:lnTo>
                        <a:pt x="16" y="27"/>
                      </a:lnTo>
                      <a:lnTo>
                        <a:pt x="29" y="10"/>
                      </a:lnTo>
                      <a:lnTo>
                        <a:pt x="16" y="2"/>
                      </a:lnTo>
                      <a:lnTo>
                        <a:pt x="10" y="0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1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4" name="Freeform 152"/>
                <p:cNvSpPr>
                  <a:spLocks/>
                </p:cNvSpPr>
                <p:nvPr/>
              </p:nvSpPr>
              <p:spPr bwMode="auto">
                <a:xfrm>
                  <a:off x="4190" y="2421"/>
                  <a:ext cx="58" cy="29"/>
                </a:xfrm>
                <a:custGeom>
                  <a:avLst/>
                  <a:gdLst>
                    <a:gd name="T0" fmla="*/ 4 w 58"/>
                    <a:gd name="T1" fmla="*/ 29 h 29"/>
                    <a:gd name="T2" fmla="*/ 8 w 58"/>
                    <a:gd name="T3" fmla="*/ 29 h 29"/>
                    <a:gd name="T4" fmla="*/ 58 w 58"/>
                    <a:gd name="T5" fmla="*/ 21 h 29"/>
                    <a:gd name="T6" fmla="*/ 58 w 58"/>
                    <a:gd name="T7" fmla="*/ 0 h 29"/>
                    <a:gd name="T8" fmla="*/ 8 w 58"/>
                    <a:gd name="T9" fmla="*/ 8 h 29"/>
                    <a:gd name="T10" fmla="*/ 12 w 58"/>
                    <a:gd name="T11" fmla="*/ 8 h 29"/>
                    <a:gd name="T12" fmla="*/ 8 w 58"/>
                    <a:gd name="T13" fmla="*/ 8 h 29"/>
                    <a:gd name="T14" fmla="*/ 2 w 58"/>
                    <a:gd name="T15" fmla="*/ 12 h 29"/>
                    <a:gd name="T16" fmla="*/ 0 w 58"/>
                    <a:gd name="T17" fmla="*/ 19 h 29"/>
                    <a:gd name="T18" fmla="*/ 2 w 58"/>
                    <a:gd name="T19" fmla="*/ 25 h 29"/>
                    <a:gd name="T20" fmla="*/ 8 w 58"/>
                    <a:gd name="T21" fmla="*/ 29 h 29"/>
                    <a:gd name="T22" fmla="*/ 4 w 58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8" h="29">
                      <a:moveTo>
                        <a:pt x="4" y="29"/>
                      </a:moveTo>
                      <a:lnTo>
                        <a:pt x="8" y="29"/>
                      </a:lnTo>
                      <a:lnTo>
                        <a:pt x="58" y="21"/>
                      </a:lnTo>
                      <a:lnTo>
                        <a:pt x="58" y="0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8" y="8"/>
                      </a:lnTo>
                      <a:lnTo>
                        <a:pt x="2" y="12"/>
                      </a:lnTo>
                      <a:lnTo>
                        <a:pt x="0" y="19"/>
                      </a:lnTo>
                      <a:lnTo>
                        <a:pt x="2" y="25"/>
                      </a:lnTo>
                      <a:lnTo>
                        <a:pt x="8" y="29"/>
                      </a:lnTo>
                      <a:lnTo>
                        <a:pt x="4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5" name="Freeform 153"/>
                <p:cNvSpPr>
                  <a:spLocks/>
                </p:cNvSpPr>
                <p:nvPr/>
              </p:nvSpPr>
              <p:spPr bwMode="auto">
                <a:xfrm>
                  <a:off x="4171" y="2421"/>
                  <a:ext cx="31" cy="29"/>
                </a:xfrm>
                <a:custGeom>
                  <a:avLst/>
                  <a:gdLst>
                    <a:gd name="T0" fmla="*/ 16 w 31"/>
                    <a:gd name="T1" fmla="*/ 19 h 29"/>
                    <a:gd name="T2" fmla="*/ 6 w 31"/>
                    <a:gd name="T3" fmla="*/ 21 h 29"/>
                    <a:gd name="T4" fmla="*/ 23 w 31"/>
                    <a:gd name="T5" fmla="*/ 29 h 29"/>
                    <a:gd name="T6" fmla="*/ 31 w 31"/>
                    <a:gd name="T7" fmla="*/ 8 h 29"/>
                    <a:gd name="T8" fmla="*/ 14 w 31"/>
                    <a:gd name="T9" fmla="*/ 0 h 29"/>
                    <a:gd name="T10" fmla="*/ 4 w 31"/>
                    <a:gd name="T11" fmla="*/ 2 h 29"/>
                    <a:gd name="T12" fmla="*/ 14 w 31"/>
                    <a:gd name="T13" fmla="*/ 0 h 29"/>
                    <a:gd name="T14" fmla="*/ 6 w 31"/>
                    <a:gd name="T15" fmla="*/ 0 h 29"/>
                    <a:gd name="T16" fmla="*/ 2 w 31"/>
                    <a:gd name="T17" fmla="*/ 6 h 29"/>
                    <a:gd name="T18" fmla="*/ 0 w 31"/>
                    <a:gd name="T19" fmla="*/ 15 h 29"/>
                    <a:gd name="T20" fmla="*/ 6 w 31"/>
                    <a:gd name="T21" fmla="*/ 21 h 29"/>
                    <a:gd name="T22" fmla="*/ 16 w 31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16" y="19"/>
                      </a:moveTo>
                      <a:lnTo>
                        <a:pt x="6" y="21"/>
                      </a:lnTo>
                      <a:lnTo>
                        <a:pt x="23" y="29"/>
                      </a:lnTo>
                      <a:lnTo>
                        <a:pt x="31" y="8"/>
                      </a:lnTo>
                      <a:lnTo>
                        <a:pt x="14" y="0"/>
                      </a:lnTo>
                      <a:lnTo>
                        <a:pt x="4" y="2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1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6" name="Freeform 154"/>
                <p:cNvSpPr>
                  <a:spLocks/>
                </p:cNvSpPr>
                <p:nvPr/>
              </p:nvSpPr>
              <p:spPr bwMode="auto">
                <a:xfrm>
                  <a:off x="4139" y="2423"/>
                  <a:ext cx="48" cy="44"/>
                </a:xfrm>
                <a:custGeom>
                  <a:avLst/>
                  <a:gdLst>
                    <a:gd name="T0" fmla="*/ 19 w 48"/>
                    <a:gd name="T1" fmla="*/ 42 h 44"/>
                    <a:gd name="T2" fmla="*/ 17 w 48"/>
                    <a:gd name="T3" fmla="*/ 42 h 44"/>
                    <a:gd name="T4" fmla="*/ 48 w 48"/>
                    <a:gd name="T5" fmla="*/ 17 h 44"/>
                    <a:gd name="T6" fmla="*/ 36 w 48"/>
                    <a:gd name="T7" fmla="*/ 0 h 44"/>
                    <a:gd name="T8" fmla="*/ 5 w 48"/>
                    <a:gd name="T9" fmla="*/ 25 h 44"/>
                    <a:gd name="T10" fmla="*/ 2 w 48"/>
                    <a:gd name="T11" fmla="*/ 25 h 44"/>
                    <a:gd name="T12" fmla="*/ 5 w 48"/>
                    <a:gd name="T13" fmla="*/ 25 h 44"/>
                    <a:gd name="T14" fmla="*/ 0 w 48"/>
                    <a:gd name="T15" fmla="*/ 31 h 44"/>
                    <a:gd name="T16" fmla="*/ 2 w 48"/>
                    <a:gd name="T17" fmla="*/ 40 h 44"/>
                    <a:gd name="T18" fmla="*/ 9 w 48"/>
                    <a:gd name="T19" fmla="*/ 44 h 44"/>
                    <a:gd name="T20" fmla="*/ 17 w 48"/>
                    <a:gd name="T21" fmla="*/ 42 h 44"/>
                    <a:gd name="T22" fmla="*/ 19 w 48"/>
                    <a:gd name="T23" fmla="*/ 4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" h="44">
                      <a:moveTo>
                        <a:pt x="19" y="42"/>
                      </a:moveTo>
                      <a:lnTo>
                        <a:pt x="17" y="42"/>
                      </a:lnTo>
                      <a:lnTo>
                        <a:pt x="48" y="17"/>
                      </a:lnTo>
                      <a:lnTo>
                        <a:pt x="36" y="0"/>
                      </a:lnTo>
                      <a:lnTo>
                        <a:pt x="5" y="25"/>
                      </a:lnTo>
                      <a:lnTo>
                        <a:pt x="2" y="25"/>
                      </a:lnTo>
                      <a:lnTo>
                        <a:pt x="5" y="25"/>
                      </a:lnTo>
                      <a:lnTo>
                        <a:pt x="0" y="31"/>
                      </a:lnTo>
                      <a:lnTo>
                        <a:pt x="2" y="40"/>
                      </a:lnTo>
                      <a:lnTo>
                        <a:pt x="9" y="44"/>
                      </a:lnTo>
                      <a:lnTo>
                        <a:pt x="17" y="42"/>
                      </a:lnTo>
                      <a:lnTo>
                        <a:pt x="19" y="4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7" name="Freeform 155"/>
                <p:cNvSpPr>
                  <a:spLocks/>
                </p:cNvSpPr>
                <p:nvPr/>
              </p:nvSpPr>
              <p:spPr bwMode="auto">
                <a:xfrm>
                  <a:off x="4125" y="2448"/>
                  <a:ext cx="33" cy="33"/>
                </a:xfrm>
                <a:custGeom>
                  <a:avLst/>
                  <a:gdLst>
                    <a:gd name="T0" fmla="*/ 12 w 33"/>
                    <a:gd name="T1" fmla="*/ 33 h 33"/>
                    <a:gd name="T2" fmla="*/ 21 w 33"/>
                    <a:gd name="T3" fmla="*/ 29 h 33"/>
                    <a:gd name="T4" fmla="*/ 33 w 33"/>
                    <a:gd name="T5" fmla="*/ 17 h 33"/>
                    <a:gd name="T6" fmla="*/ 16 w 33"/>
                    <a:gd name="T7" fmla="*/ 0 h 33"/>
                    <a:gd name="T8" fmla="*/ 4 w 33"/>
                    <a:gd name="T9" fmla="*/ 13 h 33"/>
                    <a:gd name="T10" fmla="*/ 12 w 33"/>
                    <a:gd name="T11" fmla="*/ 8 h 33"/>
                    <a:gd name="T12" fmla="*/ 4 w 33"/>
                    <a:gd name="T13" fmla="*/ 13 h 33"/>
                    <a:gd name="T14" fmla="*/ 0 w 33"/>
                    <a:gd name="T15" fmla="*/ 21 h 33"/>
                    <a:gd name="T16" fmla="*/ 4 w 33"/>
                    <a:gd name="T17" fmla="*/ 29 h 33"/>
                    <a:gd name="T18" fmla="*/ 12 w 33"/>
                    <a:gd name="T19" fmla="*/ 33 h 33"/>
                    <a:gd name="T20" fmla="*/ 21 w 33"/>
                    <a:gd name="T21" fmla="*/ 29 h 33"/>
                    <a:gd name="T22" fmla="*/ 12 w 33"/>
                    <a:gd name="T2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3">
                      <a:moveTo>
                        <a:pt x="12" y="33"/>
                      </a:moveTo>
                      <a:lnTo>
                        <a:pt x="21" y="29"/>
                      </a:lnTo>
                      <a:lnTo>
                        <a:pt x="33" y="17"/>
                      </a:lnTo>
                      <a:lnTo>
                        <a:pt x="16" y="0"/>
                      </a:lnTo>
                      <a:lnTo>
                        <a:pt x="4" y="13"/>
                      </a:lnTo>
                      <a:lnTo>
                        <a:pt x="12" y="8"/>
                      </a:lnTo>
                      <a:lnTo>
                        <a:pt x="4" y="13"/>
                      </a:lnTo>
                      <a:lnTo>
                        <a:pt x="0" y="21"/>
                      </a:lnTo>
                      <a:lnTo>
                        <a:pt x="4" y="29"/>
                      </a:lnTo>
                      <a:lnTo>
                        <a:pt x="12" y="33"/>
                      </a:lnTo>
                      <a:lnTo>
                        <a:pt x="21" y="29"/>
                      </a:lnTo>
                      <a:lnTo>
                        <a:pt x="12" y="3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8" name="Freeform 156"/>
                <p:cNvSpPr>
                  <a:spLocks/>
                </p:cNvSpPr>
                <p:nvPr/>
              </p:nvSpPr>
              <p:spPr bwMode="auto">
                <a:xfrm>
                  <a:off x="3479" y="2456"/>
                  <a:ext cx="658" cy="25"/>
                </a:xfrm>
                <a:custGeom>
                  <a:avLst/>
                  <a:gdLst>
                    <a:gd name="T0" fmla="*/ 25 w 658"/>
                    <a:gd name="T1" fmla="*/ 13 h 25"/>
                    <a:gd name="T2" fmla="*/ 12 w 658"/>
                    <a:gd name="T3" fmla="*/ 25 h 25"/>
                    <a:gd name="T4" fmla="*/ 658 w 658"/>
                    <a:gd name="T5" fmla="*/ 25 h 25"/>
                    <a:gd name="T6" fmla="*/ 658 w 658"/>
                    <a:gd name="T7" fmla="*/ 0 h 25"/>
                    <a:gd name="T8" fmla="*/ 12 w 658"/>
                    <a:gd name="T9" fmla="*/ 0 h 25"/>
                    <a:gd name="T10" fmla="*/ 0 w 658"/>
                    <a:gd name="T11" fmla="*/ 13 h 25"/>
                    <a:gd name="T12" fmla="*/ 12 w 658"/>
                    <a:gd name="T13" fmla="*/ 0 h 25"/>
                    <a:gd name="T14" fmla="*/ 4 w 658"/>
                    <a:gd name="T15" fmla="*/ 5 h 25"/>
                    <a:gd name="T16" fmla="*/ 0 w 658"/>
                    <a:gd name="T17" fmla="*/ 13 h 25"/>
                    <a:gd name="T18" fmla="*/ 4 w 658"/>
                    <a:gd name="T19" fmla="*/ 21 h 25"/>
                    <a:gd name="T20" fmla="*/ 12 w 658"/>
                    <a:gd name="T21" fmla="*/ 25 h 25"/>
                    <a:gd name="T22" fmla="*/ 25 w 658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58" h="25">
                      <a:moveTo>
                        <a:pt x="25" y="13"/>
                      </a:moveTo>
                      <a:lnTo>
                        <a:pt x="12" y="25"/>
                      </a:lnTo>
                      <a:lnTo>
                        <a:pt x="658" y="25"/>
                      </a:lnTo>
                      <a:lnTo>
                        <a:pt x="658" y="0"/>
                      </a:lnTo>
                      <a:lnTo>
                        <a:pt x="12" y="0"/>
                      </a:lnTo>
                      <a:lnTo>
                        <a:pt x="0" y="13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09" name="Freeform 157"/>
                <p:cNvSpPr>
                  <a:spLocks/>
                </p:cNvSpPr>
                <p:nvPr/>
              </p:nvSpPr>
              <p:spPr bwMode="auto">
                <a:xfrm>
                  <a:off x="3479" y="2469"/>
                  <a:ext cx="25" cy="98"/>
                </a:xfrm>
                <a:custGeom>
                  <a:avLst/>
                  <a:gdLst>
                    <a:gd name="T0" fmla="*/ 25 w 25"/>
                    <a:gd name="T1" fmla="*/ 86 h 98"/>
                    <a:gd name="T2" fmla="*/ 25 w 25"/>
                    <a:gd name="T3" fmla="*/ 86 h 98"/>
                    <a:gd name="T4" fmla="*/ 25 w 25"/>
                    <a:gd name="T5" fmla="*/ 0 h 98"/>
                    <a:gd name="T6" fmla="*/ 0 w 25"/>
                    <a:gd name="T7" fmla="*/ 0 h 98"/>
                    <a:gd name="T8" fmla="*/ 0 w 25"/>
                    <a:gd name="T9" fmla="*/ 86 h 98"/>
                    <a:gd name="T10" fmla="*/ 0 w 25"/>
                    <a:gd name="T11" fmla="*/ 86 h 98"/>
                    <a:gd name="T12" fmla="*/ 0 w 25"/>
                    <a:gd name="T13" fmla="*/ 86 h 98"/>
                    <a:gd name="T14" fmla="*/ 4 w 25"/>
                    <a:gd name="T15" fmla="*/ 94 h 98"/>
                    <a:gd name="T16" fmla="*/ 12 w 25"/>
                    <a:gd name="T17" fmla="*/ 98 h 98"/>
                    <a:gd name="T18" fmla="*/ 21 w 25"/>
                    <a:gd name="T19" fmla="*/ 94 h 98"/>
                    <a:gd name="T20" fmla="*/ 25 w 25"/>
                    <a:gd name="T21" fmla="*/ 86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98">
                      <a:moveTo>
                        <a:pt x="25" y="86"/>
                      </a:moveTo>
                      <a:lnTo>
                        <a:pt x="25" y="86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86"/>
                      </a:lnTo>
                      <a:lnTo>
                        <a:pt x="0" y="86"/>
                      </a:lnTo>
                      <a:lnTo>
                        <a:pt x="0" y="86"/>
                      </a:lnTo>
                      <a:lnTo>
                        <a:pt x="4" y="94"/>
                      </a:lnTo>
                      <a:lnTo>
                        <a:pt x="12" y="98"/>
                      </a:lnTo>
                      <a:lnTo>
                        <a:pt x="21" y="94"/>
                      </a:lnTo>
                      <a:lnTo>
                        <a:pt x="25" y="8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0" name="Freeform 158"/>
                <p:cNvSpPr>
                  <a:spLocks/>
                </p:cNvSpPr>
                <p:nvPr/>
              </p:nvSpPr>
              <p:spPr bwMode="auto">
                <a:xfrm>
                  <a:off x="3479" y="2555"/>
                  <a:ext cx="25" cy="100"/>
                </a:xfrm>
                <a:custGeom>
                  <a:avLst/>
                  <a:gdLst>
                    <a:gd name="T0" fmla="*/ 25 w 25"/>
                    <a:gd name="T1" fmla="*/ 87 h 100"/>
                    <a:gd name="T2" fmla="*/ 25 w 25"/>
                    <a:gd name="T3" fmla="*/ 87 h 100"/>
                    <a:gd name="T4" fmla="*/ 25 w 25"/>
                    <a:gd name="T5" fmla="*/ 0 h 100"/>
                    <a:gd name="T6" fmla="*/ 0 w 25"/>
                    <a:gd name="T7" fmla="*/ 0 h 100"/>
                    <a:gd name="T8" fmla="*/ 0 w 25"/>
                    <a:gd name="T9" fmla="*/ 87 h 100"/>
                    <a:gd name="T10" fmla="*/ 0 w 25"/>
                    <a:gd name="T11" fmla="*/ 87 h 100"/>
                    <a:gd name="T12" fmla="*/ 0 w 25"/>
                    <a:gd name="T13" fmla="*/ 87 h 100"/>
                    <a:gd name="T14" fmla="*/ 4 w 25"/>
                    <a:gd name="T15" fmla="*/ 96 h 100"/>
                    <a:gd name="T16" fmla="*/ 12 w 25"/>
                    <a:gd name="T17" fmla="*/ 100 h 100"/>
                    <a:gd name="T18" fmla="*/ 21 w 25"/>
                    <a:gd name="T19" fmla="*/ 96 h 100"/>
                    <a:gd name="T20" fmla="*/ 25 w 25"/>
                    <a:gd name="T21" fmla="*/ 87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00">
                      <a:moveTo>
                        <a:pt x="25" y="87"/>
                      </a:moveTo>
                      <a:lnTo>
                        <a:pt x="25" y="87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87"/>
                      </a:lnTo>
                      <a:lnTo>
                        <a:pt x="0" y="87"/>
                      </a:lnTo>
                      <a:lnTo>
                        <a:pt x="0" y="87"/>
                      </a:lnTo>
                      <a:lnTo>
                        <a:pt x="4" y="96"/>
                      </a:lnTo>
                      <a:lnTo>
                        <a:pt x="12" y="100"/>
                      </a:lnTo>
                      <a:lnTo>
                        <a:pt x="21" y="96"/>
                      </a:lnTo>
                      <a:lnTo>
                        <a:pt x="25" y="8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1" name="Freeform 159"/>
                <p:cNvSpPr>
                  <a:spLocks/>
                </p:cNvSpPr>
                <p:nvPr/>
              </p:nvSpPr>
              <p:spPr bwMode="auto">
                <a:xfrm>
                  <a:off x="3479" y="2642"/>
                  <a:ext cx="25" cy="102"/>
                </a:xfrm>
                <a:custGeom>
                  <a:avLst/>
                  <a:gdLst>
                    <a:gd name="T0" fmla="*/ 25 w 25"/>
                    <a:gd name="T1" fmla="*/ 90 h 102"/>
                    <a:gd name="T2" fmla="*/ 25 w 25"/>
                    <a:gd name="T3" fmla="*/ 90 h 102"/>
                    <a:gd name="T4" fmla="*/ 25 w 25"/>
                    <a:gd name="T5" fmla="*/ 0 h 102"/>
                    <a:gd name="T6" fmla="*/ 0 w 25"/>
                    <a:gd name="T7" fmla="*/ 0 h 102"/>
                    <a:gd name="T8" fmla="*/ 0 w 25"/>
                    <a:gd name="T9" fmla="*/ 90 h 102"/>
                    <a:gd name="T10" fmla="*/ 0 w 25"/>
                    <a:gd name="T11" fmla="*/ 90 h 102"/>
                    <a:gd name="T12" fmla="*/ 0 w 25"/>
                    <a:gd name="T13" fmla="*/ 90 h 102"/>
                    <a:gd name="T14" fmla="*/ 4 w 25"/>
                    <a:gd name="T15" fmla="*/ 98 h 102"/>
                    <a:gd name="T16" fmla="*/ 12 w 25"/>
                    <a:gd name="T17" fmla="*/ 102 h 102"/>
                    <a:gd name="T18" fmla="*/ 21 w 25"/>
                    <a:gd name="T19" fmla="*/ 98 h 102"/>
                    <a:gd name="T20" fmla="*/ 25 w 25"/>
                    <a:gd name="T21" fmla="*/ 90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02">
                      <a:moveTo>
                        <a:pt x="25" y="90"/>
                      </a:moveTo>
                      <a:lnTo>
                        <a:pt x="25" y="90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90"/>
                      </a:lnTo>
                      <a:lnTo>
                        <a:pt x="0" y="90"/>
                      </a:lnTo>
                      <a:lnTo>
                        <a:pt x="0" y="90"/>
                      </a:lnTo>
                      <a:lnTo>
                        <a:pt x="4" y="98"/>
                      </a:lnTo>
                      <a:lnTo>
                        <a:pt x="12" y="102"/>
                      </a:lnTo>
                      <a:lnTo>
                        <a:pt x="21" y="98"/>
                      </a:lnTo>
                      <a:lnTo>
                        <a:pt x="25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2" name="Freeform 160"/>
                <p:cNvSpPr>
                  <a:spLocks/>
                </p:cNvSpPr>
                <p:nvPr/>
              </p:nvSpPr>
              <p:spPr bwMode="auto">
                <a:xfrm>
                  <a:off x="3479" y="2732"/>
                  <a:ext cx="25" cy="119"/>
                </a:xfrm>
                <a:custGeom>
                  <a:avLst/>
                  <a:gdLst>
                    <a:gd name="T0" fmla="*/ 25 w 25"/>
                    <a:gd name="T1" fmla="*/ 106 h 119"/>
                    <a:gd name="T2" fmla="*/ 25 w 25"/>
                    <a:gd name="T3" fmla="*/ 106 h 119"/>
                    <a:gd name="T4" fmla="*/ 25 w 25"/>
                    <a:gd name="T5" fmla="*/ 0 h 119"/>
                    <a:gd name="T6" fmla="*/ 0 w 25"/>
                    <a:gd name="T7" fmla="*/ 0 h 119"/>
                    <a:gd name="T8" fmla="*/ 0 w 25"/>
                    <a:gd name="T9" fmla="*/ 106 h 119"/>
                    <a:gd name="T10" fmla="*/ 0 w 25"/>
                    <a:gd name="T11" fmla="*/ 106 h 119"/>
                    <a:gd name="T12" fmla="*/ 0 w 25"/>
                    <a:gd name="T13" fmla="*/ 106 h 119"/>
                    <a:gd name="T14" fmla="*/ 4 w 25"/>
                    <a:gd name="T15" fmla="*/ 115 h 119"/>
                    <a:gd name="T16" fmla="*/ 12 w 25"/>
                    <a:gd name="T17" fmla="*/ 119 h 119"/>
                    <a:gd name="T18" fmla="*/ 21 w 25"/>
                    <a:gd name="T19" fmla="*/ 115 h 119"/>
                    <a:gd name="T20" fmla="*/ 25 w 25"/>
                    <a:gd name="T21" fmla="*/ 106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19">
                      <a:moveTo>
                        <a:pt x="25" y="106"/>
                      </a:moveTo>
                      <a:lnTo>
                        <a:pt x="25" y="106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4" y="115"/>
                      </a:lnTo>
                      <a:lnTo>
                        <a:pt x="12" y="119"/>
                      </a:lnTo>
                      <a:lnTo>
                        <a:pt x="21" y="115"/>
                      </a:lnTo>
                      <a:lnTo>
                        <a:pt x="25" y="10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3" name="Freeform 161"/>
                <p:cNvSpPr>
                  <a:spLocks/>
                </p:cNvSpPr>
                <p:nvPr/>
              </p:nvSpPr>
              <p:spPr bwMode="auto">
                <a:xfrm>
                  <a:off x="3479" y="2838"/>
                  <a:ext cx="25" cy="75"/>
                </a:xfrm>
                <a:custGeom>
                  <a:avLst/>
                  <a:gdLst>
                    <a:gd name="T0" fmla="*/ 15 w 25"/>
                    <a:gd name="T1" fmla="*/ 52 h 75"/>
                    <a:gd name="T2" fmla="*/ 25 w 25"/>
                    <a:gd name="T3" fmla="*/ 63 h 75"/>
                    <a:gd name="T4" fmla="*/ 25 w 25"/>
                    <a:gd name="T5" fmla="*/ 0 h 75"/>
                    <a:gd name="T6" fmla="*/ 0 w 25"/>
                    <a:gd name="T7" fmla="*/ 0 h 75"/>
                    <a:gd name="T8" fmla="*/ 0 w 25"/>
                    <a:gd name="T9" fmla="*/ 63 h 75"/>
                    <a:gd name="T10" fmla="*/ 10 w 25"/>
                    <a:gd name="T11" fmla="*/ 73 h 75"/>
                    <a:gd name="T12" fmla="*/ 0 w 25"/>
                    <a:gd name="T13" fmla="*/ 63 h 75"/>
                    <a:gd name="T14" fmla="*/ 4 w 25"/>
                    <a:gd name="T15" fmla="*/ 71 h 75"/>
                    <a:gd name="T16" fmla="*/ 12 w 25"/>
                    <a:gd name="T17" fmla="*/ 75 h 75"/>
                    <a:gd name="T18" fmla="*/ 21 w 25"/>
                    <a:gd name="T19" fmla="*/ 71 h 75"/>
                    <a:gd name="T20" fmla="*/ 25 w 25"/>
                    <a:gd name="T21" fmla="*/ 63 h 75"/>
                    <a:gd name="T22" fmla="*/ 15 w 25"/>
                    <a:gd name="T23" fmla="*/ 52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75">
                      <a:moveTo>
                        <a:pt x="15" y="52"/>
                      </a:moveTo>
                      <a:lnTo>
                        <a:pt x="25" y="63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63"/>
                      </a:lnTo>
                      <a:lnTo>
                        <a:pt x="10" y="73"/>
                      </a:lnTo>
                      <a:lnTo>
                        <a:pt x="0" y="63"/>
                      </a:lnTo>
                      <a:lnTo>
                        <a:pt x="4" y="71"/>
                      </a:lnTo>
                      <a:lnTo>
                        <a:pt x="12" y="75"/>
                      </a:lnTo>
                      <a:lnTo>
                        <a:pt x="21" y="71"/>
                      </a:lnTo>
                      <a:lnTo>
                        <a:pt x="25" y="63"/>
                      </a:lnTo>
                      <a:lnTo>
                        <a:pt x="15" y="5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4" name="Freeform 162"/>
                <p:cNvSpPr>
                  <a:spLocks/>
                </p:cNvSpPr>
                <p:nvPr/>
              </p:nvSpPr>
              <p:spPr bwMode="auto">
                <a:xfrm>
                  <a:off x="3489" y="2890"/>
                  <a:ext cx="25" cy="28"/>
                </a:xfrm>
                <a:custGeom>
                  <a:avLst/>
                  <a:gdLst>
                    <a:gd name="T0" fmla="*/ 15 w 25"/>
                    <a:gd name="T1" fmla="*/ 3 h 28"/>
                    <a:gd name="T2" fmla="*/ 17 w 25"/>
                    <a:gd name="T3" fmla="*/ 5 h 28"/>
                    <a:gd name="T4" fmla="*/ 5 w 25"/>
                    <a:gd name="T5" fmla="*/ 0 h 28"/>
                    <a:gd name="T6" fmla="*/ 0 w 25"/>
                    <a:gd name="T7" fmla="*/ 21 h 28"/>
                    <a:gd name="T8" fmla="*/ 13 w 25"/>
                    <a:gd name="T9" fmla="*/ 26 h 28"/>
                    <a:gd name="T10" fmla="*/ 15 w 25"/>
                    <a:gd name="T11" fmla="*/ 28 h 28"/>
                    <a:gd name="T12" fmla="*/ 13 w 25"/>
                    <a:gd name="T13" fmla="*/ 26 h 28"/>
                    <a:gd name="T14" fmla="*/ 21 w 25"/>
                    <a:gd name="T15" fmla="*/ 23 h 28"/>
                    <a:gd name="T16" fmla="*/ 25 w 25"/>
                    <a:gd name="T17" fmla="*/ 17 h 28"/>
                    <a:gd name="T18" fmla="*/ 23 w 25"/>
                    <a:gd name="T19" fmla="*/ 9 h 28"/>
                    <a:gd name="T20" fmla="*/ 17 w 25"/>
                    <a:gd name="T21" fmla="*/ 5 h 28"/>
                    <a:gd name="T22" fmla="*/ 15 w 25"/>
                    <a:gd name="T23" fmla="*/ 3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8">
                      <a:moveTo>
                        <a:pt x="15" y="3"/>
                      </a:moveTo>
                      <a:lnTo>
                        <a:pt x="17" y="5"/>
                      </a:lnTo>
                      <a:lnTo>
                        <a:pt x="5" y="0"/>
                      </a:lnTo>
                      <a:lnTo>
                        <a:pt x="0" y="21"/>
                      </a:lnTo>
                      <a:lnTo>
                        <a:pt x="13" y="26"/>
                      </a:lnTo>
                      <a:lnTo>
                        <a:pt x="15" y="28"/>
                      </a:lnTo>
                      <a:lnTo>
                        <a:pt x="13" y="26"/>
                      </a:lnTo>
                      <a:lnTo>
                        <a:pt x="21" y="23"/>
                      </a:lnTo>
                      <a:lnTo>
                        <a:pt x="25" y="17"/>
                      </a:lnTo>
                      <a:lnTo>
                        <a:pt x="23" y="9"/>
                      </a:lnTo>
                      <a:lnTo>
                        <a:pt x="17" y="5"/>
                      </a:lnTo>
                      <a:lnTo>
                        <a:pt x="15" y="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5" name="Freeform 163"/>
                <p:cNvSpPr>
                  <a:spLocks/>
                </p:cNvSpPr>
                <p:nvPr/>
              </p:nvSpPr>
              <p:spPr bwMode="auto">
                <a:xfrm>
                  <a:off x="3504" y="2893"/>
                  <a:ext cx="17" cy="25"/>
                </a:xfrm>
                <a:custGeom>
                  <a:avLst/>
                  <a:gdLst>
                    <a:gd name="T0" fmla="*/ 8 w 17"/>
                    <a:gd name="T1" fmla="*/ 2 h 25"/>
                    <a:gd name="T2" fmla="*/ 4 w 17"/>
                    <a:gd name="T3" fmla="*/ 0 h 25"/>
                    <a:gd name="T4" fmla="*/ 0 w 17"/>
                    <a:gd name="T5" fmla="*/ 0 h 25"/>
                    <a:gd name="T6" fmla="*/ 0 w 17"/>
                    <a:gd name="T7" fmla="*/ 25 h 25"/>
                    <a:gd name="T8" fmla="*/ 4 w 17"/>
                    <a:gd name="T9" fmla="*/ 25 h 25"/>
                    <a:gd name="T10" fmla="*/ 0 w 17"/>
                    <a:gd name="T11" fmla="*/ 23 h 25"/>
                    <a:gd name="T12" fmla="*/ 4 w 17"/>
                    <a:gd name="T13" fmla="*/ 25 h 25"/>
                    <a:gd name="T14" fmla="*/ 15 w 17"/>
                    <a:gd name="T15" fmla="*/ 20 h 25"/>
                    <a:gd name="T16" fmla="*/ 17 w 17"/>
                    <a:gd name="T17" fmla="*/ 12 h 25"/>
                    <a:gd name="T18" fmla="*/ 15 w 17"/>
                    <a:gd name="T19" fmla="*/ 4 h 25"/>
                    <a:gd name="T20" fmla="*/ 4 w 17"/>
                    <a:gd name="T21" fmla="*/ 0 h 25"/>
                    <a:gd name="T22" fmla="*/ 8 w 17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" h="25">
                      <a:moveTo>
                        <a:pt x="8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4" y="25"/>
                      </a:lnTo>
                      <a:lnTo>
                        <a:pt x="0" y="23"/>
                      </a:lnTo>
                      <a:lnTo>
                        <a:pt x="4" y="25"/>
                      </a:lnTo>
                      <a:lnTo>
                        <a:pt x="15" y="20"/>
                      </a:lnTo>
                      <a:lnTo>
                        <a:pt x="17" y="12"/>
                      </a:lnTo>
                      <a:lnTo>
                        <a:pt x="15" y="4"/>
                      </a:lnTo>
                      <a:lnTo>
                        <a:pt x="4" y="0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6" name="Freeform 164"/>
                <p:cNvSpPr>
                  <a:spLocks/>
                </p:cNvSpPr>
                <p:nvPr/>
              </p:nvSpPr>
              <p:spPr bwMode="auto">
                <a:xfrm>
                  <a:off x="3504" y="2895"/>
                  <a:ext cx="33" cy="29"/>
                </a:xfrm>
                <a:custGeom>
                  <a:avLst/>
                  <a:gdLst>
                    <a:gd name="T0" fmla="*/ 31 w 33"/>
                    <a:gd name="T1" fmla="*/ 10 h 29"/>
                    <a:gd name="T2" fmla="*/ 27 w 33"/>
                    <a:gd name="T3" fmla="*/ 8 h 29"/>
                    <a:gd name="T4" fmla="*/ 8 w 33"/>
                    <a:gd name="T5" fmla="*/ 0 h 29"/>
                    <a:gd name="T6" fmla="*/ 0 w 33"/>
                    <a:gd name="T7" fmla="*/ 21 h 29"/>
                    <a:gd name="T8" fmla="*/ 19 w 33"/>
                    <a:gd name="T9" fmla="*/ 29 h 29"/>
                    <a:gd name="T10" fmla="*/ 15 w 33"/>
                    <a:gd name="T11" fmla="*/ 27 h 29"/>
                    <a:gd name="T12" fmla="*/ 19 w 33"/>
                    <a:gd name="T13" fmla="*/ 29 h 29"/>
                    <a:gd name="T14" fmla="*/ 27 w 33"/>
                    <a:gd name="T15" fmla="*/ 29 h 29"/>
                    <a:gd name="T16" fmla="*/ 33 w 33"/>
                    <a:gd name="T17" fmla="*/ 21 h 29"/>
                    <a:gd name="T18" fmla="*/ 33 w 33"/>
                    <a:gd name="T19" fmla="*/ 14 h 29"/>
                    <a:gd name="T20" fmla="*/ 27 w 33"/>
                    <a:gd name="T21" fmla="*/ 8 h 29"/>
                    <a:gd name="T22" fmla="*/ 31 w 33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9">
                      <a:moveTo>
                        <a:pt x="31" y="10"/>
                      </a:moveTo>
                      <a:lnTo>
                        <a:pt x="27" y="8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19" y="29"/>
                      </a:lnTo>
                      <a:lnTo>
                        <a:pt x="15" y="27"/>
                      </a:lnTo>
                      <a:lnTo>
                        <a:pt x="19" y="29"/>
                      </a:lnTo>
                      <a:lnTo>
                        <a:pt x="27" y="29"/>
                      </a:lnTo>
                      <a:lnTo>
                        <a:pt x="33" y="21"/>
                      </a:lnTo>
                      <a:lnTo>
                        <a:pt x="33" y="14"/>
                      </a:lnTo>
                      <a:lnTo>
                        <a:pt x="27" y="8"/>
                      </a:lnTo>
                      <a:lnTo>
                        <a:pt x="3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7" name="Freeform 165"/>
                <p:cNvSpPr>
                  <a:spLocks/>
                </p:cNvSpPr>
                <p:nvPr/>
              </p:nvSpPr>
              <p:spPr bwMode="auto">
                <a:xfrm>
                  <a:off x="3519" y="2905"/>
                  <a:ext cx="25" cy="25"/>
                </a:xfrm>
                <a:custGeom>
                  <a:avLst/>
                  <a:gdLst>
                    <a:gd name="T0" fmla="*/ 8 w 25"/>
                    <a:gd name="T1" fmla="*/ 2 h 25"/>
                    <a:gd name="T2" fmla="*/ 21 w 25"/>
                    <a:gd name="T3" fmla="*/ 4 h 25"/>
                    <a:gd name="T4" fmla="*/ 16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16 w 25"/>
                    <a:gd name="T11" fmla="*/ 23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4 h 25"/>
                    <a:gd name="T22" fmla="*/ 8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8" y="2"/>
                      </a:moveTo>
                      <a:lnTo>
                        <a:pt x="21" y="4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16" y="2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8" name="Freeform 166"/>
                <p:cNvSpPr>
                  <a:spLocks/>
                </p:cNvSpPr>
                <p:nvPr/>
              </p:nvSpPr>
              <p:spPr bwMode="auto">
                <a:xfrm>
                  <a:off x="3527" y="2903"/>
                  <a:ext cx="23" cy="25"/>
                </a:xfrm>
                <a:custGeom>
                  <a:avLst/>
                  <a:gdLst>
                    <a:gd name="T0" fmla="*/ 4 w 23"/>
                    <a:gd name="T1" fmla="*/ 2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7 w 23"/>
                    <a:gd name="T9" fmla="*/ 21 h 25"/>
                    <a:gd name="T10" fmla="*/ 21 w 23"/>
                    <a:gd name="T11" fmla="*/ 19 h 25"/>
                    <a:gd name="T12" fmla="*/ 17 w 23"/>
                    <a:gd name="T13" fmla="*/ 21 h 25"/>
                    <a:gd name="T14" fmla="*/ 23 w 23"/>
                    <a:gd name="T15" fmla="*/ 15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4 w 23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4" y="2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1"/>
                      </a:lnTo>
                      <a:lnTo>
                        <a:pt x="21" y="19"/>
                      </a:lnTo>
                      <a:lnTo>
                        <a:pt x="17" y="21"/>
                      </a:lnTo>
                      <a:lnTo>
                        <a:pt x="23" y="15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19" name="Freeform 167"/>
                <p:cNvSpPr>
                  <a:spLocks/>
                </p:cNvSpPr>
                <p:nvPr/>
              </p:nvSpPr>
              <p:spPr bwMode="auto">
                <a:xfrm>
                  <a:off x="3531" y="2897"/>
                  <a:ext cx="25" cy="25"/>
                </a:xfrm>
                <a:custGeom>
                  <a:avLst/>
                  <a:gdLst>
                    <a:gd name="T0" fmla="*/ 4 w 25"/>
                    <a:gd name="T1" fmla="*/ 4 h 25"/>
                    <a:gd name="T2" fmla="*/ 4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1 h 25"/>
                    <a:gd name="T10" fmla="*/ 21 w 25"/>
                    <a:gd name="T11" fmla="*/ 21 h 25"/>
                    <a:gd name="T12" fmla="*/ 21 w 25"/>
                    <a:gd name="T13" fmla="*/ 21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4 w 25"/>
                    <a:gd name="T21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4" y="4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0" name="Freeform 168"/>
                <p:cNvSpPr>
                  <a:spLocks/>
                </p:cNvSpPr>
                <p:nvPr/>
              </p:nvSpPr>
              <p:spPr bwMode="auto">
                <a:xfrm>
                  <a:off x="3535" y="2893"/>
                  <a:ext cx="25" cy="25"/>
                </a:xfrm>
                <a:custGeom>
                  <a:avLst/>
                  <a:gdLst>
                    <a:gd name="T0" fmla="*/ 15 w 25"/>
                    <a:gd name="T1" fmla="*/ 2 h 25"/>
                    <a:gd name="T2" fmla="*/ 5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0 h 25"/>
                    <a:gd name="T10" fmla="*/ 11 w 25"/>
                    <a:gd name="T11" fmla="*/ 23 h 25"/>
                    <a:gd name="T12" fmla="*/ 21 w 25"/>
                    <a:gd name="T13" fmla="*/ 20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5 w 25"/>
                    <a:gd name="T21" fmla="*/ 4 h 25"/>
                    <a:gd name="T22" fmla="*/ 15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5" y="2"/>
                      </a:moveTo>
                      <a:lnTo>
                        <a:pt x="5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0"/>
                      </a:lnTo>
                      <a:lnTo>
                        <a:pt x="11" y="23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1" name="Freeform 169"/>
                <p:cNvSpPr>
                  <a:spLocks/>
                </p:cNvSpPr>
                <p:nvPr/>
              </p:nvSpPr>
              <p:spPr bwMode="auto">
                <a:xfrm>
                  <a:off x="3546" y="2895"/>
                  <a:ext cx="35" cy="25"/>
                </a:xfrm>
                <a:custGeom>
                  <a:avLst/>
                  <a:gdLst>
                    <a:gd name="T0" fmla="*/ 17 w 35"/>
                    <a:gd name="T1" fmla="*/ 6 h 25"/>
                    <a:gd name="T2" fmla="*/ 27 w 35"/>
                    <a:gd name="T3" fmla="*/ 4 h 25"/>
                    <a:gd name="T4" fmla="*/ 4 w 35"/>
                    <a:gd name="T5" fmla="*/ 0 h 25"/>
                    <a:gd name="T6" fmla="*/ 0 w 35"/>
                    <a:gd name="T7" fmla="*/ 21 h 25"/>
                    <a:gd name="T8" fmla="*/ 23 w 35"/>
                    <a:gd name="T9" fmla="*/ 25 h 25"/>
                    <a:gd name="T10" fmla="*/ 33 w 35"/>
                    <a:gd name="T11" fmla="*/ 23 h 25"/>
                    <a:gd name="T12" fmla="*/ 23 w 35"/>
                    <a:gd name="T13" fmla="*/ 25 h 25"/>
                    <a:gd name="T14" fmla="*/ 31 w 35"/>
                    <a:gd name="T15" fmla="*/ 23 h 25"/>
                    <a:gd name="T16" fmla="*/ 35 w 35"/>
                    <a:gd name="T17" fmla="*/ 16 h 25"/>
                    <a:gd name="T18" fmla="*/ 33 w 35"/>
                    <a:gd name="T19" fmla="*/ 8 h 25"/>
                    <a:gd name="T20" fmla="*/ 27 w 35"/>
                    <a:gd name="T21" fmla="*/ 4 h 25"/>
                    <a:gd name="T22" fmla="*/ 17 w 35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17" y="6"/>
                      </a:moveTo>
                      <a:lnTo>
                        <a:pt x="27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23" y="25"/>
                      </a:lnTo>
                      <a:lnTo>
                        <a:pt x="33" y="23"/>
                      </a:lnTo>
                      <a:lnTo>
                        <a:pt x="23" y="25"/>
                      </a:lnTo>
                      <a:lnTo>
                        <a:pt x="31" y="23"/>
                      </a:lnTo>
                      <a:lnTo>
                        <a:pt x="35" y="16"/>
                      </a:lnTo>
                      <a:lnTo>
                        <a:pt x="33" y="8"/>
                      </a:lnTo>
                      <a:lnTo>
                        <a:pt x="27" y="4"/>
                      </a:lnTo>
                      <a:lnTo>
                        <a:pt x="17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2" name="Freeform 170"/>
                <p:cNvSpPr>
                  <a:spLocks/>
                </p:cNvSpPr>
                <p:nvPr/>
              </p:nvSpPr>
              <p:spPr bwMode="auto">
                <a:xfrm>
                  <a:off x="3563" y="2893"/>
                  <a:ext cx="25" cy="25"/>
                </a:xfrm>
                <a:custGeom>
                  <a:avLst/>
                  <a:gdLst>
                    <a:gd name="T0" fmla="*/ 23 w 25"/>
                    <a:gd name="T1" fmla="*/ 8 h 25"/>
                    <a:gd name="T2" fmla="*/ 4 w 25"/>
                    <a:gd name="T3" fmla="*/ 4 h 25"/>
                    <a:gd name="T4" fmla="*/ 0 w 25"/>
                    <a:gd name="T5" fmla="*/ 8 h 25"/>
                    <a:gd name="T6" fmla="*/ 16 w 25"/>
                    <a:gd name="T7" fmla="*/ 25 h 25"/>
                    <a:gd name="T8" fmla="*/ 20 w 25"/>
                    <a:gd name="T9" fmla="*/ 20 h 25"/>
                    <a:gd name="T10" fmla="*/ 2 w 25"/>
                    <a:gd name="T11" fmla="*/ 16 h 25"/>
                    <a:gd name="T12" fmla="*/ 20 w 25"/>
                    <a:gd name="T13" fmla="*/ 20 h 25"/>
                    <a:gd name="T14" fmla="*/ 25 w 25"/>
                    <a:gd name="T15" fmla="*/ 12 h 25"/>
                    <a:gd name="T16" fmla="*/ 20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23 w 25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8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6" y="25"/>
                      </a:lnTo>
                      <a:lnTo>
                        <a:pt x="20" y="20"/>
                      </a:lnTo>
                      <a:lnTo>
                        <a:pt x="2" y="16"/>
                      </a:lnTo>
                      <a:lnTo>
                        <a:pt x="20" y="20"/>
                      </a:lnTo>
                      <a:lnTo>
                        <a:pt x="25" y="12"/>
                      </a:lnTo>
                      <a:lnTo>
                        <a:pt x="20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23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3" name="Freeform 171"/>
                <p:cNvSpPr>
                  <a:spLocks/>
                </p:cNvSpPr>
                <p:nvPr/>
              </p:nvSpPr>
              <p:spPr bwMode="auto">
                <a:xfrm>
                  <a:off x="3565" y="2901"/>
                  <a:ext cx="25" cy="25"/>
                </a:xfrm>
                <a:custGeom>
                  <a:avLst/>
                  <a:gdLst>
                    <a:gd name="T0" fmla="*/ 14 w 25"/>
                    <a:gd name="T1" fmla="*/ 0 h 25"/>
                    <a:gd name="T2" fmla="*/ 25 w 25"/>
                    <a:gd name="T3" fmla="*/ 8 h 25"/>
                    <a:gd name="T4" fmla="*/ 21 w 25"/>
                    <a:gd name="T5" fmla="*/ 0 h 25"/>
                    <a:gd name="T6" fmla="*/ 0 w 25"/>
                    <a:gd name="T7" fmla="*/ 8 h 25"/>
                    <a:gd name="T8" fmla="*/ 4 w 25"/>
                    <a:gd name="T9" fmla="*/ 17 h 25"/>
                    <a:gd name="T10" fmla="*/ 14 w 25"/>
                    <a:gd name="T11" fmla="*/ 25 h 25"/>
                    <a:gd name="T12" fmla="*/ 4 w 25"/>
                    <a:gd name="T13" fmla="*/ 17 h 25"/>
                    <a:gd name="T14" fmla="*/ 10 w 25"/>
                    <a:gd name="T15" fmla="*/ 23 h 25"/>
                    <a:gd name="T16" fmla="*/ 18 w 25"/>
                    <a:gd name="T17" fmla="*/ 21 h 25"/>
                    <a:gd name="T18" fmla="*/ 25 w 25"/>
                    <a:gd name="T19" fmla="*/ 17 h 25"/>
                    <a:gd name="T20" fmla="*/ 25 w 25"/>
                    <a:gd name="T21" fmla="*/ 8 h 25"/>
                    <a:gd name="T22" fmla="*/ 14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4" y="0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14" y="25"/>
                      </a:lnTo>
                      <a:lnTo>
                        <a:pt x="4" y="17"/>
                      </a:lnTo>
                      <a:lnTo>
                        <a:pt x="10" y="23"/>
                      </a:lnTo>
                      <a:lnTo>
                        <a:pt x="18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4" name="Freeform 172"/>
                <p:cNvSpPr>
                  <a:spLocks/>
                </p:cNvSpPr>
                <p:nvPr/>
              </p:nvSpPr>
              <p:spPr bwMode="auto">
                <a:xfrm>
                  <a:off x="3577" y="2901"/>
                  <a:ext cx="23" cy="25"/>
                </a:xfrm>
                <a:custGeom>
                  <a:avLst/>
                  <a:gdLst>
                    <a:gd name="T0" fmla="*/ 21 w 23"/>
                    <a:gd name="T1" fmla="*/ 10 h 25"/>
                    <a:gd name="T2" fmla="*/ 11 w 23"/>
                    <a:gd name="T3" fmla="*/ 0 h 25"/>
                    <a:gd name="T4" fmla="*/ 2 w 23"/>
                    <a:gd name="T5" fmla="*/ 0 h 25"/>
                    <a:gd name="T6" fmla="*/ 2 w 23"/>
                    <a:gd name="T7" fmla="*/ 25 h 25"/>
                    <a:gd name="T8" fmla="*/ 11 w 23"/>
                    <a:gd name="T9" fmla="*/ 25 h 25"/>
                    <a:gd name="T10" fmla="*/ 0 w 23"/>
                    <a:gd name="T11" fmla="*/ 15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2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21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10"/>
                      </a:moveTo>
                      <a:lnTo>
                        <a:pt x="11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1" y="25"/>
                      </a:lnTo>
                      <a:lnTo>
                        <a:pt x="0" y="15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2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5" name="Freeform 173"/>
                <p:cNvSpPr>
                  <a:spLocks/>
                </p:cNvSpPr>
                <p:nvPr/>
              </p:nvSpPr>
              <p:spPr bwMode="auto">
                <a:xfrm>
                  <a:off x="3577" y="2911"/>
                  <a:ext cx="25" cy="27"/>
                </a:xfrm>
                <a:custGeom>
                  <a:avLst/>
                  <a:gdLst>
                    <a:gd name="T0" fmla="*/ 15 w 25"/>
                    <a:gd name="T1" fmla="*/ 2 h 27"/>
                    <a:gd name="T2" fmla="*/ 25 w 25"/>
                    <a:gd name="T3" fmla="*/ 13 h 27"/>
                    <a:gd name="T4" fmla="*/ 21 w 25"/>
                    <a:gd name="T5" fmla="*/ 0 h 27"/>
                    <a:gd name="T6" fmla="*/ 0 w 25"/>
                    <a:gd name="T7" fmla="*/ 5 h 27"/>
                    <a:gd name="T8" fmla="*/ 4 w 25"/>
                    <a:gd name="T9" fmla="*/ 17 h 27"/>
                    <a:gd name="T10" fmla="*/ 15 w 25"/>
                    <a:gd name="T11" fmla="*/ 27 h 27"/>
                    <a:gd name="T12" fmla="*/ 4 w 25"/>
                    <a:gd name="T13" fmla="*/ 17 h 27"/>
                    <a:gd name="T14" fmla="*/ 9 w 25"/>
                    <a:gd name="T15" fmla="*/ 23 h 27"/>
                    <a:gd name="T16" fmla="*/ 17 w 25"/>
                    <a:gd name="T17" fmla="*/ 23 h 27"/>
                    <a:gd name="T18" fmla="*/ 23 w 25"/>
                    <a:gd name="T19" fmla="*/ 21 h 27"/>
                    <a:gd name="T20" fmla="*/ 25 w 25"/>
                    <a:gd name="T21" fmla="*/ 13 h 27"/>
                    <a:gd name="T22" fmla="*/ 15 w 25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5" y="2"/>
                      </a:moveTo>
                      <a:lnTo>
                        <a:pt x="25" y="13"/>
                      </a:lnTo>
                      <a:lnTo>
                        <a:pt x="21" y="0"/>
                      </a:lnTo>
                      <a:lnTo>
                        <a:pt x="0" y="5"/>
                      </a:lnTo>
                      <a:lnTo>
                        <a:pt x="4" y="17"/>
                      </a:lnTo>
                      <a:lnTo>
                        <a:pt x="15" y="27"/>
                      </a:lnTo>
                      <a:lnTo>
                        <a:pt x="4" y="17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6" name="Freeform 174"/>
                <p:cNvSpPr>
                  <a:spLocks/>
                </p:cNvSpPr>
                <p:nvPr/>
              </p:nvSpPr>
              <p:spPr bwMode="auto">
                <a:xfrm>
                  <a:off x="3592" y="2913"/>
                  <a:ext cx="27" cy="25"/>
                </a:xfrm>
                <a:custGeom>
                  <a:avLst/>
                  <a:gdLst>
                    <a:gd name="T0" fmla="*/ 25 w 27"/>
                    <a:gd name="T1" fmla="*/ 17 h 25"/>
                    <a:gd name="T2" fmla="*/ 14 w 27"/>
                    <a:gd name="T3" fmla="*/ 0 h 25"/>
                    <a:gd name="T4" fmla="*/ 0 w 27"/>
                    <a:gd name="T5" fmla="*/ 0 h 25"/>
                    <a:gd name="T6" fmla="*/ 0 w 27"/>
                    <a:gd name="T7" fmla="*/ 25 h 25"/>
                    <a:gd name="T8" fmla="*/ 14 w 27"/>
                    <a:gd name="T9" fmla="*/ 25 h 25"/>
                    <a:gd name="T10" fmla="*/ 4 w 27"/>
                    <a:gd name="T11" fmla="*/ 9 h 25"/>
                    <a:gd name="T12" fmla="*/ 14 w 27"/>
                    <a:gd name="T13" fmla="*/ 25 h 25"/>
                    <a:gd name="T14" fmla="*/ 25 w 27"/>
                    <a:gd name="T15" fmla="*/ 21 h 25"/>
                    <a:gd name="T16" fmla="*/ 27 w 27"/>
                    <a:gd name="T17" fmla="*/ 13 h 25"/>
                    <a:gd name="T18" fmla="*/ 25 w 27"/>
                    <a:gd name="T19" fmla="*/ 5 h 25"/>
                    <a:gd name="T20" fmla="*/ 14 w 27"/>
                    <a:gd name="T21" fmla="*/ 0 h 25"/>
                    <a:gd name="T22" fmla="*/ 25 w 27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5" y="17"/>
                      </a:move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4" y="25"/>
                      </a:lnTo>
                      <a:lnTo>
                        <a:pt x="4" y="9"/>
                      </a:lnTo>
                      <a:lnTo>
                        <a:pt x="14" y="25"/>
                      </a:lnTo>
                      <a:lnTo>
                        <a:pt x="25" y="21"/>
                      </a:lnTo>
                      <a:lnTo>
                        <a:pt x="27" y="13"/>
                      </a:lnTo>
                      <a:lnTo>
                        <a:pt x="25" y="5"/>
                      </a:lnTo>
                      <a:lnTo>
                        <a:pt x="14" y="0"/>
                      </a:lnTo>
                      <a:lnTo>
                        <a:pt x="25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7" name="Freeform 175"/>
                <p:cNvSpPr>
                  <a:spLocks/>
                </p:cNvSpPr>
                <p:nvPr/>
              </p:nvSpPr>
              <p:spPr bwMode="auto">
                <a:xfrm>
                  <a:off x="3590" y="2922"/>
                  <a:ext cx="27" cy="31"/>
                </a:xfrm>
                <a:custGeom>
                  <a:avLst/>
                  <a:gdLst>
                    <a:gd name="T0" fmla="*/ 14 w 27"/>
                    <a:gd name="T1" fmla="*/ 10 h 31"/>
                    <a:gd name="T2" fmla="*/ 21 w 27"/>
                    <a:gd name="T3" fmla="*/ 25 h 31"/>
                    <a:gd name="T4" fmla="*/ 27 w 27"/>
                    <a:gd name="T5" fmla="*/ 8 h 31"/>
                    <a:gd name="T6" fmla="*/ 6 w 27"/>
                    <a:gd name="T7" fmla="*/ 0 h 31"/>
                    <a:gd name="T8" fmla="*/ 0 w 27"/>
                    <a:gd name="T9" fmla="*/ 16 h 31"/>
                    <a:gd name="T10" fmla="*/ 6 w 27"/>
                    <a:gd name="T11" fmla="*/ 31 h 31"/>
                    <a:gd name="T12" fmla="*/ 0 w 27"/>
                    <a:gd name="T13" fmla="*/ 16 h 31"/>
                    <a:gd name="T14" fmla="*/ 0 w 27"/>
                    <a:gd name="T15" fmla="*/ 25 h 31"/>
                    <a:gd name="T16" fmla="*/ 8 w 27"/>
                    <a:gd name="T17" fmla="*/ 29 h 31"/>
                    <a:gd name="T18" fmla="*/ 14 w 27"/>
                    <a:gd name="T19" fmla="*/ 31 h 31"/>
                    <a:gd name="T20" fmla="*/ 21 w 27"/>
                    <a:gd name="T21" fmla="*/ 25 h 31"/>
                    <a:gd name="T22" fmla="*/ 14 w 27"/>
                    <a:gd name="T23" fmla="*/ 1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1">
                      <a:moveTo>
                        <a:pt x="14" y="10"/>
                      </a:moveTo>
                      <a:lnTo>
                        <a:pt x="21" y="25"/>
                      </a:lnTo>
                      <a:lnTo>
                        <a:pt x="27" y="8"/>
                      </a:lnTo>
                      <a:lnTo>
                        <a:pt x="6" y="0"/>
                      </a:lnTo>
                      <a:lnTo>
                        <a:pt x="0" y="16"/>
                      </a:lnTo>
                      <a:lnTo>
                        <a:pt x="6" y="31"/>
                      </a:lnTo>
                      <a:lnTo>
                        <a:pt x="0" y="16"/>
                      </a:lnTo>
                      <a:lnTo>
                        <a:pt x="0" y="25"/>
                      </a:lnTo>
                      <a:lnTo>
                        <a:pt x="8" y="29"/>
                      </a:lnTo>
                      <a:lnTo>
                        <a:pt x="14" y="31"/>
                      </a:lnTo>
                      <a:lnTo>
                        <a:pt x="21" y="25"/>
                      </a:lnTo>
                      <a:lnTo>
                        <a:pt x="14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8" name="Freeform 176"/>
                <p:cNvSpPr>
                  <a:spLocks/>
                </p:cNvSpPr>
                <p:nvPr/>
              </p:nvSpPr>
              <p:spPr bwMode="auto">
                <a:xfrm>
                  <a:off x="3596" y="2932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19 w 25"/>
                    <a:gd name="T3" fmla="*/ 4 h 25"/>
                    <a:gd name="T4" fmla="*/ 8 w 25"/>
                    <a:gd name="T5" fmla="*/ 0 h 25"/>
                    <a:gd name="T6" fmla="*/ 0 w 25"/>
                    <a:gd name="T7" fmla="*/ 21 h 25"/>
                    <a:gd name="T8" fmla="*/ 10 w 25"/>
                    <a:gd name="T9" fmla="*/ 25 h 25"/>
                    <a:gd name="T10" fmla="*/ 4 w 25"/>
                    <a:gd name="T11" fmla="*/ 17 h 25"/>
                    <a:gd name="T12" fmla="*/ 10 w 25"/>
                    <a:gd name="T13" fmla="*/ 25 h 25"/>
                    <a:gd name="T14" fmla="*/ 19 w 25"/>
                    <a:gd name="T15" fmla="*/ 25 h 25"/>
                    <a:gd name="T16" fmla="*/ 25 w 25"/>
                    <a:gd name="T17" fmla="*/ 17 h 25"/>
                    <a:gd name="T18" fmla="*/ 25 w 25"/>
                    <a:gd name="T19" fmla="*/ 11 h 25"/>
                    <a:gd name="T20" fmla="*/ 19 w 25"/>
                    <a:gd name="T21" fmla="*/ 4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10" y="25"/>
                      </a:lnTo>
                      <a:lnTo>
                        <a:pt x="4" y="17"/>
                      </a:lnTo>
                      <a:lnTo>
                        <a:pt x="10" y="25"/>
                      </a:lnTo>
                      <a:lnTo>
                        <a:pt x="19" y="25"/>
                      </a:lnTo>
                      <a:lnTo>
                        <a:pt x="25" y="17"/>
                      </a:lnTo>
                      <a:lnTo>
                        <a:pt x="25" y="11"/>
                      </a:lnTo>
                      <a:lnTo>
                        <a:pt x="19" y="4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29" name="Freeform 177"/>
                <p:cNvSpPr>
                  <a:spLocks/>
                </p:cNvSpPr>
                <p:nvPr/>
              </p:nvSpPr>
              <p:spPr bwMode="auto">
                <a:xfrm>
                  <a:off x="3600" y="2945"/>
                  <a:ext cx="25" cy="29"/>
                </a:xfrm>
                <a:custGeom>
                  <a:avLst/>
                  <a:gdLst>
                    <a:gd name="T0" fmla="*/ 15 w 25"/>
                    <a:gd name="T1" fmla="*/ 4 h 29"/>
                    <a:gd name="T2" fmla="*/ 25 w 25"/>
                    <a:gd name="T3" fmla="*/ 14 h 29"/>
                    <a:gd name="T4" fmla="*/ 21 w 25"/>
                    <a:gd name="T5" fmla="*/ 0 h 29"/>
                    <a:gd name="T6" fmla="*/ 0 w 25"/>
                    <a:gd name="T7" fmla="*/ 4 h 29"/>
                    <a:gd name="T8" fmla="*/ 4 w 25"/>
                    <a:gd name="T9" fmla="*/ 19 h 29"/>
                    <a:gd name="T10" fmla="*/ 15 w 25"/>
                    <a:gd name="T11" fmla="*/ 29 h 29"/>
                    <a:gd name="T12" fmla="*/ 4 w 25"/>
                    <a:gd name="T13" fmla="*/ 19 h 29"/>
                    <a:gd name="T14" fmla="*/ 8 w 25"/>
                    <a:gd name="T15" fmla="*/ 25 h 29"/>
                    <a:gd name="T16" fmla="*/ 17 w 25"/>
                    <a:gd name="T17" fmla="*/ 25 h 29"/>
                    <a:gd name="T18" fmla="*/ 23 w 25"/>
                    <a:gd name="T19" fmla="*/ 23 h 29"/>
                    <a:gd name="T20" fmla="*/ 25 w 25"/>
                    <a:gd name="T21" fmla="*/ 14 h 29"/>
                    <a:gd name="T22" fmla="*/ 15 w 25"/>
                    <a:gd name="T23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5" y="4"/>
                      </a:moveTo>
                      <a:lnTo>
                        <a:pt x="25" y="14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19"/>
                      </a:lnTo>
                      <a:lnTo>
                        <a:pt x="15" y="29"/>
                      </a:lnTo>
                      <a:lnTo>
                        <a:pt x="4" y="19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23"/>
                      </a:lnTo>
                      <a:lnTo>
                        <a:pt x="25" y="14"/>
                      </a:lnTo>
                      <a:lnTo>
                        <a:pt x="15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0" name="Freeform 178"/>
                <p:cNvSpPr>
                  <a:spLocks/>
                </p:cNvSpPr>
                <p:nvPr/>
              </p:nvSpPr>
              <p:spPr bwMode="auto">
                <a:xfrm>
                  <a:off x="3613" y="2949"/>
                  <a:ext cx="23" cy="25"/>
                </a:xfrm>
                <a:custGeom>
                  <a:avLst/>
                  <a:gdLst>
                    <a:gd name="T0" fmla="*/ 0 w 23"/>
                    <a:gd name="T1" fmla="*/ 10 h 25"/>
                    <a:gd name="T2" fmla="*/ 10 w 23"/>
                    <a:gd name="T3" fmla="*/ 0 h 25"/>
                    <a:gd name="T4" fmla="*/ 2 w 23"/>
                    <a:gd name="T5" fmla="*/ 0 h 25"/>
                    <a:gd name="T6" fmla="*/ 2 w 23"/>
                    <a:gd name="T7" fmla="*/ 25 h 25"/>
                    <a:gd name="T8" fmla="*/ 10 w 23"/>
                    <a:gd name="T9" fmla="*/ 25 h 25"/>
                    <a:gd name="T10" fmla="*/ 21 w 23"/>
                    <a:gd name="T11" fmla="*/ 15 h 25"/>
                    <a:gd name="T12" fmla="*/ 10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2 h 25"/>
                    <a:gd name="T18" fmla="*/ 21 w 23"/>
                    <a:gd name="T19" fmla="*/ 4 h 25"/>
                    <a:gd name="T20" fmla="*/ 10 w 23"/>
                    <a:gd name="T21" fmla="*/ 0 h 25"/>
                    <a:gd name="T22" fmla="*/ 0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10"/>
                      </a:moveTo>
                      <a:lnTo>
                        <a:pt x="10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0" y="25"/>
                      </a:lnTo>
                      <a:lnTo>
                        <a:pt x="21" y="15"/>
                      </a:lnTo>
                      <a:lnTo>
                        <a:pt x="10" y="25"/>
                      </a:lnTo>
                      <a:lnTo>
                        <a:pt x="21" y="21"/>
                      </a:lnTo>
                      <a:lnTo>
                        <a:pt x="23" y="12"/>
                      </a:lnTo>
                      <a:lnTo>
                        <a:pt x="21" y="4"/>
                      </a:lnTo>
                      <a:lnTo>
                        <a:pt x="10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1" name="Freeform 179"/>
                <p:cNvSpPr>
                  <a:spLocks/>
                </p:cNvSpPr>
                <p:nvPr/>
              </p:nvSpPr>
              <p:spPr bwMode="auto">
                <a:xfrm>
                  <a:off x="3613" y="2938"/>
                  <a:ext cx="25" cy="26"/>
                </a:xfrm>
                <a:custGeom>
                  <a:avLst/>
                  <a:gdLst>
                    <a:gd name="T0" fmla="*/ 12 w 25"/>
                    <a:gd name="T1" fmla="*/ 0 h 26"/>
                    <a:gd name="T2" fmla="*/ 4 w 25"/>
                    <a:gd name="T3" fmla="*/ 9 h 26"/>
                    <a:gd name="T4" fmla="*/ 0 w 25"/>
                    <a:gd name="T5" fmla="*/ 21 h 26"/>
                    <a:gd name="T6" fmla="*/ 21 w 25"/>
                    <a:gd name="T7" fmla="*/ 26 h 26"/>
                    <a:gd name="T8" fmla="*/ 25 w 25"/>
                    <a:gd name="T9" fmla="*/ 13 h 26"/>
                    <a:gd name="T10" fmla="*/ 16 w 25"/>
                    <a:gd name="T11" fmla="*/ 21 h 26"/>
                    <a:gd name="T12" fmla="*/ 25 w 25"/>
                    <a:gd name="T13" fmla="*/ 13 h 26"/>
                    <a:gd name="T14" fmla="*/ 23 w 25"/>
                    <a:gd name="T15" fmla="*/ 5 h 26"/>
                    <a:gd name="T16" fmla="*/ 16 w 25"/>
                    <a:gd name="T17" fmla="*/ 0 h 26"/>
                    <a:gd name="T18" fmla="*/ 8 w 25"/>
                    <a:gd name="T19" fmla="*/ 3 h 26"/>
                    <a:gd name="T20" fmla="*/ 4 w 25"/>
                    <a:gd name="T21" fmla="*/ 9 h 26"/>
                    <a:gd name="T22" fmla="*/ 12 w 25"/>
                    <a:gd name="T23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12" y="0"/>
                      </a:moveTo>
                      <a:lnTo>
                        <a:pt x="4" y="9"/>
                      </a:lnTo>
                      <a:lnTo>
                        <a:pt x="0" y="21"/>
                      </a:lnTo>
                      <a:lnTo>
                        <a:pt x="21" y="26"/>
                      </a:lnTo>
                      <a:lnTo>
                        <a:pt x="25" y="13"/>
                      </a:lnTo>
                      <a:lnTo>
                        <a:pt x="16" y="21"/>
                      </a:lnTo>
                      <a:lnTo>
                        <a:pt x="25" y="13"/>
                      </a:lnTo>
                      <a:lnTo>
                        <a:pt x="23" y="5"/>
                      </a:lnTo>
                      <a:lnTo>
                        <a:pt x="16" y="0"/>
                      </a:lnTo>
                      <a:lnTo>
                        <a:pt x="8" y="3"/>
                      </a:lnTo>
                      <a:lnTo>
                        <a:pt x="4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2" name="Freeform 180"/>
                <p:cNvSpPr>
                  <a:spLocks/>
                </p:cNvSpPr>
                <p:nvPr/>
              </p:nvSpPr>
              <p:spPr bwMode="auto">
                <a:xfrm>
                  <a:off x="3625" y="2936"/>
                  <a:ext cx="21" cy="23"/>
                </a:xfrm>
                <a:custGeom>
                  <a:avLst/>
                  <a:gdLst>
                    <a:gd name="T0" fmla="*/ 17 w 21"/>
                    <a:gd name="T1" fmla="*/ 2 h 23"/>
                    <a:gd name="T2" fmla="*/ 9 w 21"/>
                    <a:gd name="T3" fmla="*/ 0 h 23"/>
                    <a:gd name="T4" fmla="*/ 0 w 21"/>
                    <a:gd name="T5" fmla="*/ 2 h 23"/>
                    <a:gd name="T6" fmla="*/ 4 w 21"/>
                    <a:gd name="T7" fmla="*/ 23 h 23"/>
                    <a:gd name="T8" fmla="*/ 13 w 21"/>
                    <a:gd name="T9" fmla="*/ 21 h 23"/>
                    <a:gd name="T10" fmla="*/ 4 w 21"/>
                    <a:gd name="T11" fmla="*/ 19 h 23"/>
                    <a:gd name="T12" fmla="*/ 13 w 21"/>
                    <a:gd name="T13" fmla="*/ 21 h 23"/>
                    <a:gd name="T14" fmla="*/ 19 w 21"/>
                    <a:gd name="T15" fmla="*/ 17 h 23"/>
                    <a:gd name="T16" fmla="*/ 21 w 21"/>
                    <a:gd name="T17" fmla="*/ 9 h 23"/>
                    <a:gd name="T18" fmla="*/ 17 w 21"/>
                    <a:gd name="T19" fmla="*/ 2 h 23"/>
                    <a:gd name="T20" fmla="*/ 9 w 21"/>
                    <a:gd name="T21" fmla="*/ 0 h 23"/>
                    <a:gd name="T22" fmla="*/ 17 w 21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3">
                      <a:moveTo>
                        <a:pt x="17" y="2"/>
                      </a:moveTo>
                      <a:lnTo>
                        <a:pt x="9" y="0"/>
                      </a:lnTo>
                      <a:lnTo>
                        <a:pt x="0" y="2"/>
                      </a:lnTo>
                      <a:lnTo>
                        <a:pt x="4" y="23"/>
                      </a:lnTo>
                      <a:lnTo>
                        <a:pt x="13" y="21"/>
                      </a:lnTo>
                      <a:lnTo>
                        <a:pt x="4" y="19"/>
                      </a:lnTo>
                      <a:lnTo>
                        <a:pt x="13" y="21"/>
                      </a:lnTo>
                      <a:lnTo>
                        <a:pt x="19" y="17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3" name="Freeform 181"/>
                <p:cNvSpPr>
                  <a:spLocks/>
                </p:cNvSpPr>
                <p:nvPr/>
              </p:nvSpPr>
              <p:spPr bwMode="auto">
                <a:xfrm>
                  <a:off x="3629" y="2938"/>
                  <a:ext cx="25" cy="26"/>
                </a:xfrm>
                <a:custGeom>
                  <a:avLst/>
                  <a:gdLst>
                    <a:gd name="T0" fmla="*/ 15 w 25"/>
                    <a:gd name="T1" fmla="*/ 5 h 26"/>
                    <a:gd name="T2" fmla="*/ 21 w 25"/>
                    <a:gd name="T3" fmla="*/ 7 h 26"/>
                    <a:gd name="T4" fmla="*/ 13 w 25"/>
                    <a:gd name="T5" fmla="*/ 0 h 26"/>
                    <a:gd name="T6" fmla="*/ 0 w 25"/>
                    <a:gd name="T7" fmla="*/ 17 h 26"/>
                    <a:gd name="T8" fmla="*/ 9 w 25"/>
                    <a:gd name="T9" fmla="*/ 23 h 26"/>
                    <a:gd name="T10" fmla="*/ 15 w 25"/>
                    <a:gd name="T11" fmla="*/ 26 h 26"/>
                    <a:gd name="T12" fmla="*/ 9 w 25"/>
                    <a:gd name="T13" fmla="*/ 23 h 26"/>
                    <a:gd name="T14" fmla="*/ 17 w 25"/>
                    <a:gd name="T15" fmla="*/ 26 h 26"/>
                    <a:gd name="T16" fmla="*/ 23 w 25"/>
                    <a:gd name="T17" fmla="*/ 21 h 26"/>
                    <a:gd name="T18" fmla="*/ 25 w 25"/>
                    <a:gd name="T19" fmla="*/ 13 h 26"/>
                    <a:gd name="T20" fmla="*/ 21 w 25"/>
                    <a:gd name="T21" fmla="*/ 7 h 26"/>
                    <a:gd name="T22" fmla="*/ 15 w 25"/>
                    <a:gd name="T23" fmla="*/ 5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15" y="5"/>
                      </a:moveTo>
                      <a:lnTo>
                        <a:pt x="21" y="7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9" y="23"/>
                      </a:lnTo>
                      <a:lnTo>
                        <a:pt x="15" y="26"/>
                      </a:lnTo>
                      <a:lnTo>
                        <a:pt x="9" y="23"/>
                      </a:lnTo>
                      <a:lnTo>
                        <a:pt x="17" y="26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1" y="7"/>
                      </a:lnTo>
                      <a:lnTo>
                        <a:pt x="15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4" name="Freeform 182"/>
                <p:cNvSpPr>
                  <a:spLocks/>
                </p:cNvSpPr>
                <p:nvPr/>
              </p:nvSpPr>
              <p:spPr bwMode="auto">
                <a:xfrm>
                  <a:off x="3644" y="2943"/>
                  <a:ext cx="38" cy="25"/>
                </a:xfrm>
                <a:custGeom>
                  <a:avLst/>
                  <a:gdLst>
                    <a:gd name="T0" fmla="*/ 36 w 38"/>
                    <a:gd name="T1" fmla="*/ 6 h 25"/>
                    <a:gd name="T2" fmla="*/ 27 w 38"/>
                    <a:gd name="T3" fmla="*/ 4 h 25"/>
                    <a:gd name="T4" fmla="*/ 0 w 38"/>
                    <a:gd name="T5" fmla="*/ 0 h 25"/>
                    <a:gd name="T6" fmla="*/ 0 w 38"/>
                    <a:gd name="T7" fmla="*/ 21 h 25"/>
                    <a:gd name="T8" fmla="*/ 27 w 38"/>
                    <a:gd name="T9" fmla="*/ 25 h 25"/>
                    <a:gd name="T10" fmla="*/ 19 w 38"/>
                    <a:gd name="T11" fmla="*/ 23 h 25"/>
                    <a:gd name="T12" fmla="*/ 27 w 38"/>
                    <a:gd name="T13" fmla="*/ 25 h 25"/>
                    <a:gd name="T14" fmla="*/ 33 w 38"/>
                    <a:gd name="T15" fmla="*/ 21 h 25"/>
                    <a:gd name="T16" fmla="*/ 38 w 38"/>
                    <a:gd name="T17" fmla="*/ 14 h 25"/>
                    <a:gd name="T18" fmla="*/ 33 w 38"/>
                    <a:gd name="T19" fmla="*/ 8 h 25"/>
                    <a:gd name="T20" fmla="*/ 27 w 38"/>
                    <a:gd name="T21" fmla="*/ 4 h 25"/>
                    <a:gd name="T22" fmla="*/ 36 w 38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25">
                      <a:moveTo>
                        <a:pt x="36" y="6"/>
                      </a:moveTo>
                      <a:lnTo>
                        <a:pt x="27" y="4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27" y="25"/>
                      </a:lnTo>
                      <a:lnTo>
                        <a:pt x="19" y="23"/>
                      </a:lnTo>
                      <a:lnTo>
                        <a:pt x="27" y="25"/>
                      </a:lnTo>
                      <a:lnTo>
                        <a:pt x="33" y="21"/>
                      </a:lnTo>
                      <a:lnTo>
                        <a:pt x="38" y="14"/>
                      </a:lnTo>
                      <a:lnTo>
                        <a:pt x="33" y="8"/>
                      </a:lnTo>
                      <a:lnTo>
                        <a:pt x="27" y="4"/>
                      </a:lnTo>
                      <a:lnTo>
                        <a:pt x="3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5" name="Freeform 183"/>
                <p:cNvSpPr>
                  <a:spLocks/>
                </p:cNvSpPr>
                <p:nvPr/>
              </p:nvSpPr>
              <p:spPr bwMode="auto">
                <a:xfrm>
                  <a:off x="3663" y="2949"/>
                  <a:ext cx="29" cy="29"/>
                </a:xfrm>
                <a:custGeom>
                  <a:avLst/>
                  <a:gdLst>
                    <a:gd name="T0" fmla="*/ 29 w 29"/>
                    <a:gd name="T1" fmla="*/ 17 h 29"/>
                    <a:gd name="T2" fmla="*/ 25 w 29"/>
                    <a:gd name="T3" fmla="*/ 8 h 29"/>
                    <a:gd name="T4" fmla="*/ 17 w 29"/>
                    <a:gd name="T5" fmla="*/ 0 h 29"/>
                    <a:gd name="T6" fmla="*/ 0 w 29"/>
                    <a:gd name="T7" fmla="*/ 17 h 29"/>
                    <a:gd name="T8" fmla="*/ 8 w 29"/>
                    <a:gd name="T9" fmla="*/ 25 h 29"/>
                    <a:gd name="T10" fmla="*/ 4 w 29"/>
                    <a:gd name="T11" fmla="*/ 17 h 29"/>
                    <a:gd name="T12" fmla="*/ 8 w 29"/>
                    <a:gd name="T13" fmla="*/ 25 h 29"/>
                    <a:gd name="T14" fmla="*/ 17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7 h 29"/>
                    <a:gd name="T20" fmla="*/ 25 w 29"/>
                    <a:gd name="T21" fmla="*/ 8 h 29"/>
                    <a:gd name="T22" fmla="*/ 29 w 29"/>
                    <a:gd name="T23" fmla="*/ 1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9" y="17"/>
                      </a:moveTo>
                      <a:lnTo>
                        <a:pt x="25" y="8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4" y="17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8"/>
                      </a:lnTo>
                      <a:lnTo>
                        <a:pt x="29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6" name="Freeform 184"/>
                <p:cNvSpPr>
                  <a:spLocks/>
                </p:cNvSpPr>
                <p:nvPr/>
              </p:nvSpPr>
              <p:spPr bwMode="auto">
                <a:xfrm>
                  <a:off x="3667" y="2966"/>
                  <a:ext cx="25" cy="20"/>
                </a:xfrm>
                <a:custGeom>
                  <a:avLst/>
                  <a:gdLst>
                    <a:gd name="T0" fmla="*/ 25 w 25"/>
                    <a:gd name="T1" fmla="*/ 8 h 20"/>
                    <a:gd name="T2" fmla="*/ 25 w 25"/>
                    <a:gd name="T3" fmla="*/ 8 h 20"/>
                    <a:gd name="T4" fmla="*/ 25 w 25"/>
                    <a:gd name="T5" fmla="*/ 0 h 20"/>
                    <a:gd name="T6" fmla="*/ 0 w 25"/>
                    <a:gd name="T7" fmla="*/ 0 h 20"/>
                    <a:gd name="T8" fmla="*/ 0 w 25"/>
                    <a:gd name="T9" fmla="*/ 8 h 20"/>
                    <a:gd name="T10" fmla="*/ 0 w 25"/>
                    <a:gd name="T11" fmla="*/ 8 h 20"/>
                    <a:gd name="T12" fmla="*/ 0 w 25"/>
                    <a:gd name="T13" fmla="*/ 8 h 20"/>
                    <a:gd name="T14" fmla="*/ 4 w 25"/>
                    <a:gd name="T15" fmla="*/ 16 h 20"/>
                    <a:gd name="T16" fmla="*/ 13 w 25"/>
                    <a:gd name="T17" fmla="*/ 20 h 20"/>
                    <a:gd name="T18" fmla="*/ 21 w 25"/>
                    <a:gd name="T19" fmla="*/ 16 h 20"/>
                    <a:gd name="T20" fmla="*/ 25 w 25"/>
                    <a:gd name="T21" fmla="*/ 8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0">
                      <a:moveTo>
                        <a:pt x="25" y="8"/>
                      </a:moveTo>
                      <a:lnTo>
                        <a:pt x="25" y="8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13" y="20"/>
                      </a:lnTo>
                      <a:lnTo>
                        <a:pt x="21" y="16"/>
                      </a:lnTo>
                      <a:lnTo>
                        <a:pt x="25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7" name="Freeform 185"/>
                <p:cNvSpPr>
                  <a:spLocks/>
                </p:cNvSpPr>
                <p:nvPr/>
              </p:nvSpPr>
              <p:spPr bwMode="auto">
                <a:xfrm>
                  <a:off x="3667" y="2974"/>
                  <a:ext cx="25" cy="29"/>
                </a:xfrm>
                <a:custGeom>
                  <a:avLst/>
                  <a:gdLst>
                    <a:gd name="T0" fmla="*/ 23 w 25"/>
                    <a:gd name="T1" fmla="*/ 12 h 29"/>
                    <a:gd name="T2" fmla="*/ 25 w 25"/>
                    <a:gd name="T3" fmla="*/ 17 h 29"/>
                    <a:gd name="T4" fmla="*/ 25 w 25"/>
                    <a:gd name="T5" fmla="*/ 0 h 29"/>
                    <a:gd name="T6" fmla="*/ 0 w 25"/>
                    <a:gd name="T7" fmla="*/ 0 h 29"/>
                    <a:gd name="T8" fmla="*/ 0 w 25"/>
                    <a:gd name="T9" fmla="*/ 17 h 29"/>
                    <a:gd name="T10" fmla="*/ 2 w 25"/>
                    <a:gd name="T11" fmla="*/ 21 h 29"/>
                    <a:gd name="T12" fmla="*/ 0 w 25"/>
                    <a:gd name="T13" fmla="*/ 17 h 29"/>
                    <a:gd name="T14" fmla="*/ 4 w 25"/>
                    <a:gd name="T15" fmla="*/ 25 h 29"/>
                    <a:gd name="T16" fmla="*/ 13 w 25"/>
                    <a:gd name="T17" fmla="*/ 29 h 29"/>
                    <a:gd name="T18" fmla="*/ 21 w 25"/>
                    <a:gd name="T19" fmla="*/ 25 h 29"/>
                    <a:gd name="T20" fmla="*/ 25 w 25"/>
                    <a:gd name="T21" fmla="*/ 17 h 29"/>
                    <a:gd name="T22" fmla="*/ 23 w 25"/>
                    <a:gd name="T23" fmla="*/ 1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23" y="12"/>
                      </a:moveTo>
                      <a:lnTo>
                        <a:pt x="25" y="17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2" y="21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3" y="29"/>
                      </a:lnTo>
                      <a:lnTo>
                        <a:pt x="21" y="25"/>
                      </a:lnTo>
                      <a:lnTo>
                        <a:pt x="25" y="17"/>
                      </a:lnTo>
                      <a:lnTo>
                        <a:pt x="23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8" name="Freeform 186"/>
                <p:cNvSpPr>
                  <a:spLocks/>
                </p:cNvSpPr>
                <p:nvPr/>
              </p:nvSpPr>
              <p:spPr bwMode="auto">
                <a:xfrm>
                  <a:off x="3669" y="2986"/>
                  <a:ext cx="25" cy="26"/>
                </a:xfrm>
                <a:custGeom>
                  <a:avLst/>
                  <a:gdLst>
                    <a:gd name="T0" fmla="*/ 15 w 25"/>
                    <a:gd name="T1" fmla="*/ 0 h 26"/>
                    <a:gd name="T2" fmla="*/ 25 w 25"/>
                    <a:gd name="T3" fmla="*/ 9 h 26"/>
                    <a:gd name="T4" fmla="*/ 21 w 25"/>
                    <a:gd name="T5" fmla="*/ 0 h 26"/>
                    <a:gd name="T6" fmla="*/ 0 w 25"/>
                    <a:gd name="T7" fmla="*/ 9 h 26"/>
                    <a:gd name="T8" fmla="*/ 4 w 25"/>
                    <a:gd name="T9" fmla="*/ 17 h 26"/>
                    <a:gd name="T10" fmla="*/ 15 w 25"/>
                    <a:gd name="T11" fmla="*/ 26 h 26"/>
                    <a:gd name="T12" fmla="*/ 4 w 25"/>
                    <a:gd name="T13" fmla="*/ 17 h 26"/>
                    <a:gd name="T14" fmla="*/ 11 w 25"/>
                    <a:gd name="T15" fmla="*/ 23 h 26"/>
                    <a:gd name="T16" fmla="*/ 19 w 25"/>
                    <a:gd name="T17" fmla="*/ 21 h 26"/>
                    <a:gd name="T18" fmla="*/ 25 w 25"/>
                    <a:gd name="T19" fmla="*/ 17 h 26"/>
                    <a:gd name="T20" fmla="*/ 25 w 25"/>
                    <a:gd name="T21" fmla="*/ 9 h 26"/>
                    <a:gd name="T22" fmla="*/ 15 w 25"/>
                    <a:gd name="T23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15" y="0"/>
                      </a:moveTo>
                      <a:lnTo>
                        <a:pt x="25" y="9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5" y="26"/>
                      </a:lnTo>
                      <a:lnTo>
                        <a:pt x="4" y="17"/>
                      </a:lnTo>
                      <a:lnTo>
                        <a:pt x="11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9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39" name="Freeform 187"/>
                <p:cNvSpPr>
                  <a:spLocks/>
                </p:cNvSpPr>
                <p:nvPr/>
              </p:nvSpPr>
              <p:spPr bwMode="auto">
                <a:xfrm>
                  <a:off x="3684" y="2986"/>
                  <a:ext cx="27" cy="26"/>
                </a:xfrm>
                <a:custGeom>
                  <a:avLst/>
                  <a:gdLst>
                    <a:gd name="T0" fmla="*/ 27 w 27"/>
                    <a:gd name="T1" fmla="*/ 13 h 26"/>
                    <a:gd name="T2" fmla="*/ 14 w 27"/>
                    <a:gd name="T3" fmla="*/ 0 h 26"/>
                    <a:gd name="T4" fmla="*/ 0 w 27"/>
                    <a:gd name="T5" fmla="*/ 0 h 26"/>
                    <a:gd name="T6" fmla="*/ 0 w 27"/>
                    <a:gd name="T7" fmla="*/ 26 h 26"/>
                    <a:gd name="T8" fmla="*/ 14 w 27"/>
                    <a:gd name="T9" fmla="*/ 26 h 26"/>
                    <a:gd name="T10" fmla="*/ 2 w 27"/>
                    <a:gd name="T11" fmla="*/ 13 h 26"/>
                    <a:gd name="T12" fmla="*/ 14 w 27"/>
                    <a:gd name="T13" fmla="*/ 26 h 26"/>
                    <a:gd name="T14" fmla="*/ 25 w 27"/>
                    <a:gd name="T15" fmla="*/ 21 h 26"/>
                    <a:gd name="T16" fmla="*/ 27 w 27"/>
                    <a:gd name="T17" fmla="*/ 13 h 26"/>
                    <a:gd name="T18" fmla="*/ 25 w 27"/>
                    <a:gd name="T19" fmla="*/ 5 h 26"/>
                    <a:gd name="T20" fmla="*/ 14 w 27"/>
                    <a:gd name="T21" fmla="*/ 0 h 26"/>
                    <a:gd name="T22" fmla="*/ 27 w 27"/>
                    <a:gd name="T23" fmla="*/ 13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6">
                      <a:moveTo>
                        <a:pt x="27" y="13"/>
                      </a:move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26"/>
                      </a:lnTo>
                      <a:lnTo>
                        <a:pt x="14" y="26"/>
                      </a:lnTo>
                      <a:lnTo>
                        <a:pt x="2" y="13"/>
                      </a:lnTo>
                      <a:lnTo>
                        <a:pt x="14" y="26"/>
                      </a:lnTo>
                      <a:lnTo>
                        <a:pt x="25" y="21"/>
                      </a:lnTo>
                      <a:lnTo>
                        <a:pt x="27" y="13"/>
                      </a:lnTo>
                      <a:lnTo>
                        <a:pt x="25" y="5"/>
                      </a:lnTo>
                      <a:lnTo>
                        <a:pt x="14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0" name="Freeform 188"/>
                <p:cNvSpPr>
                  <a:spLocks/>
                </p:cNvSpPr>
                <p:nvPr/>
              </p:nvSpPr>
              <p:spPr bwMode="auto">
                <a:xfrm>
                  <a:off x="3686" y="2999"/>
                  <a:ext cx="25" cy="25"/>
                </a:xfrm>
                <a:custGeom>
                  <a:avLst/>
                  <a:gdLst>
                    <a:gd name="T0" fmla="*/ 17 w 25"/>
                    <a:gd name="T1" fmla="*/ 2 h 25"/>
                    <a:gd name="T2" fmla="*/ 25 w 25"/>
                    <a:gd name="T3" fmla="*/ 13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3 h 25"/>
                    <a:gd name="T10" fmla="*/ 8 w 25"/>
                    <a:gd name="T11" fmla="*/ 23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7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7" y="2"/>
                      </a:moveTo>
                      <a:lnTo>
                        <a:pt x="25" y="13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8" y="23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1" name="Freeform 189"/>
                <p:cNvSpPr>
                  <a:spLocks/>
                </p:cNvSpPr>
                <p:nvPr/>
              </p:nvSpPr>
              <p:spPr bwMode="auto">
                <a:xfrm>
                  <a:off x="3694" y="3001"/>
                  <a:ext cx="23" cy="27"/>
                </a:xfrm>
                <a:custGeom>
                  <a:avLst/>
                  <a:gdLst>
                    <a:gd name="T0" fmla="*/ 13 w 23"/>
                    <a:gd name="T1" fmla="*/ 2 h 27"/>
                    <a:gd name="T2" fmla="*/ 17 w 23"/>
                    <a:gd name="T3" fmla="*/ 4 h 27"/>
                    <a:gd name="T4" fmla="*/ 9 w 23"/>
                    <a:gd name="T5" fmla="*/ 0 h 27"/>
                    <a:gd name="T6" fmla="*/ 0 w 23"/>
                    <a:gd name="T7" fmla="*/ 21 h 27"/>
                    <a:gd name="T8" fmla="*/ 9 w 23"/>
                    <a:gd name="T9" fmla="*/ 25 h 27"/>
                    <a:gd name="T10" fmla="*/ 13 w 23"/>
                    <a:gd name="T11" fmla="*/ 27 h 27"/>
                    <a:gd name="T12" fmla="*/ 9 w 23"/>
                    <a:gd name="T13" fmla="*/ 25 h 27"/>
                    <a:gd name="T14" fmla="*/ 17 w 23"/>
                    <a:gd name="T15" fmla="*/ 25 h 27"/>
                    <a:gd name="T16" fmla="*/ 23 w 23"/>
                    <a:gd name="T17" fmla="*/ 17 h 27"/>
                    <a:gd name="T18" fmla="*/ 23 w 23"/>
                    <a:gd name="T19" fmla="*/ 11 h 27"/>
                    <a:gd name="T20" fmla="*/ 17 w 23"/>
                    <a:gd name="T21" fmla="*/ 4 h 27"/>
                    <a:gd name="T22" fmla="*/ 13 w 23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13" y="2"/>
                      </a:moveTo>
                      <a:lnTo>
                        <a:pt x="17" y="4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9" y="25"/>
                      </a:lnTo>
                      <a:lnTo>
                        <a:pt x="13" y="27"/>
                      </a:lnTo>
                      <a:lnTo>
                        <a:pt x="9" y="25"/>
                      </a:lnTo>
                      <a:lnTo>
                        <a:pt x="17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7" y="4"/>
                      </a:lnTo>
                      <a:lnTo>
                        <a:pt x="13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2" name="Freeform 190"/>
                <p:cNvSpPr>
                  <a:spLocks/>
                </p:cNvSpPr>
                <p:nvPr/>
              </p:nvSpPr>
              <p:spPr bwMode="auto">
                <a:xfrm>
                  <a:off x="3707" y="3003"/>
                  <a:ext cx="21" cy="25"/>
                </a:xfrm>
                <a:custGeom>
                  <a:avLst/>
                  <a:gdLst>
                    <a:gd name="T0" fmla="*/ 16 w 21"/>
                    <a:gd name="T1" fmla="*/ 4 h 25"/>
                    <a:gd name="T2" fmla="*/ 8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8 w 21"/>
                    <a:gd name="T9" fmla="*/ 25 h 25"/>
                    <a:gd name="T10" fmla="*/ 0 w 21"/>
                    <a:gd name="T11" fmla="*/ 21 h 25"/>
                    <a:gd name="T12" fmla="*/ 8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3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16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16" y="4"/>
                      </a:move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8" y="25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16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3" name="Freeform 191"/>
                <p:cNvSpPr>
                  <a:spLocks/>
                </p:cNvSpPr>
                <p:nvPr/>
              </p:nvSpPr>
              <p:spPr bwMode="auto">
                <a:xfrm>
                  <a:off x="3707" y="3007"/>
                  <a:ext cx="29" cy="30"/>
                </a:xfrm>
                <a:custGeom>
                  <a:avLst/>
                  <a:gdLst>
                    <a:gd name="T0" fmla="*/ 21 w 29"/>
                    <a:gd name="T1" fmla="*/ 7 h 30"/>
                    <a:gd name="T2" fmla="*/ 25 w 29"/>
                    <a:gd name="T3" fmla="*/ 9 h 30"/>
                    <a:gd name="T4" fmla="*/ 16 w 29"/>
                    <a:gd name="T5" fmla="*/ 0 h 30"/>
                    <a:gd name="T6" fmla="*/ 0 w 29"/>
                    <a:gd name="T7" fmla="*/ 17 h 30"/>
                    <a:gd name="T8" fmla="*/ 8 w 29"/>
                    <a:gd name="T9" fmla="*/ 25 h 30"/>
                    <a:gd name="T10" fmla="*/ 12 w 29"/>
                    <a:gd name="T11" fmla="*/ 27 h 30"/>
                    <a:gd name="T12" fmla="*/ 8 w 29"/>
                    <a:gd name="T13" fmla="*/ 25 h 30"/>
                    <a:gd name="T14" fmla="*/ 16 w 29"/>
                    <a:gd name="T15" fmla="*/ 30 h 30"/>
                    <a:gd name="T16" fmla="*/ 25 w 29"/>
                    <a:gd name="T17" fmla="*/ 25 h 30"/>
                    <a:gd name="T18" fmla="*/ 29 w 29"/>
                    <a:gd name="T19" fmla="*/ 17 h 30"/>
                    <a:gd name="T20" fmla="*/ 25 w 29"/>
                    <a:gd name="T21" fmla="*/ 9 h 30"/>
                    <a:gd name="T22" fmla="*/ 21 w 29"/>
                    <a:gd name="T23" fmla="*/ 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0">
                      <a:moveTo>
                        <a:pt x="21" y="7"/>
                      </a:moveTo>
                      <a:lnTo>
                        <a:pt x="25" y="9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12" y="27"/>
                      </a:lnTo>
                      <a:lnTo>
                        <a:pt x="8" y="25"/>
                      </a:lnTo>
                      <a:lnTo>
                        <a:pt x="16" y="30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9"/>
                      </a:lnTo>
                      <a:lnTo>
                        <a:pt x="21" y="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4" name="Freeform 192"/>
                <p:cNvSpPr>
                  <a:spLocks/>
                </p:cNvSpPr>
                <p:nvPr/>
              </p:nvSpPr>
              <p:spPr bwMode="auto">
                <a:xfrm>
                  <a:off x="3719" y="3014"/>
                  <a:ext cx="34" cy="29"/>
                </a:xfrm>
                <a:custGeom>
                  <a:avLst/>
                  <a:gdLst>
                    <a:gd name="T0" fmla="*/ 32 w 34"/>
                    <a:gd name="T1" fmla="*/ 10 h 29"/>
                    <a:gd name="T2" fmla="*/ 27 w 34"/>
                    <a:gd name="T3" fmla="*/ 8 h 29"/>
                    <a:gd name="T4" fmla="*/ 9 w 34"/>
                    <a:gd name="T5" fmla="*/ 0 h 29"/>
                    <a:gd name="T6" fmla="*/ 0 w 34"/>
                    <a:gd name="T7" fmla="*/ 20 h 29"/>
                    <a:gd name="T8" fmla="*/ 19 w 34"/>
                    <a:gd name="T9" fmla="*/ 29 h 29"/>
                    <a:gd name="T10" fmla="*/ 15 w 34"/>
                    <a:gd name="T11" fmla="*/ 27 h 29"/>
                    <a:gd name="T12" fmla="*/ 19 w 34"/>
                    <a:gd name="T13" fmla="*/ 29 h 29"/>
                    <a:gd name="T14" fmla="*/ 27 w 34"/>
                    <a:gd name="T15" fmla="*/ 29 h 29"/>
                    <a:gd name="T16" fmla="*/ 34 w 34"/>
                    <a:gd name="T17" fmla="*/ 20 h 29"/>
                    <a:gd name="T18" fmla="*/ 34 w 34"/>
                    <a:gd name="T19" fmla="*/ 14 h 29"/>
                    <a:gd name="T20" fmla="*/ 27 w 34"/>
                    <a:gd name="T21" fmla="*/ 8 h 29"/>
                    <a:gd name="T22" fmla="*/ 32 w 34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29">
                      <a:moveTo>
                        <a:pt x="32" y="10"/>
                      </a:moveTo>
                      <a:lnTo>
                        <a:pt x="27" y="8"/>
                      </a:lnTo>
                      <a:lnTo>
                        <a:pt x="9" y="0"/>
                      </a:lnTo>
                      <a:lnTo>
                        <a:pt x="0" y="20"/>
                      </a:lnTo>
                      <a:lnTo>
                        <a:pt x="19" y="29"/>
                      </a:lnTo>
                      <a:lnTo>
                        <a:pt x="15" y="27"/>
                      </a:lnTo>
                      <a:lnTo>
                        <a:pt x="19" y="29"/>
                      </a:lnTo>
                      <a:lnTo>
                        <a:pt x="27" y="29"/>
                      </a:lnTo>
                      <a:lnTo>
                        <a:pt x="34" y="20"/>
                      </a:lnTo>
                      <a:lnTo>
                        <a:pt x="34" y="14"/>
                      </a:lnTo>
                      <a:lnTo>
                        <a:pt x="27" y="8"/>
                      </a:lnTo>
                      <a:lnTo>
                        <a:pt x="3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5" name="Freeform 193"/>
                <p:cNvSpPr>
                  <a:spLocks/>
                </p:cNvSpPr>
                <p:nvPr/>
              </p:nvSpPr>
              <p:spPr bwMode="auto">
                <a:xfrm>
                  <a:off x="3734" y="3024"/>
                  <a:ext cx="25" cy="25"/>
                </a:xfrm>
                <a:custGeom>
                  <a:avLst/>
                  <a:gdLst>
                    <a:gd name="T0" fmla="*/ 21 w 25"/>
                    <a:gd name="T1" fmla="*/ 4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4 w 25"/>
                    <a:gd name="T11" fmla="*/ 21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6" name="Freeform 194"/>
                <p:cNvSpPr>
                  <a:spLocks/>
                </p:cNvSpPr>
                <p:nvPr/>
              </p:nvSpPr>
              <p:spPr bwMode="auto">
                <a:xfrm>
                  <a:off x="3738" y="3028"/>
                  <a:ext cx="38" cy="38"/>
                </a:xfrm>
                <a:custGeom>
                  <a:avLst/>
                  <a:gdLst>
                    <a:gd name="T0" fmla="*/ 34 w 38"/>
                    <a:gd name="T1" fmla="*/ 17 h 38"/>
                    <a:gd name="T2" fmla="*/ 34 w 38"/>
                    <a:gd name="T3" fmla="*/ 17 h 38"/>
                    <a:gd name="T4" fmla="*/ 17 w 38"/>
                    <a:gd name="T5" fmla="*/ 0 h 38"/>
                    <a:gd name="T6" fmla="*/ 0 w 38"/>
                    <a:gd name="T7" fmla="*/ 17 h 38"/>
                    <a:gd name="T8" fmla="*/ 17 w 38"/>
                    <a:gd name="T9" fmla="*/ 34 h 38"/>
                    <a:gd name="T10" fmla="*/ 17 w 38"/>
                    <a:gd name="T11" fmla="*/ 34 h 38"/>
                    <a:gd name="T12" fmla="*/ 17 w 38"/>
                    <a:gd name="T13" fmla="*/ 34 h 38"/>
                    <a:gd name="T14" fmla="*/ 25 w 38"/>
                    <a:gd name="T15" fmla="*/ 38 h 38"/>
                    <a:gd name="T16" fmla="*/ 34 w 38"/>
                    <a:gd name="T17" fmla="*/ 34 h 38"/>
                    <a:gd name="T18" fmla="*/ 38 w 38"/>
                    <a:gd name="T19" fmla="*/ 25 h 38"/>
                    <a:gd name="T20" fmla="*/ 34 w 38"/>
                    <a:gd name="T21" fmla="*/ 17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38">
                      <a:moveTo>
                        <a:pt x="34" y="17"/>
                      </a:moveTo>
                      <a:lnTo>
                        <a:pt x="34" y="17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25" y="38"/>
                      </a:lnTo>
                      <a:lnTo>
                        <a:pt x="34" y="34"/>
                      </a:lnTo>
                      <a:lnTo>
                        <a:pt x="38" y="25"/>
                      </a:lnTo>
                      <a:lnTo>
                        <a:pt x="34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7" name="Freeform 195"/>
                <p:cNvSpPr>
                  <a:spLocks/>
                </p:cNvSpPr>
                <p:nvPr/>
              </p:nvSpPr>
              <p:spPr bwMode="auto">
                <a:xfrm>
                  <a:off x="3755" y="3045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0 w 25"/>
                    <a:gd name="T11" fmla="*/ 12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8" name="Freeform 196"/>
                <p:cNvSpPr>
                  <a:spLocks/>
                </p:cNvSpPr>
                <p:nvPr/>
              </p:nvSpPr>
              <p:spPr bwMode="auto">
                <a:xfrm>
                  <a:off x="3755" y="3049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25 w 25"/>
                    <a:gd name="T3" fmla="*/ 13 h 25"/>
                    <a:gd name="T4" fmla="*/ 25 w 25"/>
                    <a:gd name="T5" fmla="*/ 8 h 25"/>
                    <a:gd name="T6" fmla="*/ 0 w 25"/>
                    <a:gd name="T7" fmla="*/ 8 h 25"/>
                    <a:gd name="T8" fmla="*/ 0 w 25"/>
                    <a:gd name="T9" fmla="*/ 13 h 25"/>
                    <a:gd name="T10" fmla="*/ 12 w 25"/>
                    <a:gd name="T11" fmla="*/ 25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25" y="13"/>
                      </a:lnTo>
                      <a:lnTo>
                        <a:pt x="25" y="8"/>
                      </a:lnTo>
                      <a:lnTo>
                        <a:pt x="0" y="8"/>
                      </a:lnTo>
                      <a:lnTo>
                        <a:pt x="0" y="13"/>
                      </a:lnTo>
                      <a:lnTo>
                        <a:pt x="12" y="2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49" name="Freeform 197"/>
                <p:cNvSpPr>
                  <a:spLocks/>
                </p:cNvSpPr>
                <p:nvPr/>
              </p:nvSpPr>
              <p:spPr bwMode="auto">
                <a:xfrm>
                  <a:off x="3765" y="3049"/>
                  <a:ext cx="19" cy="25"/>
                </a:xfrm>
                <a:custGeom>
                  <a:avLst/>
                  <a:gdLst>
                    <a:gd name="T0" fmla="*/ 13 w 19"/>
                    <a:gd name="T1" fmla="*/ 2 h 25"/>
                    <a:gd name="T2" fmla="*/ 7 w 19"/>
                    <a:gd name="T3" fmla="*/ 0 h 25"/>
                    <a:gd name="T4" fmla="*/ 2 w 19"/>
                    <a:gd name="T5" fmla="*/ 0 h 25"/>
                    <a:gd name="T6" fmla="*/ 2 w 19"/>
                    <a:gd name="T7" fmla="*/ 25 h 25"/>
                    <a:gd name="T8" fmla="*/ 7 w 19"/>
                    <a:gd name="T9" fmla="*/ 25 h 25"/>
                    <a:gd name="T10" fmla="*/ 0 w 19"/>
                    <a:gd name="T11" fmla="*/ 23 h 25"/>
                    <a:gd name="T12" fmla="*/ 7 w 19"/>
                    <a:gd name="T13" fmla="*/ 25 h 25"/>
                    <a:gd name="T14" fmla="*/ 17 w 19"/>
                    <a:gd name="T15" fmla="*/ 21 h 25"/>
                    <a:gd name="T16" fmla="*/ 19 w 19"/>
                    <a:gd name="T17" fmla="*/ 13 h 25"/>
                    <a:gd name="T18" fmla="*/ 17 w 19"/>
                    <a:gd name="T19" fmla="*/ 4 h 25"/>
                    <a:gd name="T20" fmla="*/ 7 w 19"/>
                    <a:gd name="T21" fmla="*/ 0 h 25"/>
                    <a:gd name="T22" fmla="*/ 13 w 19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" h="25">
                      <a:moveTo>
                        <a:pt x="13" y="2"/>
                      </a:moveTo>
                      <a:lnTo>
                        <a:pt x="7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7" y="25"/>
                      </a:lnTo>
                      <a:lnTo>
                        <a:pt x="0" y="23"/>
                      </a:lnTo>
                      <a:lnTo>
                        <a:pt x="7" y="25"/>
                      </a:lnTo>
                      <a:lnTo>
                        <a:pt x="17" y="21"/>
                      </a:lnTo>
                      <a:lnTo>
                        <a:pt x="19" y="13"/>
                      </a:lnTo>
                      <a:lnTo>
                        <a:pt x="17" y="4"/>
                      </a:lnTo>
                      <a:lnTo>
                        <a:pt x="7" y="0"/>
                      </a:lnTo>
                      <a:lnTo>
                        <a:pt x="13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0" name="Freeform 198"/>
                <p:cNvSpPr>
                  <a:spLocks/>
                </p:cNvSpPr>
                <p:nvPr/>
              </p:nvSpPr>
              <p:spPr bwMode="auto">
                <a:xfrm>
                  <a:off x="4112" y="3028"/>
                  <a:ext cx="25" cy="29"/>
                </a:xfrm>
                <a:custGeom>
                  <a:avLst/>
                  <a:gdLst>
                    <a:gd name="T0" fmla="*/ 21 w 25"/>
                    <a:gd name="T1" fmla="*/ 11 h 29"/>
                    <a:gd name="T2" fmla="*/ 25 w 25"/>
                    <a:gd name="T3" fmla="*/ 17 h 29"/>
                    <a:gd name="T4" fmla="*/ 25 w 25"/>
                    <a:gd name="T5" fmla="*/ 0 h 29"/>
                    <a:gd name="T6" fmla="*/ 0 w 25"/>
                    <a:gd name="T7" fmla="*/ 0 h 29"/>
                    <a:gd name="T8" fmla="*/ 0 w 25"/>
                    <a:gd name="T9" fmla="*/ 17 h 29"/>
                    <a:gd name="T10" fmla="*/ 4 w 25"/>
                    <a:gd name="T11" fmla="*/ 23 h 29"/>
                    <a:gd name="T12" fmla="*/ 0 w 25"/>
                    <a:gd name="T13" fmla="*/ 17 h 29"/>
                    <a:gd name="T14" fmla="*/ 4 w 25"/>
                    <a:gd name="T15" fmla="*/ 25 h 29"/>
                    <a:gd name="T16" fmla="*/ 13 w 25"/>
                    <a:gd name="T17" fmla="*/ 29 h 29"/>
                    <a:gd name="T18" fmla="*/ 21 w 25"/>
                    <a:gd name="T19" fmla="*/ 25 h 29"/>
                    <a:gd name="T20" fmla="*/ 25 w 25"/>
                    <a:gd name="T21" fmla="*/ 17 h 29"/>
                    <a:gd name="T22" fmla="*/ 21 w 25"/>
                    <a:gd name="T23" fmla="*/ 1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21" y="11"/>
                      </a:moveTo>
                      <a:lnTo>
                        <a:pt x="25" y="17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4" y="23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3" y="29"/>
                      </a:lnTo>
                      <a:lnTo>
                        <a:pt x="21" y="25"/>
                      </a:lnTo>
                      <a:lnTo>
                        <a:pt x="25" y="17"/>
                      </a:lnTo>
                      <a:lnTo>
                        <a:pt x="21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1" name="Freeform 199"/>
                <p:cNvSpPr>
                  <a:spLocks/>
                </p:cNvSpPr>
                <p:nvPr/>
              </p:nvSpPr>
              <p:spPr bwMode="auto">
                <a:xfrm>
                  <a:off x="4116" y="3039"/>
                  <a:ext cx="32" cy="35"/>
                </a:xfrm>
                <a:custGeom>
                  <a:avLst/>
                  <a:gdLst>
                    <a:gd name="T0" fmla="*/ 21 w 32"/>
                    <a:gd name="T1" fmla="*/ 10 h 35"/>
                    <a:gd name="T2" fmla="*/ 30 w 32"/>
                    <a:gd name="T3" fmla="*/ 16 h 35"/>
                    <a:gd name="T4" fmla="*/ 17 w 32"/>
                    <a:gd name="T5" fmla="*/ 0 h 35"/>
                    <a:gd name="T6" fmla="*/ 0 w 32"/>
                    <a:gd name="T7" fmla="*/ 12 h 35"/>
                    <a:gd name="T8" fmla="*/ 13 w 32"/>
                    <a:gd name="T9" fmla="*/ 29 h 35"/>
                    <a:gd name="T10" fmla="*/ 21 w 32"/>
                    <a:gd name="T11" fmla="*/ 35 h 35"/>
                    <a:gd name="T12" fmla="*/ 13 w 32"/>
                    <a:gd name="T13" fmla="*/ 29 h 35"/>
                    <a:gd name="T14" fmla="*/ 21 w 32"/>
                    <a:gd name="T15" fmla="*/ 33 h 35"/>
                    <a:gd name="T16" fmla="*/ 28 w 32"/>
                    <a:gd name="T17" fmla="*/ 31 h 35"/>
                    <a:gd name="T18" fmla="*/ 32 w 32"/>
                    <a:gd name="T19" fmla="*/ 25 h 35"/>
                    <a:gd name="T20" fmla="*/ 30 w 32"/>
                    <a:gd name="T21" fmla="*/ 16 h 35"/>
                    <a:gd name="T22" fmla="*/ 21 w 32"/>
                    <a:gd name="T23" fmla="*/ 1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35">
                      <a:moveTo>
                        <a:pt x="21" y="10"/>
                      </a:moveTo>
                      <a:lnTo>
                        <a:pt x="30" y="16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13" y="29"/>
                      </a:lnTo>
                      <a:lnTo>
                        <a:pt x="21" y="35"/>
                      </a:lnTo>
                      <a:lnTo>
                        <a:pt x="13" y="29"/>
                      </a:lnTo>
                      <a:lnTo>
                        <a:pt x="21" y="33"/>
                      </a:lnTo>
                      <a:lnTo>
                        <a:pt x="28" y="31"/>
                      </a:lnTo>
                      <a:lnTo>
                        <a:pt x="32" y="25"/>
                      </a:lnTo>
                      <a:lnTo>
                        <a:pt x="30" y="16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2" name="Freeform 200"/>
                <p:cNvSpPr>
                  <a:spLocks/>
                </p:cNvSpPr>
                <p:nvPr/>
              </p:nvSpPr>
              <p:spPr bwMode="auto">
                <a:xfrm>
                  <a:off x="4135" y="3049"/>
                  <a:ext cx="23" cy="25"/>
                </a:xfrm>
                <a:custGeom>
                  <a:avLst/>
                  <a:gdLst>
                    <a:gd name="T0" fmla="*/ 0 w 23"/>
                    <a:gd name="T1" fmla="*/ 8 h 25"/>
                    <a:gd name="T2" fmla="*/ 11 w 23"/>
                    <a:gd name="T3" fmla="*/ 0 h 25"/>
                    <a:gd name="T4" fmla="*/ 2 w 23"/>
                    <a:gd name="T5" fmla="*/ 0 h 25"/>
                    <a:gd name="T6" fmla="*/ 2 w 23"/>
                    <a:gd name="T7" fmla="*/ 25 h 25"/>
                    <a:gd name="T8" fmla="*/ 11 w 23"/>
                    <a:gd name="T9" fmla="*/ 25 h 25"/>
                    <a:gd name="T10" fmla="*/ 21 w 23"/>
                    <a:gd name="T11" fmla="*/ 17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3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0 w 23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8"/>
                      </a:moveTo>
                      <a:lnTo>
                        <a:pt x="11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1" y="25"/>
                      </a:lnTo>
                      <a:lnTo>
                        <a:pt x="21" y="17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3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3" name="Freeform 201"/>
                <p:cNvSpPr>
                  <a:spLocks/>
                </p:cNvSpPr>
                <p:nvPr/>
              </p:nvSpPr>
              <p:spPr bwMode="auto">
                <a:xfrm>
                  <a:off x="4135" y="3043"/>
                  <a:ext cx="27" cy="23"/>
                </a:xfrm>
                <a:custGeom>
                  <a:avLst/>
                  <a:gdLst>
                    <a:gd name="T0" fmla="*/ 2 w 27"/>
                    <a:gd name="T1" fmla="*/ 10 h 23"/>
                    <a:gd name="T2" fmla="*/ 4 w 27"/>
                    <a:gd name="T3" fmla="*/ 6 h 23"/>
                    <a:gd name="T4" fmla="*/ 0 w 27"/>
                    <a:gd name="T5" fmla="*/ 14 h 23"/>
                    <a:gd name="T6" fmla="*/ 21 w 27"/>
                    <a:gd name="T7" fmla="*/ 23 h 23"/>
                    <a:gd name="T8" fmla="*/ 25 w 27"/>
                    <a:gd name="T9" fmla="*/ 14 h 23"/>
                    <a:gd name="T10" fmla="*/ 27 w 27"/>
                    <a:gd name="T11" fmla="*/ 10 h 23"/>
                    <a:gd name="T12" fmla="*/ 25 w 27"/>
                    <a:gd name="T13" fmla="*/ 14 h 23"/>
                    <a:gd name="T14" fmla="*/ 25 w 27"/>
                    <a:gd name="T15" fmla="*/ 6 h 23"/>
                    <a:gd name="T16" fmla="*/ 19 w 27"/>
                    <a:gd name="T17" fmla="*/ 0 h 23"/>
                    <a:gd name="T18" fmla="*/ 11 w 27"/>
                    <a:gd name="T19" fmla="*/ 0 h 23"/>
                    <a:gd name="T20" fmla="*/ 4 w 27"/>
                    <a:gd name="T21" fmla="*/ 6 h 23"/>
                    <a:gd name="T22" fmla="*/ 2 w 27"/>
                    <a:gd name="T23" fmla="*/ 1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2" y="10"/>
                      </a:moveTo>
                      <a:lnTo>
                        <a:pt x="4" y="6"/>
                      </a:lnTo>
                      <a:lnTo>
                        <a:pt x="0" y="14"/>
                      </a:lnTo>
                      <a:lnTo>
                        <a:pt x="21" y="23"/>
                      </a:lnTo>
                      <a:lnTo>
                        <a:pt x="25" y="14"/>
                      </a:lnTo>
                      <a:lnTo>
                        <a:pt x="27" y="10"/>
                      </a:lnTo>
                      <a:lnTo>
                        <a:pt x="25" y="14"/>
                      </a:lnTo>
                      <a:lnTo>
                        <a:pt x="25" y="6"/>
                      </a:lnTo>
                      <a:lnTo>
                        <a:pt x="19" y="0"/>
                      </a:lnTo>
                      <a:lnTo>
                        <a:pt x="11" y="0"/>
                      </a:lnTo>
                      <a:lnTo>
                        <a:pt x="4" y="6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4" name="Freeform 202"/>
                <p:cNvSpPr>
                  <a:spLocks/>
                </p:cNvSpPr>
                <p:nvPr/>
              </p:nvSpPr>
              <p:spPr bwMode="auto">
                <a:xfrm>
                  <a:off x="4137" y="3020"/>
                  <a:ext cx="25" cy="33"/>
                </a:xfrm>
                <a:custGeom>
                  <a:avLst/>
                  <a:gdLst>
                    <a:gd name="T0" fmla="*/ 13 w 25"/>
                    <a:gd name="T1" fmla="*/ 0 h 33"/>
                    <a:gd name="T2" fmla="*/ 0 w 25"/>
                    <a:gd name="T3" fmla="*/ 12 h 33"/>
                    <a:gd name="T4" fmla="*/ 0 w 25"/>
                    <a:gd name="T5" fmla="*/ 33 h 33"/>
                    <a:gd name="T6" fmla="*/ 25 w 25"/>
                    <a:gd name="T7" fmla="*/ 33 h 33"/>
                    <a:gd name="T8" fmla="*/ 25 w 25"/>
                    <a:gd name="T9" fmla="*/ 12 h 33"/>
                    <a:gd name="T10" fmla="*/ 13 w 25"/>
                    <a:gd name="T11" fmla="*/ 25 h 33"/>
                    <a:gd name="T12" fmla="*/ 25 w 25"/>
                    <a:gd name="T13" fmla="*/ 12 h 33"/>
                    <a:gd name="T14" fmla="*/ 21 w 25"/>
                    <a:gd name="T15" fmla="*/ 2 h 33"/>
                    <a:gd name="T16" fmla="*/ 13 w 25"/>
                    <a:gd name="T17" fmla="*/ 0 h 33"/>
                    <a:gd name="T18" fmla="*/ 4 w 25"/>
                    <a:gd name="T19" fmla="*/ 2 h 33"/>
                    <a:gd name="T20" fmla="*/ 0 w 25"/>
                    <a:gd name="T21" fmla="*/ 12 h 33"/>
                    <a:gd name="T22" fmla="*/ 13 w 25"/>
                    <a:gd name="T23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13" y="0"/>
                      </a:moveTo>
                      <a:lnTo>
                        <a:pt x="0" y="12"/>
                      </a:lnTo>
                      <a:lnTo>
                        <a:pt x="0" y="33"/>
                      </a:lnTo>
                      <a:lnTo>
                        <a:pt x="25" y="33"/>
                      </a:lnTo>
                      <a:lnTo>
                        <a:pt x="25" y="12"/>
                      </a:lnTo>
                      <a:lnTo>
                        <a:pt x="13" y="25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5" name="Freeform 203"/>
                <p:cNvSpPr>
                  <a:spLocks/>
                </p:cNvSpPr>
                <p:nvPr/>
              </p:nvSpPr>
              <p:spPr bwMode="auto">
                <a:xfrm>
                  <a:off x="4141" y="3020"/>
                  <a:ext cx="26" cy="25"/>
                </a:xfrm>
                <a:custGeom>
                  <a:avLst/>
                  <a:gdLst>
                    <a:gd name="T0" fmla="*/ 0 w 26"/>
                    <a:gd name="T1" fmla="*/ 12 h 25"/>
                    <a:gd name="T2" fmla="*/ 13 w 26"/>
                    <a:gd name="T3" fmla="*/ 0 h 25"/>
                    <a:gd name="T4" fmla="*/ 9 w 26"/>
                    <a:gd name="T5" fmla="*/ 0 h 25"/>
                    <a:gd name="T6" fmla="*/ 9 w 26"/>
                    <a:gd name="T7" fmla="*/ 25 h 25"/>
                    <a:gd name="T8" fmla="*/ 13 w 26"/>
                    <a:gd name="T9" fmla="*/ 25 h 25"/>
                    <a:gd name="T10" fmla="*/ 26 w 26"/>
                    <a:gd name="T11" fmla="*/ 12 h 25"/>
                    <a:gd name="T12" fmla="*/ 13 w 26"/>
                    <a:gd name="T13" fmla="*/ 25 h 25"/>
                    <a:gd name="T14" fmla="*/ 23 w 26"/>
                    <a:gd name="T15" fmla="*/ 21 h 25"/>
                    <a:gd name="T16" fmla="*/ 26 w 26"/>
                    <a:gd name="T17" fmla="*/ 12 h 25"/>
                    <a:gd name="T18" fmla="*/ 23 w 26"/>
                    <a:gd name="T19" fmla="*/ 4 h 25"/>
                    <a:gd name="T20" fmla="*/ 13 w 26"/>
                    <a:gd name="T21" fmla="*/ 0 h 25"/>
                    <a:gd name="T22" fmla="*/ 0 w 26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0" y="12"/>
                      </a:moveTo>
                      <a:lnTo>
                        <a:pt x="13" y="0"/>
                      </a:lnTo>
                      <a:lnTo>
                        <a:pt x="9" y="0"/>
                      </a:lnTo>
                      <a:lnTo>
                        <a:pt x="9" y="25"/>
                      </a:lnTo>
                      <a:lnTo>
                        <a:pt x="13" y="25"/>
                      </a:lnTo>
                      <a:lnTo>
                        <a:pt x="26" y="12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6" y="12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6" name="Freeform 204"/>
                <p:cNvSpPr>
                  <a:spLocks/>
                </p:cNvSpPr>
                <p:nvPr/>
              </p:nvSpPr>
              <p:spPr bwMode="auto">
                <a:xfrm>
                  <a:off x="4141" y="3007"/>
                  <a:ext cx="26" cy="25"/>
                </a:xfrm>
                <a:custGeom>
                  <a:avLst/>
                  <a:gdLst>
                    <a:gd name="T0" fmla="*/ 3 w 26"/>
                    <a:gd name="T1" fmla="*/ 9 h 25"/>
                    <a:gd name="T2" fmla="*/ 0 w 26"/>
                    <a:gd name="T3" fmla="*/ 13 h 25"/>
                    <a:gd name="T4" fmla="*/ 0 w 26"/>
                    <a:gd name="T5" fmla="*/ 25 h 25"/>
                    <a:gd name="T6" fmla="*/ 26 w 26"/>
                    <a:gd name="T7" fmla="*/ 25 h 25"/>
                    <a:gd name="T8" fmla="*/ 26 w 26"/>
                    <a:gd name="T9" fmla="*/ 13 h 25"/>
                    <a:gd name="T10" fmla="*/ 23 w 26"/>
                    <a:gd name="T11" fmla="*/ 17 h 25"/>
                    <a:gd name="T12" fmla="*/ 26 w 26"/>
                    <a:gd name="T13" fmla="*/ 13 h 25"/>
                    <a:gd name="T14" fmla="*/ 21 w 26"/>
                    <a:gd name="T15" fmla="*/ 2 h 25"/>
                    <a:gd name="T16" fmla="*/ 13 w 26"/>
                    <a:gd name="T17" fmla="*/ 0 h 25"/>
                    <a:gd name="T18" fmla="*/ 5 w 26"/>
                    <a:gd name="T19" fmla="*/ 2 h 25"/>
                    <a:gd name="T20" fmla="*/ 0 w 26"/>
                    <a:gd name="T21" fmla="*/ 13 h 25"/>
                    <a:gd name="T22" fmla="*/ 3 w 26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3" y="9"/>
                      </a:move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26" y="25"/>
                      </a:lnTo>
                      <a:lnTo>
                        <a:pt x="26" y="13"/>
                      </a:lnTo>
                      <a:lnTo>
                        <a:pt x="23" y="17"/>
                      </a:lnTo>
                      <a:lnTo>
                        <a:pt x="26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3"/>
                      </a:lnTo>
                      <a:lnTo>
                        <a:pt x="3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7" name="Freeform 205"/>
                <p:cNvSpPr>
                  <a:spLocks/>
                </p:cNvSpPr>
                <p:nvPr/>
              </p:nvSpPr>
              <p:spPr bwMode="auto">
                <a:xfrm>
                  <a:off x="4144" y="2999"/>
                  <a:ext cx="25" cy="25"/>
                </a:xfrm>
                <a:custGeom>
                  <a:avLst/>
                  <a:gdLst>
                    <a:gd name="T0" fmla="*/ 14 w 25"/>
                    <a:gd name="T1" fmla="*/ 0 h 25"/>
                    <a:gd name="T2" fmla="*/ 4 w 25"/>
                    <a:gd name="T3" fmla="*/ 8 h 25"/>
                    <a:gd name="T4" fmla="*/ 0 w 25"/>
                    <a:gd name="T5" fmla="*/ 17 h 25"/>
                    <a:gd name="T6" fmla="*/ 20 w 25"/>
                    <a:gd name="T7" fmla="*/ 25 h 25"/>
                    <a:gd name="T8" fmla="*/ 25 w 25"/>
                    <a:gd name="T9" fmla="*/ 17 h 25"/>
                    <a:gd name="T10" fmla="*/ 14 w 25"/>
                    <a:gd name="T11" fmla="*/ 25 h 25"/>
                    <a:gd name="T12" fmla="*/ 25 w 25"/>
                    <a:gd name="T13" fmla="*/ 17 h 25"/>
                    <a:gd name="T14" fmla="*/ 25 w 25"/>
                    <a:gd name="T15" fmla="*/ 8 h 25"/>
                    <a:gd name="T16" fmla="*/ 18 w 25"/>
                    <a:gd name="T17" fmla="*/ 2 h 25"/>
                    <a:gd name="T18" fmla="*/ 10 w 25"/>
                    <a:gd name="T19" fmla="*/ 2 h 25"/>
                    <a:gd name="T20" fmla="*/ 4 w 25"/>
                    <a:gd name="T21" fmla="*/ 8 h 25"/>
                    <a:gd name="T22" fmla="*/ 14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4" y="0"/>
                      </a:moveTo>
                      <a:lnTo>
                        <a:pt x="4" y="8"/>
                      </a:lnTo>
                      <a:lnTo>
                        <a:pt x="0" y="17"/>
                      </a:lnTo>
                      <a:lnTo>
                        <a:pt x="20" y="25"/>
                      </a:lnTo>
                      <a:lnTo>
                        <a:pt x="25" y="17"/>
                      </a:lnTo>
                      <a:lnTo>
                        <a:pt x="14" y="25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18" y="2"/>
                      </a:lnTo>
                      <a:lnTo>
                        <a:pt x="10" y="2"/>
                      </a:lnTo>
                      <a:lnTo>
                        <a:pt x="4" y="8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8" name="Freeform 206"/>
                <p:cNvSpPr>
                  <a:spLocks/>
                </p:cNvSpPr>
                <p:nvPr/>
              </p:nvSpPr>
              <p:spPr bwMode="auto">
                <a:xfrm>
                  <a:off x="4158" y="2999"/>
                  <a:ext cx="27" cy="25"/>
                </a:xfrm>
                <a:custGeom>
                  <a:avLst/>
                  <a:gdLst>
                    <a:gd name="T0" fmla="*/ 11 w 27"/>
                    <a:gd name="T1" fmla="*/ 23 h 25"/>
                    <a:gd name="T2" fmla="*/ 15 w 27"/>
                    <a:gd name="T3" fmla="*/ 0 h 25"/>
                    <a:gd name="T4" fmla="*/ 0 w 27"/>
                    <a:gd name="T5" fmla="*/ 0 h 25"/>
                    <a:gd name="T6" fmla="*/ 0 w 27"/>
                    <a:gd name="T7" fmla="*/ 25 h 25"/>
                    <a:gd name="T8" fmla="*/ 15 w 27"/>
                    <a:gd name="T9" fmla="*/ 25 h 25"/>
                    <a:gd name="T10" fmla="*/ 19 w 27"/>
                    <a:gd name="T11" fmla="*/ 2 h 25"/>
                    <a:gd name="T12" fmla="*/ 15 w 27"/>
                    <a:gd name="T13" fmla="*/ 25 h 25"/>
                    <a:gd name="T14" fmla="*/ 25 w 27"/>
                    <a:gd name="T15" fmla="*/ 21 h 25"/>
                    <a:gd name="T16" fmla="*/ 27 w 27"/>
                    <a:gd name="T17" fmla="*/ 13 h 25"/>
                    <a:gd name="T18" fmla="*/ 25 w 27"/>
                    <a:gd name="T19" fmla="*/ 4 h 25"/>
                    <a:gd name="T20" fmla="*/ 15 w 27"/>
                    <a:gd name="T21" fmla="*/ 0 h 25"/>
                    <a:gd name="T22" fmla="*/ 11 w 27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11" y="23"/>
                      </a:move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5" y="25"/>
                      </a:lnTo>
                      <a:lnTo>
                        <a:pt x="19" y="2"/>
                      </a:lnTo>
                      <a:lnTo>
                        <a:pt x="15" y="25"/>
                      </a:lnTo>
                      <a:lnTo>
                        <a:pt x="25" y="21"/>
                      </a:lnTo>
                      <a:lnTo>
                        <a:pt x="27" y="13"/>
                      </a:lnTo>
                      <a:lnTo>
                        <a:pt x="25" y="4"/>
                      </a:lnTo>
                      <a:lnTo>
                        <a:pt x="15" y="0"/>
                      </a:lnTo>
                      <a:lnTo>
                        <a:pt x="11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59" name="Freeform 207"/>
                <p:cNvSpPr>
                  <a:spLocks/>
                </p:cNvSpPr>
                <p:nvPr/>
              </p:nvSpPr>
              <p:spPr bwMode="auto">
                <a:xfrm>
                  <a:off x="4148" y="2993"/>
                  <a:ext cx="29" cy="29"/>
                </a:xfrm>
                <a:custGeom>
                  <a:avLst/>
                  <a:gdLst>
                    <a:gd name="T0" fmla="*/ 2 w 29"/>
                    <a:gd name="T1" fmla="*/ 19 h 29"/>
                    <a:gd name="T2" fmla="*/ 6 w 29"/>
                    <a:gd name="T3" fmla="*/ 21 h 29"/>
                    <a:gd name="T4" fmla="*/ 21 w 29"/>
                    <a:gd name="T5" fmla="*/ 29 h 29"/>
                    <a:gd name="T6" fmla="*/ 29 w 29"/>
                    <a:gd name="T7" fmla="*/ 8 h 29"/>
                    <a:gd name="T8" fmla="*/ 14 w 29"/>
                    <a:gd name="T9" fmla="*/ 0 h 29"/>
                    <a:gd name="T10" fmla="*/ 19 w 29"/>
                    <a:gd name="T11" fmla="*/ 2 h 29"/>
                    <a:gd name="T12" fmla="*/ 14 w 29"/>
                    <a:gd name="T13" fmla="*/ 0 h 29"/>
                    <a:gd name="T14" fmla="*/ 6 w 29"/>
                    <a:gd name="T15" fmla="*/ 0 h 29"/>
                    <a:gd name="T16" fmla="*/ 2 w 29"/>
                    <a:gd name="T17" fmla="*/ 6 h 29"/>
                    <a:gd name="T18" fmla="*/ 0 w 29"/>
                    <a:gd name="T19" fmla="*/ 14 h 29"/>
                    <a:gd name="T20" fmla="*/ 6 w 29"/>
                    <a:gd name="T21" fmla="*/ 21 h 29"/>
                    <a:gd name="T22" fmla="*/ 2 w 29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" y="19"/>
                      </a:moveTo>
                      <a:lnTo>
                        <a:pt x="6" y="21"/>
                      </a:lnTo>
                      <a:lnTo>
                        <a:pt x="21" y="29"/>
                      </a:lnTo>
                      <a:lnTo>
                        <a:pt x="29" y="8"/>
                      </a:lnTo>
                      <a:lnTo>
                        <a:pt x="14" y="0"/>
                      </a:lnTo>
                      <a:lnTo>
                        <a:pt x="19" y="2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1"/>
                      </a:lnTo>
                      <a:lnTo>
                        <a:pt x="2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0" name="Freeform 208"/>
                <p:cNvSpPr>
                  <a:spLocks/>
                </p:cNvSpPr>
                <p:nvPr/>
              </p:nvSpPr>
              <p:spPr bwMode="auto">
                <a:xfrm>
                  <a:off x="4137" y="2982"/>
                  <a:ext cx="30" cy="30"/>
                </a:xfrm>
                <a:custGeom>
                  <a:avLst/>
                  <a:gdLst>
                    <a:gd name="T0" fmla="*/ 17 w 30"/>
                    <a:gd name="T1" fmla="*/ 23 h 30"/>
                    <a:gd name="T2" fmla="*/ 4 w 30"/>
                    <a:gd name="T3" fmla="*/ 21 h 30"/>
                    <a:gd name="T4" fmla="*/ 13 w 30"/>
                    <a:gd name="T5" fmla="*/ 30 h 30"/>
                    <a:gd name="T6" fmla="*/ 30 w 30"/>
                    <a:gd name="T7" fmla="*/ 13 h 30"/>
                    <a:gd name="T8" fmla="*/ 21 w 30"/>
                    <a:gd name="T9" fmla="*/ 4 h 30"/>
                    <a:gd name="T10" fmla="*/ 9 w 30"/>
                    <a:gd name="T11" fmla="*/ 2 h 30"/>
                    <a:gd name="T12" fmla="*/ 21 w 30"/>
                    <a:gd name="T13" fmla="*/ 4 h 30"/>
                    <a:gd name="T14" fmla="*/ 13 w 30"/>
                    <a:gd name="T15" fmla="*/ 0 h 30"/>
                    <a:gd name="T16" fmla="*/ 4 w 30"/>
                    <a:gd name="T17" fmla="*/ 4 h 30"/>
                    <a:gd name="T18" fmla="*/ 0 w 30"/>
                    <a:gd name="T19" fmla="*/ 13 h 30"/>
                    <a:gd name="T20" fmla="*/ 4 w 30"/>
                    <a:gd name="T21" fmla="*/ 21 h 30"/>
                    <a:gd name="T22" fmla="*/ 17 w 30"/>
                    <a:gd name="T23" fmla="*/ 23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0">
                      <a:moveTo>
                        <a:pt x="17" y="23"/>
                      </a:moveTo>
                      <a:lnTo>
                        <a:pt x="4" y="21"/>
                      </a:lnTo>
                      <a:lnTo>
                        <a:pt x="13" y="30"/>
                      </a:lnTo>
                      <a:lnTo>
                        <a:pt x="30" y="13"/>
                      </a:lnTo>
                      <a:lnTo>
                        <a:pt x="21" y="4"/>
                      </a:lnTo>
                      <a:lnTo>
                        <a:pt x="9" y="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1" name="Freeform 209"/>
                <p:cNvSpPr>
                  <a:spLocks/>
                </p:cNvSpPr>
                <p:nvPr/>
              </p:nvSpPr>
              <p:spPr bwMode="auto">
                <a:xfrm>
                  <a:off x="4112" y="2984"/>
                  <a:ext cx="42" cy="34"/>
                </a:xfrm>
                <a:custGeom>
                  <a:avLst/>
                  <a:gdLst>
                    <a:gd name="T0" fmla="*/ 25 w 42"/>
                    <a:gd name="T1" fmla="*/ 23 h 34"/>
                    <a:gd name="T2" fmla="*/ 17 w 42"/>
                    <a:gd name="T3" fmla="*/ 34 h 34"/>
                    <a:gd name="T4" fmla="*/ 42 w 42"/>
                    <a:gd name="T5" fmla="*/ 21 h 34"/>
                    <a:gd name="T6" fmla="*/ 34 w 42"/>
                    <a:gd name="T7" fmla="*/ 0 h 34"/>
                    <a:gd name="T8" fmla="*/ 9 w 42"/>
                    <a:gd name="T9" fmla="*/ 13 h 34"/>
                    <a:gd name="T10" fmla="*/ 0 w 42"/>
                    <a:gd name="T11" fmla="*/ 23 h 34"/>
                    <a:gd name="T12" fmla="*/ 9 w 42"/>
                    <a:gd name="T13" fmla="*/ 13 h 34"/>
                    <a:gd name="T14" fmla="*/ 2 w 42"/>
                    <a:gd name="T15" fmla="*/ 19 h 34"/>
                    <a:gd name="T16" fmla="*/ 4 w 42"/>
                    <a:gd name="T17" fmla="*/ 25 h 34"/>
                    <a:gd name="T18" fmla="*/ 9 w 42"/>
                    <a:gd name="T19" fmla="*/ 34 h 34"/>
                    <a:gd name="T20" fmla="*/ 17 w 42"/>
                    <a:gd name="T21" fmla="*/ 34 h 34"/>
                    <a:gd name="T22" fmla="*/ 25 w 42"/>
                    <a:gd name="T23" fmla="*/ 2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34">
                      <a:moveTo>
                        <a:pt x="25" y="23"/>
                      </a:moveTo>
                      <a:lnTo>
                        <a:pt x="17" y="34"/>
                      </a:lnTo>
                      <a:lnTo>
                        <a:pt x="42" y="21"/>
                      </a:lnTo>
                      <a:lnTo>
                        <a:pt x="34" y="0"/>
                      </a:lnTo>
                      <a:lnTo>
                        <a:pt x="9" y="13"/>
                      </a:lnTo>
                      <a:lnTo>
                        <a:pt x="0" y="23"/>
                      </a:lnTo>
                      <a:lnTo>
                        <a:pt x="9" y="13"/>
                      </a:lnTo>
                      <a:lnTo>
                        <a:pt x="2" y="19"/>
                      </a:lnTo>
                      <a:lnTo>
                        <a:pt x="4" y="25"/>
                      </a:lnTo>
                      <a:lnTo>
                        <a:pt x="9" y="34"/>
                      </a:lnTo>
                      <a:lnTo>
                        <a:pt x="17" y="34"/>
                      </a:lnTo>
                      <a:lnTo>
                        <a:pt x="25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2" name="Freeform 210"/>
                <p:cNvSpPr>
                  <a:spLocks/>
                </p:cNvSpPr>
                <p:nvPr/>
              </p:nvSpPr>
              <p:spPr bwMode="auto">
                <a:xfrm>
                  <a:off x="4112" y="3007"/>
                  <a:ext cx="25" cy="21"/>
                </a:xfrm>
                <a:custGeom>
                  <a:avLst/>
                  <a:gdLst>
                    <a:gd name="T0" fmla="*/ 25 w 25"/>
                    <a:gd name="T1" fmla="*/ 9 h 21"/>
                    <a:gd name="T2" fmla="*/ 25 w 25"/>
                    <a:gd name="T3" fmla="*/ 9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9 h 21"/>
                    <a:gd name="T10" fmla="*/ 0 w 25"/>
                    <a:gd name="T11" fmla="*/ 9 h 21"/>
                    <a:gd name="T12" fmla="*/ 0 w 25"/>
                    <a:gd name="T13" fmla="*/ 9 h 21"/>
                    <a:gd name="T14" fmla="*/ 4 w 25"/>
                    <a:gd name="T15" fmla="*/ 17 h 21"/>
                    <a:gd name="T16" fmla="*/ 13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9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1">
                      <a:moveTo>
                        <a:pt x="25" y="9"/>
                      </a:moveTo>
                      <a:lnTo>
                        <a:pt x="25" y="9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3" y="21"/>
                      </a:lnTo>
                      <a:lnTo>
                        <a:pt x="21" y="17"/>
                      </a:lnTo>
                      <a:lnTo>
                        <a:pt x="25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3" name="Freeform 211"/>
                <p:cNvSpPr>
                  <a:spLocks/>
                </p:cNvSpPr>
                <p:nvPr/>
              </p:nvSpPr>
              <p:spPr bwMode="auto">
                <a:xfrm>
                  <a:off x="4112" y="3016"/>
                  <a:ext cx="25" cy="21"/>
                </a:xfrm>
                <a:custGeom>
                  <a:avLst/>
                  <a:gdLst>
                    <a:gd name="T0" fmla="*/ 25 w 25"/>
                    <a:gd name="T1" fmla="*/ 8 h 21"/>
                    <a:gd name="T2" fmla="*/ 25 w 25"/>
                    <a:gd name="T3" fmla="*/ 8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8 h 21"/>
                    <a:gd name="T10" fmla="*/ 0 w 25"/>
                    <a:gd name="T11" fmla="*/ 8 h 21"/>
                    <a:gd name="T12" fmla="*/ 0 w 25"/>
                    <a:gd name="T13" fmla="*/ 8 h 21"/>
                    <a:gd name="T14" fmla="*/ 4 w 25"/>
                    <a:gd name="T15" fmla="*/ 16 h 21"/>
                    <a:gd name="T16" fmla="*/ 13 w 25"/>
                    <a:gd name="T17" fmla="*/ 21 h 21"/>
                    <a:gd name="T18" fmla="*/ 21 w 25"/>
                    <a:gd name="T19" fmla="*/ 16 h 21"/>
                    <a:gd name="T20" fmla="*/ 25 w 25"/>
                    <a:gd name="T21" fmla="*/ 8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1">
                      <a:moveTo>
                        <a:pt x="25" y="8"/>
                      </a:moveTo>
                      <a:lnTo>
                        <a:pt x="25" y="8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13" y="21"/>
                      </a:lnTo>
                      <a:lnTo>
                        <a:pt x="21" y="16"/>
                      </a:lnTo>
                      <a:lnTo>
                        <a:pt x="25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4" name="Freeform 212"/>
                <p:cNvSpPr>
                  <a:spLocks/>
                </p:cNvSpPr>
                <p:nvPr/>
              </p:nvSpPr>
              <p:spPr bwMode="auto">
                <a:xfrm>
                  <a:off x="4112" y="3024"/>
                  <a:ext cx="25" cy="17"/>
                </a:xfrm>
                <a:custGeom>
                  <a:avLst/>
                  <a:gdLst>
                    <a:gd name="T0" fmla="*/ 25 w 25"/>
                    <a:gd name="T1" fmla="*/ 4 h 17"/>
                    <a:gd name="T2" fmla="*/ 25 w 25"/>
                    <a:gd name="T3" fmla="*/ 4 h 17"/>
                    <a:gd name="T4" fmla="*/ 25 w 25"/>
                    <a:gd name="T5" fmla="*/ 0 h 17"/>
                    <a:gd name="T6" fmla="*/ 0 w 25"/>
                    <a:gd name="T7" fmla="*/ 0 h 17"/>
                    <a:gd name="T8" fmla="*/ 0 w 25"/>
                    <a:gd name="T9" fmla="*/ 4 h 17"/>
                    <a:gd name="T10" fmla="*/ 0 w 25"/>
                    <a:gd name="T11" fmla="*/ 4 h 17"/>
                    <a:gd name="T12" fmla="*/ 0 w 25"/>
                    <a:gd name="T13" fmla="*/ 4 h 17"/>
                    <a:gd name="T14" fmla="*/ 4 w 25"/>
                    <a:gd name="T15" fmla="*/ 13 h 17"/>
                    <a:gd name="T16" fmla="*/ 13 w 25"/>
                    <a:gd name="T17" fmla="*/ 17 h 17"/>
                    <a:gd name="T18" fmla="*/ 21 w 25"/>
                    <a:gd name="T19" fmla="*/ 13 h 17"/>
                    <a:gd name="T20" fmla="*/ 25 w 25"/>
                    <a:gd name="T21" fmla="*/ 4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7">
                      <a:moveTo>
                        <a:pt x="25" y="4"/>
                      </a:moveTo>
                      <a:lnTo>
                        <a:pt x="25" y="4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3"/>
                      </a:lnTo>
                      <a:lnTo>
                        <a:pt x="13" y="17"/>
                      </a:lnTo>
                      <a:lnTo>
                        <a:pt x="21" y="13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5" name="Freeform 213"/>
                <p:cNvSpPr>
                  <a:spLocks/>
                </p:cNvSpPr>
                <p:nvPr/>
              </p:nvSpPr>
              <p:spPr bwMode="auto">
                <a:xfrm>
                  <a:off x="3765" y="3051"/>
                  <a:ext cx="44" cy="40"/>
                </a:xfrm>
                <a:custGeom>
                  <a:avLst/>
                  <a:gdLst>
                    <a:gd name="T0" fmla="*/ 30 w 44"/>
                    <a:gd name="T1" fmla="*/ 17 h 40"/>
                    <a:gd name="T2" fmla="*/ 40 w 44"/>
                    <a:gd name="T3" fmla="*/ 17 h 40"/>
                    <a:gd name="T4" fmla="*/ 13 w 44"/>
                    <a:gd name="T5" fmla="*/ 0 h 40"/>
                    <a:gd name="T6" fmla="*/ 0 w 44"/>
                    <a:gd name="T7" fmla="*/ 21 h 40"/>
                    <a:gd name="T8" fmla="*/ 27 w 44"/>
                    <a:gd name="T9" fmla="*/ 38 h 40"/>
                    <a:gd name="T10" fmla="*/ 38 w 44"/>
                    <a:gd name="T11" fmla="*/ 38 h 40"/>
                    <a:gd name="T12" fmla="*/ 27 w 44"/>
                    <a:gd name="T13" fmla="*/ 38 h 40"/>
                    <a:gd name="T14" fmla="*/ 36 w 44"/>
                    <a:gd name="T15" fmla="*/ 40 h 40"/>
                    <a:gd name="T16" fmla="*/ 44 w 44"/>
                    <a:gd name="T17" fmla="*/ 34 h 40"/>
                    <a:gd name="T18" fmla="*/ 44 w 44"/>
                    <a:gd name="T19" fmla="*/ 25 h 40"/>
                    <a:gd name="T20" fmla="*/ 40 w 44"/>
                    <a:gd name="T21" fmla="*/ 17 h 40"/>
                    <a:gd name="T22" fmla="*/ 30 w 44"/>
                    <a:gd name="T23" fmla="*/ 17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40">
                      <a:moveTo>
                        <a:pt x="30" y="17"/>
                      </a:moveTo>
                      <a:lnTo>
                        <a:pt x="40" y="17"/>
                      </a:lnTo>
                      <a:lnTo>
                        <a:pt x="13" y="0"/>
                      </a:lnTo>
                      <a:lnTo>
                        <a:pt x="0" y="21"/>
                      </a:lnTo>
                      <a:lnTo>
                        <a:pt x="27" y="38"/>
                      </a:lnTo>
                      <a:lnTo>
                        <a:pt x="38" y="38"/>
                      </a:lnTo>
                      <a:lnTo>
                        <a:pt x="27" y="38"/>
                      </a:lnTo>
                      <a:lnTo>
                        <a:pt x="36" y="40"/>
                      </a:lnTo>
                      <a:lnTo>
                        <a:pt x="44" y="34"/>
                      </a:lnTo>
                      <a:lnTo>
                        <a:pt x="44" y="25"/>
                      </a:lnTo>
                      <a:lnTo>
                        <a:pt x="40" y="17"/>
                      </a:lnTo>
                      <a:lnTo>
                        <a:pt x="30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6" name="Freeform 214"/>
                <p:cNvSpPr>
                  <a:spLocks/>
                </p:cNvSpPr>
                <p:nvPr/>
              </p:nvSpPr>
              <p:spPr bwMode="auto">
                <a:xfrm>
                  <a:off x="3795" y="3062"/>
                  <a:ext cx="22" cy="27"/>
                </a:xfrm>
                <a:custGeom>
                  <a:avLst/>
                  <a:gdLst>
                    <a:gd name="T0" fmla="*/ 12 w 22"/>
                    <a:gd name="T1" fmla="*/ 0 h 27"/>
                    <a:gd name="T2" fmla="*/ 8 w 22"/>
                    <a:gd name="T3" fmla="*/ 2 h 27"/>
                    <a:gd name="T4" fmla="*/ 0 w 22"/>
                    <a:gd name="T5" fmla="*/ 6 h 27"/>
                    <a:gd name="T6" fmla="*/ 8 w 22"/>
                    <a:gd name="T7" fmla="*/ 27 h 27"/>
                    <a:gd name="T8" fmla="*/ 16 w 22"/>
                    <a:gd name="T9" fmla="*/ 23 h 27"/>
                    <a:gd name="T10" fmla="*/ 12 w 22"/>
                    <a:gd name="T11" fmla="*/ 25 h 27"/>
                    <a:gd name="T12" fmla="*/ 16 w 22"/>
                    <a:gd name="T13" fmla="*/ 23 h 27"/>
                    <a:gd name="T14" fmla="*/ 22 w 22"/>
                    <a:gd name="T15" fmla="*/ 16 h 27"/>
                    <a:gd name="T16" fmla="*/ 22 w 22"/>
                    <a:gd name="T17" fmla="*/ 8 h 27"/>
                    <a:gd name="T18" fmla="*/ 16 w 22"/>
                    <a:gd name="T19" fmla="*/ 2 h 27"/>
                    <a:gd name="T20" fmla="*/ 8 w 22"/>
                    <a:gd name="T21" fmla="*/ 2 h 27"/>
                    <a:gd name="T22" fmla="*/ 12 w 22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2" h="27">
                      <a:moveTo>
                        <a:pt x="12" y="0"/>
                      </a:moveTo>
                      <a:lnTo>
                        <a:pt x="8" y="2"/>
                      </a:lnTo>
                      <a:lnTo>
                        <a:pt x="0" y="6"/>
                      </a:lnTo>
                      <a:lnTo>
                        <a:pt x="8" y="27"/>
                      </a:lnTo>
                      <a:lnTo>
                        <a:pt x="16" y="23"/>
                      </a:lnTo>
                      <a:lnTo>
                        <a:pt x="12" y="25"/>
                      </a:lnTo>
                      <a:lnTo>
                        <a:pt x="16" y="23"/>
                      </a:lnTo>
                      <a:lnTo>
                        <a:pt x="22" y="16"/>
                      </a:lnTo>
                      <a:lnTo>
                        <a:pt x="22" y="8"/>
                      </a:lnTo>
                      <a:lnTo>
                        <a:pt x="16" y="2"/>
                      </a:lnTo>
                      <a:lnTo>
                        <a:pt x="8" y="2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7" name="Freeform 215"/>
                <p:cNvSpPr>
                  <a:spLocks/>
                </p:cNvSpPr>
                <p:nvPr/>
              </p:nvSpPr>
              <p:spPr bwMode="auto">
                <a:xfrm>
                  <a:off x="3807" y="3062"/>
                  <a:ext cx="21" cy="25"/>
                </a:xfrm>
                <a:custGeom>
                  <a:avLst/>
                  <a:gdLst>
                    <a:gd name="T0" fmla="*/ 4 w 21"/>
                    <a:gd name="T1" fmla="*/ 23 h 25"/>
                    <a:gd name="T2" fmla="*/ 8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8 w 21"/>
                    <a:gd name="T9" fmla="*/ 25 h 25"/>
                    <a:gd name="T10" fmla="*/ 13 w 21"/>
                    <a:gd name="T11" fmla="*/ 2 h 25"/>
                    <a:gd name="T12" fmla="*/ 8 w 21"/>
                    <a:gd name="T13" fmla="*/ 25 h 25"/>
                    <a:gd name="T14" fmla="*/ 19 w 21"/>
                    <a:gd name="T15" fmla="*/ 20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4 w 21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4" y="23"/>
                      </a:move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8" y="25"/>
                      </a:lnTo>
                      <a:lnTo>
                        <a:pt x="13" y="2"/>
                      </a:lnTo>
                      <a:lnTo>
                        <a:pt x="8" y="25"/>
                      </a:lnTo>
                      <a:lnTo>
                        <a:pt x="19" y="20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4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8" name="Freeform 216"/>
                <p:cNvSpPr>
                  <a:spLocks/>
                </p:cNvSpPr>
                <p:nvPr/>
              </p:nvSpPr>
              <p:spPr bwMode="auto">
                <a:xfrm>
                  <a:off x="3797" y="3060"/>
                  <a:ext cx="23" cy="25"/>
                </a:xfrm>
                <a:custGeom>
                  <a:avLst/>
                  <a:gdLst>
                    <a:gd name="T0" fmla="*/ 0 w 23"/>
                    <a:gd name="T1" fmla="*/ 8 h 25"/>
                    <a:gd name="T2" fmla="*/ 6 w 23"/>
                    <a:gd name="T3" fmla="*/ 20 h 25"/>
                    <a:gd name="T4" fmla="*/ 14 w 23"/>
                    <a:gd name="T5" fmla="*/ 25 h 25"/>
                    <a:gd name="T6" fmla="*/ 23 w 23"/>
                    <a:gd name="T7" fmla="*/ 4 h 25"/>
                    <a:gd name="T8" fmla="*/ 14 w 23"/>
                    <a:gd name="T9" fmla="*/ 0 h 25"/>
                    <a:gd name="T10" fmla="*/ 20 w 23"/>
                    <a:gd name="T11" fmla="*/ 12 h 25"/>
                    <a:gd name="T12" fmla="*/ 14 w 23"/>
                    <a:gd name="T13" fmla="*/ 0 h 25"/>
                    <a:gd name="T14" fmla="*/ 6 w 23"/>
                    <a:gd name="T15" fmla="*/ 0 h 25"/>
                    <a:gd name="T16" fmla="*/ 2 w 23"/>
                    <a:gd name="T17" fmla="*/ 6 h 25"/>
                    <a:gd name="T18" fmla="*/ 0 w 23"/>
                    <a:gd name="T19" fmla="*/ 14 h 25"/>
                    <a:gd name="T20" fmla="*/ 6 w 23"/>
                    <a:gd name="T21" fmla="*/ 20 h 25"/>
                    <a:gd name="T22" fmla="*/ 0 w 23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8"/>
                      </a:moveTo>
                      <a:lnTo>
                        <a:pt x="6" y="20"/>
                      </a:lnTo>
                      <a:lnTo>
                        <a:pt x="14" y="25"/>
                      </a:lnTo>
                      <a:lnTo>
                        <a:pt x="23" y="4"/>
                      </a:lnTo>
                      <a:lnTo>
                        <a:pt x="14" y="0"/>
                      </a:lnTo>
                      <a:lnTo>
                        <a:pt x="20" y="12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0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69" name="Freeform 217"/>
                <p:cNvSpPr>
                  <a:spLocks/>
                </p:cNvSpPr>
                <p:nvPr/>
              </p:nvSpPr>
              <p:spPr bwMode="auto">
                <a:xfrm>
                  <a:off x="3797" y="3047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4 w 25"/>
                    <a:gd name="T3" fmla="*/ 8 h 25"/>
                    <a:gd name="T4" fmla="*/ 0 w 25"/>
                    <a:gd name="T5" fmla="*/ 21 h 25"/>
                    <a:gd name="T6" fmla="*/ 20 w 25"/>
                    <a:gd name="T7" fmla="*/ 25 h 25"/>
                    <a:gd name="T8" fmla="*/ 25 w 25"/>
                    <a:gd name="T9" fmla="*/ 13 h 25"/>
                    <a:gd name="T10" fmla="*/ 16 w 25"/>
                    <a:gd name="T11" fmla="*/ 21 h 25"/>
                    <a:gd name="T12" fmla="*/ 25 w 25"/>
                    <a:gd name="T13" fmla="*/ 13 h 25"/>
                    <a:gd name="T14" fmla="*/ 23 w 25"/>
                    <a:gd name="T15" fmla="*/ 4 h 25"/>
                    <a:gd name="T16" fmla="*/ 16 w 25"/>
                    <a:gd name="T17" fmla="*/ 0 h 25"/>
                    <a:gd name="T18" fmla="*/ 8 w 25"/>
                    <a:gd name="T19" fmla="*/ 2 h 25"/>
                    <a:gd name="T20" fmla="*/ 4 w 25"/>
                    <a:gd name="T21" fmla="*/ 8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4" y="8"/>
                      </a:lnTo>
                      <a:lnTo>
                        <a:pt x="0" y="21"/>
                      </a:lnTo>
                      <a:lnTo>
                        <a:pt x="20" y="25"/>
                      </a:lnTo>
                      <a:lnTo>
                        <a:pt x="25" y="13"/>
                      </a:lnTo>
                      <a:lnTo>
                        <a:pt x="16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6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0" name="Freeform 218"/>
                <p:cNvSpPr>
                  <a:spLocks/>
                </p:cNvSpPr>
                <p:nvPr/>
              </p:nvSpPr>
              <p:spPr bwMode="auto">
                <a:xfrm>
                  <a:off x="3809" y="3043"/>
                  <a:ext cx="27" cy="25"/>
                </a:xfrm>
                <a:custGeom>
                  <a:avLst/>
                  <a:gdLst>
                    <a:gd name="T0" fmla="*/ 19 w 27"/>
                    <a:gd name="T1" fmla="*/ 0 h 25"/>
                    <a:gd name="T2" fmla="*/ 15 w 27"/>
                    <a:gd name="T3" fmla="*/ 0 h 25"/>
                    <a:gd name="T4" fmla="*/ 0 w 27"/>
                    <a:gd name="T5" fmla="*/ 4 h 25"/>
                    <a:gd name="T6" fmla="*/ 4 w 27"/>
                    <a:gd name="T7" fmla="*/ 25 h 25"/>
                    <a:gd name="T8" fmla="*/ 19 w 27"/>
                    <a:gd name="T9" fmla="*/ 21 h 25"/>
                    <a:gd name="T10" fmla="*/ 15 w 27"/>
                    <a:gd name="T11" fmla="*/ 21 h 25"/>
                    <a:gd name="T12" fmla="*/ 19 w 27"/>
                    <a:gd name="T13" fmla="*/ 21 h 25"/>
                    <a:gd name="T14" fmla="*/ 25 w 27"/>
                    <a:gd name="T15" fmla="*/ 17 h 25"/>
                    <a:gd name="T16" fmla="*/ 27 w 27"/>
                    <a:gd name="T17" fmla="*/ 8 h 25"/>
                    <a:gd name="T18" fmla="*/ 23 w 27"/>
                    <a:gd name="T19" fmla="*/ 2 h 25"/>
                    <a:gd name="T20" fmla="*/ 15 w 27"/>
                    <a:gd name="T21" fmla="*/ 0 h 25"/>
                    <a:gd name="T22" fmla="*/ 19 w 27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19" y="0"/>
                      </a:moveTo>
                      <a:lnTo>
                        <a:pt x="15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19" y="21"/>
                      </a:lnTo>
                      <a:lnTo>
                        <a:pt x="15" y="21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7" y="8"/>
                      </a:lnTo>
                      <a:lnTo>
                        <a:pt x="23" y="2"/>
                      </a:lnTo>
                      <a:lnTo>
                        <a:pt x="15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1" name="Freeform 219"/>
                <p:cNvSpPr>
                  <a:spLocks/>
                </p:cNvSpPr>
                <p:nvPr/>
              </p:nvSpPr>
              <p:spPr bwMode="auto">
                <a:xfrm>
                  <a:off x="3824" y="3043"/>
                  <a:ext cx="33" cy="25"/>
                </a:xfrm>
                <a:custGeom>
                  <a:avLst/>
                  <a:gdLst>
                    <a:gd name="T0" fmla="*/ 19 w 33"/>
                    <a:gd name="T1" fmla="*/ 4 h 25"/>
                    <a:gd name="T2" fmla="*/ 25 w 33"/>
                    <a:gd name="T3" fmla="*/ 4 h 25"/>
                    <a:gd name="T4" fmla="*/ 4 w 33"/>
                    <a:gd name="T5" fmla="*/ 0 h 25"/>
                    <a:gd name="T6" fmla="*/ 0 w 33"/>
                    <a:gd name="T7" fmla="*/ 21 h 25"/>
                    <a:gd name="T8" fmla="*/ 21 w 33"/>
                    <a:gd name="T9" fmla="*/ 25 h 25"/>
                    <a:gd name="T10" fmla="*/ 27 w 33"/>
                    <a:gd name="T11" fmla="*/ 25 h 25"/>
                    <a:gd name="T12" fmla="*/ 21 w 33"/>
                    <a:gd name="T13" fmla="*/ 25 h 25"/>
                    <a:gd name="T14" fmla="*/ 29 w 33"/>
                    <a:gd name="T15" fmla="*/ 23 h 25"/>
                    <a:gd name="T16" fmla="*/ 33 w 33"/>
                    <a:gd name="T17" fmla="*/ 17 h 25"/>
                    <a:gd name="T18" fmla="*/ 31 w 33"/>
                    <a:gd name="T19" fmla="*/ 8 h 25"/>
                    <a:gd name="T20" fmla="*/ 25 w 33"/>
                    <a:gd name="T21" fmla="*/ 4 h 25"/>
                    <a:gd name="T22" fmla="*/ 19 w 33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5">
                      <a:moveTo>
                        <a:pt x="19" y="4"/>
                      </a:move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27" y="25"/>
                      </a:lnTo>
                      <a:lnTo>
                        <a:pt x="21" y="25"/>
                      </a:lnTo>
                      <a:lnTo>
                        <a:pt x="29" y="23"/>
                      </a:lnTo>
                      <a:lnTo>
                        <a:pt x="33" y="17"/>
                      </a:lnTo>
                      <a:lnTo>
                        <a:pt x="31" y="8"/>
                      </a:lnTo>
                      <a:lnTo>
                        <a:pt x="25" y="4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2" name="Freeform 220"/>
                <p:cNvSpPr>
                  <a:spLocks/>
                </p:cNvSpPr>
                <p:nvPr/>
              </p:nvSpPr>
              <p:spPr bwMode="auto">
                <a:xfrm>
                  <a:off x="3843" y="3043"/>
                  <a:ext cx="23" cy="25"/>
                </a:xfrm>
                <a:custGeom>
                  <a:avLst/>
                  <a:gdLst>
                    <a:gd name="T0" fmla="*/ 16 w 23"/>
                    <a:gd name="T1" fmla="*/ 0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6 w 23"/>
                    <a:gd name="T9" fmla="*/ 21 h 25"/>
                    <a:gd name="T10" fmla="*/ 8 w 23"/>
                    <a:gd name="T11" fmla="*/ 21 h 25"/>
                    <a:gd name="T12" fmla="*/ 16 w 23"/>
                    <a:gd name="T13" fmla="*/ 21 h 25"/>
                    <a:gd name="T14" fmla="*/ 23 w 23"/>
                    <a:gd name="T15" fmla="*/ 14 h 25"/>
                    <a:gd name="T16" fmla="*/ 23 w 23"/>
                    <a:gd name="T17" fmla="*/ 6 h 25"/>
                    <a:gd name="T18" fmla="*/ 16 w 23"/>
                    <a:gd name="T19" fmla="*/ 0 h 25"/>
                    <a:gd name="T20" fmla="*/ 8 w 23"/>
                    <a:gd name="T21" fmla="*/ 0 h 25"/>
                    <a:gd name="T22" fmla="*/ 16 w 23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6" y="0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6" y="21"/>
                      </a:lnTo>
                      <a:lnTo>
                        <a:pt x="8" y="21"/>
                      </a:lnTo>
                      <a:lnTo>
                        <a:pt x="16" y="21"/>
                      </a:lnTo>
                      <a:lnTo>
                        <a:pt x="23" y="14"/>
                      </a:lnTo>
                      <a:lnTo>
                        <a:pt x="23" y="6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3" name="Freeform 221"/>
                <p:cNvSpPr>
                  <a:spLocks/>
                </p:cNvSpPr>
                <p:nvPr/>
              </p:nvSpPr>
              <p:spPr bwMode="auto">
                <a:xfrm>
                  <a:off x="3851" y="3043"/>
                  <a:ext cx="38" cy="35"/>
                </a:xfrm>
                <a:custGeom>
                  <a:avLst/>
                  <a:gdLst>
                    <a:gd name="T0" fmla="*/ 27 w 38"/>
                    <a:gd name="T1" fmla="*/ 10 h 35"/>
                    <a:gd name="T2" fmla="*/ 31 w 38"/>
                    <a:gd name="T3" fmla="*/ 12 h 35"/>
                    <a:gd name="T4" fmla="*/ 8 w 38"/>
                    <a:gd name="T5" fmla="*/ 0 h 35"/>
                    <a:gd name="T6" fmla="*/ 0 w 38"/>
                    <a:gd name="T7" fmla="*/ 21 h 35"/>
                    <a:gd name="T8" fmla="*/ 23 w 38"/>
                    <a:gd name="T9" fmla="*/ 33 h 35"/>
                    <a:gd name="T10" fmla="*/ 27 w 38"/>
                    <a:gd name="T11" fmla="*/ 35 h 35"/>
                    <a:gd name="T12" fmla="*/ 23 w 38"/>
                    <a:gd name="T13" fmla="*/ 33 h 35"/>
                    <a:gd name="T14" fmla="*/ 31 w 38"/>
                    <a:gd name="T15" fmla="*/ 33 h 35"/>
                    <a:gd name="T16" fmla="*/ 38 w 38"/>
                    <a:gd name="T17" fmla="*/ 25 h 35"/>
                    <a:gd name="T18" fmla="*/ 38 w 38"/>
                    <a:gd name="T19" fmla="*/ 19 h 35"/>
                    <a:gd name="T20" fmla="*/ 31 w 38"/>
                    <a:gd name="T21" fmla="*/ 12 h 35"/>
                    <a:gd name="T22" fmla="*/ 27 w 38"/>
                    <a:gd name="T23" fmla="*/ 1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5">
                      <a:moveTo>
                        <a:pt x="27" y="10"/>
                      </a:moveTo>
                      <a:lnTo>
                        <a:pt x="31" y="12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23" y="33"/>
                      </a:lnTo>
                      <a:lnTo>
                        <a:pt x="27" y="35"/>
                      </a:lnTo>
                      <a:lnTo>
                        <a:pt x="23" y="33"/>
                      </a:lnTo>
                      <a:lnTo>
                        <a:pt x="31" y="33"/>
                      </a:lnTo>
                      <a:lnTo>
                        <a:pt x="38" y="25"/>
                      </a:lnTo>
                      <a:lnTo>
                        <a:pt x="38" y="19"/>
                      </a:lnTo>
                      <a:lnTo>
                        <a:pt x="31" y="12"/>
                      </a:lnTo>
                      <a:lnTo>
                        <a:pt x="27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4" name="Freeform 222"/>
                <p:cNvSpPr>
                  <a:spLocks/>
                </p:cNvSpPr>
                <p:nvPr/>
              </p:nvSpPr>
              <p:spPr bwMode="auto">
                <a:xfrm>
                  <a:off x="3878" y="3053"/>
                  <a:ext cx="25" cy="25"/>
                </a:xfrm>
                <a:custGeom>
                  <a:avLst/>
                  <a:gdLst>
                    <a:gd name="T0" fmla="*/ 21 w 25"/>
                    <a:gd name="T1" fmla="*/ 4 h 25"/>
                    <a:gd name="T2" fmla="*/ 13 w 25"/>
                    <a:gd name="T3" fmla="*/ 0 h 25"/>
                    <a:gd name="T4" fmla="*/ 0 w 25"/>
                    <a:gd name="T5" fmla="*/ 0 h 25"/>
                    <a:gd name="T6" fmla="*/ 0 w 25"/>
                    <a:gd name="T7" fmla="*/ 25 h 25"/>
                    <a:gd name="T8" fmla="*/ 13 w 25"/>
                    <a:gd name="T9" fmla="*/ 25 h 25"/>
                    <a:gd name="T10" fmla="*/ 4 w 25"/>
                    <a:gd name="T11" fmla="*/ 21 h 25"/>
                    <a:gd name="T12" fmla="*/ 13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3 w 25"/>
                    <a:gd name="T21" fmla="*/ 0 h 25"/>
                    <a:gd name="T22" fmla="*/ 21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4"/>
                      </a:move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3" y="25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5" name="Freeform 223"/>
                <p:cNvSpPr>
                  <a:spLocks/>
                </p:cNvSpPr>
                <p:nvPr/>
              </p:nvSpPr>
              <p:spPr bwMode="auto">
                <a:xfrm>
                  <a:off x="3882" y="3057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21 w 25"/>
                    <a:gd name="T3" fmla="*/ 5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13 w 25"/>
                    <a:gd name="T11" fmla="*/ 25 h 25"/>
                    <a:gd name="T12" fmla="*/ 4 w 25"/>
                    <a:gd name="T13" fmla="*/ 21 h 25"/>
                    <a:gd name="T14" fmla="*/ 13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5 h 25"/>
                    <a:gd name="T22" fmla="*/ 13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21" y="5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5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6" name="Freeform 224"/>
                <p:cNvSpPr>
                  <a:spLocks/>
                </p:cNvSpPr>
                <p:nvPr/>
              </p:nvSpPr>
              <p:spPr bwMode="auto">
                <a:xfrm>
                  <a:off x="3895" y="3057"/>
                  <a:ext cx="35" cy="25"/>
                </a:xfrm>
                <a:custGeom>
                  <a:avLst/>
                  <a:gdLst>
                    <a:gd name="T0" fmla="*/ 27 w 35"/>
                    <a:gd name="T1" fmla="*/ 3 h 25"/>
                    <a:gd name="T2" fmla="*/ 23 w 35"/>
                    <a:gd name="T3" fmla="*/ 0 h 25"/>
                    <a:gd name="T4" fmla="*/ 0 w 35"/>
                    <a:gd name="T5" fmla="*/ 0 h 25"/>
                    <a:gd name="T6" fmla="*/ 0 w 35"/>
                    <a:gd name="T7" fmla="*/ 25 h 25"/>
                    <a:gd name="T8" fmla="*/ 23 w 35"/>
                    <a:gd name="T9" fmla="*/ 25 h 25"/>
                    <a:gd name="T10" fmla="*/ 19 w 35"/>
                    <a:gd name="T11" fmla="*/ 23 h 25"/>
                    <a:gd name="T12" fmla="*/ 23 w 35"/>
                    <a:gd name="T13" fmla="*/ 25 h 25"/>
                    <a:gd name="T14" fmla="*/ 33 w 35"/>
                    <a:gd name="T15" fmla="*/ 21 h 25"/>
                    <a:gd name="T16" fmla="*/ 35 w 35"/>
                    <a:gd name="T17" fmla="*/ 13 h 25"/>
                    <a:gd name="T18" fmla="*/ 33 w 35"/>
                    <a:gd name="T19" fmla="*/ 5 h 25"/>
                    <a:gd name="T20" fmla="*/ 23 w 35"/>
                    <a:gd name="T21" fmla="*/ 0 h 25"/>
                    <a:gd name="T22" fmla="*/ 27 w 35"/>
                    <a:gd name="T23" fmla="*/ 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27" y="3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23" y="25"/>
                      </a:lnTo>
                      <a:lnTo>
                        <a:pt x="19" y="23"/>
                      </a:lnTo>
                      <a:lnTo>
                        <a:pt x="23" y="25"/>
                      </a:lnTo>
                      <a:lnTo>
                        <a:pt x="33" y="21"/>
                      </a:lnTo>
                      <a:lnTo>
                        <a:pt x="35" y="13"/>
                      </a:lnTo>
                      <a:lnTo>
                        <a:pt x="33" y="5"/>
                      </a:lnTo>
                      <a:lnTo>
                        <a:pt x="23" y="0"/>
                      </a:lnTo>
                      <a:lnTo>
                        <a:pt x="27" y="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7" name="Freeform 225"/>
                <p:cNvSpPr>
                  <a:spLocks/>
                </p:cNvSpPr>
                <p:nvPr/>
              </p:nvSpPr>
              <p:spPr bwMode="auto">
                <a:xfrm>
                  <a:off x="3914" y="3060"/>
                  <a:ext cx="23" cy="25"/>
                </a:xfrm>
                <a:custGeom>
                  <a:avLst/>
                  <a:gdLst>
                    <a:gd name="T0" fmla="*/ 2 w 23"/>
                    <a:gd name="T1" fmla="*/ 10 h 25"/>
                    <a:gd name="T2" fmla="*/ 16 w 23"/>
                    <a:gd name="T3" fmla="*/ 4 h 25"/>
                    <a:gd name="T4" fmla="*/ 8 w 23"/>
                    <a:gd name="T5" fmla="*/ 0 h 25"/>
                    <a:gd name="T6" fmla="*/ 0 w 23"/>
                    <a:gd name="T7" fmla="*/ 20 h 25"/>
                    <a:gd name="T8" fmla="*/ 8 w 23"/>
                    <a:gd name="T9" fmla="*/ 25 h 25"/>
                    <a:gd name="T10" fmla="*/ 23 w 23"/>
                    <a:gd name="T11" fmla="*/ 18 h 25"/>
                    <a:gd name="T12" fmla="*/ 8 w 23"/>
                    <a:gd name="T13" fmla="*/ 25 h 25"/>
                    <a:gd name="T14" fmla="*/ 16 w 23"/>
                    <a:gd name="T15" fmla="*/ 25 h 25"/>
                    <a:gd name="T16" fmla="*/ 23 w 23"/>
                    <a:gd name="T17" fmla="*/ 16 h 25"/>
                    <a:gd name="T18" fmla="*/ 23 w 23"/>
                    <a:gd name="T19" fmla="*/ 10 h 25"/>
                    <a:gd name="T20" fmla="*/ 16 w 23"/>
                    <a:gd name="T21" fmla="*/ 4 h 25"/>
                    <a:gd name="T22" fmla="*/ 2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10"/>
                      </a:move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0" y="20"/>
                      </a:lnTo>
                      <a:lnTo>
                        <a:pt x="8" y="25"/>
                      </a:lnTo>
                      <a:lnTo>
                        <a:pt x="23" y="18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3" y="16"/>
                      </a:lnTo>
                      <a:lnTo>
                        <a:pt x="23" y="10"/>
                      </a:lnTo>
                      <a:lnTo>
                        <a:pt x="16" y="4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8" name="Freeform 226"/>
                <p:cNvSpPr>
                  <a:spLocks/>
                </p:cNvSpPr>
                <p:nvPr/>
              </p:nvSpPr>
              <p:spPr bwMode="auto">
                <a:xfrm>
                  <a:off x="3916" y="3055"/>
                  <a:ext cx="25" cy="23"/>
                </a:xfrm>
                <a:custGeom>
                  <a:avLst/>
                  <a:gdLst>
                    <a:gd name="T0" fmla="*/ 16 w 25"/>
                    <a:gd name="T1" fmla="*/ 0 h 23"/>
                    <a:gd name="T2" fmla="*/ 4 w 25"/>
                    <a:gd name="T3" fmla="*/ 7 h 23"/>
                    <a:gd name="T4" fmla="*/ 0 w 25"/>
                    <a:gd name="T5" fmla="*/ 15 h 23"/>
                    <a:gd name="T6" fmla="*/ 21 w 25"/>
                    <a:gd name="T7" fmla="*/ 23 h 23"/>
                    <a:gd name="T8" fmla="*/ 25 w 25"/>
                    <a:gd name="T9" fmla="*/ 15 h 23"/>
                    <a:gd name="T10" fmla="*/ 12 w 25"/>
                    <a:gd name="T11" fmla="*/ 21 h 23"/>
                    <a:gd name="T12" fmla="*/ 25 w 25"/>
                    <a:gd name="T13" fmla="*/ 15 h 23"/>
                    <a:gd name="T14" fmla="*/ 25 w 25"/>
                    <a:gd name="T15" fmla="*/ 7 h 23"/>
                    <a:gd name="T16" fmla="*/ 19 w 25"/>
                    <a:gd name="T17" fmla="*/ 0 h 23"/>
                    <a:gd name="T18" fmla="*/ 10 w 25"/>
                    <a:gd name="T19" fmla="*/ 0 h 23"/>
                    <a:gd name="T20" fmla="*/ 4 w 25"/>
                    <a:gd name="T21" fmla="*/ 7 h 23"/>
                    <a:gd name="T22" fmla="*/ 16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6" y="0"/>
                      </a:moveTo>
                      <a:lnTo>
                        <a:pt x="4" y="7"/>
                      </a:lnTo>
                      <a:lnTo>
                        <a:pt x="0" y="15"/>
                      </a:lnTo>
                      <a:lnTo>
                        <a:pt x="21" y="23"/>
                      </a:lnTo>
                      <a:lnTo>
                        <a:pt x="25" y="15"/>
                      </a:lnTo>
                      <a:lnTo>
                        <a:pt x="12" y="21"/>
                      </a:lnTo>
                      <a:lnTo>
                        <a:pt x="25" y="15"/>
                      </a:lnTo>
                      <a:lnTo>
                        <a:pt x="25" y="7"/>
                      </a:lnTo>
                      <a:lnTo>
                        <a:pt x="19" y="0"/>
                      </a:lnTo>
                      <a:lnTo>
                        <a:pt x="10" y="0"/>
                      </a:lnTo>
                      <a:lnTo>
                        <a:pt x="4" y="7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79" name="Freeform 227"/>
                <p:cNvSpPr>
                  <a:spLocks/>
                </p:cNvSpPr>
                <p:nvPr/>
              </p:nvSpPr>
              <p:spPr bwMode="auto">
                <a:xfrm>
                  <a:off x="3928" y="3055"/>
                  <a:ext cx="32" cy="25"/>
                </a:xfrm>
                <a:custGeom>
                  <a:avLst/>
                  <a:gdLst>
                    <a:gd name="T0" fmla="*/ 23 w 32"/>
                    <a:gd name="T1" fmla="*/ 5 h 25"/>
                    <a:gd name="T2" fmla="*/ 23 w 32"/>
                    <a:gd name="T3" fmla="*/ 5 h 25"/>
                    <a:gd name="T4" fmla="*/ 4 w 32"/>
                    <a:gd name="T5" fmla="*/ 0 h 25"/>
                    <a:gd name="T6" fmla="*/ 0 w 32"/>
                    <a:gd name="T7" fmla="*/ 21 h 25"/>
                    <a:gd name="T8" fmla="*/ 19 w 32"/>
                    <a:gd name="T9" fmla="*/ 25 h 25"/>
                    <a:gd name="T10" fmla="*/ 19 w 32"/>
                    <a:gd name="T11" fmla="*/ 25 h 25"/>
                    <a:gd name="T12" fmla="*/ 19 w 32"/>
                    <a:gd name="T13" fmla="*/ 25 h 25"/>
                    <a:gd name="T14" fmla="*/ 27 w 32"/>
                    <a:gd name="T15" fmla="*/ 23 h 25"/>
                    <a:gd name="T16" fmla="*/ 32 w 32"/>
                    <a:gd name="T17" fmla="*/ 17 h 25"/>
                    <a:gd name="T18" fmla="*/ 30 w 32"/>
                    <a:gd name="T19" fmla="*/ 9 h 25"/>
                    <a:gd name="T20" fmla="*/ 23 w 32"/>
                    <a:gd name="T21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2" h="25">
                      <a:moveTo>
                        <a:pt x="23" y="5"/>
                      </a:moveTo>
                      <a:lnTo>
                        <a:pt x="23" y="5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9" y="25"/>
                      </a:lnTo>
                      <a:lnTo>
                        <a:pt x="19" y="25"/>
                      </a:lnTo>
                      <a:lnTo>
                        <a:pt x="19" y="25"/>
                      </a:lnTo>
                      <a:lnTo>
                        <a:pt x="27" y="23"/>
                      </a:lnTo>
                      <a:lnTo>
                        <a:pt x="32" y="17"/>
                      </a:lnTo>
                      <a:lnTo>
                        <a:pt x="30" y="9"/>
                      </a:lnTo>
                      <a:lnTo>
                        <a:pt x="23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0" name="Freeform 228"/>
                <p:cNvSpPr>
                  <a:spLocks/>
                </p:cNvSpPr>
                <p:nvPr/>
              </p:nvSpPr>
              <p:spPr bwMode="auto">
                <a:xfrm>
                  <a:off x="3947" y="3060"/>
                  <a:ext cx="38" cy="31"/>
                </a:xfrm>
                <a:custGeom>
                  <a:avLst/>
                  <a:gdLst>
                    <a:gd name="T0" fmla="*/ 27 w 38"/>
                    <a:gd name="T1" fmla="*/ 6 h 31"/>
                    <a:gd name="T2" fmla="*/ 29 w 38"/>
                    <a:gd name="T3" fmla="*/ 8 h 31"/>
                    <a:gd name="T4" fmla="*/ 4 w 38"/>
                    <a:gd name="T5" fmla="*/ 0 h 31"/>
                    <a:gd name="T6" fmla="*/ 0 w 38"/>
                    <a:gd name="T7" fmla="*/ 20 h 31"/>
                    <a:gd name="T8" fmla="*/ 25 w 38"/>
                    <a:gd name="T9" fmla="*/ 29 h 31"/>
                    <a:gd name="T10" fmla="*/ 27 w 38"/>
                    <a:gd name="T11" fmla="*/ 31 h 31"/>
                    <a:gd name="T12" fmla="*/ 25 w 38"/>
                    <a:gd name="T13" fmla="*/ 29 h 31"/>
                    <a:gd name="T14" fmla="*/ 34 w 38"/>
                    <a:gd name="T15" fmla="*/ 27 h 31"/>
                    <a:gd name="T16" fmla="*/ 38 w 38"/>
                    <a:gd name="T17" fmla="*/ 20 h 31"/>
                    <a:gd name="T18" fmla="*/ 36 w 38"/>
                    <a:gd name="T19" fmla="*/ 12 h 31"/>
                    <a:gd name="T20" fmla="*/ 29 w 38"/>
                    <a:gd name="T21" fmla="*/ 8 h 31"/>
                    <a:gd name="T22" fmla="*/ 27 w 38"/>
                    <a:gd name="T23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1">
                      <a:moveTo>
                        <a:pt x="27" y="6"/>
                      </a:moveTo>
                      <a:lnTo>
                        <a:pt x="29" y="8"/>
                      </a:lnTo>
                      <a:lnTo>
                        <a:pt x="4" y="0"/>
                      </a:lnTo>
                      <a:lnTo>
                        <a:pt x="0" y="20"/>
                      </a:lnTo>
                      <a:lnTo>
                        <a:pt x="25" y="29"/>
                      </a:lnTo>
                      <a:lnTo>
                        <a:pt x="27" y="31"/>
                      </a:lnTo>
                      <a:lnTo>
                        <a:pt x="25" y="29"/>
                      </a:lnTo>
                      <a:lnTo>
                        <a:pt x="34" y="27"/>
                      </a:lnTo>
                      <a:lnTo>
                        <a:pt x="38" y="20"/>
                      </a:lnTo>
                      <a:lnTo>
                        <a:pt x="36" y="12"/>
                      </a:lnTo>
                      <a:lnTo>
                        <a:pt x="29" y="8"/>
                      </a:lnTo>
                      <a:lnTo>
                        <a:pt x="27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1" name="Freeform 229"/>
                <p:cNvSpPr>
                  <a:spLocks/>
                </p:cNvSpPr>
                <p:nvPr/>
              </p:nvSpPr>
              <p:spPr bwMode="auto">
                <a:xfrm>
                  <a:off x="3972" y="3066"/>
                  <a:ext cx="23" cy="25"/>
                </a:xfrm>
                <a:custGeom>
                  <a:avLst/>
                  <a:gdLst>
                    <a:gd name="T0" fmla="*/ 0 w 23"/>
                    <a:gd name="T1" fmla="*/ 8 h 25"/>
                    <a:gd name="T2" fmla="*/ 11 w 23"/>
                    <a:gd name="T3" fmla="*/ 0 h 25"/>
                    <a:gd name="T4" fmla="*/ 2 w 23"/>
                    <a:gd name="T5" fmla="*/ 0 h 25"/>
                    <a:gd name="T6" fmla="*/ 2 w 23"/>
                    <a:gd name="T7" fmla="*/ 25 h 25"/>
                    <a:gd name="T8" fmla="*/ 11 w 23"/>
                    <a:gd name="T9" fmla="*/ 25 h 25"/>
                    <a:gd name="T10" fmla="*/ 21 w 23"/>
                    <a:gd name="T11" fmla="*/ 16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2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0 w 23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8"/>
                      </a:moveTo>
                      <a:lnTo>
                        <a:pt x="11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1" y="25"/>
                      </a:lnTo>
                      <a:lnTo>
                        <a:pt x="21" y="16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2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2" name="Freeform 230"/>
                <p:cNvSpPr>
                  <a:spLocks/>
                </p:cNvSpPr>
                <p:nvPr/>
              </p:nvSpPr>
              <p:spPr bwMode="auto">
                <a:xfrm>
                  <a:off x="3972" y="3060"/>
                  <a:ext cx="25" cy="22"/>
                </a:xfrm>
                <a:custGeom>
                  <a:avLst/>
                  <a:gdLst>
                    <a:gd name="T0" fmla="*/ 17 w 25"/>
                    <a:gd name="T1" fmla="*/ 0 h 22"/>
                    <a:gd name="T2" fmla="*/ 4 w 25"/>
                    <a:gd name="T3" fmla="*/ 6 h 22"/>
                    <a:gd name="T4" fmla="*/ 0 w 25"/>
                    <a:gd name="T5" fmla="*/ 14 h 22"/>
                    <a:gd name="T6" fmla="*/ 21 w 25"/>
                    <a:gd name="T7" fmla="*/ 22 h 22"/>
                    <a:gd name="T8" fmla="*/ 25 w 25"/>
                    <a:gd name="T9" fmla="*/ 14 h 22"/>
                    <a:gd name="T10" fmla="*/ 13 w 25"/>
                    <a:gd name="T11" fmla="*/ 20 h 22"/>
                    <a:gd name="T12" fmla="*/ 25 w 25"/>
                    <a:gd name="T13" fmla="*/ 14 h 22"/>
                    <a:gd name="T14" fmla="*/ 25 w 25"/>
                    <a:gd name="T15" fmla="*/ 6 h 22"/>
                    <a:gd name="T16" fmla="*/ 19 w 25"/>
                    <a:gd name="T17" fmla="*/ 0 h 22"/>
                    <a:gd name="T18" fmla="*/ 11 w 25"/>
                    <a:gd name="T19" fmla="*/ 0 h 22"/>
                    <a:gd name="T20" fmla="*/ 4 w 25"/>
                    <a:gd name="T21" fmla="*/ 6 h 22"/>
                    <a:gd name="T22" fmla="*/ 17 w 25"/>
                    <a:gd name="T23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2">
                      <a:moveTo>
                        <a:pt x="17" y="0"/>
                      </a:moveTo>
                      <a:lnTo>
                        <a:pt x="4" y="6"/>
                      </a:lnTo>
                      <a:lnTo>
                        <a:pt x="0" y="14"/>
                      </a:lnTo>
                      <a:lnTo>
                        <a:pt x="21" y="22"/>
                      </a:lnTo>
                      <a:lnTo>
                        <a:pt x="25" y="14"/>
                      </a:lnTo>
                      <a:lnTo>
                        <a:pt x="13" y="20"/>
                      </a:lnTo>
                      <a:lnTo>
                        <a:pt x="25" y="14"/>
                      </a:lnTo>
                      <a:lnTo>
                        <a:pt x="25" y="6"/>
                      </a:lnTo>
                      <a:lnTo>
                        <a:pt x="19" y="0"/>
                      </a:lnTo>
                      <a:lnTo>
                        <a:pt x="11" y="0"/>
                      </a:lnTo>
                      <a:lnTo>
                        <a:pt x="4" y="6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3" name="Freeform 231"/>
                <p:cNvSpPr>
                  <a:spLocks/>
                </p:cNvSpPr>
                <p:nvPr/>
              </p:nvSpPr>
              <p:spPr bwMode="auto">
                <a:xfrm>
                  <a:off x="3985" y="3060"/>
                  <a:ext cx="31" cy="25"/>
                </a:xfrm>
                <a:custGeom>
                  <a:avLst/>
                  <a:gdLst>
                    <a:gd name="T0" fmla="*/ 10 w 31"/>
                    <a:gd name="T1" fmla="*/ 10 h 25"/>
                    <a:gd name="T2" fmla="*/ 23 w 31"/>
                    <a:gd name="T3" fmla="*/ 4 h 25"/>
                    <a:gd name="T4" fmla="*/ 4 w 31"/>
                    <a:gd name="T5" fmla="*/ 0 h 25"/>
                    <a:gd name="T6" fmla="*/ 0 w 31"/>
                    <a:gd name="T7" fmla="*/ 20 h 25"/>
                    <a:gd name="T8" fmla="*/ 19 w 31"/>
                    <a:gd name="T9" fmla="*/ 25 h 25"/>
                    <a:gd name="T10" fmla="*/ 31 w 31"/>
                    <a:gd name="T11" fmla="*/ 18 h 25"/>
                    <a:gd name="T12" fmla="*/ 19 w 31"/>
                    <a:gd name="T13" fmla="*/ 25 h 25"/>
                    <a:gd name="T14" fmla="*/ 27 w 31"/>
                    <a:gd name="T15" fmla="*/ 22 h 25"/>
                    <a:gd name="T16" fmla="*/ 31 w 31"/>
                    <a:gd name="T17" fmla="*/ 16 h 25"/>
                    <a:gd name="T18" fmla="*/ 29 w 31"/>
                    <a:gd name="T19" fmla="*/ 8 h 25"/>
                    <a:gd name="T20" fmla="*/ 23 w 31"/>
                    <a:gd name="T21" fmla="*/ 4 h 25"/>
                    <a:gd name="T22" fmla="*/ 10 w 31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5">
                      <a:moveTo>
                        <a:pt x="10" y="10"/>
                      </a:moveTo>
                      <a:lnTo>
                        <a:pt x="23" y="4"/>
                      </a:lnTo>
                      <a:lnTo>
                        <a:pt x="4" y="0"/>
                      </a:lnTo>
                      <a:lnTo>
                        <a:pt x="0" y="20"/>
                      </a:lnTo>
                      <a:lnTo>
                        <a:pt x="19" y="25"/>
                      </a:lnTo>
                      <a:lnTo>
                        <a:pt x="31" y="18"/>
                      </a:lnTo>
                      <a:lnTo>
                        <a:pt x="19" y="25"/>
                      </a:lnTo>
                      <a:lnTo>
                        <a:pt x="27" y="22"/>
                      </a:lnTo>
                      <a:lnTo>
                        <a:pt x="31" y="16"/>
                      </a:lnTo>
                      <a:lnTo>
                        <a:pt x="29" y="8"/>
                      </a:lnTo>
                      <a:lnTo>
                        <a:pt x="23" y="4"/>
                      </a:lnTo>
                      <a:lnTo>
                        <a:pt x="1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4" name="Freeform 232"/>
                <p:cNvSpPr>
                  <a:spLocks/>
                </p:cNvSpPr>
                <p:nvPr/>
              </p:nvSpPr>
              <p:spPr bwMode="auto">
                <a:xfrm>
                  <a:off x="3995" y="3055"/>
                  <a:ext cx="25" cy="23"/>
                </a:xfrm>
                <a:custGeom>
                  <a:avLst/>
                  <a:gdLst>
                    <a:gd name="T0" fmla="*/ 17 w 25"/>
                    <a:gd name="T1" fmla="*/ 0 h 23"/>
                    <a:gd name="T2" fmla="*/ 4 w 25"/>
                    <a:gd name="T3" fmla="*/ 7 h 23"/>
                    <a:gd name="T4" fmla="*/ 0 w 25"/>
                    <a:gd name="T5" fmla="*/ 15 h 23"/>
                    <a:gd name="T6" fmla="*/ 21 w 25"/>
                    <a:gd name="T7" fmla="*/ 23 h 23"/>
                    <a:gd name="T8" fmla="*/ 25 w 25"/>
                    <a:gd name="T9" fmla="*/ 15 h 23"/>
                    <a:gd name="T10" fmla="*/ 13 w 25"/>
                    <a:gd name="T11" fmla="*/ 21 h 23"/>
                    <a:gd name="T12" fmla="*/ 25 w 25"/>
                    <a:gd name="T13" fmla="*/ 15 h 23"/>
                    <a:gd name="T14" fmla="*/ 25 w 25"/>
                    <a:gd name="T15" fmla="*/ 7 h 23"/>
                    <a:gd name="T16" fmla="*/ 19 w 25"/>
                    <a:gd name="T17" fmla="*/ 0 h 23"/>
                    <a:gd name="T18" fmla="*/ 11 w 25"/>
                    <a:gd name="T19" fmla="*/ 0 h 23"/>
                    <a:gd name="T20" fmla="*/ 4 w 25"/>
                    <a:gd name="T21" fmla="*/ 7 h 23"/>
                    <a:gd name="T22" fmla="*/ 17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7" y="0"/>
                      </a:moveTo>
                      <a:lnTo>
                        <a:pt x="4" y="7"/>
                      </a:lnTo>
                      <a:lnTo>
                        <a:pt x="0" y="15"/>
                      </a:lnTo>
                      <a:lnTo>
                        <a:pt x="21" y="23"/>
                      </a:lnTo>
                      <a:lnTo>
                        <a:pt x="25" y="15"/>
                      </a:lnTo>
                      <a:lnTo>
                        <a:pt x="13" y="21"/>
                      </a:lnTo>
                      <a:lnTo>
                        <a:pt x="25" y="15"/>
                      </a:lnTo>
                      <a:lnTo>
                        <a:pt x="25" y="7"/>
                      </a:lnTo>
                      <a:lnTo>
                        <a:pt x="19" y="0"/>
                      </a:lnTo>
                      <a:lnTo>
                        <a:pt x="11" y="0"/>
                      </a:lnTo>
                      <a:lnTo>
                        <a:pt x="4" y="7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5" name="Freeform 233"/>
                <p:cNvSpPr>
                  <a:spLocks/>
                </p:cNvSpPr>
                <p:nvPr/>
              </p:nvSpPr>
              <p:spPr bwMode="auto">
                <a:xfrm>
                  <a:off x="4008" y="3055"/>
                  <a:ext cx="25" cy="25"/>
                </a:xfrm>
                <a:custGeom>
                  <a:avLst/>
                  <a:gdLst>
                    <a:gd name="T0" fmla="*/ 10 w 25"/>
                    <a:gd name="T1" fmla="*/ 5 h 25"/>
                    <a:gd name="T2" fmla="*/ 16 w 25"/>
                    <a:gd name="T3" fmla="*/ 5 h 25"/>
                    <a:gd name="T4" fmla="*/ 4 w 25"/>
                    <a:gd name="T5" fmla="*/ 0 h 25"/>
                    <a:gd name="T6" fmla="*/ 0 w 25"/>
                    <a:gd name="T7" fmla="*/ 21 h 25"/>
                    <a:gd name="T8" fmla="*/ 12 w 25"/>
                    <a:gd name="T9" fmla="*/ 25 h 25"/>
                    <a:gd name="T10" fmla="*/ 18 w 25"/>
                    <a:gd name="T11" fmla="*/ 25 h 25"/>
                    <a:gd name="T12" fmla="*/ 12 w 25"/>
                    <a:gd name="T13" fmla="*/ 25 h 25"/>
                    <a:gd name="T14" fmla="*/ 21 w 25"/>
                    <a:gd name="T15" fmla="*/ 23 h 25"/>
                    <a:gd name="T16" fmla="*/ 25 w 25"/>
                    <a:gd name="T17" fmla="*/ 17 h 25"/>
                    <a:gd name="T18" fmla="*/ 23 w 25"/>
                    <a:gd name="T19" fmla="*/ 9 h 25"/>
                    <a:gd name="T20" fmla="*/ 16 w 25"/>
                    <a:gd name="T21" fmla="*/ 5 h 25"/>
                    <a:gd name="T22" fmla="*/ 10 w 25"/>
                    <a:gd name="T23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0" y="5"/>
                      </a:moveTo>
                      <a:lnTo>
                        <a:pt x="16" y="5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2" y="25"/>
                      </a:lnTo>
                      <a:lnTo>
                        <a:pt x="18" y="25"/>
                      </a:lnTo>
                      <a:lnTo>
                        <a:pt x="12" y="25"/>
                      </a:lnTo>
                      <a:lnTo>
                        <a:pt x="21" y="23"/>
                      </a:lnTo>
                      <a:lnTo>
                        <a:pt x="25" y="17"/>
                      </a:lnTo>
                      <a:lnTo>
                        <a:pt x="23" y="9"/>
                      </a:lnTo>
                      <a:lnTo>
                        <a:pt x="16" y="5"/>
                      </a:lnTo>
                      <a:lnTo>
                        <a:pt x="10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6" name="Freeform 234"/>
                <p:cNvSpPr>
                  <a:spLocks/>
                </p:cNvSpPr>
                <p:nvPr/>
              </p:nvSpPr>
              <p:spPr bwMode="auto">
                <a:xfrm>
                  <a:off x="4018" y="3051"/>
                  <a:ext cx="29" cy="29"/>
                </a:xfrm>
                <a:custGeom>
                  <a:avLst/>
                  <a:gdLst>
                    <a:gd name="T0" fmla="*/ 23 w 29"/>
                    <a:gd name="T1" fmla="*/ 0 h 29"/>
                    <a:gd name="T2" fmla="*/ 15 w 29"/>
                    <a:gd name="T3" fmla="*/ 0 h 29"/>
                    <a:gd name="T4" fmla="*/ 0 w 29"/>
                    <a:gd name="T5" fmla="*/ 9 h 29"/>
                    <a:gd name="T6" fmla="*/ 8 w 29"/>
                    <a:gd name="T7" fmla="*/ 29 h 29"/>
                    <a:gd name="T8" fmla="*/ 23 w 29"/>
                    <a:gd name="T9" fmla="*/ 21 h 29"/>
                    <a:gd name="T10" fmla="*/ 15 w 29"/>
                    <a:gd name="T11" fmla="*/ 21 h 29"/>
                    <a:gd name="T12" fmla="*/ 23 w 29"/>
                    <a:gd name="T13" fmla="*/ 21 h 29"/>
                    <a:gd name="T14" fmla="*/ 29 w 29"/>
                    <a:gd name="T15" fmla="*/ 15 h 29"/>
                    <a:gd name="T16" fmla="*/ 29 w 29"/>
                    <a:gd name="T17" fmla="*/ 6 h 29"/>
                    <a:gd name="T18" fmla="*/ 23 w 29"/>
                    <a:gd name="T19" fmla="*/ 0 h 29"/>
                    <a:gd name="T20" fmla="*/ 15 w 29"/>
                    <a:gd name="T21" fmla="*/ 0 h 29"/>
                    <a:gd name="T22" fmla="*/ 23 w 29"/>
                    <a:gd name="T23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3" y="0"/>
                      </a:moveTo>
                      <a:lnTo>
                        <a:pt x="15" y="0"/>
                      </a:lnTo>
                      <a:lnTo>
                        <a:pt x="0" y="9"/>
                      </a:lnTo>
                      <a:lnTo>
                        <a:pt x="8" y="29"/>
                      </a:lnTo>
                      <a:lnTo>
                        <a:pt x="23" y="21"/>
                      </a:lnTo>
                      <a:lnTo>
                        <a:pt x="15" y="21"/>
                      </a:lnTo>
                      <a:lnTo>
                        <a:pt x="23" y="21"/>
                      </a:lnTo>
                      <a:lnTo>
                        <a:pt x="29" y="15"/>
                      </a:lnTo>
                      <a:lnTo>
                        <a:pt x="29" y="6"/>
                      </a:lnTo>
                      <a:lnTo>
                        <a:pt x="23" y="0"/>
                      </a:lnTo>
                      <a:lnTo>
                        <a:pt x="15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7" name="Freeform 235"/>
                <p:cNvSpPr>
                  <a:spLocks/>
                </p:cNvSpPr>
                <p:nvPr/>
              </p:nvSpPr>
              <p:spPr bwMode="auto">
                <a:xfrm>
                  <a:off x="4033" y="3051"/>
                  <a:ext cx="31" cy="29"/>
                </a:xfrm>
                <a:custGeom>
                  <a:avLst/>
                  <a:gdLst>
                    <a:gd name="T0" fmla="*/ 29 w 31"/>
                    <a:gd name="T1" fmla="*/ 13 h 29"/>
                    <a:gd name="T2" fmla="*/ 25 w 31"/>
                    <a:gd name="T3" fmla="*/ 9 h 29"/>
                    <a:gd name="T4" fmla="*/ 8 w 31"/>
                    <a:gd name="T5" fmla="*/ 0 h 29"/>
                    <a:gd name="T6" fmla="*/ 0 w 31"/>
                    <a:gd name="T7" fmla="*/ 21 h 29"/>
                    <a:gd name="T8" fmla="*/ 16 w 31"/>
                    <a:gd name="T9" fmla="*/ 29 h 29"/>
                    <a:gd name="T10" fmla="*/ 12 w 31"/>
                    <a:gd name="T11" fmla="*/ 25 h 29"/>
                    <a:gd name="T12" fmla="*/ 16 w 31"/>
                    <a:gd name="T13" fmla="*/ 29 h 29"/>
                    <a:gd name="T14" fmla="*/ 25 w 31"/>
                    <a:gd name="T15" fmla="*/ 29 h 29"/>
                    <a:gd name="T16" fmla="*/ 31 w 31"/>
                    <a:gd name="T17" fmla="*/ 21 h 29"/>
                    <a:gd name="T18" fmla="*/ 31 w 31"/>
                    <a:gd name="T19" fmla="*/ 15 h 29"/>
                    <a:gd name="T20" fmla="*/ 25 w 31"/>
                    <a:gd name="T21" fmla="*/ 9 h 29"/>
                    <a:gd name="T22" fmla="*/ 29 w 31"/>
                    <a:gd name="T23" fmla="*/ 1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29" y="13"/>
                      </a:moveTo>
                      <a:lnTo>
                        <a:pt x="25" y="9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16" y="29"/>
                      </a:lnTo>
                      <a:lnTo>
                        <a:pt x="12" y="25"/>
                      </a:lnTo>
                      <a:lnTo>
                        <a:pt x="16" y="29"/>
                      </a:lnTo>
                      <a:lnTo>
                        <a:pt x="25" y="29"/>
                      </a:lnTo>
                      <a:lnTo>
                        <a:pt x="31" y="21"/>
                      </a:lnTo>
                      <a:lnTo>
                        <a:pt x="31" y="15"/>
                      </a:lnTo>
                      <a:lnTo>
                        <a:pt x="25" y="9"/>
                      </a:lnTo>
                      <a:lnTo>
                        <a:pt x="29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8" name="Freeform 236"/>
                <p:cNvSpPr>
                  <a:spLocks/>
                </p:cNvSpPr>
                <p:nvPr/>
              </p:nvSpPr>
              <p:spPr bwMode="auto">
                <a:xfrm>
                  <a:off x="4045" y="3064"/>
                  <a:ext cx="30" cy="29"/>
                </a:xfrm>
                <a:custGeom>
                  <a:avLst/>
                  <a:gdLst>
                    <a:gd name="T0" fmla="*/ 30 w 30"/>
                    <a:gd name="T1" fmla="*/ 18 h 29"/>
                    <a:gd name="T2" fmla="*/ 25 w 30"/>
                    <a:gd name="T3" fmla="*/ 12 h 29"/>
                    <a:gd name="T4" fmla="*/ 17 w 30"/>
                    <a:gd name="T5" fmla="*/ 0 h 29"/>
                    <a:gd name="T6" fmla="*/ 0 w 30"/>
                    <a:gd name="T7" fmla="*/ 12 h 29"/>
                    <a:gd name="T8" fmla="*/ 9 w 30"/>
                    <a:gd name="T9" fmla="*/ 25 h 29"/>
                    <a:gd name="T10" fmla="*/ 4 w 30"/>
                    <a:gd name="T11" fmla="*/ 18 h 29"/>
                    <a:gd name="T12" fmla="*/ 9 w 30"/>
                    <a:gd name="T13" fmla="*/ 25 h 29"/>
                    <a:gd name="T14" fmla="*/ 17 w 30"/>
                    <a:gd name="T15" fmla="*/ 29 h 29"/>
                    <a:gd name="T16" fmla="*/ 23 w 30"/>
                    <a:gd name="T17" fmla="*/ 27 h 29"/>
                    <a:gd name="T18" fmla="*/ 27 w 30"/>
                    <a:gd name="T19" fmla="*/ 21 h 29"/>
                    <a:gd name="T20" fmla="*/ 25 w 30"/>
                    <a:gd name="T21" fmla="*/ 12 h 29"/>
                    <a:gd name="T22" fmla="*/ 30 w 30"/>
                    <a:gd name="T23" fmla="*/ 1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30" y="18"/>
                      </a:moveTo>
                      <a:lnTo>
                        <a:pt x="25" y="12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9" y="25"/>
                      </a:lnTo>
                      <a:lnTo>
                        <a:pt x="4" y="18"/>
                      </a:lnTo>
                      <a:lnTo>
                        <a:pt x="9" y="25"/>
                      </a:lnTo>
                      <a:lnTo>
                        <a:pt x="17" y="29"/>
                      </a:lnTo>
                      <a:lnTo>
                        <a:pt x="23" y="27"/>
                      </a:lnTo>
                      <a:lnTo>
                        <a:pt x="27" y="21"/>
                      </a:lnTo>
                      <a:lnTo>
                        <a:pt x="25" y="12"/>
                      </a:lnTo>
                      <a:lnTo>
                        <a:pt x="30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89" name="Freeform 237"/>
                <p:cNvSpPr>
                  <a:spLocks/>
                </p:cNvSpPr>
                <p:nvPr/>
              </p:nvSpPr>
              <p:spPr bwMode="auto">
                <a:xfrm>
                  <a:off x="4049" y="3082"/>
                  <a:ext cx="26" cy="32"/>
                </a:xfrm>
                <a:custGeom>
                  <a:avLst/>
                  <a:gdLst>
                    <a:gd name="T0" fmla="*/ 17 w 26"/>
                    <a:gd name="T1" fmla="*/ 9 h 32"/>
                    <a:gd name="T2" fmla="*/ 26 w 26"/>
                    <a:gd name="T3" fmla="*/ 19 h 32"/>
                    <a:gd name="T4" fmla="*/ 26 w 26"/>
                    <a:gd name="T5" fmla="*/ 0 h 32"/>
                    <a:gd name="T6" fmla="*/ 0 w 26"/>
                    <a:gd name="T7" fmla="*/ 0 h 32"/>
                    <a:gd name="T8" fmla="*/ 0 w 26"/>
                    <a:gd name="T9" fmla="*/ 19 h 32"/>
                    <a:gd name="T10" fmla="*/ 9 w 26"/>
                    <a:gd name="T11" fmla="*/ 30 h 32"/>
                    <a:gd name="T12" fmla="*/ 0 w 26"/>
                    <a:gd name="T13" fmla="*/ 19 h 32"/>
                    <a:gd name="T14" fmla="*/ 5 w 26"/>
                    <a:gd name="T15" fmla="*/ 28 h 32"/>
                    <a:gd name="T16" fmla="*/ 13 w 26"/>
                    <a:gd name="T17" fmla="*/ 32 h 32"/>
                    <a:gd name="T18" fmla="*/ 21 w 26"/>
                    <a:gd name="T19" fmla="*/ 28 h 32"/>
                    <a:gd name="T20" fmla="*/ 26 w 26"/>
                    <a:gd name="T21" fmla="*/ 19 h 32"/>
                    <a:gd name="T22" fmla="*/ 17 w 26"/>
                    <a:gd name="T23" fmla="*/ 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32">
                      <a:moveTo>
                        <a:pt x="17" y="9"/>
                      </a:move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9" y="30"/>
                      </a:lnTo>
                      <a:lnTo>
                        <a:pt x="0" y="19"/>
                      </a:lnTo>
                      <a:lnTo>
                        <a:pt x="5" y="28"/>
                      </a:lnTo>
                      <a:lnTo>
                        <a:pt x="13" y="32"/>
                      </a:lnTo>
                      <a:lnTo>
                        <a:pt x="21" y="28"/>
                      </a:lnTo>
                      <a:lnTo>
                        <a:pt x="26" y="19"/>
                      </a:lnTo>
                      <a:lnTo>
                        <a:pt x="17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0" name="Freeform 238"/>
                <p:cNvSpPr>
                  <a:spLocks/>
                </p:cNvSpPr>
                <p:nvPr/>
              </p:nvSpPr>
              <p:spPr bwMode="auto">
                <a:xfrm>
                  <a:off x="4058" y="3091"/>
                  <a:ext cx="25" cy="25"/>
                </a:xfrm>
                <a:custGeom>
                  <a:avLst/>
                  <a:gdLst>
                    <a:gd name="T0" fmla="*/ 25 w 25"/>
                    <a:gd name="T1" fmla="*/ 14 h 25"/>
                    <a:gd name="T2" fmla="*/ 17 w 25"/>
                    <a:gd name="T3" fmla="*/ 4 h 25"/>
                    <a:gd name="T4" fmla="*/ 8 w 25"/>
                    <a:gd name="T5" fmla="*/ 0 h 25"/>
                    <a:gd name="T6" fmla="*/ 0 w 25"/>
                    <a:gd name="T7" fmla="*/ 21 h 25"/>
                    <a:gd name="T8" fmla="*/ 8 w 25"/>
                    <a:gd name="T9" fmla="*/ 25 h 25"/>
                    <a:gd name="T10" fmla="*/ 0 w 25"/>
                    <a:gd name="T11" fmla="*/ 14 h 25"/>
                    <a:gd name="T12" fmla="*/ 8 w 25"/>
                    <a:gd name="T13" fmla="*/ 25 h 25"/>
                    <a:gd name="T14" fmla="*/ 17 w 25"/>
                    <a:gd name="T15" fmla="*/ 25 h 25"/>
                    <a:gd name="T16" fmla="*/ 23 w 25"/>
                    <a:gd name="T17" fmla="*/ 17 h 25"/>
                    <a:gd name="T18" fmla="*/ 23 w 25"/>
                    <a:gd name="T19" fmla="*/ 10 h 25"/>
                    <a:gd name="T20" fmla="*/ 17 w 25"/>
                    <a:gd name="T21" fmla="*/ 4 h 25"/>
                    <a:gd name="T22" fmla="*/ 25 w 25"/>
                    <a:gd name="T23" fmla="*/ 1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4"/>
                      </a:moveTo>
                      <a:lnTo>
                        <a:pt x="17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0" y="14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17"/>
                      </a:lnTo>
                      <a:lnTo>
                        <a:pt x="23" y="10"/>
                      </a:lnTo>
                      <a:lnTo>
                        <a:pt x="17" y="4"/>
                      </a:lnTo>
                      <a:lnTo>
                        <a:pt x="25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1" name="Freeform 239"/>
                <p:cNvSpPr>
                  <a:spLocks/>
                </p:cNvSpPr>
                <p:nvPr/>
              </p:nvSpPr>
              <p:spPr bwMode="auto">
                <a:xfrm>
                  <a:off x="4058" y="3105"/>
                  <a:ext cx="25" cy="21"/>
                </a:xfrm>
                <a:custGeom>
                  <a:avLst/>
                  <a:gdLst>
                    <a:gd name="T0" fmla="*/ 19 w 25"/>
                    <a:gd name="T1" fmla="*/ 0 h 21"/>
                    <a:gd name="T2" fmla="*/ 25 w 25"/>
                    <a:gd name="T3" fmla="*/ 9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9 h 21"/>
                    <a:gd name="T10" fmla="*/ 6 w 25"/>
                    <a:gd name="T11" fmla="*/ 17 h 21"/>
                    <a:gd name="T12" fmla="*/ 0 w 25"/>
                    <a:gd name="T13" fmla="*/ 9 h 21"/>
                    <a:gd name="T14" fmla="*/ 4 w 25"/>
                    <a:gd name="T15" fmla="*/ 17 h 21"/>
                    <a:gd name="T16" fmla="*/ 12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9 h 21"/>
                    <a:gd name="T22" fmla="*/ 19 w 25"/>
                    <a:gd name="T23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19" y="0"/>
                      </a:moveTo>
                      <a:lnTo>
                        <a:pt x="25" y="9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6" y="17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2" y="21"/>
                      </a:ln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2" name="Freeform 240"/>
                <p:cNvSpPr>
                  <a:spLocks/>
                </p:cNvSpPr>
                <p:nvPr/>
              </p:nvSpPr>
              <p:spPr bwMode="auto">
                <a:xfrm>
                  <a:off x="4064" y="3105"/>
                  <a:ext cx="23" cy="23"/>
                </a:xfrm>
                <a:custGeom>
                  <a:avLst/>
                  <a:gdLst>
                    <a:gd name="T0" fmla="*/ 23 w 23"/>
                    <a:gd name="T1" fmla="*/ 19 h 23"/>
                    <a:gd name="T2" fmla="*/ 19 w 23"/>
                    <a:gd name="T3" fmla="*/ 5 h 23"/>
                    <a:gd name="T4" fmla="*/ 13 w 23"/>
                    <a:gd name="T5" fmla="*/ 0 h 23"/>
                    <a:gd name="T6" fmla="*/ 0 w 23"/>
                    <a:gd name="T7" fmla="*/ 17 h 23"/>
                    <a:gd name="T8" fmla="*/ 6 w 23"/>
                    <a:gd name="T9" fmla="*/ 21 h 23"/>
                    <a:gd name="T10" fmla="*/ 2 w 23"/>
                    <a:gd name="T11" fmla="*/ 7 h 23"/>
                    <a:gd name="T12" fmla="*/ 6 w 23"/>
                    <a:gd name="T13" fmla="*/ 21 h 23"/>
                    <a:gd name="T14" fmla="*/ 15 w 23"/>
                    <a:gd name="T15" fmla="*/ 23 h 23"/>
                    <a:gd name="T16" fmla="*/ 21 w 23"/>
                    <a:gd name="T17" fmla="*/ 19 h 23"/>
                    <a:gd name="T18" fmla="*/ 23 w 23"/>
                    <a:gd name="T19" fmla="*/ 11 h 23"/>
                    <a:gd name="T20" fmla="*/ 19 w 23"/>
                    <a:gd name="T21" fmla="*/ 5 h 23"/>
                    <a:gd name="T22" fmla="*/ 23 w 23"/>
                    <a:gd name="T23" fmla="*/ 19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23" y="19"/>
                      </a:moveTo>
                      <a:lnTo>
                        <a:pt x="19" y="5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6" y="21"/>
                      </a:lnTo>
                      <a:lnTo>
                        <a:pt x="2" y="7"/>
                      </a:lnTo>
                      <a:lnTo>
                        <a:pt x="6" y="21"/>
                      </a:lnTo>
                      <a:lnTo>
                        <a:pt x="15" y="23"/>
                      </a:lnTo>
                      <a:lnTo>
                        <a:pt x="21" y="19"/>
                      </a:lnTo>
                      <a:lnTo>
                        <a:pt x="23" y="11"/>
                      </a:lnTo>
                      <a:lnTo>
                        <a:pt x="19" y="5"/>
                      </a:lnTo>
                      <a:lnTo>
                        <a:pt x="23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3" name="Freeform 241"/>
                <p:cNvSpPr>
                  <a:spLocks/>
                </p:cNvSpPr>
                <p:nvPr/>
              </p:nvSpPr>
              <p:spPr bwMode="auto">
                <a:xfrm>
                  <a:off x="4054" y="3112"/>
                  <a:ext cx="33" cy="35"/>
                </a:xfrm>
                <a:custGeom>
                  <a:avLst/>
                  <a:gdLst>
                    <a:gd name="T0" fmla="*/ 12 w 33"/>
                    <a:gd name="T1" fmla="*/ 10 h 35"/>
                    <a:gd name="T2" fmla="*/ 23 w 33"/>
                    <a:gd name="T3" fmla="*/ 29 h 35"/>
                    <a:gd name="T4" fmla="*/ 33 w 33"/>
                    <a:gd name="T5" fmla="*/ 12 h 35"/>
                    <a:gd name="T6" fmla="*/ 12 w 33"/>
                    <a:gd name="T7" fmla="*/ 0 h 35"/>
                    <a:gd name="T8" fmla="*/ 2 w 33"/>
                    <a:gd name="T9" fmla="*/ 16 h 35"/>
                    <a:gd name="T10" fmla="*/ 12 w 33"/>
                    <a:gd name="T11" fmla="*/ 35 h 35"/>
                    <a:gd name="T12" fmla="*/ 2 w 33"/>
                    <a:gd name="T13" fmla="*/ 16 h 35"/>
                    <a:gd name="T14" fmla="*/ 0 w 33"/>
                    <a:gd name="T15" fmla="*/ 25 h 35"/>
                    <a:gd name="T16" fmla="*/ 6 w 33"/>
                    <a:gd name="T17" fmla="*/ 31 h 35"/>
                    <a:gd name="T18" fmla="*/ 14 w 33"/>
                    <a:gd name="T19" fmla="*/ 33 h 35"/>
                    <a:gd name="T20" fmla="*/ 23 w 33"/>
                    <a:gd name="T21" fmla="*/ 29 h 35"/>
                    <a:gd name="T22" fmla="*/ 12 w 33"/>
                    <a:gd name="T23" fmla="*/ 1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5">
                      <a:moveTo>
                        <a:pt x="12" y="10"/>
                      </a:moveTo>
                      <a:lnTo>
                        <a:pt x="23" y="29"/>
                      </a:lnTo>
                      <a:lnTo>
                        <a:pt x="33" y="12"/>
                      </a:lnTo>
                      <a:lnTo>
                        <a:pt x="12" y="0"/>
                      </a:lnTo>
                      <a:lnTo>
                        <a:pt x="2" y="16"/>
                      </a:lnTo>
                      <a:lnTo>
                        <a:pt x="12" y="35"/>
                      </a:lnTo>
                      <a:lnTo>
                        <a:pt x="2" y="16"/>
                      </a:lnTo>
                      <a:lnTo>
                        <a:pt x="0" y="25"/>
                      </a:lnTo>
                      <a:lnTo>
                        <a:pt x="6" y="31"/>
                      </a:lnTo>
                      <a:lnTo>
                        <a:pt x="14" y="33"/>
                      </a:lnTo>
                      <a:lnTo>
                        <a:pt x="23" y="29"/>
                      </a:lnTo>
                      <a:lnTo>
                        <a:pt x="1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4" name="Freeform 242"/>
                <p:cNvSpPr>
                  <a:spLocks/>
                </p:cNvSpPr>
                <p:nvPr/>
              </p:nvSpPr>
              <p:spPr bwMode="auto">
                <a:xfrm>
                  <a:off x="4066" y="3122"/>
                  <a:ext cx="23" cy="25"/>
                </a:xfrm>
                <a:custGeom>
                  <a:avLst/>
                  <a:gdLst>
                    <a:gd name="T0" fmla="*/ 15 w 23"/>
                    <a:gd name="T1" fmla="*/ 2 h 25"/>
                    <a:gd name="T2" fmla="*/ 11 w 23"/>
                    <a:gd name="T3" fmla="*/ 0 h 25"/>
                    <a:gd name="T4" fmla="*/ 0 w 23"/>
                    <a:gd name="T5" fmla="*/ 0 h 25"/>
                    <a:gd name="T6" fmla="*/ 0 w 23"/>
                    <a:gd name="T7" fmla="*/ 25 h 25"/>
                    <a:gd name="T8" fmla="*/ 11 w 23"/>
                    <a:gd name="T9" fmla="*/ 25 h 25"/>
                    <a:gd name="T10" fmla="*/ 6 w 23"/>
                    <a:gd name="T11" fmla="*/ 23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3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15 w 23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5" y="2"/>
                      </a:move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1" y="25"/>
                      </a:lnTo>
                      <a:lnTo>
                        <a:pt x="6" y="23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3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5" name="Freeform 243"/>
                <p:cNvSpPr>
                  <a:spLocks/>
                </p:cNvSpPr>
                <p:nvPr/>
              </p:nvSpPr>
              <p:spPr bwMode="auto">
                <a:xfrm>
                  <a:off x="4072" y="3124"/>
                  <a:ext cx="111" cy="63"/>
                </a:xfrm>
                <a:custGeom>
                  <a:avLst/>
                  <a:gdLst>
                    <a:gd name="T0" fmla="*/ 105 w 111"/>
                    <a:gd name="T1" fmla="*/ 42 h 63"/>
                    <a:gd name="T2" fmla="*/ 105 w 111"/>
                    <a:gd name="T3" fmla="*/ 42 h 63"/>
                    <a:gd name="T4" fmla="*/ 9 w 111"/>
                    <a:gd name="T5" fmla="*/ 0 h 63"/>
                    <a:gd name="T6" fmla="*/ 0 w 111"/>
                    <a:gd name="T7" fmla="*/ 21 h 63"/>
                    <a:gd name="T8" fmla="*/ 97 w 111"/>
                    <a:gd name="T9" fmla="*/ 63 h 63"/>
                    <a:gd name="T10" fmla="*/ 97 w 111"/>
                    <a:gd name="T11" fmla="*/ 63 h 63"/>
                    <a:gd name="T12" fmla="*/ 97 w 111"/>
                    <a:gd name="T13" fmla="*/ 63 h 63"/>
                    <a:gd name="T14" fmla="*/ 105 w 111"/>
                    <a:gd name="T15" fmla="*/ 63 h 63"/>
                    <a:gd name="T16" fmla="*/ 111 w 111"/>
                    <a:gd name="T17" fmla="*/ 54 h 63"/>
                    <a:gd name="T18" fmla="*/ 111 w 111"/>
                    <a:gd name="T19" fmla="*/ 48 h 63"/>
                    <a:gd name="T20" fmla="*/ 105 w 111"/>
                    <a:gd name="T21" fmla="*/ 42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1" h="63">
                      <a:moveTo>
                        <a:pt x="105" y="42"/>
                      </a:moveTo>
                      <a:lnTo>
                        <a:pt x="105" y="42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97" y="63"/>
                      </a:lnTo>
                      <a:lnTo>
                        <a:pt x="97" y="63"/>
                      </a:lnTo>
                      <a:lnTo>
                        <a:pt x="97" y="63"/>
                      </a:lnTo>
                      <a:lnTo>
                        <a:pt x="105" y="63"/>
                      </a:lnTo>
                      <a:lnTo>
                        <a:pt x="111" y="54"/>
                      </a:lnTo>
                      <a:lnTo>
                        <a:pt x="111" y="48"/>
                      </a:lnTo>
                      <a:lnTo>
                        <a:pt x="105" y="4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6" name="Freeform 244"/>
                <p:cNvSpPr>
                  <a:spLocks/>
                </p:cNvSpPr>
                <p:nvPr/>
              </p:nvSpPr>
              <p:spPr bwMode="auto">
                <a:xfrm>
                  <a:off x="4169" y="3166"/>
                  <a:ext cx="62" cy="42"/>
                </a:xfrm>
                <a:custGeom>
                  <a:avLst/>
                  <a:gdLst>
                    <a:gd name="T0" fmla="*/ 60 w 62"/>
                    <a:gd name="T1" fmla="*/ 40 h 42"/>
                    <a:gd name="T2" fmla="*/ 56 w 62"/>
                    <a:gd name="T3" fmla="*/ 21 h 42"/>
                    <a:gd name="T4" fmla="*/ 8 w 62"/>
                    <a:gd name="T5" fmla="*/ 0 h 42"/>
                    <a:gd name="T6" fmla="*/ 0 w 62"/>
                    <a:gd name="T7" fmla="*/ 21 h 42"/>
                    <a:gd name="T8" fmla="*/ 48 w 62"/>
                    <a:gd name="T9" fmla="*/ 42 h 42"/>
                    <a:gd name="T10" fmla="*/ 44 w 62"/>
                    <a:gd name="T11" fmla="*/ 23 h 42"/>
                    <a:gd name="T12" fmla="*/ 48 w 62"/>
                    <a:gd name="T13" fmla="*/ 42 h 42"/>
                    <a:gd name="T14" fmla="*/ 56 w 62"/>
                    <a:gd name="T15" fmla="*/ 42 h 42"/>
                    <a:gd name="T16" fmla="*/ 62 w 62"/>
                    <a:gd name="T17" fmla="*/ 33 h 42"/>
                    <a:gd name="T18" fmla="*/ 62 w 62"/>
                    <a:gd name="T19" fmla="*/ 27 h 42"/>
                    <a:gd name="T20" fmla="*/ 56 w 62"/>
                    <a:gd name="T21" fmla="*/ 21 h 42"/>
                    <a:gd name="T22" fmla="*/ 60 w 62"/>
                    <a:gd name="T23" fmla="*/ 4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2" h="42">
                      <a:moveTo>
                        <a:pt x="60" y="40"/>
                      </a:moveTo>
                      <a:lnTo>
                        <a:pt x="56" y="21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48" y="42"/>
                      </a:lnTo>
                      <a:lnTo>
                        <a:pt x="44" y="23"/>
                      </a:lnTo>
                      <a:lnTo>
                        <a:pt x="48" y="42"/>
                      </a:lnTo>
                      <a:lnTo>
                        <a:pt x="56" y="42"/>
                      </a:lnTo>
                      <a:lnTo>
                        <a:pt x="62" y="33"/>
                      </a:lnTo>
                      <a:lnTo>
                        <a:pt x="62" y="27"/>
                      </a:lnTo>
                      <a:lnTo>
                        <a:pt x="56" y="21"/>
                      </a:lnTo>
                      <a:lnTo>
                        <a:pt x="60" y="4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7" name="Freeform 245"/>
                <p:cNvSpPr>
                  <a:spLocks/>
                </p:cNvSpPr>
                <p:nvPr/>
              </p:nvSpPr>
              <p:spPr bwMode="auto">
                <a:xfrm>
                  <a:off x="4204" y="3189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21 w 25"/>
                    <a:gd name="T3" fmla="*/ 21 h 25"/>
                    <a:gd name="T4" fmla="*/ 25 w 25"/>
                    <a:gd name="T5" fmla="*/ 17 h 25"/>
                    <a:gd name="T6" fmla="*/ 9 w 25"/>
                    <a:gd name="T7" fmla="*/ 0 h 25"/>
                    <a:gd name="T8" fmla="*/ 4 w 25"/>
                    <a:gd name="T9" fmla="*/ 4 h 25"/>
                    <a:gd name="T10" fmla="*/ 13 w 25"/>
                    <a:gd name="T11" fmla="*/ 0 h 25"/>
                    <a:gd name="T12" fmla="*/ 4 w 25"/>
                    <a:gd name="T13" fmla="*/ 4 h 25"/>
                    <a:gd name="T14" fmla="*/ 0 w 25"/>
                    <a:gd name="T15" fmla="*/ 12 h 25"/>
                    <a:gd name="T16" fmla="*/ 4 w 25"/>
                    <a:gd name="T17" fmla="*/ 21 h 25"/>
                    <a:gd name="T18" fmla="*/ 13 w 25"/>
                    <a:gd name="T19" fmla="*/ 25 h 25"/>
                    <a:gd name="T20" fmla="*/ 21 w 25"/>
                    <a:gd name="T21" fmla="*/ 21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9" y="0"/>
                      </a:lnTo>
                      <a:lnTo>
                        <a:pt x="4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8" name="Freeform 246"/>
                <p:cNvSpPr>
                  <a:spLocks/>
                </p:cNvSpPr>
                <p:nvPr/>
              </p:nvSpPr>
              <p:spPr bwMode="auto">
                <a:xfrm>
                  <a:off x="4190" y="3189"/>
                  <a:ext cx="27" cy="25"/>
                </a:xfrm>
                <a:custGeom>
                  <a:avLst/>
                  <a:gdLst>
                    <a:gd name="T0" fmla="*/ 20 w 27"/>
                    <a:gd name="T1" fmla="*/ 19 h 25"/>
                    <a:gd name="T2" fmla="*/ 12 w 27"/>
                    <a:gd name="T3" fmla="*/ 25 h 25"/>
                    <a:gd name="T4" fmla="*/ 27 w 27"/>
                    <a:gd name="T5" fmla="*/ 25 h 25"/>
                    <a:gd name="T6" fmla="*/ 27 w 27"/>
                    <a:gd name="T7" fmla="*/ 0 h 25"/>
                    <a:gd name="T8" fmla="*/ 12 w 27"/>
                    <a:gd name="T9" fmla="*/ 0 h 25"/>
                    <a:gd name="T10" fmla="*/ 4 w 27"/>
                    <a:gd name="T11" fmla="*/ 6 h 25"/>
                    <a:gd name="T12" fmla="*/ 12 w 27"/>
                    <a:gd name="T13" fmla="*/ 0 h 25"/>
                    <a:gd name="T14" fmla="*/ 4 w 27"/>
                    <a:gd name="T15" fmla="*/ 4 h 25"/>
                    <a:gd name="T16" fmla="*/ 0 w 27"/>
                    <a:gd name="T17" fmla="*/ 12 h 25"/>
                    <a:gd name="T18" fmla="*/ 4 w 27"/>
                    <a:gd name="T19" fmla="*/ 21 h 25"/>
                    <a:gd name="T20" fmla="*/ 12 w 27"/>
                    <a:gd name="T21" fmla="*/ 25 h 25"/>
                    <a:gd name="T22" fmla="*/ 20 w 27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0" y="19"/>
                      </a:moveTo>
                      <a:lnTo>
                        <a:pt x="12" y="25"/>
                      </a:lnTo>
                      <a:lnTo>
                        <a:pt x="27" y="25"/>
                      </a:lnTo>
                      <a:lnTo>
                        <a:pt x="27" y="0"/>
                      </a:lnTo>
                      <a:lnTo>
                        <a:pt x="12" y="0"/>
                      </a:lnTo>
                      <a:lnTo>
                        <a:pt x="4" y="6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0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399" name="Freeform 247"/>
                <p:cNvSpPr>
                  <a:spLocks/>
                </p:cNvSpPr>
                <p:nvPr/>
              </p:nvSpPr>
              <p:spPr bwMode="auto">
                <a:xfrm>
                  <a:off x="4183" y="3195"/>
                  <a:ext cx="27" cy="29"/>
                </a:xfrm>
                <a:custGeom>
                  <a:avLst/>
                  <a:gdLst>
                    <a:gd name="T0" fmla="*/ 17 w 27"/>
                    <a:gd name="T1" fmla="*/ 27 h 29"/>
                    <a:gd name="T2" fmla="*/ 19 w 27"/>
                    <a:gd name="T3" fmla="*/ 25 h 29"/>
                    <a:gd name="T4" fmla="*/ 27 w 27"/>
                    <a:gd name="T5" fmla="*/ 13 h 29"/>
                    <a:gd name="T6" fmla="*/ 11 w 27"/>
                    <a:gd name="T7" fmla="*/ 0 h 29"/>
                    <a:gd name="T8" fmla="*/ 2 w 27"/>
                    <a:gd name="T9" fmla="*/ 13 h 29"/>
                    <a:gd name="T10" fmla="*/ 4 w 27"/>
                    <a:gd name="T11" fmla="*/ 11 h 29"/>
                    <a:gd name="T12" fmla="*/ 2 w 27"/>
                    <a:gd name="T13" fmla="*/ 13 h 29"/>
                    <a:gd name="T14" fmla="*/ 0 w 27"/>
                    <a:gd name="T15" fmla="*/ 21 h 29"/>
                    <a:gd name="T16" fmla="*/ 4 w 27"/>
                    <a:gd name="T17" fmla="*/ 27 h 29"/>
                    <a:gd name="T18" fmla="*/ 13 w 27"/>
                    <a:gd name="T19" fmla="*/ 29 h 29"/>
                    <a:gd name="T20" fmla="*/ 19 w 27"/>
                    <a:gd name="T21" fmla="*/ 25 h 29"/>
                    <a:gd name="T22" fmla="*/ 17 w 27"/>
                    <a:gd name="T23" fmla="*/ 2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17" y="27"/>
                      </a:moveTo>
                      <a:lnTo>
                        <a:pt x="19" y="25"/>
                      </a:lnTo>
                      <a:lnTo>
                        <a:pt x="27" y="13"/>
                      </a:lnTo>
                      <a:lnTo>
                        <a:pt x="11" y="0"/>
                      </a:lnTo>
                      <a:lnTo>
                        <a:pt x="2" y="13"/>
                      </a:lnTo>
                      <a:lnTo>
                        <a:pt x="4" y="11"/>
                      </a:lnTo>
                      <a:lnTo>
                        <a:pt x="2" y="13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13" y="29"/>
                      </a:lnTo>
                      <a:lnTo>
                        <a:pt x="19" y="25"/>
                      </a:lnTo>
                      <a:lnTo>
                        <a:pt x="17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0" name="Freeform 248"/>
                <p:cNvSpPr>
                  <a:spLocks/>
                </p:cNvSpPr>
                <p:nvPr/>
              </p:nvSpPr>
              <p:spPr bwMode="auto">
                <a:xfrm>
                  <a:off x="4171" y="3206"/>
                  <a:ext cx="29" cy="29"/>
                </a:xfrm>
                <a:custGeom>
                  <a:avLst/>
                  <a:gdLst>
                    <a:gd name="T0" fmla="*/ 10 w 29"/>
                    <a:gd name="T1" fmla="*/ 29 h 29"/>
                    <a:gd name="T2" fmla="*/ 16 w 29"/>
                    <a:gd name="T3" fmla="*/ 25 h 29"/>
                    <a:gd name="T4" fmla="*/ 29 w 29"/>
                    <a:gd name="T5" fmla="*/ 16 h 29"/>
                    <a:gd name="T6" fmla="*/ 16 w 29"/>
                    <a:gd name="T7" fmla="*/ 0 h 29"/>
                    <a:gd name="T8" fmla="*/ 4 w 29"/>
                    <a:gd name="T9" fmla="*/ 8 h 29"/>
                    <a:gd name="T10" fmla="*/ 10 w 29"/>
                    <a:gd name="T11" fmla="*/ 4 h 29"/>
                    <a:gd name="T12" fmla="*/ 4 w 29"/>
                    <a:gd name="T13" fmla="*/ 8 h 29"/>
                    <a:gd name="T14" fmla="*/ 0 w 29"/>
                    <a:gd name="T15" fmla="*/ 14 h 29"/>
                    <a:gd name="T16" fmla="*/ 2 w 29"/>
                    <a:gd name="T17" fmla="*/ 23 h 29"/>
                    <a:gd name="T18" fmla="*/ 8 w 29"/>
                    <a:gd name="T19" fmla="*/ 27 h 29"/>
                    <a:gd name="T20" fmla="*/ 16 w 29"/>
                    <a:gd name="T21" fmla="*/ 25 h 29"/>
                    <a:gd name="T22" fmla="*/ 10 w 29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0" y="29"/>
                      </a:moveTo>
                      <a:lnTo>
                        <a:pt x="16" y="25"/>
                      </a:lnTo>
                      <a:lnTo>
                        <a:pt x="29" y="16"/>
                      </a:lnTo>
                      <a:lnTo>
                        <a:pt x="16" y="0"/>
                      </a:lnTo>
                      <a:lnTo>
                        <a:pt x="4" y="8"/>
                      </a:lnTo>
                      <a:lnTo>
                        <a:pt x="10" y="4"/>
                      </a:lnTo>
                      <a:lnTo>
                        <a:pt x="4" y="8"/>
                      </a:lnTo>
                      <a:lnTo>
                        <a:pt x="0" y="14"/>
                      </a:lnTo>
                      <a:lnTo>
                        <a:pt x="2" y="23"/>
                      </a:lnTo>
                      <a:lnTo>
                        <a:pt x="8" y="27"/>
                      </a:lnTo>
                      <a:lnTo>
                        <a:pt x="16" y="25"/>
                      </a:lnTo>
                      <a:lnTo>
                        <a:pt x="10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1" name="Freeform 249"/>
                <p:cNvSpPr>
                  <a:spLocks/>
                </p:cNvSpPr>
                <p:nvPr/>
              </p:nvSpPr>
              <p:spPr bwMode="auto">
                <a:xfrm>
                  <a:off x="4152" y="3210"/>
                  <a:ext cx="29" cy="25"/>
                </a:xfrm>
                <a:custGeom>
                  <a:avLst/>
                  <a:gdLst>
                    <a:gd name="T0" fmla="*/ 12 w 29"/>
                    <a:gd name="T1" fmla="*/ 25 h 25"/>
                    <a:gd name="T2" fmla="*/ 12 w 29"/>
                    <a:gd name="T3" fmla="*/ 25 h 25"/>
                    <a:gd name="T4" fmla="*/ 29 w 29"/>
                    <a:gd name="T5" fmla="*/ 25 h 25"/>
                    <a:gd name="T6" fmla="*/ 29 w 29"/>
                    <a:gd name="T7" fmla="*/ 0 h 25"/>
                    <a:gd name="T8" fmla="*/ 12 w 29"/>
                    <a:gd name="T9" fmla="*/ 0 h 25"/>
                    <a:gd name="T10" fmla="*/ 12 w 29"/>
                    <a:gd name="T11" fmla="*/ 0 h 25"/>
                    <a:gd name="T12" fmla="*/ 12 w 29"/>
                    <a:gd name="T13" fmla="*/ 0 h 25"/>
                    <a:gd name="T14" fmla="*/ 4 w 29"/>
                    <a:gd name="T15" fmla="*/ 4 h 25"/>
                    <a:gd name="T16" fmla="*/ 0 w 29"/>
                    <a:gd name="T17" fmla="*/ 12 h 25"/>
                    <a:gd name="T18" fmla="*/ 4 w 29"/>
                    <a:gd name="T19" fmla="*/ 21 h 25"/>
                    <a:gd name="T20" fmla="*/ 12 w 29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25">
                      <a:moveTo>
                        <a:pt x="12" y="25"/>
                      </a:moveTo>
                      <a:lnTo>
                        <a:pt x="12" y="25"/>
                      </a:lnTo>
                      <a:lnTo>
                        <a:pt x="29" y="25"/>
                      </a:lnTo>
                      <a:lnTo>
                        <a:pt x="29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2" name="Freeform 250"/>
                <p:cNvSpPr>
                  <a:spLocks/>
                </p:cNvSpPr>
                <p:nvPr/>
              </p:nvSpPr>
              <p:spPr bwMode="auto">
                <a:xfrm>
                  <a:off x="4146" y="3210"/>
                  <a:ext cx="18" cy="25"/>
                </a:xfrm>
                <a:custGeom>
                  <a:avLst/>
                  <a:gdLst>
                    <a:gd name="T0" fmla="*/ 12 w 18"/>
                    <a:gd name="T1" fmla="*/ 25 h 25"/>
                    <a:gd name="T2" fmla="*/ 12 w 18"/>
                    <a:gd name="T3" fmla="*/ 25 h 25"/>
                    <a:gd name="T4" fmla="*/ 18 w 18"/>
                    <a:gd name="T5" fmla="*/ 25 h 25"/>
                    <a:gd name="T6" fmla="*/ 18 w 18"/>
                    <a:gd name="T7" fmla="*/ 0 h 25"/>
                    <a:gd name="T8" fmla="*/ 12 w 18"/>
                    <a:gd name="T9" fmla="*/ 0 h 25"/>
                    <a:gd name="T10" fmla="*/ 12 w 18"/>
                    <a:gd name="T11" fmla="*/ 0 h 25"/>
                    <a:gd name="T12" fmla="*/ 12 w 18"/>
                    <a:gd name="T13" fmla="*/ 0 h 25"/>
                    <a:gd name="T14" fmla="*/ 4 w 18"/>
                    <a:gd name="T15" fmla="*/ 4 h 25"/>
                    <a:gd name="T16" fmla="*/ 0 w 18"/>
                    <a:gd name="T17" fmla="*/ 12 h 25"/>
                    <a:gd name="T18" fmla="*/ 4 w 18"/>
                    <a:gd name="T19" fmla="*/ 21 h 25"/>
                    <a:gd name="T20" fmla="*/ 12 w 18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8" h="25">
                      <a:moveTo>
                        <a:pt x="12" y="25"/>
                      </a:moveTo>
                      <a:lnTo>
                        <a:pt x="12" y="25"/>
                      </a:lnTo>
                      <a:lnTo>
                        <a:pt x="18" y="25"/>
                      </a:lnTo>
                      <a:lnTo>
                        <a:pt x="18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3" name="Freeform 251"/>
                <p:cNvSpPr>
                  <a:spLocks/>
                </p:cNvSpPr>
                <p:nvPr/>
              </p:nvSpPr>
              <p:spPr bwMode="auto">
                <a:xfrm>
                  <a:off x="4116" y="3210"/>
                  <a:ext cx="42" cy="25"/>
                </a:xfrm>
                <a:custGeom>
                  <a:avLst/>
                  <a:gdLst>
                    <a:gd name="T0" fmla="*/ 13 w 42"/>
                    <a:gd name="T1" fmla="*/ 25 h 25"/>
                    <a:gd name="T2" fmla="*/ 13 w 42"/>
                    <a:gd name="T3" fmla="*/ 25 h 25"/>
                    <a:gd name="T4" fmla="*/ 42 w 42"/>
                    <a:gd name="T5" fmla="*/ 25 h 25"/>
                    <a:gd name="T6" fmla="*/ 42 w 42"/>
                    <a:gd name="T7" fmla="*/ 0 h 25"/>
                    <a:gd name="T8" fmla="*/ 13 w 42"/>
                    <a:gd name="T9" fmla="*/ 0 h 25"/>
                    <a:gd name="T10" fmla="*/ 13 w 42"/>
                    <a:gd name="T11" fmla="*/ 0 h 25"/>
                    <a:gd name="T12" fmla="*/ 13 w 42"/>
                    <a:gd name="T13" fmla="*/ 0 h 25"/>
                    <a:gd name="T14" fmla="*/ 5 w 42"/>
                    <a:gd name="T15" fmla="*/ 4 h 25"/>
                    <a:gd name="T16" fmla="*/ 0 w 42"/>
                    <a:gd name="T17" fmla="*/ 12 h 25"/>
                    <a:gd name="T18" fmla="*/ 5 w 42"/>
                    <a:gd name="T19" fmla="*/ 21 h 25"/>
                    <a:gd name="T20" fmla="*/ 13 w 42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2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42" y="25"/>
                      </a:lnTo>
                      <a:lnTo>
                        <a:pt x="42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4" name="Freeform 252"/>
                <p:cNvSpPr>
                  <a:spLocks/>
                </p:cNvSpPr>
                <p:nvPr/>
              </p:nvSpPr>
              <p:spPr bwMode="auto">
                <a:xfrm>
                  <a:off x="4102" y="3210"/>
                  <a:ext cx="27" cy="25"/>
                </a:xfrm>
                <a:custGeom>
                  <a:avLst/>
                  <a:gdLst>
                    <a:gd name="T0" fmla="*/ 12 w 27"/>
                    <a:gd name="T1" fmla="*/ 25 h 25"/>
                    <a:gd name="T2" fmla="*/ 12 w 27"/>
                    <a:gd name="T3" fmla="*/ 25 h 25"/>
                    <a:gd name="T4" fmla="*/ 27 w 27"/>
                    <a:gd name="T5" fmla="*/ 25 h 25"/>
                    <a:gd name="T6" fmla="*/ 27 w 27"/>
                    <a:gd name="T7" fmla="*/ 0 h 25"/>
                    <a:gd name="T8" fmla="*/ 12 w 27"/>
                    <a:gd name="T9" fmla="*/ 0 h 25"/>
                    <a:gd name="T10" fmla="*/ 12 w 27"/>
                    <a:gd name="T11" fmla="*/ 0 h 25"/>
                    <a:gd name="T12" fmla="*/ 12 w 27"/>
                    <a:gd name="T13" fmla="*/ 0 h 25"/>
                    <a:gd name="T14" fmla="*/ 4 w 27"/>
                    <a:gd name="T15" fmla="*/ 4 h 25"/>
                    <a:gd name="T16" fmla="*/ 0 w 27"/>
                    <a:gd name="T17" fmla="*/ 12 h 25"/>
                    <a:gd name="T18" fmla="*/ 4 w 27"/>
                    <a:gd name="T19" fmla="*/ 21 h 25"/>
                    <a:gd name="T20" fmla="*/ 12 w 27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7" h="25">
                      <a:moveTo>
                        <a:pt x="12" y="25"/>
                      </a:moveTo>
                      <a:lnTo>
                        <a:pt x="12" y="25"/>
                      </a:lnTo>
                      <a:lnTo>
                        <a:pt x="27" y="25"/>
                      </a:lnTo>
                      <a:lnTo>
                        <a:pt x="27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5" name="Freeform 253"/>
                <p:cNvSpPr>
                  <a:spLocks/>
                </p:cNvSpPr>
                <p:nvPr/>
              </p:nvSpPr>
              <p:spPr bwMode="auto">
                <a:xfrm>
                  <a:off x="4081" y="3210"/>
                  <a:ext cx="33" cy="25"/>
                </a:xfrm>
                <a:custGeom>
                  <a:avLst/>
                  <a:gdLst>
                    <a:gd name="T0" fmla="*/ 14 w 33"/>
                    <a:gd name="T1" fmla="*/ 23 h 25"/>
                    <a:gd name="T2" fmla="*/ 12 w 33"/>
                    <a:gd name="T3" fmla="*/ 25 h 25"/>
                    <a:gd name="T4" fmla="*/ 33 w 33"/>
                    <a:gd name="T5" fmla="*/ 25 h 25"/>
                    <a:gd name="T6" fmla="*/ 33 w 33"/>
                    <a:gd name="T7" fmla="*/ 0 h 25"/>
                    <a:gd name="T8" fmla="*/ 12 w 33"/>
                    <a:gd name="T9" fmla="*/ 0 h 25"/>
                    <a:gd name="T10" fmla="*/ 10 w 33"/>
                    <a:gd name="T11" fmla="*/ 2 h 25"/>
                    <a:gd name="T12" fmla="*/ 12 w 33"/>
                    <a:gd name="T13" fmla="*/ 0 h 25"/>
                    <a:gd name="T14" fmla="*/ 4 w 33"/>
                    <a:gd name="T15" fmla="*/ 4 h 25"/>
                    <a:gd name="T16" fmla="*/ 0 w 33"/>
                    <a:gd name="T17" fmla="*/ 12 h 25"/>
                    <a:gd name="T18" fmla="*/ 4 w 33"/>
                    <a:gd name="T19" fmla="*/ 21 h 25"/>
                    <a:gd name="T20" fmla="*/ 12 w 33"/>
                    <a:gd name="T21" fmla="*/ 25 h 25"/>
                    <a:gd name="T22" fmla="*/ 14 w 33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5">
                      <a:moveTo>
                        <a:pt x="14" y="23"/>
                      </a:moveTo>
                      <a:lnTo>
                        <a:pt x="12" y="25"/>
                      </a:lnTo>
                      <a:lnTo>
                        <a:pt x="33" y="25"/>
                      </a:lnTo>
                      <a:lnTo>
                        <a:pt x="33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14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6" name="Freeform 254"/>
                <p:cNvSpPr>
                  <a:spLocks/>
                </p:cNvSpPr>
                <p:nvPr/>
              </p:nvSpPr>
              <p:spPr bwMode="auto">
                <a:xfrm>
                  <a:off x="4072" y="3212"/>
                  <a:ext cx="23" cy="25"/>
                </a:xfrm>
                <a:custGeom>
                  <a:avLst/>
                  <a:gdLst>
                    <a:gd name="T0" fmla="*/ 9 w 23"/>
                    <a:gd name="T1" fmla="*/ 25 h 25"/>
                    <a:gd name="T2" fmla="*/ 11 w 23"/>
                    <a:gd name="T3" fmla="*/ 25 h 25"/>
                    <a:gd name="T4" fmla="*/ 23 w 23"/>
                    <a:gd name="T5" fmla="*/ 21 h 25"/>
                    <a:gd name="T6" fmla="*/ 19 w 23"/>
                    <a:gd name="T7" fmla="*/ 0 h 25"/>
                    <a:gd name="T8" fmla="*/ 7 w 23"/>
                    <a:gd name="T9" fmla="*/ 4 h 25"/>
                    <a:gd name="T10" fmla="*/ 9 w 23"/>
                    <a:gd name="T11" fmla="*/ 4 h 25"/>
                    <a:gd name="T12" fmla="*/ 7 w 23"/>
                    <a:gd name="T13" fmla="*/ 4 h 25"/>
                    <a:gd name="T14" fmla="*/ 0 w 23"/>
                    <a:gd name="T15" fmla="*/ 8 h 25"/>
                    <a:gd name="T16" fmla="*/ 0 w 23"/>
                    <a:gd name="T17" fmla="*/ 17 h 25"/>
                    <a:gd name="T18" fmla="*/ 3 w 23"/>
                    <a:gd name="T19" fmla="*/ 23 h 25"/>
                    <a:gd name="T20" fmla="*/ 11 w 23"/>
                    <a:gd name="T21" fmla="*/ 25 h 25"/>
                    <a:gd name="T22" fmla="*/ 9 w 23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9" y="25"/>
                      </a:moveTo>
                      <a:lnTo>
                        <a:pt x="11" y="25"/>
                      </a:lnTo>
                      <a:lnTo>
                        <a:pt x="23" y="21"/>
                      </a:lnTo>
                      <a:lnTo>
                        <a:pt x="19" y="0"/>
                      </a:lnTo>
                      <a:lnTo>
                        <a:pt x="7" y="4"/>
                      </a:lnTo>
                      <a:lnTo>
                        <a:pt x="9" y="4"/>
                      </a:lnTo>
                      <a:lnTo>
                        <a:pt x="7" y="4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3" y="23"/>
                      </a:lnTo>
                      <a:lnTo>
                        <a:pt x="11" y="25"/>
                      </a:lnTo>
                      <a:lnTo>
                        <a:pt x="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7" name="Freeform 255"/>
                <p:cNvSpPr>
                  <a:spLocks/>
                </p:cNvSpPr>
                <p:nvPr/>
              </p:nvSpPr>
              <p:spPr bwMode="auto">
                <a:xfrm>
                  <a:off x="4049" y="3216"/>
                  <a:ext cx="32" cy="23"/>
                </a:xfrm>
                <a:custGeom>
                  <a:avLst/>
                  <a:gdLst>
                    <a:gd name="T0" fmla="*/ 13 w 32"/>
                    <a:gd name="T1" fmla="*/ 23 h 23"/>
                    <a:gd name="T2" fmla="*/ 9 w 32"/>
                    <a:gd name="T3" fmla="*/ 23 h 23"/>
                    <a:gd name="T4" fmla="*/ 32 w 32"/>
                    <a:gd name="T5" fmla="*/ 21 h 23"/>
                    <a:gd name="T6" fmla="*/ 32 w 32"/>
                    <a:gd name="T7" fmla="*/ 0 h 23"/>
                    <a:gd name="T8" fmla="*/ 9 w 32"/>
                    <a:gd name="T9" fmla="*/ 2 h 23"/>
                    <a:gd name="T10" fmla="*/ 5 w 32"/>
                    <a:gd name="T11" fmla="*/ 2 h 23"/>
                    <a:gd name="T12" fmla="*/ 9 w 32"/>
                    <a:gd name="T13" fmla="*/ 2 h 23"/>
                    <a:gd name="T14" fmla="*/ 3 w 32"/>
                    <a:gd name="T15" fmla="*/ 6 h 23"/>
                    <a:gd name="T16" fmla="*/ 0 w 32"/>
                    <a:gd name="T17" fmla="*/ 13 h 23"/>
                    <a:gd name="T18" fmla="*/ 3 w 32"/>
                    <a:gd name="T19" fmla="*/ 19 h 23"/>
                    <a:gd name="T20" fmla="*/ 9 w 32"/>
                    <a:gd name="T21" fmla="*/ 23 h 23"/>
                    <a:gd name="T22" fmla="*/ 13 w 32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3">
                      <a:moveTo>
                        <a:pt x="13" y="23"/>
                      </a:moveTo>
                      <a:lnTo>
                        <a:pt x="9" y="23"/>
                      </a:lnTo>
                      <a:lnTo>
                        <a:pt x="32" y="21"/>
                      </a:lnTo>
                      <a:lnTo>
                        <a:pt x="32" y="0"/>
                      </a:lnTo>
                      <a:lnTo>
                        <a:pt x="9" y="2"/>
                      </a:lnTo>
                      <a:lnTo>
                        <a:pt x="5" y="2"/>
                      </a:lnTo>
                      <a:lnTo>
                        <a:pt x="9" y="2"/>
                      </a:lnTo>
                      <a:lnTo>
                        <a:pt x="3" y="6"/>
                      </a:lnTo>
                      <a:lnTo>
                        <a:pt x="0" y="13"/>
                      </a:lnTo>
                      <a:lnTo>
                        <a:pt x="3" y="19"/>
                      </a:lnTo>
                      <a:lnTo>
                        <a:pt x="9" y="23"/>
                      </a:lnTo>
                      <a:lnTo>
                        <a:pt x="13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8" name="Freeform 256"/>
                <p:cNvSpPr>
                  <a:spLocks/>
                </p:cNvSpPr>
                <p:nvPr/>
              </p:nvSpPr>
              <p:spPr bwMode="auto">
                <a:xfrm>
                  <a:off x="4026" y="3218"/>
                  <a:ext cx="36" cy="29"/>
                </a:xfrm>
                <a:custGeom>
                  <a:avLst/>
                  <a:gdLst>
                    <a:gd name="T0" fmla="*/ 17 w 36"/>
                    <a:gd name="T1" fmla="*/ 27 h 29"/>
                    <a:gd name="T2" fmla="*/ 15 w 36"/>
                    <a:gd name="T3" fmla="*/ 29 h 29"/>
                    <a:gd name="T4" fmla="*/ 36 w 36"/>
                    <a:gd name="T5" fmla="*/ 21 h 29"/>
                    <a:gd name="T6" fmla="*/ 28 w 36"/>
                    <a:gd name="T7" fmla="*/ 0 h 29"/>
                    <a:gd name="T8" fmla="*/ 7 w 36"/>
                    <a:gd name="T9" fmla="*/ 8 h 29"/>
                    <a:gd name="T10" fmla="*/ 5 w 36"/>
                    <a:gd name="T11" fmla="*/ 11 h 29"/>
                    <a:gd name="T12" fmla="*/ 7 w 36"/>
                    <a:gd name="T13" fmla="*/ 8 h 29"/>
                    <a:gd name="T14" fmla="*/ 0 w 36"/>
                    <a:gd name="T15" fmla="*/ 15 h 29"/>
                    <a:gd name="T16" fmla="*/ 3 w 36"/>
                    <a:gd name="T17" fmla="*/ 21 h 29"/>
                    <a:gd name="T18" fmla="*/ 7 w 36"/>
                    <a:gd name="T19" fmla="*/ 29 h 29"/>
                    <a:gd name="T20" fmla="*/ 15 w 36"/>
                    <a:gd name="T21" fmla="*/ 29 h 29"/>
                    <a:gd name="T22" fmla="*/ 17 w 36"/>
                    <a:gd name="T23" fmla="*/ 2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29">
                      <a:moveTo>
                        <a:pt x="17" y="27"/>
                      </a:moveTo>
                      <a:lnTo>
                        <a:pt x="15" y="29"/>
                      </a:lnTo>
                      <a:lnTo>
                        <a:pt x="36" y="21"/>
                      </a:lnTo>
                      <a:lnTo>
                        <a:pt x="28" y="0"/>
                      </a:lnTo>
                      <a:lnTo>
                        <a:pt x="7" y="8"/>
                      </a:lnTo>
                      <a:lnTo>
                        <a:pt x="5" y="11"/>
                      </a:lnTo>
                      <a:lnTo>
                        <a:pt x="7" y="8"/>
                      </a:lnTo>
                      <a:lnTo>
                        <a:pt x="0" y="15"/>
                      </a:lnTo>
                      <a:lnTo>
                        <a:pt x="3" y="21"/>
                      </a:lnTo>
                      <a:lnTo>
                        <a:pt x="7" y="29"/>
                      </a:lnTo>
                      <a:lnTo>
                        <a:pt x="15" y="29"/>
                      </a:lnTo>
                      <a:lnTo>
                        <a:pt x="17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09" name="Freeform 257"/>
                <p:cNvSpPr>
                  <a:spLocks/>
                </p:cNvSpPr>
                <p:nvPr/>
              </p:nvSpPr>
              <p:spPr bwMode="auto">
                <a:xfrm>
                  <a:off x="4012" y="3229"/>
                  <a:ext cx="31" cy="31"/>
                </a:xfrm>
                <a:custGeom>
                  <a:avLst/>
                  <a:gdLst>
                    <a:gd name="T0" fmla="*/ 17 w 31"/>
                    <a:gd name="T1" fmla="*/ 29 h 31"/>
                    <a:gd name="T2" fmla="*/ 17 w 31"/>
                    <a:gd name="T3" fmla="*/ 29 h 31"/>
                    <a:gd name="T4" fmla="*/ 31 w 31"/>
                    <a:gd name="T5" fmla="*/ 16 h 31"/>
                    <a:gd name="T6" fmla="*/ 19 w 31"/>
                    <a:gd name="T7" fmla="*/ 0 h 31"/>
                    <a:gd name="T8" fmla="*/ 4 w 31"/>
                    <a:gd name="T9" fmla="*/ 12 h 31"/>
                    <a:gd name="T10" fmla="*/ 4 w 31"/>
                    <a:gd name="T11" fmla="*/ 12 h 31"/>
                    <a:gd name="T12" fmla="*/ 4 w 31"/>
                    <a:gd name="T13" fmla="*/ 12 h 31"/>
                    <a:gd name="T14" fmla="*/ 0 w 31"/>
                    <a:gd name="T15" fmla="*/ 18 h 31"/>
                    <a:gd name="T16" fmla="*/ 2 w 31"/>
                    <a:gd name="T17" fmla="*/ 27 h 31"/>
                    <a:gd name="T18" fmla="*/ 8 w 31"/>
                    <a:gd name="T19" fmla="*/ 31 h 31"/>
                    <a:gd name="T20" fmla="*/ 17 w 31"/>
                    <a:gd name="T21" fmla="*/ 29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1" h="31">
                      <a:moveTo>
                        <a:pt x="17" y="29"/>
                      </a:moveTo>
                      <a:lnTo>
                        <a:pt x="17" y="29"/>
                      </a:lnTo>
                      <a:lnTo>
                        <a:pt x="31" y="16"/>
                      </a:lnTo>
                      <a:lnTo>
                        <a:pt x="19" y="0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0" y="18"/>
                      </a:lnTo>
                      <a:lnTo>
                        <a:pt x="2" y="27"/>
                      </a:lnTo>
                      <a:lnTo>
                        <a:pt x="8" y="31"/>
                      </a:lnTo>
                      <a:lnTo>
                        <a:pt x="17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0" name="Freeform 258"/>
                <p:cNvSpPr>
                  <a:spLocks/>
                </p:cNvSpPr>
                <p:nvPr/>
              </p:nvSpPr>
              <p:spPr bwMode="auto">
                <a:xfrm>
                  <a:off x="3972" y="3241"/>
                  <a:ext cx="57" cy="48"/>
                </a:xfrm>
                <a:custGeom>
                  <a:avLst/>
                  <a:gdLst>
                    <a:gd name="T0" fmla="*/ 19 w 57"/>
                    <a:gd name="T1" fmla="*/ 46 h 48"/>
                    <a:gd name="T2" fmla="*/ 17 w 57"/>
                    <a:gd name="T3" fmla="*/ 46 h 48"/>
                    <a:gd name="T4" fmla="*/ 57 w 57"/>
                    <a:gd name="T5" fmla="*/ 17 h 48"/>
                    <a:gd name="T6" fmla="*/ 44 w 57"/>
                    <a:gd name="T7" fmla="*/ 0 h 48"/>
                    <a:gd name="T8" fmla="*/ 4 w 57"/>
                    <a:gd name="T9" fmla="*/ 29 h 48"/>
                    <a:gd name="T10" fmla="*/ 2 w 57"/>
                    <a:gd name="T11" fmla="*/ 29 h 48"/>
                    <a:gd name="T12" fmla="*/ 4 w 57"/>
                    <a:gd name="T13" fmla="*/ 29 h 48"/>
                    <a:gd name="T14" fmla="*/ 0 w 57"/>
                    <a:gd name="T15" fmla="*/ 36 h 48"/>
                    <a:gd name="T16" fmla="*/ 2 w 57"/>
                    <a:gd name="T17" fmla="*/ 44 h 48"/>
                    <a:gd name="T18" fmla="*/ 9 w 57"/>
                    <a:gd name="T19" fmla="*/ 48 h 48"/>
                    <a:gd name="T20" fmla="*/ 17 w 57"/>
                    <a:gd name="T21" fmla="*/ 46 h 48"/>
                    <a:gd name="T22" fmla="*/ 19 w 57"/>
                    <a:gd name="T23" fmla="*/ 46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7" h="48">
                      <a:moveTo>
                        <a:pt x="19" y="46"/>
                      </a:moveTo>
                      <a:lnTo>
                        <a:pt x="17" y="46"/>
                      </a:lnTo>
                      <a:lnTo>
                        <a:pt x="57" y="17"/>
                      </a:lnTo>
                      <a:lnTo>
                        <a:pt x="44" y="0"/>
                      </a:lnTo>
                      <a:lnTo>
                        <a:pt x="4" y="29"/>
                      </a:lnTo>
                      <a:lnTo>
                        <a:pt x="2" y="29"/>
                      </a:lnTo>
                      <a:lnTo>
                        <a:pt x="4" y="29"/>
                      </a:lnTo>
                      <a:lnTo>
                        <a:pt x="0" y="36"/>
                      </a:lnTo>
                      <a:lnTo>
                        <a:pt x="2" y="44"/>
                      </a:lnTo>
                      <a:lnTo>
                        <a:pt x="9" y="48"/>
                      </a:lnTo>
                      <a:lnTo>
                        <a:pt x="17" y="46"/>
                      </a:lnTo>
                      <a:lnTo>
                        <a:pt x="19" y="4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1" name="Freeform 259"/>
                <p:cNvSpPr>
                  <a:spLocks/>
                </p:cNvSpPr>
                <p:nvPr/>
              </p:nvSpPr>
              <p:spPr bwMode="auto">
                <a:xfrm>
                  <a:off x="3953" y="3270"/>
                  <a:ext cx="38" cy="38"/>
                </a:xfrm>
                <a:custGeom>
                  <a:avLst/>
                  <a:gdLst>
                    <a:gd name="T0" fmla="*/ 17 w 38"/>
                    <a:gd name="T1" fmla="*/ 36 h 38"/>
                    <a:gd name="T2" fmla="*/ 21 w 38"/>
                    <a:gd name="T3" fmla="*/ 34 h 38"/>
                    <a:gd name="T4" fmla="*/ 38 w 38"/>
                    <a:gd name="T5" fmla="*/ 17 h 38"/>
                    <a:gd name="T6" fmla="*/ 21 w 38"/>
                    <a:gd name="T7" fmla="*/ 0 h 38"/>
                    <a:gd name="T8" fmla="*/ 5 w 38"/>
                    <a:gd name="T9" fmla="*/ 17 h 38"/>
                    <a:gd name="T10" fmla="*/ 9 w 38"/>
                    <a:gd name="T11" fmla="*/ 15 h 38"/>
                    <a:gd name="T12" fmla="*/ 5 w 38"/>
                    <a:gd name="T13" fmla="*/ 17 h 38"/>
                    <a:gd name="T14" fmla="*/ 0 w 38"/>
                    <a:gd name="T15" fmla="*/ 25 h 38"/>
                    <a:gd name="T16" fmla="*/ 5 w 38"/>
                    <a:gd name="T17" fmla="*/ 34 h 38"/>
                    <a:gd name="T18" fmla="*/ 13 w 38"/>
                    <a:gd name="T19" fmla="*/ 38 h 38"/>
                    <a:gd name="T20" fmla="*/ 21 w 38"/>
                    <a:gd name="T21" fmla="*/ 34 h 38"/>
                    <a:gd name="T22" fmla="*/ 17 w 38"/>
                    <a:gd name="T23" fmla="*/ 36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8">
                      <a:moveTo>
                        <a:pt x="17" y="36"/>
                      </a:moveTo>
                      <a:lnTo>
                        <a:pt x="21" y="34"/>
                      </a:lnTo>
                      <a:lnTo>
                        <a:pt x="38" y="17"/>
                      </a:lnTo>
                      <a:lnTo>
                        <a:pt x="21" y="0"/>
                      </a:lnTo>
                      <a:lnTo>
                        <a:pt x="5" y="17"/>
                      </a:lnTo>
                      <a:lnTo>
                        <a:pt x="9" y="15"/>
                      </a:lnTo>
                      <a:lnTo>
                        <a:pt x="5" y="17"/>
                      </a:lnTo>
                      <a:lnTo>
                        <a:pt x="0" y="25"/>
                      </a:lnTo>
                      <a:lnTo>
                        <a:pt x="5" y="34"/>
                      </a:lnTo>
                      <a:lnTo>
                        <a:pt x="13" y="38"/>
                      </a:lnTo>
                      <a:lnTo>
                        <a:pt x="21" y="34"/>
                      </a:lnTo>
                      <a:lnTo>
                        <a:pt x="17" y="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2" name="Freeform 260"/>
                <p:cNvSpPr>
                  <a:spLocks/>
                </p:cNvSpPr>
                <p:nvPr/>
              </p:nvSpPr>
              <p:spPr bwMode="auto">
                <a:xfrm>
                  <a:off x="3947" y="3285"/>
                  <a:ext cx="23" cy="25"/>
                </a:xfrm>
                <a:custGeom>
                  <a:avLst/>
                  <a:gdLst>
                    <a:gd name="T0" fmla="*/ 15 w 23"/>
                    <a:gd name="T1" fmla="*/ 25 h 25"/>
                    <a:gd name="T2" fmla="*/ 15 w 23"/>
                    <a:gd name="T3" fmla="*/ 25 h 25"/>
                    <a:gd name="T4" fmla="*/ 23 w 23"/>
                    <a:gd name="T5" fmla="*/ 21 h 25"/>
                    <a:gd name="T6" fmla="*/ 15 w 23"/>
                    <a:gd name="T7" fmla="*/ 0 h 25"/>
                    <a:gd name="T8" fmla="*/ 6 w 23"/>
                    <a:gd name="T9" fmla="*/ 4 h 25"/>
                    <a:gd name="T10" fmla="*/ 6 w 23"/>
                    <a:gd name="T11" fmla="*/ 4 h 25"/>
                    <a:gd name="T12" fmla="*/ 6 w 23"/>
                    <a:gd name="T13" fmla="*/ 4 h 25"/>
                    <a:gd name="T14" fmla="*/ 0 w 23"/>
                    <a:gd name="T15" fmla="*/ 10 h 25"/>
                    <a:gd name="T16" fmla="*/ 2 w 23"/>
                    <a:gd name="T17" fmla="*/ 17 h 25"/>
                    <a:gd name="T18" fmla="*/ 6 w 23"/>
                    <a:gd name="T19" fmla="*/ 25 h 25"/>
                    <a:gd name="T20" fmla="*/ 15 w 23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3" h="25">
                      <a:moveTo>
                        <a:pt x="15" y="25"/>
                      </a:moveTo>
                      <a:lnTo>
                        <a:pt x="15" y="25"/>
                      </a:lnTo>
                      <a:lnTo>
                        <a:pt x="23" y="21"/>
                      </a:lnTo>
                      <a:lnTo>
                        <a:pt x="15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0" y="10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5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3" name="Freeform 261"/>
                <p:cNvSpPr>
                  <a:spLocks/>
                </p:cNvSpPr>
                <p:nvPr/>
              </p:nvSpPr>
              <p:spPr bwMode="auto">
                <a:xfrm>
                  <a:off x="3939" y="3289"/>
                  <a:ext cx="23" cy="25"/>
                </a:xfrm>
                <a:custGeom>
                  <a:avLst/>
                  <a:gdLst>
                    <a:gd name="T0" fmla="*/ 16 w 23"/>
                    <a:gd name="T1" fmla="*/ 23 h 25"/>
                    <a:gd name="T2" fmla="*/ 14 w 23"/>
                    <a:gd name="T3" fmla="*/ 25 h 25"/>
                    <a:gd name="T4" fmla="*/ 23 w 23"/>
                    <a:gd name="T5" fmla="*/ 21 h 25"/>
                    <a:gd name="T6" fmla="*/ 14 w 23"/>
                    <a:gd name="T7" fmla="*/ 0 h 25"/>
                    <a:gd name="T8" fmla="*/ 6 w 23"/>
                    <a:gd name="T9" fmla="*/ 4 h 25"/>
                    <a:gd name="T10" fmla="*/ 4 w 23"/>
                    <a:gd name="T11" fmla="*/ 6 h 25"/>
                    <a:gd name="T12" fmla="*/ 6 w 23"/>
                    <a:gd name="T13" fmla="*/ 4 h 25"/>
                    <a:gd name="T14" fmla="*/ 0 w 23"/>
                    <a:gd name="T15" fmla="*/ 11 h 25"/>
                    <a:gd name="T16" fmla="*/ 2 w 23"/>
                    <a:gd name="T17" fmla="*/ 17 h 25"/>
                    <a:gd name="T18" fmla="*/ 6 w 23"/>
                    <a:gd name="T19" fmla="*/ 25 h 25"/>
                    <a:gd name="T20" fmla="*/ 14 w 23"/>
                    <a:gd name="T21" fmla="*/ 25 h 25"/>
                    <a:gd name="T22" fmla="*/ 16 w 23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6" y="23"/>
                      </a:moveTo>
                      <a:lnTo>
                        <a:pt x="14" y="25"/>
                      </a:lnTo>
                      <a:lnTo>
                        <a:pt x="23" y="21"/>
                      </a:lnTo>
                      <a:lnTo>
                        <a:pt x="14" y="0"/>
                      </a:lnTo>
                      <a:lnTo>
                        <a:pt x="6" y="4"/>
                      </a:lnTo>
                      <a:lnTo>
                        <a:pt x="4" y="6"/>
                      </a:lnTo>
                      <a:lnTo>
                        <a:pt x="6" y="4"/>
                      </a:lnTo>
                      <a:lnTo>
                        <a:pt x="0" y="11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4" y="25"/>
                      </a:lnTo>
                      <a:lnTo>
                        <a:pt x="16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4" name="Freeform 262"/>
                <p:cNvSpPr>
                  <a:spLocks/>
                </p:cNvSpPr>
                <p:nvPr/>
              </p:nvSpPr>
              <p:spPr bwMode="auto">
                <a:xfrm>
                  <a:off x="3932" y="3295"/>
                  <a:ext cx="23" cy="23"/>
                </a:xfrm>
                <a:custGeom>
                  <a:avLst/>
                  <a:gdLst>
                    <a:gd name="T0" fmla="*/ 3 w 23"/>
                    <a:gd name="T1" fmla="*/ 21 h 23"/>
                    <a:gd name="T2" fmla="*/ 17 w 23"/>
                    <a:gd name="T3" fmla="*/ 21 h 23"/>
                    <a:gd name="T4" fmla="*/ 23 w 23"/>
                    <a:gd name="T5" fmla="*/ 17 h 23"/>
                    <a:gd name="T6" fmla="*/ 11 w 23"/>
                    <a:gd name="T7" fmla="*/ 0 h 23"/>
                    <a:gd name="T8" fmla="*/ 5 w 23"/>
                    <a:gd name="T9" fmla="*/ 5 h 23"/>
                    <a:gd name="T10" fmla="*/ 19 w 23"/>
                    <a:gd name="T11" fmla="*/ 5 h 23"/>
                    <a:gd name="T12" fmla="*/ 5 w 23"/>
                    <a:gd name="T13" fmla="*/ 5 h 23"/>
                    <a:gd name="T14" fmla="*/ 0 w 23"/>
                    <a:gd name="T15" fmla="*/ 11 h 23"/>
                    <a:gd name="T16" fmla="*/ 3 w 23"/>
                    <a:gd name="T17" fmla="*/ 19 h 23"/>
                    <a:gd name="T18" fmla="*/ 9 w 23"/>
                    <a:gd name="T19" fmla="*/ 23 h 23"/>
                    <a:gd name="T20" fmla="*/ 17 w 23"/>
                    <a:gd name="T21" fmla="*/ 21 h 23"/>
                    <a:gd name="T22" fmla="*/ 3 w 23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3" y="21"/>
                      </a:moveTo>
                      <a:lnTo>
                        <a:pt x="17" y="21"/>
                      </a:lnTo>
                      <a:lnTo>
                        <a:pt x="23" y="17"/>
                      </a:lnTo>
                      <a:lnTo>
                        <a:pt x="11" y="0"/>
                      </a:lnTo>
                      <a:lnTo>
                        <a:pt x="5" y="5"/>
                      </a:lnTo>
                      <a:lnTo>
                        <a:pt x="19" y="5"/>
                      </a:lnTo>
                      <a:lnTo>
                        <a:pt x="5" y="5"/>
                      </a:lnTo>
                      <a:lnTo>
                        <a:pt x="0" y="11"/>
                      </a:lnTo>
                      <a:lnTo>
                        <a:pt x="3" y="19"/>
                      </a:lnTo>
                      <a:lnTo>
                        <a:pt x="9" y="23"/>
                      </a:lnTo>
                      <a:lnTo>
                        <a:pt x="17" y="21"/>
                      </a:lnTo>
                      <a:lnTo>
                        <a:pt x="3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5" name="Freeform 263"/>
                <p:cNvSpPr>
                  <a:spLocks/>
                </p:cNvSpPr>
                <p:nvPr/>
              </p:nvSpPr>
              <p:spPr bwMode="auto">
                <a:xfrm>
                  <a:off x="3922" y="3287"/>
                  <a:ext cx="29" cy="29"/>
                </a:xfrm>
                <a:custGeom>
                  <a:avLst/>
                  <a:gdLst>
                    <a:gd name="T0" fmla="*/ 13 w 29"/>
                    <a:gd name="T1" fmla="*/ 25 h 29"/>
                    <a:gd name="T2" fmla="*/ 4 w 29"/>
                    <a:gd name="T3" fmla="*/ 21 h 29"/>
                    <a:gd name="T4" fmla="*/ 13 w 29"/>
                    <a:gd name="T5" fmla="*/ 29 h 29"/>
                    <a:gd name="T6" fmla="*/ 29 w 29"/>
                    <a:gd name="T7" fmla="*/ 13 h 29"/>
                    <a:gd name="T8" fmla="*/ 21 w 29"/>
                    <a:gd name="T9" fmla="*/ 4 h 29"/>
                    <a:gd name="T10" fmla="*/ 13 w 29"/>
                    <a:gd name="T11" fmla="*/ 0 h 29"/>
                    <a:gd name="T12" fmla="*/ 21 w 29"/>
                    <a:gd name="T13" fmla="*/ 4 h 29"/>
                    <a:gd name="T14" fmla="*/ 13 w 29"/>
                    <a:gd name="T15" fmla="*/ 0 h 29"/>
                    <a:gd name="T16" fmla="*/ 4 w 29"/>
                    <a:gd name="T17" fmla="*/ 4 h 29"/>
                    <a:gd name="T18" fmla="*/ 0 w 29"/>
                    <a:gd name="T19" fmla="*/ 13 h 29"/>
                    <a:gd name="T20" fmla="*/ 4 w 29"/>
                    <a:gd name="T21" fmla="*/ 21 h 29"/>
                    <a:gd name="T22" fmla="*/ 13 w 29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3" y="25"/>
                      </a:moveTo>
                      <a:lnTo>
                        <a:pt x="4" y="21"/>
                      </a:lnTo>
                      <a:lnTo>
                        <a:pt x="13" y="29"/>
                      </a:lnTo>
                      <a:lnTo>
                        <a:pt x="29" y="13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6" name="Freeform 264"/>
                <p:cNvSpPr>
                  <a:spLocks/>
                </p:cNvSpPr>
                <p:nvPr/>
              </p:nvSpPr>
              <p:spPr bwMode="auto">
                <a:xfrm>
                  <a:off x="3914" y="3287"/>
                  <a:ext cx="21" cy="25"/>
                </a:xfrm>
                <a:custGeom>
                  <a:avLst/>
                  <a:gdLst>
                    <a:gd name="T0" fmla="*/ 12 w 21"/>
                    <a:gd name="T1" fmla="*/ 25 h 25"/>
                    <a:gd name="T2" fmla="*/ 12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2 w 21"/>
                    <a:gd name="T9" fmla="*/ 0 h 25"/>
                    <a:gd name="T10" fmla="*/ 12 w 21"/>
                    <a:gd name="T11" fmla="*/ 0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3 h 25"/>
                    <a:gd name="T18" fmla="*/ 4 w 21"/>
                    <a:gd name="T19" fmla="*/ 21 h 25"/>
                    <a:gd name="T20" fmla="*/ 12 w 21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1" h="25">
                      <a:moveTo>
                        <a:pt x="12" y="25"/>
                      </a:moveTo>
                      <a:lnTo>
                        <a:pt x="12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7" name="Freeform 265"/>
                <p:cNvSpPr>
                  <a:spLocks/>
                </p:cNvSpPr>
                <p:nvPr/>
              </p:nvSpPr>
              <p:spPr bwMode="auto">
                <a:xfrm>
                  <a:off x="3905" y="3287"/>
                  <a:ext cx="21" cy="25"/>
                </a:xfrm>
                <a:custGeom>
                  <a:avLst/>
                  <a:gdLst>
                    <a:gd name="T0" fmla="*/ 21 w 21"/>
                    <a:gd name="T1" fmla="*/ 21 h 25"/>
                    <a:gd name="T2" fmla="*/ 13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3 w 21"/>
                    <a:gd name="T9" fmla="*/ 0 h 25"/>
                    <a:gd name="T10" fmla="*/ 4 w 21"/>
                    <a:gd name="T11" fmla="*/ 4 h 25"/>
                    <a:gd name="T12" fmla="*/ 13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3 h 25"/>
                    <a:gd name="T18" fmla="*/ 4 w 21"/>
                    <a:gd name="T19" fmla="*/ 21 h 25"/>
                    <a:gd name="T20" fmla="*/ 13 w 21"/>
                    <a:gd name="T21" fmla="*/ 25 h 25"/>
                    <a:gd name="T22" fmla="*/ 21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21" y="21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8" name="Freeform 266"/>
                <p:cNvSpPr>
                  <a:spLocks/>
                </p:cNvSpPr>
                <p:nvPr/>
              </p:nvSpPr>
              <p:spPr bwMode="auto">
                <a:xfrm>
                  <a:off x="3901" y="3291"/>
                  <a:ext cx="25" cy="25"/>
                </a:xfrm>
                <a:custGeom>
                  <a:avLst/>
                  <a:gdLst>
                    <a:gd name="T0" fmla="*/ 21 w 25"/>
                    <a:gd name="T1" fmla="*/ 4 h 25"/>
                    <a:gd name="T2" fmla="*/ 21 w 25"/>
                    <a:gd name="T3" fmla="*/ 21 h 25"/>
                    <a:gd name="T4" fmla="*/ 25 w 25"/>
                    <a:gd name="T5" fmla="*/ 17 h 25"/>
                    <a:gd name="T6" fmla="*/ 8 w 25"/>
                    <a:gd name="T7" fmla="*/ 0 h 25"/>
                    <a:gd name="T8" fmla="*/ 4 w 25"/>
                    <a:gd name="T9" fmla="*/ 4 h 25"/>
                    <a:gd name="T10" fmla="*/ 4 w 25"/>
                    <a:gd name="T11" fmla="*/ 21 h 25"/>
                    <a:gd name="T12" fmla="*/ 4 w 25"/>
                    <a:gd name="T13" fmla="*/ 4 h 25"/>
                    <a:gd name="T14" fmla="*/ 0 w 25"/>
                    <a:gd name="T15" fmla="*/ 13 h 25"/>
                    <a:gd name="T16" fmla="*/ 4 w 25"/>
                    <a:gd name="T17" fmla="*/ 21 h 25"/>
                    <a:gd name="T18" fmla="*/ 13 w 25"/>
                    <a:gd name="T19" fmla="*/ 25 h 25"/>
                    <a:gd name="T20" fmla="*/ 21 w 25"/>
                    <a:gd name="T21" fmla="*/ 21 h 25"/>
                    <a:gd name="T22" fmla="*/ 21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4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8" y="0"/>
                      </a:lnTo>
                      <a:lnTo>
                        <a:pt x="4" y="4"/>
                      </a:lnTo>
                      <a:lnTo>
                        <a:pt x="4" y="21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19" name="Freeform 267"/>
                <p:cNvSpPr>
                  <a:spLocks/>
                </p:cNvSpPr>
                <p:nvPr/>
              </p:nvSpPr>
              <p:spPr bwMode="auto">
                <a:xfrm>
                  <a:off x="3905" y="3295"/>
                  <a:ext cx="25" cy="25"/>
                </a:xfrm>
                <a:custGeom>
                  <a:avLst/>
                  <a:gdLst>
                    <a:gd name="T0" fmla="*/ 23 w 25"/>
                    <a:gd name="T1" fmla="*/ 9 h 25"/>
                    <a:gd name="T2" fmla="*/ 21 w 25"/>
                    <a:gd name="T3" fmla="*/ 5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2 w 25"/>
                    <a:gd name="T11" fmla="*/ 17 h 25"/>
                    <a:gd name="T12" fmla="*/ 4 w 25"/>
                    <a:gd name="T13" fmla="*/ 21 h 25"/>
                    <a:gd name="T14" fmla="*/ 13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5 h 25"/>
                    <a:gd name="T22" fmla="*/ 23 w 25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9"/>
                      </a:moveTo>
                      <a:lnTo>
                        <a:pt x="21" y="5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2" y="17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5"/>
                      </a:lnTo>
                      <a:lnTo>
                        <a:pt x="23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0" name="Freeform 268"/>
                <p:cNvSpPr>
                  <a:spLocks/>
                </p:cNvSpPr>
                <p:nvPr/>
              </p:nvSpPr>
              <p:spPr bwMode="auto">
                <a:xfrm>
                  <a:off x="3907" y="3304"/>
                  <a:ext cx="25" cy="23"/>
                </a:xfrm>
                <a:custGeom>
                  <a:avLst/>
                  <a:gdLst>
                    <a:gd name="T0" fmla="*/ 11 w 25"/>
                    <a:gd name="T1" fmla="*/ 2 h 23"/>
                    <a:gd name="T2" fmla="*/ 25 w 25"/>
                    <a:gd name="T3" fmla="*/ 8 h 23"/>
                    <a:gd name="T4" fmla="*/ 21 w 25"/>
                    <a:gd name="T5" fmla="*/ 0 h 23"/>
                    <a:gd name="T6" fmla="*/ 0 w 25"/>
                    <a:gd name="T7" fmla="*/ 8 h 23"/>
                    <a:gd name="T8" fmla="*/ 5 w 25"/>
                    <a:gd name="T9" fmla="*/ 16 h 23"/>
                    <a:gd name="T10" fmla="*/ 19 w 25"/>
                    <a:gd name="T11" fmla="*/ 23 h 23"/>
                    <a:gd name="T12" fmla="*/ 5 w 25"/>
                    <a:gd name="T13" fmla="*/ 16 h 23"/>
                    <a:gd name="T14" fmla="*/ 11 w 25"/>
                    <a:gd name="T15" fmla="*/ 23 h 23"/>
                    <a:gd name="T16" fmla="*/ 19 w 25"/>
                    <a:gd name="T17" fmla="*/ 21 h 23"/>
                    <a:gd name="T18" fmla="*/ 25 w 25"/>
                    <a:gd name="T19" fmla="*/ 16 h 23"/>
                    <a:gd name="T20" fmla="*/ 25 w 25"/>
                    <a:gd name="T21" fmla="*/ 8 h 23"/>
                    <a:gd name="T22" fmla="*/ 11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1" y="2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5" y="16"/>
                      </a:lnTo>
                      <a:lnTo>
                        <a:pt x="19" y="23"/>
                      </a:lnTo>
                      <a:lnTo>
                        <a:pt x="5" y="16"/>
                      </a:lnTo>
                      <a:lnTo>
                        <a:pt x="11" y="23"/>
                      </a:lnTo>
                      <a:lnTo>
                        <a:pt x="19" y="21"/>
                      </a:lnTo>
                      <a:lnTo>
                        <a:pt x="25" y="16"/>
                      </a:lnTo>
                      <a:lnTo>
                        <a:pt x="25" y="8"/>
                      </a:lnTo>
                      <a:lnTo>
                        <a:pt x="1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1" name="Freeform 269"/>
                <p:cNvSpPr>
                  <a:spLocks/>
                </p:cNvSpPr>
                <p:nvPr/>
              </p:nvSpPr>
              <p:spPr bwMode="auto">
                <a:xfrm>
                  <a:off x="3918" y="3302"/>
                  <a:ext cx="23" cy="25"/>
                </a:xfrm>
                <a:custGeom>
                  <a:avLst/>
                  <a:gdLst>
                    <a:gd name="T0" fmla="*/ 4 w 23"/>
                    <a:gd name="T1" fmla="*/ 2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7 w 23"/>
                    <a:gd name="T9" fmla="*/ 20 h 25"/>
                    <a:gd name="T10" fmla="*/ 21 w 23"/>
                    <a:gd name="T11" fmla="*/ 18 h 25"/>
                    <a:gd name="T12" fmla="*/ 17 w 23"/>
                    <a:gd name="T13" fmla="*/ 20 h 25"/>
                    <a:gd name="T14" fmla="*/ 23 w 23"/>
                    <a:gd name="T15" fmla="*/ 14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4 w 23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4" y="2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0"/>
                      </a:lnTo>
                      <a:lnTo>
                        <a:pt x="21" y="18"/>
                      </a:lnTo>
                      <a:lnTo>
                        <a:pt x="17" y="20"/>
                      </a:lnTo>
                      <a:lnTo>
                        <a:pt x="23" y="14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2" name="Freeform 270"/>
                <p:cNvSpPr>
                  <a:spLocks/>
                </p:cNvSpPr>
                <p:nvPr/>
              </p:nvSpPr>
              <p:spPr bwMode="auto">
                <a:xfrm>
                  <a:off x="3922" y="3295"/>
                  <a:ext cx="25" cy="25"/>
                </a:xfrm>
                <a:custGeom>
                  <a:avLst/>
                  <a:gdLst>
                    <a:gd name="T0" fmla="*/ 23 w 25"/>
                    <a:gd name="T1" fmla="*/ 15 h 25"/>
                    <a:gd name="T2" fmla="*/ 4 w 25"/>
                    <a:gd name="T3" fmla="*/ 5 h 25"/>
                    <a:gd name="T4" fmla="*/ 0 w 25"/>
                    <a:gd name="T5" fmla="*/ 9 h 25"/>
                    <a:gd name="T6" fmla="*/ 17 w 25"/>
                    <a:gd name="T7" fmla="*/ 25 h 25"/>
                    <a:gd name="T8" fmla="*/ 21 w 25"/>
                    <a:gd name="T9" fmla="*/ 21 h 25"/>
                    <a:gd name="T10" fmla="*/ 2 w 25"/>
                    <a:gd name="T11" fmla="*/ 11 h 25"/>
                    <a:gd name="T12" fmla="*/ 21 w 25"/>
                    <a:gd name="T13" fmla="*/ 21 h 25"/>
                    <a:gd name="T14" fmla="*/ 25 w 25"/>
                    <a:gd name="T15" fmla="*/ 13 h 25"/>
                    <a:gd name="T16" fmla="*/ 21 w 25"/>
                    <a:gd name="T17" fmla="*/ 5 h 25"/>
                    <a:gd name="T18" fmla="*/ 13 w 25"/>
                    <a:gd name="T19" fmla="*/ 0 h 25"/>
                    <a:gd name="T20" fmla="*/ 4 w 25"/>
                    <a:gd name="T21" fmla="*/ 5 h 25"/>
                    <a:gd name="T22" fmla="*/ 23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15"/>
                      </a:moveTo>
                      <a:lnTo>
                        <a:pt x="4" y="5"/>
                      </a:lnTo>
                      <a:lnTo>
                        <a:pt x="0" y="9"/>
                      </a:lnTo>
                      <a:lnTo>
                        <a:pt x="17" y="25"/>
                      </a:lnTo>
                      <a:lnTo>
                        <a:pt x="21" y="21"/>
                      </a:lnTo>
                      <a:lnTo>
                        <a:pt x="2" y="11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5"/>
                      </a:lnTo>
                      <a:lnTo>
                        <a:pt x="13" y="0"/>
                      </a:lnTo>
                      <a:lnTo>
                        <a:pt x="4" y="5"/>
                      </a:lnTo>
                      <a:lnTo>
                        <a:pt x="23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3" name="Freeform 271"/>
                <p:cNvSpPr>
                  <a:spLocks/>
                </p:cNvSpPr>
                <p:nvPr/>
              </p:nvSpPr>
              <p:spPr bwMode="auto">
                <a:xfrm>
                  <a:off x="3920" y="3306"/>
                  <a:ext cx="25" cy="27"/>
                </a:xfrm>
                <a:custGeom>
                  <a:avLst/>
                  <a:gdLst>
                    <a:gd name="T0" fmla="*/ 21 w 25"/>
                    <a:gd name="T1" fmla="*/ 14 h 27"/>
                    <a:gd name="T2" fmla="*/ 21 w 25"/>
                    <a:gd name="T3" fmla="*/ 21 h 27"/>
                    <a:gd name="T4" fmla="*/ 25 w 25"/>
                    <a:gd name="T5" fmla="*/ 4 h 27"/>
                    <a:gd name="T6" fmla="*/ 4 w 25"/>
                    <a:gd name="T7" fmla="*/ 0 h 27"/>
                    <a:gd name="T8" fmla="*/ 0 w 25"/>
                    <a:gd name="T9" fmla="*/ 16 h 27"/>
                    <a:gd name="T10" fmla="*/ 0 w 25"/>
                    <a:gd name="T11" fmla="*/ 23 h 27"/>
                    <a:gd name="T12" fmla="*/ 0 w 25"/>
                    <a:gd name="T13" fmla="*/ 16 h 27"/>
                    <a:gd name="T14" fmla="*/ 2 w 25"/>
                    <a:gd name="T15" fmla="*/ 25 h 27"/>
                    <a:gd name="T16" fmla="*/ 8 w 25"/>
                    <a:gd name="T17" fmla="*/ 27 h 27"/>
                    <a:gd name="T18" fmla="*/ 17 w 25"/>
                    <a:gd name="T19" fmla="*/ 27 h 27"/>
                    <a:gd name="T20" fmla="*/ 21 w 25"/>
                    <a:gd name="T21" fmla="*/ 21 h 27"/>
                    <a:gd name="T22" fmla="*/ 21 w 25"/>
                    <a:gd name="T23" fmla="*/ 14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21" y="14"/>
                      </a:moveTo>
                      <a:lnTo>
                        <a:pt x="21" y="21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6"/>
                      </a:lnTo>
                      <a:lnTo>
                        <a:pt x="0" y="23"/>
                      </a:lnTo>
                      <a:lnTo>
                        <a:pt x="0" y="16"/>
                      </a:lnTo>
                      <a:lnTo>
                        <a:pt x="2" y="25"/>
                      </a:lnTo>
                      <a:lnTo>
                        <a:pt x="8" y="27"/>
                      </a:lnTo>
                      <a:lnTo>
                        <a:pt x="17" y="27"/>
                      </a:lnTo>
                      <a:lnTo>
                        <a:pt x="21" y="21"/>
                      </a:lnTo>
                      <a:lnTo>
                        <a:pt x="21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4" name="Freeform 272"/>
                <p:cNvSpPr>
                  <a:spLocks/>
                </p:cNvSpPr>
                <p:nvPr/>
              </p:nvSpPr>
              <p:spPr bwMode="auto">
                <a:xfrm>
                  <a:off x="3920" y="3320"/>
                  <a:ext cx="25" cy="23"/>
                </a:xfrm>
                <a:custGeom>
                  <a:avLst/>
                  <a:gdLst>
                    <a:gd name="T0" fmla="*/ 23 w 25"/>
                    <a:gd name="T1" fmla="*/ 21 h 23"/>
                    <a:gd name="T2" fmla="*/ 25 w 25"/>
                    <a:gd name="T3" fmla="*/ 9 h 23"/>
                    <a:gd name="T4" fmla="*/ 21 w 25"/>
                    <a:gd name="T5" fmla="*/ 0 h 23"/>
                    <a:gd name="T6" fmla="*/ 0 w 25"/>
                    <a:gd name="T7" fmla="*/ 9 h 23"/>
                    <a:gd name="T8" fmla="*/ 4 w 25"/>
                    <a:gd name="T9" fmla="*/ 17 h 23"/>
                    <a:gd name="T10" fmla="*/ 6 w 25"/>
                    <a:gd name="T11" fmla="*/ 5 h 23"/>
                    <a:gd name="T12" fmla="*/ 4 w 25"/>
                    <a:gd name="T13" fmla="*/ 17 h 23"/>
                    <a:gd name="T14" fmla="*/ 10 w 25"/>
                    <a:gd name="T15" fmla="*/ 23 h 23"/>
                    <a:gd name="T16" fmla="*/ 19 w 25"/>
                    <a:gd name="T17" fmla="*/ 21 h 23"/>
                    <a:gd name="T18" fmla="*/ 25 w 25"/>
                    <a:gd name="T19" fmla="*/ 17 h 23"/>
                    <a:gd name="T20" fmla="*/ 25 w 25"/>
                    <a:gd name="T21" fmla="*/ 9 h 23"/>
                    <a:gd name="T22" fmla="*/ 23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3" y="21"/>
                      </a:moveTo>
                      <a:lnTo>
                        <a:pt x="25" y="9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6" y="5"/>
                      </a:lnTo>
                      <a:lnTo>
                        <a:pt x="4" y="17"/>
                      </a:lnTo>
                      <a:lnTo>
                        <a:pt x="10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9"/>
                      </a:lnTo>
                      <a:lnTo>
                        <a:pt x="23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5" name="Freeform 273"/>
                <p:cNvSpPr>
                  <a:spLocks/>
                </p:cNvSpPr>
                <p:nvPr/>
              </p:nvSpPr>
              <p:spPr bwMode="auto">
                <a:xfrm>
                  <a:off x="3918" y="3325"/>
                  <a:ext cx="25" cy="25"/>
                </a:xfrm>
                <a:custGeom>
                  <a:avLst/>
                  <a:gdLst>
                    <a:gd name="T0" fmla="*/ 8 w 25"/>
                    <a:gd name="T1" fmla="*/ 23 h 25"/>
                    <a:gd name="T2" fmla="*/ 21 w 25"/>
                    <a:gd name="T3" fmla="*/ 20 h 25"/>
                    <a:gd name="T4" fmla="*/ 25 w 25"/>
                    <a:gd name="T5" fmla="*/ 16 h 25"/>
                    <a:gd name="T6" fmla="*/ 8 w 25"/>
                    <a:gd name="T7" fmla="*/ 0 h 25"/>
                    <a:gd name="T8" fmla="*/ 4 w 25"/>
                    <a:gd name="T9" fmla="*/ 4 h 25"/>
                    <a:gd name="T10" fmla="*/ 17 w 25"/>
                    <a:gd name="T11" fmla="*/ 2 h 25"/>
                    <a:gd name="T12" fmla="*/ 4 w 25"/>
                    <a:gd name="T13" fmla="*/ 4 h 25"/>
                    <a:gd name="T14" fmla="*/ 0 w 25"/>
                    <a:gd name="T15" fmla="*/ 12 h 25"/>
                    <a:gd name="T16" fmla="*/ 4 w 25"/>
                    <a:gd name="T17" fmla="*/ 20 h 25"/>
                    <a:gd name="T18" fmla="*/ 12 w 25"/>
                    <a:gd name="T19" fmla="*/ 25 h 25"/>
                    <a:gd name="T20" fmla="*/ 21 w 25"/>
                    <a:gd name="T21" fmla="*/ 20 h 25"/>
                    <a:gd name="T22" fmla="*/ 8 w 25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8" y="23"/>
                      </a:moveTo>
                      <a:lnTo>
                        <a:pt x="21" y="20"/>
                      </a:lnTo>
                      <a:lnTo>
                        <a:pt x="25" y="16"/>
                      </a:lnTo>
                      <a:lnTo>
                        <a:pt x="8" y="0"/>
                      </a:lnTo>
                      <a:lnTo>
                        <a:pt x="4" y="4"/>
                      </a:lnTo>
                      <a:lnTo>
                        <a:pt x="17" y="2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2" y="25"/>
                      </a:lnTo>
                      <a:lnTo>
                        <a:pt x="21" y="20"/>
                      </a:lnTo>
                      <a:lnTo>
                        <a:pt x="8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6" name="Freeform 274"/>
                <p:cNvSpPr>
                  <a:spLocks/>
                </p:cNvSpPr>
                <p:nvPr/>
              </p:nvSpPr>
              <p:spPr bwMode="auto">
                <a:xfrm>
                  <a:off x="3912" y="3322"/>
                  <a:ext cx="23" cy="26"/>
                </a:xfrm>
                <a:custGeom>
                  <a:avLst/>
                  <a:gdLst>
                    <a:gd name="T0" fmla="*/ 2 w 23"/>
                    <a:gd name="T1" fmla="*/ 3 h 26"/>
                    <a:gd name="T2" fmla="*/ 6 w 23"/>
                    <a:gd name="T3" fmla="*/ 21 h 26"/>
                    <a:gd name="T4" fmla="*/ 14 w 23"/>
                    <a:gd name="T5" fmla="*/ 26 h 26"/>
                    <a:gd name="T6" fmla="*/ 23 w 23"/>
                    <a:gd name="T7" fmla="*/ 5 h 26"/>
                    <a:gd name="T8" fmla="*/ 14 w 23"/>
                    <a:gd name="T9" fmla="*/ 0 h 26"/>
                    <a:gd name="T10" fmla="*/ 18 w 23"/>
                    <a:gd name="T11" fmla="*/ 19 h 26"/>
                    <a:gd name="T12" fmla="*/ 14 w 23"/>
                    <a:gd name="T13" fmla="*/ 0 h 26"/>
                    <a:gd name="T14" fmla="*/ 6 w 23"/>
                    <a:gd name="T15" fmla="*/ 0 h 26"/>
                    <a:gd name="T16" fmla="*/ 2 w 23"/>
                    <a:gd name="T17" fmla="*/ 7 h 26"/>
                    <a:gd name="T18" fmla="*/ 0 w 23"/>
                    <a:gd name="T19" fmla="*/ 15 h 26"/>
                    <a:gd name="T20" fmla="*/ 6 w 23"/>
                    <a:gd name="T21" fmla="*/ 21 h 26"/>
                    <a:gd name="T22" fmla="*/ 2 w 23"/>
                    <a:gd name="T23" fmla="*/ 3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6">
                      <a:moveTo>
                        <a:pt x="2" y="3"/>
                      </a:moveTo>
                      <a:lnTo>
                        <a:pt x="6" y="21"/>
                      </a:lnTo>
                      <a:lnTo>
                        <a:pt x="14" y="26"/>
                      </a:lnTo>
                      <a:lnTo>
                        <a:pt x="23" y="5"/>
                      </a:lnTo>
                      <a:lnTo>
                        <a:pt x="14" y="0"/>
                      </a:lnTo>
                      <a:lnTo>
                        <a:pt x="18" y="19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7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2" y="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7" name="Freeform 275"/>
                <p:cNvSpPr>
                  <a:spLocks/>
                </p:cNvSpPr>
                <p:nvPr/>
              </p:nvSpPr>
              <p:spPr bwMode="auto">
                <a:xfrm>
                  <a:off x="3914" y="3316"/>
                  <a:ext cx="25" cy="25"/>
                </a:xfrm>
                <a:custGeom>
                  <a:avLst/>
                  <a:gdLst>
                    <a:gd name="T0" fmla="*/ 4 w 25"/>
                    <a:gd name="T1" fmla="*/ 19 h 25"/>
                    <a:gd name="T2" fmla="*/ 4 w 25"/>
                    <a:gd name="T3" fmla="*/ 4 h 25"/>
                    <a:gd name="T4" fmla="*/ 0 w 25"/>
                    <a:gd name="T5" fmla="*/ 9 h 25"/>
                    <a:gd name="T6" fmla="*/ 16 w 25"/>
                    <a:gd name="T7" fmla="*/ 25 h 25"/>
                    <a:gd name="T8" fmla="*/ 21 w 25"/>
                    <a:gd name="T9" fmla="*/ 21 h 25"/>
                    <a:gd name="T10" fmla="*/ 21 w 25"/>
                    <a:gd name="T11" fmla="*/ 6 h 25"/>
                    <a:gd name="T12" fmla="*/ 21 w 25"/>
                    <a:gd name="T13" fmla="*/ 21 h 25"/>
                    <a:gd name="T14" fmla="*/ 25 w 25"/>
                    <a:gd name="T15" fmla="*/ 13 h 25"/>
                    <a:gd name="T16" fmla="*/ 21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4 w 2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4" y="19"/>
                      </a:moveTo>
                      <a:lnTo>
                        <a:pt x="4" y="4"/>
                      </a:lnTo>
                      <a:lnTo>
                        <a:pt x="0" y="9"/>
                      </a:lnTo>
                      <a:lnTo>
                        <a:pt x="16" y="25"/>
                      </a:lnTo>
                      <a:lnTo>
                        <a:pt x="21" y="21"/>
                      </a:lnTo>
                      <a:lnTo>
                        <a:pt x="21" y="6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4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8" name="Freeform 276"/>
                <p:cNvSpPr>
                  <a:spLocks/>
                </p:cNvSpPr>
                <p:nvPr/>
              </p:nvSpPr>
              <p:spPr bwMode="auto">
                <a:xfrm>
                  <a:off x="3903" y="3302"/>
                  <a:ext cx="32" cy="33"/>
                </a:xfrm>
                <a:custGeom>
                  <a:avLst/>
                  <a:gdLst>
                    <a:gd name="T0" fmla="*/ 9 w 32"/>
                    <a:gd name="T1" fmla="*/ 20 h 33"/>
                    <a:gd name="T2" fmla="*/ 2 w 32"/>
                    <a:gd name="T3" fmla="*/ 16 h 33"/>
                    <a:gd name="T4" fmla="*/ 15 w 32"/>
                    <a:gd name="T5" fmla="*/ 33 h 33"/>
                    <a:gd name="T6" fmla="*/ 32 w 32"/>
                    <a:gd name="T7" fmla="*/ 20 h 33"/>
                    <a:gd name="T8" fmla="*/ 19 w 32"/>
                    <a:gd name="T9" fmla="*/ 4 h 33"/>
                    <a:gd name="T10" fmla="*/ 13 w 32"/>
                    <a:gd name="T11" fmla="*/ 0 h 33"/>
                    <a:gd name="T12" fmla="*/ 19 w 32"/>
                    <a:gd name="T13" fmla="*/ 4 h 33"/>
                    <a:gd name="T14" fmla="*/ 13 w 32"/>
                    <a:gd name="T15" fmla="*/ 0 h 33"/>
                    <a:gd name="T16" fmla="*/ 4 w 32"/>
                    <a:gd name="T17" fmla="*/ 2 h 33"/>
                    <a:gd name="T18" fmla="*/ 0 w 32"/>
                    <a:gd name="T19" fmla="*/ 8 h 33"/>
                    <a:gd name="T20" fmla="*/ 2 w 32"/>
                    <a:gd name="T21" fmla="*/ 16 h 33"/>
                    <a:gd name="T22" fmla="*/ 9 w 32"/>
                    <a:gd name="T23" fmla="*/ 2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33">
                      <a:moveTo>
                        <a:pt x="9" y="20"/>
                      </a:moveTo>
                      <a:lnTo>
                        <a:pt x="2" y="16"/>
                      </a:lnTo>
                      <a:lnTo>
                        <a:pt x="15" y="33"/>
                      </a:lnTo>
                      <a:lnTo>
                        <a:pt x="32" y="2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6"/>
                      </a:lnTo>
                      <a:lnTo>
                        <a:pt x="9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29" name="Freeform 277"/>
                <p:cNvSpPr>
                  <a:spLocks/>
                </p:cNvSpPr>
                <p:nvPr/>
              </p:nvSpPr>
              <p:spPr bwMode="auto">
                <a:xfrm>
                  <a:off x="3886" y="3297"/>
                  <a:ext cx="30" cy="25"/>
                </a:xfrm>
                <a:custGeom>
                  <a:avLst/>
                  <a:gdLst>
                    <a:gd name="T0" fmla="*/ 26 w 30"/>
                    <a:gd name="T1" fmla="*/ 11 h 25"/>
                    <a:gd name="T2" fmla="*/ 11 w 30"/>
                    <a:gd name="T3" fmla="*/ 21 h 25"/>
                    <a:gd name="T4" fmla="*/ 26 w 30"/>
                    <a:gd name="T5" fmla="*/ 25 h 25"/>
                    <a:gd name="T6" fmla="*/ 30 w 30"/>
                    <a:gd name="T7" fmla="*/ 5 h 25"/>
                    <a:gd name="T8" fmla="*/ 15 w 30"/>
                    <a:gd name="T9" fmla="*/ 0 h 25"/>
                    <a:gd name="T10" fmla="*/ 0 w 30"/>
                    <a:gd name="T11" fmla="*/ 11 h 25"/>
                    <a:gd name="T12" fmla="*/ 15 w 30"/>
                    <a:gd name="T13" fmla="*/ 0 h 25"/>
                    <a:gd name="T14" fmla="*/ 7 w 30"/>
                    <a:gd name="T15" fmla="*/ 3 h 25"/>
                    <a:gd name="T16" fmla="*/ 5 w 30"/>
                    <a:gd name="T17" fmla="*/ 9 h 25"/>
                    <a:gd name="T18" fmla="*/ 5 w 30"/>
                    <a:gd name="T19" fmla="*/ 17 h 25"/>
                    <a:gd name="T20" fmla="*/ 11 w 30"/>
                    <a:gd name="T21" fmla="*/ 21 h 25"/>
                    <a:gd name="T22" fmla="*/ 26 w 30"/>
                    <a:gd name="T23" fmla="*/ 1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5">
                      <a:moveTo>
                        <a:pt x="26" y="11"/>
                      </a:moveTo>
                      <a:lnTo>
                        <a:pt x="11" y="21"/>
                      </a:lnTo>
                      <a:lnTo>
                        <a:pt x="26" y="25"/>
                      </a:lnTo>
                      <a:lnTo>
                        <a:pt x="30" y="5"/>
                      </a:lnTo>
                      <a:lnTo>
                        <a:pt x="15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lnTo>
                        <a:pt x="7" y="3"/>
                      </a:lnTo>
                      <a:lnTo>
                        <a:pt x="5" y="9"/>
                      </a:lnTo>
                      <a:lnTo>
                        <a:pt x="5" y="17"/>
                      </a:lnTo>
                      <a:lnTo>
                        <a:pt x="11" y="21"/>
                      </a:lnTo>
                      <a:lnTo>
                        <a:pt x="26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0" name="Freeform 278"/>
                <p:cNvSpPr>
                  <a:spLocks/>
                </p:cNvSpPr>
                <p:nvPr/>
              </p:nvSpPr>
              <p:spPr bwMode="auto">
                <a:xfrm>
                  <a:off x="3886" y="3304"/>
                  <a:ext cx="26" cy="25"/>
                </a:xfrm>
                <a:custGeom>
                  <a:avLst/>
                  <a:gdLst>
                    <a:gd name="T0" fmla="*/ 13 w 26"/>
                    <a:gd name="T1" fmla="*/ 25 h 25"/>
                    <a:gd name="T2" fmla="*/ 26 w 26"/>
                    <a:gd name="T3" fmla="*/ 12 h 25"/>
                    <a:gd name="T4" fmla="*/ 26 w 26"/>
                    <a:gd name="T5" fmla="*/ 4 h 25"/>
                    <a:gd name="T6" fmla="*/ 0 w 26"/>
                    <a:gd name="T7" fmla="*/ 4 h 25"/>
                    <a:gd name="T8" fmla="*/ 0 w 26"/>
                    <a:gd name="T9" fmla="*/ 12 h 25"/>
                    <a:gd name="T10" fmla="*/ 13 w 26"/>
                    <a:gd name="T11" fmla="*/ 0 h 25"/>
                    <a:gd name="T12" fmla="*/ 0 w 26"/>
                    <a:gd name="T13" fmla="*/ 12 h 25"/>
                    <a:gd name="T14" fmla="*/ 5 w 26"/>
                    <a:gd name="T15" fmla="*/ 21 h 25"/>
                    <a:gd name="T16" fmla="*/ 13 w 26"/>
                    <a:gd name="T17" fmla="*/ 25 h 25"/>
                    <a:gd name="T18" fmla="*/ 21 w 26"/>
                    <a:gd name="T19" fmla="*/ 21 h 25"/>
                    <a:gd name="T20" fmla="*/ 26 w 26"/>
                    <a:gd name="T21" fmla="*/ 12 h 25"/>
                    <a:gd name="T22" fmla="*/ 13 w 26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13" y="25"/>
                      </a:moveTo>
                      <a:lnTo>
                        <a:pt x="26" y="12"/>
                      </a:lnTo>
                      <a:lnTo>
                        <a:pt x="26" y="4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13" y="0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6" y="12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1" name="Freeform 279"/>
                <p:cNvSpPr>
                  <a:spLocks/>
                </p:cNvSpPr>
                <p:nvPr/>
              </p:nvSpPr>
              <p:spPr bwMode="auto">
                <a:xfrm>
                  <a:off x="3878" y="3304"/>
                  <a:ext cx="23" cy="25"/>
                </a:xfrm>
                <a:custGeom>
                  <a:avLst/>
                  <a:gdLst>
                    <a:gd name="T0" fmla="*/ 2 w 23"/>
                    <a:gd name="T1" fmla="*/ 14 h 25"/>
                    <a:gd name="T2" fmla="*/ 13 w 23"/>
                    <a:gd name="T3" fmla="*/ 25 h 25"/>
                    <a:gd name="T4" fmla="*/ 21 w 23"/>
                    <a:gd name="T5" fmla="*/ 25 h 25"/>
                    <a:gd name="T6" fmla="*/ 21 w 23"/>
                    <a:gd name="T7" fmla="*/ 0 h 25"/>
                    <a:gd name="T8" fmla="*/ 13 w 23"/>
                    <a:gd name="T9" fmla="*/ 0 h 25"/>
                    <a:gd name="T10" fmla="*/ 23 w 23"/>
                    <a:gd name="T11" fmla="*/ 10 h 25"/>
                    <a:gd name="T12" fmla="*/ 13 w 23"/>
                    <a:gd name="T13" fmla="*/ 0 h 25"/>
                    <a:gd name="T14" fmla="*/ 4 w 23"/>
                    <a:gd name="T15" fmla="*/ 4 h 25"/>
                    <a:gd name="T16" fmla="*/ 0 w 23"/>
                    <a:gd name="T17" fmla="*/ 12 h 25"/>
                    <a:gd name="T18" fmla="*/ 4 w 23"/>
                    <a:gd name="T19" fmla="*/ 21 h 25"/>
                    <a:gd name="T20" fmla="*/ 13 w 23"/>
                    <a:gd name="T21" fmla="*/ 25 h 25"/>
                    <a:gd name="T22" fmla="*/ 2 w 23"/>
                    <a:gd name="T23" fmla="*/ 1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14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23" y="10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2" name="Freeform 280"/>
                <p:cNvSpPr>
                  <a:spLocks/>
                </p:cNvSpPr>
                <p:nvPr/>
              </p:nvSpPr>
              <p:spPr bwMode="auto">
                <a:xfrm>
                  <a:off x="3876" y="3293"/>
                  <a:ext cx="25" cy="25"/>
                </a:xfrm>
                <a:custGeom>
                  <a:avLst/>
                  <a:gdLst>
                    <a:gd name="T0" fmla="*/ 4 w 25"/>
                    <a:gd name="T1" fmla="*/ 19 h 25"/>
                    <a:gd name="T2" fmla="*/ 0 w 25"/>
                    <a:gd name="T3" fmla="*/ 13 h 25"/>
                    <a:gd name="T4" fmla="*/ 4 w 25"/>
                    <a:gd name="T5" fmla="*/ 25 h 25"/>
                    <a:gd name="T6" fmla="*/ 25 w 25"/>
                    <a:gd name="T7" fmla="*/ 21 h 25"/>
                    <a:gd name="T8" fmla="*/ 21 w 25"/>
                    <a:gd name="T9" fmla="*/ 9 h 25"/>
                    <a:gd name="T10" fmla="*/ 17 w 25"/>
                    <a:gd name="T11" fmla="*/ 2 h 25"/>
                    <a:gd name="T12" fmla="*/ 21 w 25"/>
                    <a:gd name="T13" fmla="*/ 9 h 25"/>
                    <a:gd name="T14" fmla="*/ 17 w 25"/>
                    <a:gd name="T15" fmla="*/ 2 h 25"/>
                    <a:gd name="T16" fmla="*/ 8 w 25"/>
                    <a:gd name="T17" fmla="*/ 0 h 25"/>
                    <a:gd name="T18" fmla="*/ 2 w 25"/>
                    <a:gd name="T19" fmla="*/ 4 h 25"/>
                    <a:gd name="T20" fmla="*/ 0 w 25"/>
                    <a:gd name="T21" fmla="*/ 13 h 25"/>
                    <a:gd name="T22" fmla="*/ 4 w 2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4" y="19"/>
                      </a:moveTo>
                      <a:lnTo>
                        <a:pt x="0" y="13"/>
                      </a:lnTo>
                      <a:lnTo>
                        <a:pt x="4" y="25"/>
                      </a:lnTo>
                      <a:lnTo>
                        <a:pt x="25" y="21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3"/>
                      </a:lnTo>
                      <a:lnTo>
                        <a:pt x="4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3" name="Freeform 281"/>
                <p:cNvSpPr>
                  <a:spLocks/>
                </p:cNvSpPr>
                <p:nvPr/>
              </p:nvSpPr>
              <p:spPr bwMode="auto">
                <a:xfrm>
                  <a:off x="3863" y="3283"/>
                  <a:ext cx="30" cy="29"/>
                </a:xfrm>
                <a:custGeom>
                  <a:avLst/>
                  <a:gdLst>
                    <a:gd name="T0" fmla="*/ 11 w 30"/>
                    <a:gd name="T1" fmla="*/ 25 h 29"/>
                    <a:gd name="T2" fmla="*/ 5 w 30"/>
                    <a:gd name="T3" fmla="*/ 21 h 29"/>
                    <a:gd name="T4" fmla="*/ 17 w 30"/>
                    <a:gd name="T5" fmla="*/ 29 h 29"/>
                    <a:gd name="T6" fmla="*/ 30 w 30"/>
                    <a:gd name="T7" fmla="*/ 12 h 29"/>
                    <a:gd name="T8" fmla="*/ 17 w 30"/>
                    <a:gd name="T9" fmla="*/ 4 h 29"/>
                    <a:gd name="T10" fmla="*/ 11 w 30"/>
                    <a:gd name="T11" fmla="*/ 0 h 29"/>
                    <a:gd name="T12" fmla="*/ 17 w 30"/>
                    <a:gd name="T13" fmla="*/ 4 h 29"/>
                    <a:gd name="T14" fmla="*/ 9 w 30"/>
                    <a:gd name="T15" fmla="*/ 2 h 29"/>
                    <a:gd name="T16" fmla="*/ 3 w 30"/>
                    <a:gd name="T17" fmla="*/ 6 h 29"/>
                    <a:gd name="T18" fmla="*/ 0 w 30"/>
                    <a:gd name="T19" fmla="*/ 12 h 29"/>
                    <a:gd name="T20" fmla="*/ 5 w 30"/>
                    <a:gd name="T21" fmla="*/ 21 h 29"/>
                    <a:gd name="T22" fmla="*/ 11 w 30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11" y="25"/>
                      </a:moveTo>
                      <a:lnTo>
                        <a:pt x="5" y="21"/>
                      </a:lnTo>
                      <a:lnTo>
                        <a:pt x="17" y="29"/>
                      </a:lnTo>
                      <a:lnTo>
                        <a:pt x="30" y="12"/>
                      </a:lnTo>
                      <a:lnTo>
                        <a:pt x="17" y="4"/>
                      </a:lnTo>
                      <a:lnTo>
                        <a:pt x="11" y="0"/>
                      </a:lnTo>
                      <a:lnTo>
                        <a:pt x="17" y="4"/>
                      </a:lnTo>
                      <a:lnTo>
                        <a:pt x="9" y="2"/>
                      </a:lnTo>
                      <a:lnTo>
                        <a:pt x="3" y="6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1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4" name="Freeform 282"/>
                <p:cNvSpPr>
                  <a:spLocks/>
                </p:cNvSpPr>
                <p:nvPr/>
              </p:nvSpPr>
              <p:spPr bwMode="auto">
                <a:xfrm>
                  <a:off x="3853" y="3283"/>
                  <a:ext cx="21" cy="25"/>
                </a:xfrm>
                <a:custGeom>
                  <a:avLst/>
                  <a:gdLst>
                    <a:gd name="T0" fmla="*/ 6 w 21"/>
                    <a:gd name="T1" fmla="*/ 21 h 25"/>
                    <a:gd name="T2" fmla="*/ 13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3 w 21"/>
                    <a:gd name="T9" fmla="*/ 0 h 25"/>
                    <a:gd name="T10" fmla="*/ 19 w 21"/>
                    <a:gd name="T11" fmla="*/ 4 h 25"/>
                    <a:gd name="T12" fmla="*/ 13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2 h 25"/>
                    <a:gd name="T18" fmla="*/ 4 w 21"/>
                    <a:gd name="T19" fmla="*/ 21 h 25"/>
                    <a:gd name="T20" fmla="*/ 13 w 21"/>
                    <a:gd name="T21" fmla="*/ 25 h 25"/>
                    <a:gd name="T22" fmla="*/ 6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6" y="21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5" name="Freeform 283"/>
                <p:cNvSpPr>
                  <a:spLocks/>
                </p:cNvSpPr>
                <p:nvPr/>
              </p:nvSpPr>
              <p:spPr bwMode="auto">
                <a:xfrm>
                  <a:off x="3845" y="3277"/>
                  <a:ext cx="27" cy="27"/>
                </a:xfrm>
                <a:custGeom>
                  <a:avLst/>
                  <a:gdLst>
                    <a:gd name="T0" fmla="*/ 6 w 27"/>
                    <a:gd name="T1" fmla="*/ 20 h 27"/>
                    <a:gd name="T2" fmla="*/ 4 w 27"/>
                    <a:gd name="T3" fmla="*/ 18 h 27"/>
                    <a:gd name="T4" fmla="*/ 14 w 27"/>
                    <a:gd name="T5" fmla="*/ 27 h 27"/>
                    <a:gd name="T6" fmla="*/ 27 w 27"/>
                    <a:gd name="T7" fmla="*/ 10 h 27"/>
                    <a:gd name="T8" fmla="*/ 16 w 27"/>
                    <a:gd name="T9" fmla="*/ 2 h 27"/>
                    <a:gd name="T10" fmla="*/ 14 w 27"/>
                    <a:gd name="T11" fmla="*/ 0 h 27"/>
                    <a:gd name="T12" fmla="*/ 16 w 27"/>
                    <a:gd name="T13" fmla="*/ 2 h 27"/>
                    <a:gd name="T14" fmla="*/ 8 w 27"/>
                    <a:gd name="T15" fmla="*/ 0 h 27"/>
                    <a:gd name="T16" fmla="*/ 2 w 27"/>
                    <a:gd name="T17" fmla="*/ 4 h 27"/>
                    <a:gd name="T18" fmla="*/ 0 w 27"/>
                    <a:gd name="T19" fmla="*/ 10 h 27"/>
                    <a:gd name="T20" fmla="*/ 4 w 27"/>
                    <a:gd name="T21" fmla="*/ 18 h 27"/>
                    <a:gd name="T22" fmla="*/ 6 w 27"/>
                    <a:gd name="T23" fmla="*/ 2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7">
                      <a:moveTo>
                        <a:pt x="6" y="20"/>
                      </a:moveTo>
                      <a:lnTo>
                        <a:pt x="4" y="18"/>
                      </a:lnTo>
                      <a:lnTo>
                        <a:pt x="14" y="27"/>
                      </a:lnTo>
                      <a:lnTo>
                        <a:pt x="27" y="10"/>
                      </a:lnTo>
                      <a:lnTo>
                        <a:pt x="16" y="2"/>
                      </a:lnTo>
                      <a:lnTo>
                        <a:pt x="14" y="0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8"/>
                      </a:lnTo>
                      <a:lnTo>
                        <a:pt x="6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6" name="Freeform 284"/>
                <p:cNvSpPr>
                  <a:spLocks/>
                </p:cNvSpPr>
                <p:nvPr/>
              </p:nvSpPr>
              <p:spPr bwMode="auto">
                <a:xfrm>
                  <a:off x="3836" y="3270"/>
                  <a:ext cx="23" cy="27"/>
                </a:xfrm>
                <a:custGeom>
                  <a:avLst/>
                  <a:gdLst>
                    <a:gd name="T0" fmla="*/ 11 w 23"/>
                    <a:gd name="T1" fmla="*/ 0 h 27"/>
                    <a:gd name="T2" fmla="*/ 7 w 23"/>
                    <a:gd name="T3" fmla="*/ 23 h 27"/>
                    <a:gd name="T4" fmla="*/ 15 w 23"/>
                    <a:gd name="T5" fmla="*/ 27 h 27"/>
                    <a:gd name="T6" fmla="*/ 23 w 23"/>
                    <a:gd name="T7" fmla="*/ 7 h 27"/>
                    <a:gd name="T8" fmla="*/ 15 w 23"/>
                    <a:gd name="T9" fmla="*/ 2 h 27"/>
                    <a:gd name="T10" fmla="*/ 11 w 23"/>
                    <a:gd name="T11" fmla="*/ 25 h 27"/>
                    <a:gd name="T12" fmla="*/ 15 w 23"/>
                    <a:gd name="T13" fmla="*/ 2 h 27"/>
                    <a:gd name="T14" fmla="*/ 7 w 23"/>
                    <a:gd name="T15" fmla="*/ 2 h 27"/>
                    <a:gd name="T16" fmla="*/ 2 w 23"/>
                    <a:gd name="T17" fmla="*/ 9 h 27"/>
                    <a:gd name="T18" fmla="*/ 0 w 23"/>
                    <a:gd name="T19" fmla="*/ 17 h 27"/>
                    <a:gd name="T20" fmla="*/ 7 w 23"/>
                    <a:gd name="T21" fmla="*/ 23 h 27"/>
                    <a:gd name="T22" fmla="*/ 11 w 23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11" y="0"/>
                      </a:moveTo>
                      <a:lnTo>
                        <a:pt x="7" y="23"/>
                      </a:lnTo>
                      <a:lnTo>
                        <a:pt x="15" y="27"/>
                      </a:lnTo>
                      <a:lnTo>
                        <a:pt x="23" y="7"/>
                      </a:lnTo>
                      <a:lnTo>
                        <a:pt x="15" y="2"/>
                      </a:lnTo>
                      <a:lnTo>
                        <a:pt x="11" y="25"/>
                      </a:lnTo>
                      <a:lnTo>
                        <a:pt x="15" y="2"/>
                      </a:lnTo>
                      <a:lnTo>
                        <a:pt x="7" y="2"/>
                      </a:lnTo>
                      <a:lnTo>
                        <a:pt x="2" y="9"/>
                      </a:lnTo>
                      <a:lnTo>
                        <a:pt x="0" y="17"/>
                      </a:lnTo>
                      <a:lnTo>
                        <a:pt x="7" y="23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7" name="Freeform 285"/>
                <p:cNvSpPr>
                  <a:spLocks/>
                </p:cNvSpPr>
                <p:nvPr/>
              </p:nvSpPr>
              <p:spPr bwMode="auto">
                <a:xfrm>
                  <a:off x="3838" y="3270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13 w 25"/>
                    <a:gd name="T3" fmla="*/ 0 h 25"/>
                    <a:gd name="T4" fmla="*/ 9 w 25"/>
                    <a:gd name="T5" fmla="*/ 0 h 25"/>
                    <a:gd name="T6" fmla="*/ 9 w 25"/>
                    <a:gd name="T7" fmla="*/ 25 h 25"/>
                    <a:gd name="T8" fmla="*/ 13 w 25"/>
                    <a:gd name="T9" fmla="*/ 25 h 25"/>
                    <a:gd name="T10" fmla="*/ 25 w 25"/>
                    <a:gd name="T11" fmla="*/ 13 h 25"/>
                    <a:gd name="T12" fmla="*/ 13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3 w 25"/>
                    <a:gd name="T21" fmla="*/ 0 h 25"/>
                    <a:gd name="T22" fmla="*/ 0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13" y="0"/>
                      </a:lnTo>
                      <a:lnTo>
                        <a:pt x="9" y="0"/>
                      </a:lnTo>
                      <a:lnTo>
                        <a:pt x="9" y="25"/>
                      </a:lnTo>
                      <a:lnTo>
                        <a:pt x="13" y="25"/>
                      </a:lnTo>
                      <a:lnTo>
                        <a:pt x="25" y="13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8" name="Freeform 286"/>
                <p:cNvSpPr>
                  <a:spLocks/>
                </p:cNvSpPr>
                <p:nvPr/>
              </p:nvSpPr>
              <p:spPr bwMode="auto">
                <a:xfrm>
                  <a:off x="3838" y="3262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0 w 25"/>
                    <a:gd name="T3" fmla="*/ 12 h 25"/>
                    <a:gd name="T4" fmla="*/ 0 w 25"/>
                    <a:gd name="T5" fmla="*/ 21 h 25"/>
                    <a:gd name="T6" fmla="*/ 25 w 25"/>
                    <a:gd name="T7" fmla="*/ 21 h 25"/>
                    <a:gd name="T8" fmla="*/ 25 w 25"/>
                    <a:gd name="T9" fmla="*/ 12 h 25"/>
                    <a:gd name="T10" fmla="*/ 13 w 25"/>
                    <a:gd name="T11" fmla="*/ 25 h 25"/>
                    <a:gd name="T12" fmla="*/ 25 w 25"/>
                    <a:gd name="T13" fmla="*/ 12 h 25"/>
                    <a:gd name="T14" fmla="*/ 21 w 25"/>
                    <a:gd name="T15" fmla="*/ 2 h 25"/>
                    <a:gd name="T16" fmla="*/ 13 w 25"/>
                    <a:gd name="T17" fmla="*/ 0 h 25"/>
                    <a:gd name="T18" fmla="*/ 5 w 25"/>
                    <a:gd name="T19" fmla="*/ 2 h 25"/>
                    <a:gd name="T20" fmla="*/ 0 w 25"/>
                    <a:gd name="T21" fmla="*/ 12 h 25"/>
                    <a:gd name="T22" fmla="*/ 13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0" y="12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2"/>
                      </a:lnTo>
                      <a:lnTo>
                        <a:pt x="13" y="25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2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39" name="Freeform 287"/>
                <p:cNvSpPr>
                  <a:spLocks/>
                </p:cNvSpPr>
                <p:nvPr/>
              </p:nvSpPr>
              <p:spPr bwMode="auto">
                <a:xfrm>
                  <a:off x="3847" y="3262"/>
                  <a:ext cx="21" cy="25"/>
                </a:xfrm>
                <a:custGeom>
                  <a:avLst/>
                  <a:gdLst>
                    <a:gd name="T0" fmla="*/ 0 w 21"/>
                    <a:gd name="T1" fmla="*/ 4 h 25"/>
                    <a:gd name="T2" fmla="*/ 8 w 21"/>
                    <a:gd name="T3" fmla="*/ 0 h 25"/>
                    <a:gd name="T4" fmla="*/ 4 w 21"/>
                    <a:gd name="T5" fmla="*/ 0 h 25"/>
                    <a:gd name="T6" fmla="*/ 4 w 21"/>
                    <a:gd name="T7" fmla="*/ 25 h 25"/>
                    <a:gd name="T8" fmla="*/ 8 w 21"/>
                    <a:gd name="T9" fmla="*/ 25 h 25"/>
                    <a:gd name="T10" fmla="*/ 16 w 21"/>
                    <a:gd name="T11" fmla="*/ 21 h 25"/>
                    <a:gd name="T12" fmla="*/ 8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0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4"/>
                      </a:move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8" y="25"/>
                      </a:lnTo>
                      <a:lnTo>
                        <a:pt x="16" y="21"/>
                      </a:lnTo>
                      <a:lnTo>
                        <a:pt x="8" y="25"/>
                      </a:lnTo>
                      <a:lnTo>
                        <a:pt x="19" y="21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0" name="Freeform 288"/>
                <p:cNvSpPr>
                  <a:spLocks/>
                </p:cNvSpPr>
                <p:nvPr/>
              </p:nvSpPr>
              <p:spPr bwMode="auto">
                <a:xfrm>
                  <a:off x="3847" y="3258"/>
                  <a:ext cx="25" cy="25"/>
                </a:xfrm>
                <a:custGeom>
                  <a:avLst/>
                  <a:gdLst>
                    <a:gd name="T0" fmla="*/ 2 w 25"/>
                    <a:gd name="T1" fmla="*/ 14 h 25"/>
                    <a:gd name="T2" fmla="*/ 4 w 25"/>
                    <a:gd name="T3" fmla="*/ 4 h 25"/>
                    <a:gd name="T4" fmla="*/ 0 w 25"/>
                    <a:gd name="T5" fmla="*/ 8 h 25"/>
                    <a:gd name="T6" fmla="*/ 16 w 25"/>
                    <a:gd name="T7" fmla="*/ 25 h 25"/>
                    <a:gd name="T8" fmla="*/ 21 w 25"/>
                    <a:gd name="T9" fmla="*/ 21 h 25"/>
                    <a:gd name="T10" fmla="*/ 23 w 25"/>
                    <a:gd name="T11" fmla="*/ 10 h 25"/>
                    <a:gd name="T12" fmla="*/ 21 w 25"/>
                    <a:gd name="T13" fmla="*/ 21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2 w 25"/>
                    <a:gd name="T23" fmla="*/ 1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" y="14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6" y="25"/>
                      </a:lnTo>
                      <a:lnTo>
                        <a:pt x="21" y="21"/>
                      </a:lnTo>
                      <a:lnTo>
                        <a:pt x="23" y="10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2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1" name="Freeform 289"/>
                <p:cNvSpPr>
                  <a:spLocks/>
                </p:cNvSpPr>
                <p:nvPr/>
              </p:nvSpPr>
              <p:spPr bwMode="auto">
                <a:xfrm>
                  <a:off x="3845" y="3245"/>
                  <a:ext cx="25" cy="27"/>
                </a:xfrm>
                <a:custGeom>
                  <a:avLst/>
                  <a:gdLst>
                    <a:gd name="T0" fmla="*/ 10 w 25"/>
                    <a:gd name="T1" fmla="*/ 25 h 27"/>
                    <a:gd name="T2" fmla="*/ 0 w 25"/>
                    <a:gd name="T3" fmla="*/ 15 h 27"/>
                    <a:gd name="T4" fmla="*/ 4 w 25"/>
                    <a:gd name="T5" fmla="*/ 27 h 27"/>
                    <a:gd name="T6" fmla="*/ 25 w 25"/>
                    <a:gd name="T7" fmla="*/ 23 h 27"/>
                    <a:gd name="T8" fmla="*/ 21 w 25"/>
                    <a:gd name="T9" fmla="*/ 11 h 27"/>
                    <a:gd name="T10" fmla="*/ 10 w 25"/>
                    <a:gd name="T11" fmla="*/ 0 h 27"/>
                    <a:gd name="T12" fmla="*/ 21 w 25"/>
                    <a:gd name="T13" fmla="*/ 11 h 27"/>
                    <a:gd name="T14" fmla="*/ 16 w 25"/>
                    <a:gd name="T15" fmla="*/ 4 h 27"/>
                    <a:gd name="T16" fmla="*/ 8 w 25"/>
                    <a:gd name="T17" fmla="*/ 2 h 27"/>
                    <a:gd name="T18" fmla="*/ 2 w 25"/>
                    <a:gd name="T19" fmla="*/ 7 h 27"/>
                    <a:gd name="T20" fmla="*/ 0 w 25"/>
                    <a:gd name="T21" fmla="*/ 15 h 27"/>
                    <a:gd name="T22" fmla="*/ 10 w 25"/>
                    <a:gd name="T23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0" y="25"/>
                      </a:moveTo>
                      <a:lnTo>
                        <a:pt x="0" y="15"/>
                      </a:lnTo>
                      <a:lnTo>
                        <a:pt x="4" y="27"/>
                      </a:lnTo>
                      <a:lnTo>
                        <a:pt x="25" y="23"/>
                      </a:lnTo>
                      <a:lnTo>
                        <a:pt x="21" y="11"/>
                      </a:lnTo>
                      <a:lnTo>
                        <a:pt x="10" y="0"/>
                      </a:lnTo>
                      <a:lnTo>
                        <a:pt x="21" y="11"/>
                      </a:lnTo>
                      <a:lnTo>
                        <a:pt x="16" y="4"/>
                      </a:lnTo>
                      <a:lnTo>
                        <a:pt x="8" y="2"/>
                      </a:lnTo>
                      <a:lnTo>
                        <a:pt x="2" y="7"/>
                      </a:lnTo>
                      <a:lnTo>
                        <a:pt x="0" y="15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2" name="Freeform 290"/>
                <p:cNvSpPr>
                  <a:spLocks/>
                </p:cNvSpPr>
                <p:nvPr/>
              </p:nvSpPr>
              <p:spPr bwMode="auto">
                <a:xfrm>
                  <a:off x="3830" y="3245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13 w 25"/>
                    <a:gd name="T3" fmla="*/ 25 h 25"/>
                    <a:gd name="T4" fmla="*/ 25 w 25"/>
                    <a:gd name="T5" fmla="*/ 25 h 25"/>
                    <a:gd name="T6" fmla="*/ 25 w 25"/>
                    <a:gd name="T7" fmla="*/ 0 h 25"/>
                    <a:gd name="T8" fmla="*/ 13 w 25"/>
                    <a:gd name="T9" fmla="*/ 0 h 25"/>
                    <a:gd name="T10" fmla="*/ 13 w 25"/>
                    <a:gd name="T11" fmla="*/ 0 h 25"/>
                    <a:gd name="T12" fmla="*/ 13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3 h 25"/>
                    <a:gd name="T18" fmla="*/ 4 w 25"/>
                    <a:gd name="T19" fmla="*/ 21 h 25"/>
                    <a:gd name="T20" fmla="*/ 13 w 25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3" name="Freeform 291"/>
                <p:cNvSpPr>
                  <a:spLocks/>
                </p:cNvSpPr>
                <p:nvPr/>
              </p:nvSpPr>
              <p:spPr bwMode="auto">
                <a:xfrm>
                  <a:off x="3826" y="3245"/>
                  <a:ext cx="21" cy="25"/>
                </a:xfrm>
                <a:custGeom>
                  <a:avLst/>
                  <a:gdLst>
                    <a:gd name="T0" fmla="*/ 21 w 21"/>
                    <a:gd name="T1" fmla="*/ 21 h 25"/>
                    <a:gd name="T2" fmla="*/ 12 w 21"/>
                    <a:gd name="T3" fmla="*/ 25 h 25"/>
                    <a:gd name="T4" fmla="*/ 17 w 21"/>
                    <a:gd name="T5" fmla="*/ 25 h 25"/>
                    <a:gd name="T6" fmla="*/ 17 w 21"/>
                    <a:gd name="T7" fmla="*/ 0 h 25"/>
                    <a:gd name="T8" fmla="*/ 12 w 21"/>
                    <a:gd name="T9" fmla="*/ 0 h 25"/>
                    <a:gd name="T10" fmla="*/ 4 w 21"/>
                    <a:gd name="T11" fmla="*/ 4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3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21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21" y="21"/>
                      </a:moveTo>
                      <a:lnTo>
                        <a:pt x="12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4" name="Freeform 292"/>
                <p:cNvSpPr>
                  <a:spLocks/>
                </p:cNvSpPr>
                <p:nvPr/>
              </p:nvSpPr>
              <p:spPr bwMode="auto">
                <a:xfrm>
                  <a:off x="3817" y="3249"/>
                  <a:ext cx="30" cy="30"/>
                </a:xfrm>
                <a:custGeom>
                  <a:avLst/>
                  <a:gdLst>
                    <a:gd name="T0" fmla="*/ 23 w 30"/>
                    <a:gd name="T1" fmla="*/ 13 h 30"/>
                    <a:gd name="T2" fmla="*/ 21 w 30"/>
                    <a:gd name="T3" fmla="*/ 25 h 30"/>
                    <a:gd name="T4" fmla="*/ 30 w 30"/>
                    <a:gd name="T5" fmla="*/ 17 h 30"/>
                    <a:gd name="T6" fmla="*/ 13 w 30"/>
                    <a:gd name="T7" fmla="*/ 0 h 30"/>
                    <a:gd name="T8" fmla="*/ 5 w 30"/>
                    <a:gd name="T9" fmla="*/ 9 h 30"/>
                    <a:gd name="T10" fmla="*/ 3 w 30"/>
                    <a:gd name="T11" fmla="*/ 21 h 30"/>
                    <a:gd name="T12" fmla="*/ 5 w 30"/>
                    <a:gd name="T13" fmla="*/ 9 h 30"/>
                    <a:gd name="T14" fmla="*/ 0 w 30"/>
                    <a:gd name="T15" fmla="*/ 17 h 30"/>
                    <a:gd name="T16" fmla="*/ 5 w 30"/>
                    <a:gd name="T17" fmla="*/ 25 h 30"/>
                    <a:gd name="T18" fmla="*/ 13 w 30"/>
                    <a:gd name="T19" fmla="*/ 30 h 30"/>
                    <a:gd name="T20" fmla="*/ 21 w 30"/>
                    <a:gd name="T21" fmla="*/ 25 h 30"/>
                    <a:gd name="T22" fmla="*/ 23 w 30"/>
                    <a:gd name="T23" fmla="*/ 13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0">
                      <a:moveTo>
                        <a:pt x="23" y="13"/>
                      </a:moveTo>
                      <a:lnTo>
                        <a:pt x="21" y="25"/>
                      </a:lnTo>
                      <a:lnTo>
                        <a:pt x="30" y="17"/>
                      </a:lnTo>
                      <a:lnTo>
                        <a:pt x="13" y="0"/>
                      </a:lnTo>
                      <a:lnTo>
                        <a:pt x="5" y="9"/>
                      </a:lnTo>
                      <a:lnTo>
                        <a:pt x="3" y="21"/>
                      </a:lnTo>
                      <a:lnTo>
                        <a:pt x="5" y="9"/>
                      </a:lnTo>
                      <a:lnTo>
                        <a:pt x="0" y="17"/>
                      </a:lnTo>
                      <a:lnTo>
                        <a:pt x="5" y="25"/>
                      </a:lnTo>
                      <a:lnTo>
                        <a:pt x="13" y="30"/>
                      </a:lnTo>
                      <a:lnTo>
                        <a:pt x="21" y="25"/>
                      </a:lnTo>
                      <a:lnTo>
                        <a:pt x="23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5" name="Freeform 293"/>
                <p:cNvSpPr>
                  <a:spLocks/>
                </p:cNvSpPr>
                <p:nvPr/>
              </p:nvSpPr>
              <p:spPr bwMode="auto">
                <a:xfrm>
                  <a:off x="3820" y="3262"/>
                  <a:ext cx="25" cy="23"/>
                </a:xfrm>
                <a:custGeom>
                  <a:avLst/>
                  <a:gdLst>
                    <a:gd name="T0" fmla="*/ 10 w 25"/>
                    <a:gd name="T1" fmla="*/ 23 h 23"/>
                    <a:gd name="T2" fmla="*/ 25 w 25"/>
                    <a:gd name="T3" fmla="*/ 8 h 23"/>
                    <a:gd name="T4" fmla="*/ 20 w 25"/>
                    <a:gd name="T5" fmla="*/ 0 h 23"/>
                    <a:gd name="T6" fmla="*/ 0 w 25"/>
                    <a:gd name="T7" fmla="*/ 8 h 23"/>
                    <a:gd name="T8" fmla="*/ 4 w 25"/>
                    <a:gd name="T9" fmla="*/ 17 h 23"/>
                    <a:gd name="T10" fmla="*/ 18 w 25"/>
                    <a:gd name="T11" fmla="*/ 2 h 23"/>
                    <a:gd name="T12" fmla="*/ 4 w 25"/>
                    <a:gd name="T13" fmla="*/ 17 h 23"/>
                    <a:gd name="T14" fmla="*/ 10 w 25"/>
                    <a:gd name="T15" fmla="*/ 23 h 23"/>
                    <a:gd name="T16" fmla="*/ 18 w 25"/>
                    <a:gd name="T17" fmla="*/ 21 h 23"/>
                    <a:gd name="T18" fmla="*/ 25 w 25"/>
                    <a:gd name="T19" fmla="*/ 17 h 23"/>
                    <a:gd name="T20" fmla="*/ 25 w 25"/>
                    <a:gd name="T21" fmla="*/ 8 h 23"/>
                    <a:gd name="T22" fmla="*/ 10 w 25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0" y="23"/>
                      </a:moveTo>
                      <a:lnTo>
                        <a:pt x="25" y="8"/>
                      </a:lnTo>
                      <a:lnTo>
                        <a:pt x="20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18" y="2"/>
                      </a:lnTo>
                      <a:lnTo>
                        <a:pt x="4" y="17"/>
                      </a:lnTo>
                      <a:lnTo>
                        <a:pt x="10" y="23"/>
                      </a:lnTo>
                      <a:lnTo>
                        <a:pt x="18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1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6" name="Freeform 294"/>
                <p:cNvSpPr>
                  <a:spLocks/>
                </p:cNvSpPr>
                <p:nvPr/>
              </p:nvSpPr>
              <p:spPr bwMode="auto">
                <a:xfrm>
                  <a:off x="3815" y="3260"/>
                  <a:ext cx="23" cy="25"/>
                </a:xfrm>
                <a:custGeom>
                  <a:avLst/>
                  <a:gdLst>
                    <a:gd name="T0" fmla="*/ 19 w 23"/>
                    <a:gd name="T1" fmla="*/ 19 h 25"/>
                    <a:gd name="T2" fmla="*/ 7 w 23"/>
                    <a:gd name="T3" fmla="*/ 21 h 25"/>
                    <a:gd name="T4" fmla="*/ 15 w 23"/>
                    <a:gd name="T5" fmla="*/ 25 h 25"/>
                    <a:gd name="T6" fmla="*/ 23 w 23"/>
                    <a:gd name="T7" fmla="*/ 4 h 25"/>
                    <a:gd name="T8" fmla="*/ 15 w 23"/>
                    <a:gd name="T9" fmla="*/ 0 h 25"/>
                    <a:gd name="T10" fmla="*/ 2 w 23"/>
                    <a:gd name="T11" fmla="*/ 2 h 25"/>
                    <a:gd name="T12" fmla="*/ 15 w 23"/>
                    <a:gd name="T13" fmla="*/ 0 h 25"/>
                    <a:gd name="T14" fmla="*/ 7 w 23"/>
                    <a:gd name="T15" fmla="*/ 0 h 25"/>
                    <a:gd name="T16" fmla="*/ 2 w 23"/>
                    <a:gd name="T17" fmla="*/ 6 h 25"/>
                    <a:gd name="T18" fmla="*/ 0 w 23"/>
                    <a:gd name="T19" fmla="*/ 14 h 25"/>
                    <a:gd name="T20" fmla="*/ 7 w 23"/>
                    <a:gd name="T21" fmla="*/ 21 h 25"/>
                    <a:gd name="T22" fmla="*/ 19 w 23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9" y="19"/>
                      </a:moveTo>
                      <a:lnTo>
                        <a:pt x="7" y="21"/>
                      </a:lnTo>
                      <a:lnTo>
                        <a:pt x="15" y="25"/>
                      </a:lnTo>
                      <a:lnTo>
                        <a:pt x="23" y="4"/>
                      </a:lnTo>
                      <a:lnTo>
                        <a:pt x="15" y="0"/>
                      </a:lnTo>
                      <a:lnTo>
                        <a:pt x="2" y="2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7" y="21"/>
                      </a:lnTo>
                      <a:lnTo>
                        <a:pt x="19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7" name="Freeform 295"/>
                <p:cNvSpPr>
                  <a:spLocks/>
                </p:cNvSpPr>
                <p:nvPr/>
              </p:nvSpPr>
              <p:spPr bwMode="auto">
                <a:xfrm>
                  <a:off x="3809" y="3262"/>
                  <a:ext cx="25" cy="25"/>
                </a:xfrm>
                <a:custGeom>
                  <a:avLst/>
                  <a:gdLst>
                    <a:gd name="T0" fmla="*/ 19 w 25"/>
                    <a:gd name="T1" fmla="*/ 21 h 25"/>
                    <a:gd name="T2" fmla="*/ 21 w 25"/>
                    <a:gd name="T3" fmla="*/ 21 h 25"/>
                    <a:gd name="T4" fmla="*/ 25 w 25"/>
                    <a:gd name="T5" fmla="*/ 17 h 25"/>
                    <a:gd name="T6" fmla="*/ 8 w 25"/>
                    <a:gd name="T7" fmla="*/ 0 h 25"/>
                    <a:gd name="T8" fmla="*/ 4 w 25"/>
                    <a:gd name="T9" fmla="*/ 4 h 25"/>
                    <a:gd name="T10" fmla="*/ 6 w 25"/>
                    <a:gd name="T11" fmla="*/ 4 h 25"/>
                    <a:gd name="T12" fmla="*/ 4 w 25"/>
                    <a:gd name="T13" fmla="*/ 4 h 25"/>
                    <a:gd name="T14" fmla="*/ 0 w 25"/>
                    <a:gd name="T15" fmla="*/ 12 h 25"/>
                    <a:gd name="T16" fmla="*/ 4 w 25"/>
                    <a:gd name="T17" fmla="*/ 21 h 25"/>
                    <a:gd name="T18" fmla="*/ 13 w 25"/>
                    <a:gd name="T19" fmla="*/ 25 h 25"/>
                    <a:gd name="T20" fmla="*/ 21 w 25"/>
                    <a:gd name="T21" fmla="*/ 21 h 25"/>
                    <a:gd name="T22" fmla="*/ 19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9" y="21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8" y="0"/>
                      </a:lnTo>
                      <a:lnTo>
                        <a:pt x="4" y="4"/>
                      </a:lnTo>
                      <a:lnTo>
                        <a:pt x="6" y="4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1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8" name="Freeform 296"/>
                <p:cNvSpPr>
                  <a:spLocks/>
                </p:cNvSpPr>
                <p:nvPr/>
              </p:nvSpPr>
              <p:spPr bwMode="auto">
                <a:xfrm>
                  <a:off x="3805" y="3266"/>
                  <a:ext cx="23" cy="23"/>
                </a:xfrm>
                <a:custGeom>
                  <a:avLst/>
                  <a:gdLst>
                    <a:gd name="T0" fmla="*/ 15 w 23"/>
                    <a:gd name="T1" fmla="*/ 23 h 23"/>
                    <a:gd name="T2" fmla="*/ 17 w 23"/>
                    <a:gd name="T3" fmla="*/ 21 h 23"/>
                    <a:gd name="T4" fmla="*/ 23 w 23"/>
                    <a:gd name="T5" fmla="*/ 17 h 23"/>
                    <a:gd name="T6" fmla="*/ 10 w 23"/>
                    <a:gd name="T7" fmla="*/ 0 h 23"/>
                    <a:gd name="T8" fmla="*/ 4 w 23"/>
                    <a:gd name="T9" fmla="*/ 4 h 23"/>
                    <a:gd name="T10" fmla="*/ 6 w 23"/>
                    <a:gd name="T11" fmla="*/ 2 h 23"/>
                    <a:gd name="T12" fmla="*/ 4 w 23"/>
                    <a:gd name="T13" fmla="*/ 4 h 23"/>
                    <a:gd name="T14" fmla="*/ 0 w 23"/>
                    <a:gd name="T15" fmla="*/ 11 h 23"/>
                    <a:gd name="T16" fmla="*/ 2 w 23"/>
                    <a:gd name="T17" fmla="*/ 19 h 23"/>
                    <a:gd name="T18" fmla="*/ 8 w 23"/>
                    <a:gd name="T19" fmla="*/ 23 h 23"/>
                    <a:gd name="T20" fmla="*/ 17 w 23"/>
                    <a:gd name="T21" fmla="*/ 21 h 23"/>
                    <a:gd name="T22" fmla="*/ 15 w 23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15" y="23"/>
                      </a:moveTo>
                      <a:lnTo>
                        <a:pt x="17" y="21"/>
                      </a:lnTo>
                      <a:lnTo>
                        <a:pt x="23" y="17"/>
                      </a:lnTo>
                      <a:lnTo>
                        <a:pt x="10" y="0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4" y="4"/>
                      </a:lnTo>
                      <a:lnTo>
                        <a:pt x="0" y="11"/>
                      </a:lnTo>
                      <a:lnTo>
                        <a:pt x="2" y="19"/>
                      </a:lnTo>
                      <a:lnTo>
                        <a:pt x="8" y="23"/>
                      </a:lnTo>
                      <a:lnTo>
                        <a:pt x="17" y="21"/>
                      </a:lnTo>
                      <a:lnTo>
                        <a:pt x="15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49" name="Freeform 297"/>
                <p:cNvSpPr>
                  <a:spLocks/>
                </p:cNvSpPr>
                <p:nvPr/>
              </p:nvSpPr>
              <p:spPr bwMode="auto">
                <a:xfrm>
                  <a:off x="3797" y="3268"/>
                  <a:ext cx="23" cy="25"/>
                </a:xfrm>
                <a:custGeom>
                  <a:avLst/>
                  <a:gdLst>
                    <a:gd name="T0" fmla="*/ 0 w 23"/>
                    <a:gd name="T1" fmla="*/ 19 h 25"/>
                    <a:gd name="T2" fmla="*/ 14 w 23"/>
                    <a:gd name="T3" fmla="*/ 25 h 25"/>
                    <a:gd name="T4" fmla="*/ 23 w 23"/>
                    <a:gd name="T5" fmla="*/ 21 h 25"/>
                    <a:gd name="T6" fmla="*/ 14 w 23"/>
                    <a:gd name="T7" fmla="*/ 0 h 25"/>
                    <a:gd name="T8" fmla="*/ 6 w 23"/>
                    <a:gd name="T9" fmla="*/ 4 h 25"/>
                    <a:gd name="T10" fmla="*/ 20 w 23"/>
                    <a:gd name="T11" fmla="*/ 11 h 25"/>
                    <a:gd name="T12" fmla="*/ 6 w 23"/>
                    <a:gd name="T13" fmla="*/ 4 h 25"/>
                    <a:gd name="T14" fmla="*/ 0 w 23"/>
                    <a:gd name="T15" fmla="*/ 11 h 25"/>
                    <a:gd name="T16" fmla="*/ 2 w 23"/>
                    <a:gd name="T17" fmla="*/ 17 h 25"/>
                    <a:gd name="T18" fmla="*/ 6 w 23"/>
                    <a:gd name="T19" fmla="*/ 25 h 25"/>
                    <a:gd name="T20" fmla="*/ 14 w 23"/>
                    <a:gd name="T21" fmla="*/ 25 h 25"/>
                    <a:gd name="T22" fmla="*/ 0 w 23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19"/>
                      </a:moveTo>
                      <a:lnTo>
                        <a:pt x="14" y="25"/>
                      </a:lnTo>
                      <a:lnTo>
                        <a:pt x="23" y="21"/>
                      </a:lnTo>
                      <a:lnTo>
                        <a:pt x="14" y="0"/>
                      </a:lnTo>
                      <a:lnTo>
                        <a:pt x="6" y="4"/>
                      </a:lnTo>
                      <a:lnTo>
                        <a:pt x="20" y="11"/>
                      </a:lnTo>
                      <a:lnTo>
                        <a:pt x="6" y="4"/>
                      </a:lnTo>
                      <a:lnTo>
                        <a:pt x="0" y="11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4" y="25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0" name="Freeform 298"/>
                <p:cNvSpPr>
                  <a:spLocks/>
                </p:cNvSpPr>
                <p:nvPr/>
              </p:nvSpPr>
              <p:spPr bwMode="auto">
                <a:xfrm>
                  <a:off x="3792" y="3264"/>
                  <a:ext cx="25" cy="23"/>
                </a:xfrm>
                <a:custGeom>
                  <a:avLst/>
                  <a:gdLst>
                    <a:gd name="T0" fmla="*/ 7 w 25"/>
                    <a:gd name="T1" fmla="*/ 21 h 23"/>
                    <a:gd name="T2" fmla="*/ 0 w 25"/>
                    <a:gd name="T3" fmla="*/ 15 h 23"/>
                    <a:gd name="T4" fmla="*/ 5 w 25"/>
                    <a:gd name="T5" fmla="*/ 23 h 23"/>
                    <a:gd name="T6" fmla="*/ 25 w 25"/>
                    <a:gd name="T7" fmla="*/ 15 h 23"/>
                    <a:gd name="T8" fmla="*/ 21 w 25"/>
                    <a:gd name="T9" fmla="*/ 6 h 23"/>
                    <a:gd name="T10" fmla="*/ 15 w 25"/>
                    <a:gd name="T11" fmla="*/ 0 h 23"/>
                    <a:gd name="T12" fmla="*/ 21 w 25"/>
                    <a:gd name="T13" fmla="*/ 6 h 23"/>
                    <a:gd name="T14" fmla="*/ 15 w 25"/>
                    <a:gd name="T15" fmla="*/ 0 h 23"/>
                    <a:gd name="T16" fmla="*/ 9 w 25"/>
                    <a:gd name="T17" fmla="*/ 0 h 23"/>
                    <a:gd name="T18" fmla="*/ 0 w 25"/>
                    <a:gd name="T19" fmla="*/ 6 h 23"/>
                    <a:gd name="T20" fmla="*/ 0 w 25"/>
                    <a:gd name="T21" fmla="*/ 15 h 23"/>
                    <a:gd name="T22" fmla="*/ 7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7" y="21"/>
                      </a:moveTo>
                      <a:lnTo>
                        <a:pt x="0" y="15"/>
                      </a:lnTo>
                      <a:lnTo>
                        <a:pt x="5" y="23"/>
                      </a:lnTo>
                      <a:lnTo>
                        <a:pt x="25" y="15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5"/>
                      </a:lnTo>
                      <a:lnTo>
                        <a:pt x="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1" name="Freeform 299"/>
                <p:cNvSpPr>
                  <a:spLocks/>
                </p:cNvSpPr>
                <p:nvPr/>
              </p:nvSpPr>
              <p:spPr bwMode="auto">
                <a:xfrm>
                  <a:off x="3776" y="3256"/>
                  <a:ext cx="31" cy="29"/>
                </a:xfrm>
                <a:custGeom>
                  <a:avLst/>
                  <a:gdLst>
                    <a:gd name="T0" fmla="*/ 12 w 31"/>
                    <a:gd name="T1" fmla="*/ 0 h 29"/>
                    <a:gd name="T2" fmla="*/ 6 w 31"/>
                    <a:gd name="T3" fmla="*/ 21 h 29"/>
                    <a:gd name="T4" fmla="*/ 23 w 31"/>
                    <a:gd name="T5" fmla="*/ 29 h 29"/>
                    <a:gd name="T6" fmla="*/ 31 w 31"/>
                    <a:gd name="T7" fmla="*/ 8 h 29"/>
                    <a:gd name="T8" fmla="*/ 14 w 31"/>
                    <a:gd name="T9" fmla="*/ 0 h 29"/>
                    <a:gd name="T10" fmla="*/ 8 w 31"/>
                    <a:gd name="T11" fmla="*/ 21 h 29"/>
                    <a:gd name="T12" fmla="*/ 14 w 31"/>
                    <a:gd name="T13" fmla="*/ 0 h 29"/>
                    <a:gd name="T14" fmla="*/ 6 w 31"/>
                    <a:gd name="T15" fmla="*/ 0 h 29"/>
                    <a:gd name="T16" fmla="*/ 2 w 31"/>
                    <a:gd name="T17" fmla="*/ 6 h 29"/>
                    <a:gd name="T18" fmla="*/ 0 w 31"/>
                    <a:gd name="T19" fmla="*/ 14 h 29"/>
                    <a:gd name="T20" fmla="*/ 6 w 31"/>
                    <a:gd name="T21" fmla="*/ 21 h 29"/>
                    <a:gd name="T22" fmla="*/ 12 w 31"/>
                    <a:gd name="T23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12" y="0"/>
                      </a:moveTo>
                      <a:lnTo>
                        <a:pt x="6" y="21"/>
                      </a:lnTo>
                      <a:lnTo>
                        <a:pt x="23" y="29"/>
                      </a:lnTo>
                      <a:lnTo>
                        <a:pt x="31" y="8"/>
                      </a:lnTo>
                      <a:lnTo>
                        <a:pt x="14" y="0"/>
                      </a:lnTo>
                      <a:lnTo>
                        <a:pt x="8" y="21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2" name="Freeform 300"/>
                <p:cNvSpPr>
                  <a:spLocks/>
                </p:cNvSpPr>
                <p:nvPr/>
              </p:nvSpPr>
              <p:spPr bwMode="auto">
                <a:xfrm>
                  <a:off x="3784" y="3256"/>
                  <a:ext cx="25" cy="27"/>
                </a:xfrm>
                <a:custGeom>
                  <a:avLst/>
                  <a:gdLst>
                    <a:gd name="T0" fmla="*/ 15 w 25"/>
                    <a:gd name="T1" fmla="*/ 2 h 27"/>
                    <a:gd name="T2" fmla="*/ 17 w 25"/>
                    <a:gd name="T3" fmla="*/ 4 h 27"/>
                    <a:gd name="T4" fmla="*/ 4 w 25"/>
                    <a:gd name="T5" fmla="*/ 0 h 27"/>
                    <a:gd name="T6" fmla="*/ 0 w 25"/>
                    <a:gd name="T7" fmla="*/ 21 h 27"/>
                    <a:gd name="T8" fmla="*/ 13 w 25"/>
                    <a:gd name="T9" fmla="*/ 25 h 27"/>
                    <a:gd name="T10" fmla="*/ 15 w 25"/>
                    <a:gd name="T11" fmla="*/ 27 h 27"/>
                    <a:gd name="T12" fmla="*/ 13 w 25"/>
                    <a:gd name="T13" fmla="*/ 25 h 27"/>
                    <a:gd name="T14" fmla="*/ 21 w 25"/>
                    <a:gd name="T15" fmla="*/ 23 h 27"/>
                    <a:gd name="T16" fmla="*/ 25 w 25"/>
                    <a:gd name="T17" fmla="*/ 16 h 27"/>
                    <a:gd name="T18" fmla="*/ 23 w 25"/>
                    <a:gd name="T19" fmla="*/ 8 h 27"/>
                    <a:gd name="T20" fmla="*/ 17 w 25"/>
                    <a:gd name="T21" fmla="*/ 4 h 27"/>
                    <a:gd name="T22" fmla="*/ 15 w 25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5" y="2"/>
                      </a:moveTo>
                      <a:lnTo>
                        <a:pt x="17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3" y="25"/>
                      </a:lnTo>
                      <a:lnTo>
                        <a:pt x="15" y="27"/>
                      </a:lnTo>
                      <a:lnTo>
                        <a:pt x="13" y="25"/>
                      </a:lnTo>
                      <a:lnTo>
                        <a:pt x="21" y="23"/>
                      </a:lnTo>
                      <a:lnTo>
                        <a:pt x="25" y="16"/>
                      </a:lnTo>
                      <a:lnTo>
                        <a:pt x="23" y="8"/>
                      </a:lnTo>
                      <a:lnTo>
                        <a:pt x="17" y="4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3" name="Freeform 301"/>
                <p:cNvSpPr>
                  <a:spLocks/>
                </p:cNvSpPr>
                <p:nvPr/>
              </p:nvSpPr>
              <p:spPr bwMode="auto">
                <a:xfrm>
                  <a:off x="3799" y="3258"/>
                  <a:ext cx="16" cy="25"/>
                </a:xfrm>
                <a:custGeom>
                  <a:avLst/>
                  <a:gdLst>
                    <a:gd name="T0" fmla="*/ 0 w 16"/>
                    <a:gd name="T1" fmla="*/ 2 h 25"/>
                    <a:gd name="T2" fmla="*/ 4 w 16"/>
                    <a:gd name="T3" fmla="*/ 0 h 25"/>
                    <a:gd name="T4" fmla="*/ 0 w 16"/>
                    <a:gd name="T5" fmla="*/ 0 h 25"/>
                    <a:gd name="T6" fmla="*/ 0 w 16"/>
                    <a:gd name="T7" fmla="*/ 25 h 25"/>
                    <a:gd name="T8" fmla="*/ 4 w 16"/>
                    <a:gd name="T9" fmla="*/ 25 h 25"/>
                    <a:gd name="T10" fmla="*/ 8 w 16"/>
                    <a:gd name="T11" fmla="*/ 23 h 25"/>
                    <a:gd name="T12" fmla="*/ 4 w 16"/>
                    <a:gd name="T13" fmla="*/ 25 h 25"/>
                    <a:gd name="T14" fmla="*/ 14 w 16"/>
                    <a:gd name="T15" fmla="*/ 21 h 25"/>
                    <a:gd name="T16" fmla="*/ 16 w 16"/>
                    <a:gd name="T17" fmla="*/ 12 h 25"/>
                    <a:gd name="T18" fmla="*/ 14 w 16"/>
                    <a:gd name="T19" fmla="*/ 4 h 25"/>
                    <a:gd name="T20" fmla="*/ 4 w 16"/>
                    <a:gd name="T21" fmla="*/ 0 h 25"/>
                    <a:gd name="T22" fmla="*/ 0 w 16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" h="25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4" y="25"/>
                      </a:lnTo>
                      <a:lnTo>
                        <a:pt x="8" y="23"/>
                      </a:lnTo>
                      <a:lnTo>
                        <a:pt x="4" y="25"/>
                      </a:lnTo>
                      <a:lnTo>
                        <a:pt x="14" y="21"/>
                      </a:lnTo>
                      <a:lnTo>
                        <a:pt x="16" y="12"/>
                      </a:lnTo>
                      <a:lnTo>
                        <a:pt x="14" y="4"/>
                      </a:lnTo>
                      <a:lnTo>
                        <a:pt x="4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4" name="Freeform 302"/>
                <p:cNvSpPr>
                  <a:spLocks/>
                </p:cNvSpPr>
                <p:nvPr/>
              </p:nvSpPr>
              <p:spPr bwMode="auto">
                <a:xfrm>
                  <a:off x="3799" y="3256"/>
                  <a:ext cx="23" cy="25"/>
                </a:xfrm>
                <a:custGeom>
                  <a:avLst/>
                  <a:gdLst>
                    <a:gd name="T0" fmla="*/ 6 w 23"/>
                    <a:gd name="T1" fmla="*/ 2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6 w 23"/>
                    <a:gd name="T9" fmla="*/ 21 h 25"/>
                    <a:gd name="T10" fmla="*/ 18 w 23"/>
                    <a:gd name="T11" fmla="*/ 18 h 25"/>
                    <a:gd name="T12" fmla="*/ 16 w 23"/>
                    <a:gd name="T13" fmla="*/ 21 h 25"/>
                    <a:gd name="T14" fmla="*/ 23 w 23"/>
                    <a:gd name="T15" fmla="*/ 14 h 25"/>
                    <a:gd name="T16" fmla="*/ 23 w 23"/>
                    <a:gd name="T17" fmla="*/ 6 h 25"/>
                    <a:gd name="T18" fmla="*/ 16 w 23"/>
                    <a:gd name="T19" fmla="*/ 0 h 25"/>
                    <a:gd name="T20" fmla="*/ 8 w 23"/>
                    <a:gd name="T21" fmla="*/ 0 h 25"/>
                    <a:gd name="T22" fmla="*/ 6 w 23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6" y="2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6" y="21"/>
                      </a:lnTo>
                      <a:lnTo>
                        <a:pt x="18" y="18"/>
                      </a:lnTo>
                      <a:lnTo>
                        <a:pt x="16" y="21"/>
                      </a:lnTo>
                      <a:lnTo>
                        <a:pt x="23" y="14"/>
                      </a:lnTo>
                      <a:lnTo>
                        <a:pt x="23" y="6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5" name="Freeform 303"/>
                <p:cNvSpPr>
                  <a:spLocks/>
                </p:cNvSpPr>
                <p:nvPr/>
              </p:nvSpPr>
              <p:spPr bwMode="auto">
                <a:xfrm>
                  <a:off x="3805" y="3243"/>
                  <a:ext cx="33" cy="31"/>
                </a:xfrm>
                <a:custGeom>
                  <a:avLst/>
                  <a:gdLst>
                    <a:gd name="T0" fmla="*/ 8 w 33"/>
                    <a:gd name="T1" fmla="*/ 11 h 31"/>
                    <a:gd name="T2" fmla="*/ 15 w 33"/>
                    <a:gd name="T3" fmla="*/ 2 h 31"/>
                    <a:gd name="T4" fmla="*/ 0 w 33"/>
                    <a:gd name="T5" fmla="*/ 15 h 31"/>
                    <a:gd name="T6" fmla="*/ 12 w 33"/>
                    <a:gd name="T7" fmla="*/ 31 h 31"/>
                    <a:gd name="T8" fmla="*/ 27 w 33"/>
                    <a:gd name="T9" fmla="*/ 19 h 31"/>
                    <a:gd name="T10" fmla="*/ 33 w 33"/>
                    <a:gd name="T11" fmla="*/ 11 h 31"/>
                    <a:gd name="T12" fmla="*/ 27 w 33"/>
                    <a:gd name="T13" fmla="*/ 19 h 31"/>
                    <a:gd name="T14" fmla="*/ 31 w 33"/>
                    <a:gd name="T15" fmla="*/ 11 h 31"/>
                    <a:gd name="T16" fmla="*/ 29 w 33"/>
                    <a:gd name="T17" fmla="*/ 4 h 31"/>
                    <a:gd name="T18" fmla="*/ 23 w 33"/>
                    <a:gd name="T19" fmla="*/ 0 h 31"/>
                    <a:gd name="T20" fmla="*/ 15 w 33"/>
                    <a:gd name="T21" fmla="*/ 2 h 31"/>
                    <a:gd name="T22" fmla="*/ 8 w 33"/>
                    <a:gd name="T23" fmla="*/ 1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1">
                      <a:moveTo>
                        <a:pt x="8" y="11"/>
                      </a:moveTo>
                      <a:lnTo>
                        <a:pt x="15" y="2"/>
                      </a:lnTo>
                      <a:lnTo>
                        <a:pt x="0" y="15"/>
                      </a:lnTo>
                      <a:lnTo>
                        <a:pt x="12" y="31"/>
                      </a:lnTo>
                      <a:lnTo>
                        <a:pt x="27" y="19"/>
                      </a:lnTo>
                      <a:lnTo>
                        <a:pt x="33" y="11"/>
                      </a:lnTo>
                      <a:lnTo>
                        <a:pt x="27" y="19"/>
                      </a:lnTo>
                      <a:lnTo>
                        <a:pt x="31" y="11"/>
                      </a:lnTo>
                      <a:lnTo>
                        <a:pt x="29" y="4"/>
                      </a:lnTo>
                      <a:lnTo>
                        <a:pt x="23" y="0"/>
                      </a:lnTo>
                      <a:lnTo>
                        <a:pt x="15" y="2"/>
                      </a:lnTo>
                      <a:lnTo>
                        <a:pt x="8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6" name="Freeform 304"/>
                <p:cNvSpPr>
                  <a:spLocks/>
                </p:cNvSpPr>
                <p:nvPr/>
              </p:nvSpPr>
              <p:spPr bwMode="auto">
                <a:xfrm>
                  <a:off x="3813" y="3233"/>
                  <a:ext cx="25" cy="21"/>
                </a:xfrm>
                <a:custGeom>
                  <a:avLst/>
                  <a:gdLst>
                    <a:gd name="T0" fmla="*/ 2 w 25"/>
                    <a:gd name="T1" fmla="*/ 16 h 21"/>
                    <a:gd name="T2" fmla="*/ 0 w 25"/>
                    <a:gd name="T3" fmla="*/ 12 h 21"/>
                    <a:gd name="T4" fmla="*/ 0 w 25"/>
                    <a:gd name="T5" fmla="*/ 21 h 21"/>
                    <a:gd name="T6" fmla="*/ 25 w 25"/>
                    <a:gd name="T7" fmla="*/ 21 h 21"/>
                    <a:gd name="T8" fmla="*/ 25 w 25"/>
                    <a:gd name="T9" fmla="*/ 12 h 21"/>
                    <a:gd name="T10" fmla="*/ 23 w 25"/>
                    <a:gd name="T11" fmla="*/ 8 h 21"/>
                    <a:gd name="T12" fmla="*/ 25 w 25"/>
                    <a:gd name="T13" fmla="*/ 12 h 21"/>
                    <a:gd name="T14" fmla="*/ 21 w 25"/>
                    <a:gd name="T15" fmla="*/ 2 h 21"/>
                    <a:gd name="T16" fmla="*/ 13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2 h 21"/>
                    <a:gd name="T22" fmla="*/ 2 w 25"/>
                    <a:gd name="T23" fmla="*/ 16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" y="16"/>
                      </a:moveTo>
                      <a:lnTo>
                        <a:pt x="0" y="12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2"/>
                      </a:lnTo>
                      <a:lnTo>
                        <a:pt x="23" y="8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2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7" name="Freeform 305"/>
                <p:cNvSpPr>
                  <a:spLocks/>
                </p:cNvSpPr>
                <p:nvPr/>
              </p:nvSpPr>
              <p:spPr bwMode="auto">
                <a:xfrm>
                  <a:off x="3811" y="3226"/>
                  <a:ext cx="25" cy="23"/>
                </a:xfrm>
                <a:custGeom>
                  <a:avLst/>
                  <a:gdLst>
                    <a:gd name="T0" fmla="*/ 4 w 25"/>
                    <a:gd name="T1" fmla="*/ 19 h 23"/>
                    <a:gd name="T2" fmla="*/ 0 w 25"/>
                    <a:gd name="T3" fmla="*/ 15 h 23"/>
                    <a:gd name="T4" fmla="*/ 4 w 25"/>
                    <a:gd name="T5" fmla="*/ 23 h 23"/>
                    <a:gd name="T6" fmla="*/ 25 w 25"/>
                    <a:gd name="T7" fmla="*/ 15 h 23"/>
                    <a:gd name="T8" fmla="*/ 21 w 25"/>
                    <a:gd name="T9" fmla="*/ 7 h 23"/>
                    <a:gd name="T10" fmla="*/ 17 w 25"/>
                    <a:gd name="T11" fmla="*/ 3 h 23"/>
                    <a:gd name="T12" fmla="*/ 21 w 25"/>
                    <a:gd name="T13" fmla="*/ 7 h 23"/>
                    <a:gd name="T14" fmla="*/ 15 w 25"/>
                    <a:gd name="T15" fmla="*/ 0 h 23"/>
                    <a:gd name="T16" fmla="*/ 9 w 25"/>
                    <a:gd name="T17" fmla="*/ 0 h 23"/>
                    <a:gd name="T18" fmla="*/ 0 w 25"/>
                    <a:gd name="T19" fmla="*/ 7 h 23"/>
                    <a:gd name="T20" fmla="*/ 0 w 25"/>
                    <a:gd name="T21" fmla="*/ 15 h 23"/>
                    <a:gd name="T22" fmla="*/ 4 w 25"/>
                    <a:gd name="T23" fmla="*/ 19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4" y="19"/>
                      </a:moveTo>
                      <a:lnTo>
                        <a:pt x="0" y="15"/>
                      </a:lnTo>
                      <a:lnTo>
                        <a:pt x="4" y="23"/>
                      </a:lnTo>
                      <a:lnTo>
                        <a:pt x="25" y="15"/>
                      </a:lnTo>
                      <a:lnTo>
                        <a:pt x="21" y="7"/>
                      </a:lnTo>
                      <a:lnTo>
                        <a:pt x="17" y="3"/>
                      </a:lnTo>
                      <a:lnTo>
                        <a:pt x="21" y="7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4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8" name="Freeform 306"/>
                <p:cNvSpPr>
                  <a:spLocks/>
                </p:cNvSpPr>
                <p:nvPr/>
              </p:nvSpPr>
              <p:spPr bwMode="auto">
                <a:xfrm>
                  <a:off x="3805" y="3222"/>
                  <a:ext cx="23" cy="23"/>
                </a:xfrm>
                <a:custGeom>
                  <a:avLst/>
                  <a:gdLst>
                    <a:gd name="T0" fmla="*/ 2 w 23"/>
                    <a:gd name="T1" fmla="*/ 17 h 23"/>
                    <a:gd name="T2" fmla="*/ 4 w 23"/>
                    <a:gd name="T3" fmla="*/ 19 h 23"/>
                    <a:gd name="T4" fmla="*/ 10 w 23"/>
                    <a:gd name="T5" fmla="*/ 23 h 23"/>
                    <a:gd name="T6" fmla="*/ 23 w 23"/>
                    <a:gd name="T7" fmla="*/ 7 h 23"/>
                    <a:gd name="T8" fmla="*/ 17 w 23"/>
                    <a:gd name="T9" fmla="*/ 2 h 23"/>
                    <a:gd name="T10" fmla="*/ 19 w 23"/>
                    <a:gd name="T11" fmla="*/ 4 h 23"/>
                    <a:gd name="T12" fmla="*/ 17 w 23"/>
                    <a:gd name="T13" fmla="*/ 2 h 23"/>
                    <a:gd name="T14" fmla="*/ 8 w 23"/>
                    <a:gd name="T15" fmla="*/ 0 h 23"/>
                    <a:gd name="T16" fmla="*/ 2 w 23"/>
                    <a:gd name="T17" fmla="*/ 4 h 23"/>
                    <a:gd name="T18" fmla="*/ 0 w 23"/>
                    <a:gd name="T19" fmla="*/ 11 h 23"/>
                    <a:gd name="T20" fmla="*/ 4 w 23"/>
                    <a:gd name="T21" fmla="*/ 19 h 23"/>
                    <a:gd name="T22" fmla="*/ 2 w 23"/>
                    <a:gd name="T23" fmla="*/ 17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2" y="17"/>
                      </a:moveTo>
                      <a:lnTo>
                        <a:pt x="4" y="19"/>
                      </a:lnTo>
                      <a:lnTo>
                        <a:pt x="10" y="23"/>
                      </a:lnTo>
                      <a:lnTo>
                        <a:pt x="23" y="7"/>
                      </a:lnTo>
                      <a:lnTo>
                        <a:pt x="17" y="2"/>
                      </a:lnTo>
                      <a:lnTo>
                        <a:pt x="19" y="4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1"/>
                      </a:lnTo>
                      <a:lnTo>
                        <a:pt x="4" y="19"/>
                      </a:lnTo>
                      <a:lnTo>
                        <a:pt x="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59" name="Freeform 307"/>
                <p:cNvSpPr>
                  <a:spLocks/>
                </p:cNvSpPr>
                <p:nvPr/>
              </p:nvSpPr>
              <p:spPr bwMode="auto">
                <a:xfrm>
                  <a:off x="3801" y="3216"/>
                  <a:ext cx="23" cy="23"/>
                </a:xfrm>
                <a:custGeom>
                  <a:avLst/>
                  <a:gdLst>
                    <a:gd name="T0" fmla="*/ 10 w 23"/>
                    <a:gd name="T1" fmla="*/ 21 h 23"/>
                    <a:gd name="T2" fmla="*/ 2 w 23"/>
                    <a:gd name="T3" fmla="*/ 17 h 23"/>
                    <a:gd name="T4" fmla="*/ 6 w 23"/>
                    <a:gd name="T5" fmla="*/ 23 h 23"/>
                    <a:gd name="T6" fmla="*/ 23 w 23"/>
                    <a:gd name="T7" fmla="*/ 10 h 23"/>
                    <a:gd name="T8" fmla="*/ 19 w 23"/>
                    <a:gd name="T9" fmla="*/ 4 h 23"/>
                    <a:gd name="T10" fmla="*/ 10 w 23"/>
                    <a:gd name="T11" fmla="*/ 0 h 23"/>
                    <a:gd name="T12" fmla="*/ 19 w 23"/>
                    <a:gd name="T13" fmla="*/ 4 h 23"/>
                    <a:gd name="T14" fmla="*/ 12 w 23"/>
                    <a:gd name="T15" fmla="*/ 0 h 23"/>
                    <a:gd name="T16" fmla="*/ 4 w 23"/>
                    <a:gd name="T17" fmla="*/ 2 h 23"/>
                    <a:gd name="T18" fmla="*/ 0 w 23"/>
                    <a:gd name="T19" fmla="*/ 8 h 23"/>
                    <a:gd name="T20" fmla="*/ 2 w 23"/>
                    <a:gd name="T21" fmla="*/ 17 h 23"/>
                    <a:gd name="T22" fmla="*/ 10 w 23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10" y="21"/>
                      </a:moveTo>
                      <a:lnTo>
                        <a:pt x="2" y="17"/>
                      </a:lnTo>
                      <a:lnTo>
                        <a:pt x="6" y="23"/>
                      </a:lnTo>
                      <a:lnTo>
                        <a:pt x="23" y="10"/>
                      </a:lnTo>
                      <a:lnTo>
                        <a:pt x="19" y="4"/>
                      </a:lnTo>
                      <a:lnTo>
                        <a:pt x="10" y="0"/>
                      </a:lnTo>
                      <a:lnTo>
                        <a:pt x="19" y="4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7"/>
                      </a:lnTo>
                      <a:lnTo>
                        <a:pt x="1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0" name="Freeform 308"/>
                <p:cNvSpPr>
                  <a:spLocks/>
                </p:cNvSpPr>
                <p:nvPr/>
              </p:nvSpPr>
              <p:spPr bwMode="auto">
                <a:xfrm>
                  <a:off x="3790" y="3216"/>
                  <a:ext cx="21" cy="23"/>
                </a:xfrm>
                <a:custGeom>
                  <a:avLst/>
                  <a:gdLst>
                    <a:gd name="T0" fmla="*/ 15 w 21"/>
                    <a:gd name="T1" fmla="*/ 21 h 23"/>
                    <a:gd name="T2" fmla="*/ 9 w 21"/>
                    <a:gd name="T3" fmla="*/ 23 h 23"/>
                    <a:gd name="T4" fmla="*/ 21 w 21"/>
                    <a:gd name="T5" fmla="*/ 21 h 23"/>
                    <a:gd name="T6" fmla="*/ 21 w 21"/>
                    <a:gd name="T7" fmla="*/ 0 h 23"/>
                    <a:gd name="T8" fmla="*/ 9 w 21"/>
                    <a:gd name="T9" fmla="*/ 2 h 23"/>
                    <a:gd name="T10" fmla="*/ 2 w 21"/>
                    <a:gd name="T11" fmla="*/ 4 h 23"/>
                    <a:gd name="T12" fmla="*/ 9 w 21"/>
                    <a:gd name="T13" fmla="*/ 2 h 23"/>
                    <a:gd name="T14" fmla="*/ 2 w 21"/>
                    <a:gd name="T15" fmla="*/ 6 h 23"/>
                    <a:gd name="T16" fmla="*/ 0 w 21"/>
                    <a:gd name="T17" fmla="*/ 13 h 23"/>
                    <a:gd name="T18" fmla="*/ 2 w 21"/>
                    <a:gd name="T19" fmla="*/ 19 h 23"/>
                    <a:gd name="T20" fmla="*/ 9 w 21"/>
                    <a:gd name="T21" fmla="*/ 23 h 23"/>
                    <a:gd name="T22" fmla="*/ 15 w 21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3">
                      <a:moveTo>
                        <a:pt x="15" y="21"/>
                      </a:moveTo>
                      <a:lnTo>
                        <a:pt x="9" y="23"/>
                      </a:lnTo>
                      <a:lnTo>
                        <a:pt x="21" y="21"/>
                      </a:lnTo>
                      <a:lnTo>
                        <a:pt x="21" y="0"/>
                      </a:lnTo>
                      <a:lnTo>
                        <a:pt x="9" y="2"/>
                      </a:lnTo>
                      <a:lnTo>
                        <a:pt x="2" y="4"/>
                      </a:lnTo>
                      <a:lnTo>
                        <a:pt x="9" y="2"/>
                      </a:lnTo>
                      <a:lnTo>
                        <a:pt x="2" y="6"/>
                      </a:lnTo>
                      <a:lnTo>
                        <a:pt x="0" y="13"/>
                      </a:lnTo>
                      <a:lnTo>
                        <a:pt x="2" y="19"/>
                      </a:lnTo>
                      <a:lnTo>
                        <a:pt x="9" y="23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1" name="Freeform 309"/>
                <p:cNvSpPr>
                  <a:spLocks/>
                </p:cNvSpPr>
                <p:nvPr/>
              </p:nvSpPr>
              <p:spPr bwMode="auto">
                <a:xfrm>
                  <a:off x="3776" y="3220"/>
                  <a:ext cx="29" cy="27"/>
                </a:xfrm>
                <a:custGeom>
                  <a:avLst/>
                  <a:gdLst>
                    <a:gd name="T0" fmla="*/ 14 w 29"/>
                    <a:gd name="T1" fmla="*/ 27 h 27"/>
                    <a:gd name="T2" fmla="*/ 16 w 29"/>
                    <a:gd name="T3" fmla="*/ 25 h 27"/>
                    <a:gd name="T4" fmla="*/ 29 w 29"/>
                    <a:gd name="T5" fmla="*/ 17 h 27"/>
                    <a:gd name="T6" fmla="*/ 16 w 29"/>
                    <a:gd name="T7" fmla="*/ 0 h 27"/>
                    <a:gd name="T8" fmla="*/ 4 w 29"/>
                    <a:gd name="T9" fmla="*/ 9 h 27"/>
                    <a:gd name="T10" fmla="*/ 6 w 29"/>
                    <a:gd name="T11" fmla="*/ 6 h 27"/>
                    <a:gd name="T12" fmla="*/ 4 w 29"/>
                    <a:gd name="T13" fmla="*/ 9 h 27"/>
                    <a:gd name="T14" fmla="*/ 0 w 29"/>
                    <a:gd name="T15" fmla="*/ 15 h 27"/>
                    <a:gd name="T16" fmla="*/ 2 w 29"/>
                    <a:gd name="T17" fmla="*/ 23 h 27"/>
                    <a:gd name="T18" fmla="*/ 8 w 29"/>
                    <a:gd name="T19" fmla="*/ 27 h 27"/>
                    <a:gd name="T20" fmla="*/ 16 w 29"/>
                    <a:gd name="T21" fmla="*/ 25 h 27"/>
                    <a:gd name="T22" fmla="*/ 14 w 29"/>
                    <a:gd name="T23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4" y="27"/>
                      </a:moveTo>
                      <a:lnTo>
                        <a:pt x="16" y="25"/>
                      </a:lnTo>
                      <a:lnTo>
                        <a:pt x="29" y="17"/>
                      </a:lnTo>
                      <a:lnTo>
                        <a:pt x="16" y="0"/>
                      </a:lnTo>
                      <a:lnTo>
                        <a:pt x="4" y="9"/>
                      </a:lnTo>
                      <a:lnTo>
                        <a:pt x="6" y="6"/>
                      </a:lnTo>
                      <a:lnTo>
                        <a:pt x="4" y="9"/>
                      </a:lnTo>
                      <a:lnTo>
                        <a:pt x="0" y="15"/>
                      </a:lnTo>
                      <a:lnTo>
                        <a:pt x="2" y="23"/>
                      </a:lnTo>
                      <a:lnTo>
                        <a:pt x="8" y="27"/>
                      </a:lnTo>
                      <a:lnTo>
                        <a:pt x="16" y="25"/>
                      </a:lnTo>
                      <a:lnTo>
                        <a:pt x="14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2" name="Freeform 310"/>
                <p:cNvSpPr>
                  <a:spLocks/>
                </p:cNvSpPr>
                <p:nvPr/>
              </p:nvSpPr>
              <p:spPr bwMode="auto">
                <a:xfrm>
                  <a:off x="3765" y="3226"/>
                  <a:ext cx="25" cy="26"/>
                </a:xfrm>
                <a:custGeom>
                  <a:avLst/>
                  <a:gdLst>
                    <a:gd name="T0" fmla="*/ 25 w 25"/>
                    <a:gd name="T1" fmla="*/ 15 h 26"/>
                    <a:gd name="T2" fmla="*/ 17 w 25"/>
                    <a:gd name="T3" fmla="*/ 26 h 26"/>
                    <a:gd name="T4" fmla="*/ 25 w 25"/>
                    <a:gd name="T5" fmla="*/ 21 h 26"/>
                    <a:gd name="T6" fmla="*/ 17 w 25"/>
                    <a:gd name="T7" fmla="*/ 0 h 26"/>
                    <a:gd name="T8" fmla="*/ 9 w 25"/>
                    <a:gd name="T9" fmla="*/ 5 h 26"/>
                    <a:gd name="T10" fmla="*/ 0 w 25"/>
                    <a:gd name="T11" fmla="*/ 15 h 26"/>
                    <a:gd name="T12" fmla="*/ 9 w 25"/>
                    <a:gd name="T13" fmla="*/ 5 h 26"/>
                    <a:gd name="T14" fmla="*/ 2 w 25"/>
                    <a:gd name="T15" fmla="*/ 11 h 26"/>
                    <a:gd name="T16" fmla="*/ 4 w 25"/>
                    <a:gd name="T17" fmla="*/ 17 h 26"/>
                    <a:gd name="T18" fmla="*/ 9 w 25"/>
                    <a:gd name="T19" fmla="*/ 26 h 26"/>
                    <a:gd name="T20" fmla="*/ 17 w 25"/>
                    <a:gd name="T21" fmla="*/ 26 h 26"/>
                    <a:gd name="T22" fmla="*/ 25 w 25"/>
                    <a:gd name="T23" fmla="*/ 15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25" y="15"/>
                      </a:moveTo>
                      <a:lnTo>
                        <a:pt x="17" y="26"/>
                      </a:lnTo>
                      <a:lnTo>
                        <a:pt x="25" y="21"/>
                      </a:lnTo>
                      <a:lnTo>
                        <a:pt x="17" y="0"/>
                      </a:lnTo>
                      <a:lnTo>
                        <a:pt x="9" y="5"/>
                      </a:lnTo>
                      <a:lnTo>
                        <a:pt x="0" y="15"/>
                      </a:lnTo>
                      <a:lnTo>
                        <a:pt x="9" y="5"/>
                      </a:lnTo>
                      <a:lnTo>
                        <a:pt x="2" y="11"/>
                      </a:lnTo>
                      <a:lnTo>
                        <a:pt x="4" y="17"/>
                      </a:lnTo>
                      <a:lnTo>
                        <a:pt x="9" y="26"/>
                      </a:lnTo>
                      <a:lnTo>
                        <a:pt x="17" y="26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3" name="Freeform 311"/>
                <p:cNvSpPr>
                  <a:spLocks/>
                </p:cNvSpPr>
                <p:nvPr/>
              </p:nvSpPr>
              <p:spPr bwMode="auto">
                <a:xfrm>
                  <a:off x="3765" y="3235"/>
                  <a:ext cx="25" cy="23"/>
                </a:xfrm>
                <a:custGeom>
                  <a:avLst/>
                  <a:gdLst>
                    <a:gd name="T0" fmla="*/ 15 w 25"/>
                    <a:gd name="T1" fmla="*/ 21 h 23"/>
                    <a:gd name="T2" fmla="*/ 25 w 25"/>
                    <a:gd name="T3" fmla="*/ 10 h 23"/>
                    <a:gd name="T4" fmla="*/ 25 w 25"/>
                    <a:gd name="T5" fmla="*/ 6 h 23"/>
                    <a:gd name="T6" fmla="*/ 0 w 25"/>
                    <a:gd name="T7" fmla="*/ 6 h 23"/>
                    <a:gd name="T8" fmla="*/ 0 w 25"/>
                    <a:gd name="T9" fmla="*/ 10 h 23"/>
                    <a:gd name="T10" fmla="*/ 11 w 25"/>
                    <a:gd name="T11" fmla="*/ 0 h 23"/>
                    <a:gd name="T12" fmla="*/ 0 w 25"/>
                    <a:gd name="T13" fmla="*/ 10 h 23"/>
                    <a:gd name="T14" fmla="*/ 4 w 25"/>
                    <a:gd name="T15" fmla="*/ 19 h 23"/>
                    <a:gd name="T16" fmla="*/ 13 w 25"/>
                    <a:gd name="T17" fmla="*/ 23 h 23"/>
                    <a:gd name="T18" fmla="*/ 21 w 25"/>
                    <a:gd name="T19" fmla="*/ 19 h 23"/>
                    <a:gd name="T20" fmla="*/ 25 w 25"/>
                    <a:gd name="T21" fmla="*/ 10 h 23"/>
                    <a:gd name="T22" fmla="*/ 15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5" y="21"/>
                      </a:moveTo>
                      <a:lnTo>
                        <a:pt x="25" y="10"/>
                      </a:lnTo>
                      <a:lnTo>
                        <a:pt x="25" y="6"/>
                      </a:ln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11" y="0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13" y="23"/>
                      </a:lnTo>
                      <a:lnTo>
                        <a:pt x="21" y="19"/>
                      </a:lnTo>
                      <a:lnTo>
                        <a:pt x="25" y="10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4" name="Freeform 312"/>
                <p:cNvSpPr>
                  <a:spLocks/>
                </p:cNvSpPr>
                <p:nvPr/>
              </p:nvSpPr>
              <p:spPr bwMode="auto">
                <a:xfrm>
                  <a:off x="3755" y="3235"/>
                  <a:ext cx="25" cy="25"/>
                </a:xfrm>
                <a:custGeom>
                  <a:avLst/>
                  <a:gdLst>
                    <a:gd name="T0" fmla="*/ 12 w 25"/>
                    <a:gd name="T1" fmla="*/ 4 h 25"/>
                    <a:gd name="T2" fmla="*/ 10 w 25"/>
                    <a:gd name="T3" fmla="*/ 25 h 25"/>
                    <a:gd name="T4" fmla="*/ 25 w 25"/>
                    <a:gd name="T5" fmla="*/ 21 h 25"/>
                    <a:gd name="T6" fmla="*/ 21 w 25"/>
                    <a:gd name="T7" fmla="*/ 0 h 25"/>
                    <a:gd name="T8" fmla="*/ 6 w 25"/>
                    <a:gd name="T9" fmla="*/ 4 h 25"/>
                    <a:gd name="T10" fmla="*/ 4 w 25"/>
                    <a:gd name="T11" fmla="*/ 25 h 25"/>
                    <a:gd name="T12" fmla="*/ 6 w 25"/>
                    <a:gd name="T13" fmla="*/ 4 h 25"/>
                    <a:gd name="T14" fmla="*/ 0 w 25"/>
                    <a:gd name="T15" fmla="*/ 8 h 25"/>
                    <a:gd name="T16" fmla="*/ 0 w 25"/>
                    <a:gd name="T17" fmla="*/ 17 h 25"/>
                    <a:gd name="T18" fmla="*/ 2 w 25"/>
                    <a:gd name="T19" fmla="*/ 23 h 25"/>
                    <a:gd name="T20" fmla="*/ 10 w 25"/>
                    <a:gd name="T21" fmla="*/ 25 h 25"/>
                    <a:gd name="T22" fmla="*/ 12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4"/>
                      </a:moveTo>
                      <a:lnTo>
                        <a:pt x="10" y="25"/>
                      </a:lnTo>
                      <a:lnTo>
                        <a:pt x="25" y="21"/>
                      </a:lnTo>
                      <a:lnTo>
                        <a:pt x="21" y="0"/>
                      </a:lnTo>
                      <a:lnTo>
                        <a:pt x="6" y="4"/>
                      </a:lnTo>
                      <a:lnTo>
                        <a:pt x="4" y="25"/>
                      </a:lnTo>
                      <a:lnTo>
                        <a:pt x="6" y="4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2" y="23"/>
                      </a:lnTo>
                      <a:lnTo>
                        <a:pt x="10" y="25"/>
                      </a:lnTo>
                      <a:lnTo>
                        <a:pt x="12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5" name="Freeform 313"/>
                <p:cNvSpPr>
                  <a:spLocks/>
                </p:cNvSpPr>
                <p:nvPr/>
              </p:nvSpPr>
              <p:spPr bwMode="auto">
                <a:xfrm>
                  <a:off x="3759" y="3239"/>
                  <a:ext cx="23" cy="27"/>
                </a:xfrm>
                <a:custGeom>
                  <a:avLst/>
                  <a:gdLst>
                    <a:gd name="T0" fmla="*/ 13 w 23"/>
                    <a:gd name="T1" fmla="*/ 2 h 27"/>
                    <a:gd name="T2" fmla="*/ 17 w 23"/>
                    <a:gd name="T3" fmla="*/ 4 h 27"/>
                    <a:gd name="T4" fmla="*/ 8 w 23"/>
                    <a:gd name="T5" fmla="*/ 0 h 27"/>
                    <a:gd name="T6" fmla="*/ 0 w 23"/>
                    <a:gd name="T7" fmla="*/ 21 h 27"/>
                    <a:gd name="T8" fmla="*/ 8 w 23"/>
                    <a:gd name="T9" fmla="*/ 25 h 27"/>
                    <a:gd name="T10" fmla="*/ 13 w 23"/>
                    <a:gd name="T11" fmla="*/ 27 h 27"/>
                    <a:gd name="T12" fmla="*/ 8 w 23"/>
                    <a:gd name="T13" fmla="*/ 25 h 27"/>
                    <a:gd name="T14" fmla="*/ 17 w 23"/>
                    <a:gd name="T15" fmla="*/ 25 h 27"/>
                    <a:gd name="T16" fmla="*/ 23 w 23"/>
                    <a:gd name="T17" fmla="*/ 17 h 27"/>
                    <a:gd name="T18" fmla="*/ 23 w 23"/>
                    <a:gd name="T19" fmla="*/ 10 h 27"/>
                    <a:gd name="T20" fmla="*/ 17 w 23"/>
                    <a:gd name="T21" fmla="*/ 4 h 27"/>
                    <a:gd name="T22" fmla="*/ 13 w 23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13" y="2"/>
                      </a:moveTo>
                      <a:lnTo>
                        <a:pt x="17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13" y="27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17"/>
                      </a:lnTo>
                      <a:lnTo>
                        <a:pt x="23" y="10"/>
                      </a:lnTo>
                      <a:lnTo>
                        <a:pt x="17" y="4"/>
                      </a:lnTo>
                      <a:lnTo>
                        <a:pt x="13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6" name="Freeform 314"/>
                <p:cNvSpPr>
                  <a:spLocks/>
                </p:cNvSpPr>
                <p:nvPr/>
              </p:nvSpPr>
              <p:spPr bwMode="auto">
                <a:xfrm>
                  <a:off x="3772" y="3241"/>
                  <a:ext cx="23" cy="25"/>
                </a:xfrm>
                <a:custGeom>
                  <a:avLst/>
                  <a:gdLst>
                    <a:gd name="T0" fmla="*/ 2 w 23"/>
                    <a:gd name="T1" fmla="*/ 4 h 25"/>
                    <a:gd name="T2" fmla="*/ 10 w 23"/>
                    <a:gd name="T3" fmla="*/ 0 h 25"/>
                    <a:gd name="T4" fmla="*/ 0 w 23"/>
                    <a:gd name="T5" fmla="*/ 0 h 25"/>
                    <a:gd name="T6" fmla="*/ 0 w 23"/>
                    <a:gd name="T7" fmla="*/ 25 h 25"/>
                    <a:gd name="T8" fmla="*/ 10 w 23"/>
                    <a:gd name="T9" fmla="*/ 25 h 25"/>
                    <a:gd name="T10" fmla="*/ 18 w 23"/>
                    <a:gd name="T11" fmla="*/ 21 h 25"/>
                    <a:gd name="T12" fmla="*/ 10 w 23"/>
                    <a:gd name="T13" fmla="*/ 25 h 25"/>
                    <a:gd name="T14" fmla="*/ 20 w 23"/>
                    <a:gd name="T15" fmla="*/ 21 h 25"/>
                    <a:gd name="T16" fmla="*/ 23 w 23"/>
                    <a:gd name="T17" fmla="*/ 13 h 25"/>
                    <a:gd name="T18" fmla="*/ 20 w 23"/>
                    <a:gd name="T19" fmla="*/ 4 h 25"/>
                    <a:gd name="T20" fmla="*/ 10 w 23"/>
                    <a:gd name="T21" fmla="*/ 0 h 25"/>
                    <a:gd name="T22" fmla="*/ 2 w 23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4"/>
                      </a:moveTo>
                      <a:lnTo>
                        <a:pt x="1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0" y="25"/>
                      </a:lnTo>
                      <a:lnTo>
                        <a:pt x="18" y="21"/>
                      </a:lnTo>
                      <a:lnTo>
                        <a:pt x="10" y="25"/>
                      </a:lnTo>
                      <a:lnTo>
                        <a:pt x="20" y="21"/>
                      </a:lnTo>
                      <a:lnTo>
                        <a:pt x="23" y="13"/>
                      </a:lnTo>
                      <a:lnTo>
                        <a:pt x="20" y="4"/>
                      </a:lnTo>
                      <a:lnTo>
                        <a:pt x="10" y="0"/>
                      </a:lnTo>
                      <a:lnTo>
                        <a:pt x="2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7" name="Freeform 315"/>
                <p:cNvSpPr>
                  <a:spLocks/>
                </p:cNvSpPr>
                <p:nvPr/>
              </p:nvSpPr>
              <p:spPr bwMode="auto">
                <a:xfrm>
                  <a:off x="3774" y="3237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4 w 25"/>
                    <a:gd name="T3" fmla="*/ 4 h 25"/>
                    <a:gd name="T4" fmla="*/ 0 w 25"/>
                    <a:gd name="T5" fmla="*/ 8 h 25"/>
                    <a:gd name="T6" fmla="*/ 16 w 25"/>
                    <a:gd name="T7" fmla="*/ 25 h 25"/>
                    <a:gd name="T8" fmla="*/ 21 w 25"/>
                    <a:gd name="T9" fmla="*/ 21 h 25"/>
                    <a:gd name="T10" fmla="*/ 12 w 25"/>
                    <a:gd name="T11" fmla="*/ 25 h 25"/>
                    <a:gd name="T12" fmla="*/ 21 w 25"/>
                    <a:gd name="T13" fmla="*/ 21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6" y="25"/>
                      </a:lnTo>
                      <a:lnTo>
                        <a:pt x="21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8" name="Freeform 316"/>
                <p:cNvSpPr>
                  <a:spLocks/>
                </p:cNvSpPr>
                <p:nvPr/>
              </p:nvSpPr>
              <p:spPr bwMode="auto">
                <a:xfrm>
                  <a:off x="3778" y="3237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12 w 25"/>
                    <a:gd name="T3" fmla="*/ 0 h 25"/>
                    <a:gd name="T4" fmla="*/ 8 w 25"/>
                    <a:gd name="T5" fmla="*/ 0 h 25"/>
                    <a:gd name="T6" fmla="*/ 8 w 25"/>
                    <a:gd name="T7" fmla="*/ 25 h 25"/>
                    <a:gd name="T8" fmla="*/ 12 w 25"/>
                    <a:gd name="T9" fmla="*/ 25 h 25"/>
                    <a:gd name="T10" fmla="*/ 0 w 25"/>
                    <a:gd name="T11" fmla="*/ 12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8" y="25"/>
                      </a:lnTo>
                      <a:lnTo>
                        <a:pt x="12" y="25"/>
                      </a:lnTo>
                      <a:lnTo>
                        <a:pt x="0" y="12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69" name="Freeform 317"/>
                <p:cNvSpPr>
                  <a:spLocks/>
                </p:cNvSpPr>
                <p:nvPr/>
              </p:nvSpPr>
              <p:spPr bwMode="auto">
                <a:xfrm>
                  <a:off x="3778" y="3249"/>
                  <a:ext cx="25" cy="17"/>
                </a:xfrm>
                <a:custGeom>
                  <a:avLst/>
                  <a:gdLst>
                    <a:gd name="T0" fmla="*/ 23 w 25"/>
                    <a:gd name="T1" fmla="*/ 9 h 17"/>
                    <a:gd name="T2" fmla="*/ 25 w 25"/>
                    <a:gd name="T3" fmla="*/ 5 h 17"/>
                    <a:gd name="T4" fmla="*/ 25 w 25"/>
                    <a:gd name="T5" fmla="*/ 0 h 17"/>
                    <a:gd name="T6" fmla="*/ 0 w 25"/>
                    <a:gd name="T7" fmla="*/ 0 h 17"/>
                    <a:gd name="T8" fmla="*/ 0 w 25"/>
                    <a:gd name="T9" fmla="*/ 5 h 17"/>
                    <a:gd name="T10" fmla="*/ 2 w 25"/>
                    <a:gd name="T11" fmla="*/ 0 h 17"/>
                    <a:gd name="T12" fmla="*/ 0 w 25"/>
                    <a:gd name="T13" fmla="*/ 5 h 17"/>
                    <a:gd name="T14" fmla="*/ 4 w 25"/>
                    <a:gd name="T15" fmla="*/ 13 h 17"/>
                    <a:gd name="T16" fmla="*/ 12 w 25"/>
                    <a:gd name="T17" fmla="*/ 17 h 17"/>
                    <a:gd name="T18" fmla="*/ 21 w 25"/>
                    <a:gd name="T19" fmla="*/ 13 h 17"/>
                    <a:gd name="T20" fmla="*/ 25 w 25"/>
                    <a:gd name="T21" fmla="*/ 5 h 17"/>
                    <a:gd name="T22" fmla="*/ 23 w 25"/>
                    <a:gd name="T23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7">
                      <a:moveTo>
                        <a:pt x="23" y="9"/>
                      </a:moveTo>
                      <a:lnTo>
                        <a:pt x="25" y="5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2" y="0"/>
                      </a:lnTo>
                      <a:lnTo>
                        <a:pt x="0" y="5"/>
                      </a:lnTo>
                      <a:lnTo>
                        <a:pt x="4" y="13"/>
                      </a:lnTo>
                      <a:lnTo>
                        <a:pt x="12" y="17"/>
                      </a:lnTo>
                      <a:lnTo>
                        <a:pt x="21" y="13"/>
                      </a:lnTo>
                      <a:lnTo>
                        <a:pt x="25" y="5"/>
                      </a:lnTo>
                      <a:lnTo>
                        <a:pt x="23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33470" name="Group 318"/>
              <p:cNvGrpSpPr>
                <a:grpSpLocks/>
              </p:cNvGrpSpPr>
              <p:nvPr/>
            </p:nvGrpSpPr>
            <p:grpSpPr bwMode="auto">
              <a:xfrm>
                <a:off x="3232" y="900"/>
                <a:ext cx="1286" cy="2422"/>
                <a:chOff x="3232" y="900"/>
                <a:chExt cx="1286" cy="2422"/>
              </a:xfrm>
            </p:grpSpPr>
            <p:sp>
              <p:nvSpPr>
                <p:cNvPr id="433471" name="Freeform 319"/>
                <p:cNvSpPr>
                  <a:spLocks/>
                </p:cNvSpPr>
                <p:nvPr/>
              </p:nvSpPr>
              <p:spPr bwMode="auto">
                <a:xfrm>
                  <a:off x="3776" y="3249"/>
                  <a:ext cx="25" cy="25"/>
                </a:xfrm>
                <a:custGeom>
                  <a:avLst/>
                  <a:gdLst>
                    <a:gd name="T0" fmla="*/ 10 w 25"/>
                    <a:gd name="T1" fmla="*/ 25 h 25"/>
                    <a:gd name="T2" fmla="*/ 21 w 25"/>
                    <a:gd name="T3" fmla="*/ 17 h 25"/>
                    <a:gd name="T4" fmla="*/ 25 w 25"/>
                    <a:gd name="T5" fmla="*/ 9 h 25"/>
                    <a:gd name="T6" fmla="*/ 4 w 25"/>
                    <a:gd name="T7" fmla="*/ 0 h 25"/>
                    <a:gd name="T8" fmla="*/ 0 w 25"/>
                    <a:gd name="T9" fmla="*/ 9 h 25"/>
                    <a:gd name="T10" fmla="*/ 10 w 25"/>
                    <a:gd name="T11" fmla="*/ 0 h 25"/>
                    <a:gd name="T12" fmla="*/ 0 w 25"/>
                    <a:gd name="T13" fmla="*/ 9 h 25"/>
                    <a:gd name="T14" fmla="*/ 0 w 25"/>
                    <a:gd name="T15" fmla="*/ 17 h 25"/>
                    <a:gd name="T16" fmla="*/ 8 w 25"/>
                    <a:gd name="T17" fmla="*/ 21 h 25"/>
                    <a:gd name="T18" fmla="*/ 14 w 25"/>
                    <a:gd name="T19" fmla="*/ 23 h 25"/>
                    <a:gd name="T20" fmla="*/ 21 w 25"/>
                    <a:gd name="T21" fmla="*/ 17 h 25"/>
                    <a:gd name="T22" fmla="*/ 10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0" y="25"/>
                      </a:move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4" y="0"/>
                      </a:lnTo>
                      <a:lnTo>
                        <a:pt x="0" y="9"/>
                      </a:lnTo>
                      <a:lnTo>
                        <a:pt x="10" y="0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4" y="23"/>
                      </a:lnTo>
                      <a:lnTo>
                        <a:pt x="21" y="17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72" name="Freeform 320"/>
                <p:cNvSpPr>
                  <a:spLocks/>
                </p:cNvSpPr>
                <p:nvPr/>
              </p:nvSpPr>
              <p:spPr bwMode="auto">
                <a:xfrm>
                  <a:off x="3755" y="3249"/>
                  <a:ext cx="31" cy="25"/>
                </a:xfrm>
                <a:custGeom>
                  <a:avLst/>
                  <a:gdLst>
                    <a:gd name="T0" fmla="*/ 21 w 31"/>
                    <a:gd name="T1" fmla="*/ 21 h 25"/>
                    <a:gd name="T2" fmla="*/ 12 w 31"/>
                    <a:gd name="T3" fmla="*/ 25 h 25"/>
                    <a:gd name="T4" fmla="*/ 31 w 31"/>
                    <a:gd name="T5" fmla="*/ 25 h 25"/>
                    <a:gd name="T6" fmla="*/ 31 w 31"/>
                    <a:gd name="T7" fmla="*/ 0 h 25"/>
                    <a:gd name="T8" fmla="*/ 12 w 31"/>
                    <a:gd name="T9" fmla="*/ 0 h 25"/>
                    <a:gd name="T10" fmla="*/ 4 w 31"/>
                    <a:gd name="T11" fmla="*/ 5 h 25"/>
                    <a:gd name="T12" fmla="*/ 12 w 31"/>
                    <a:gd name="T13" fmla="*/ 0 h 25"/>
                    <a:gd name="T14" fmla="*/ 4 w 31"/>
                    <a:gd name="T15" fmla="*/ 5 h 25"/>
                    <a:gd name="T16" fmla="*/ 0 w 31"/>
                    <a:gd name="T17" fmla="*/ 13 h 25"/>
                    <a:gd name="T18" fmla="*/ 4 w 31"/>
                    <a:gd name="T19" fmla="*/ 21 h 25"/>
                    <a:gd name="T20" fmla="*/ 12 w 31"/>
                    <a:gd name="T21" fmla="*/ 25 h 25"/>
                    <a:gd name="T22" fmla="*/ 21 w 3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5">
                      <a:moveTo>
                        <a:pt x="21" y="21"/>
                      </a:moveTo>
                      <a:lnTo>
                        <a:pt x="12" y="25"/>
                      </a:lnTo>
                      <a:lnTo>
                        <a:pt x="31" y="25"/>
                      </a:lnTo>
                      <a:lnTo>
                        <a:pt x="31" y="0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73" name="Freeform 321"/>
                <p:cNvSpPr>
                  <a:spLocks/>
                </p:cNvSpPr>
                <p:nvPr/>
              </p:nvSpPr>
              <p:spPr bwMode="auto">
                <a:xfrm>
                  <a:off x="3751" y="3254"/>
                  <a:ext cx="25" cy="25"/>
                </a:xfrm>
                <a:custGeom>
                  <a:avLst/>
                  <a:gdLst>
                    <a:gd name="T0" fmla="*/ 21 w 25"/>
                    <a:gd name="T1" fmla="*/ 20 h 25"/>
                    <a:gd name="T2" fmla="*/ 21 w 25"/>
                    <a:gd name="T3" fmla="*/ 20 h 25"/>
                    <a:gd name="T4" fmla="*/ 25 w 25"/>
                    <a:gd name="T5" fmla="*/ 16 h 25"/>
                    <a:gd name="T6" fmla="*/ 8 w 25"/>
                    <a:gd name="T7" fmla="*/ 0 h 25"/>
                    <a:gd name="T8" fmla="*/ 4 w 25"/>
                    <a:gd name="T9" fmla="*/ 4 h 25"/>
                    <a:gd name="T10" fmla="*/ 4 w 25"/>
                    <a:gd name="T11" fmla="*/ 4 h 25"/>
                    <a:gd name="T12" fmla="*/ 4 w 25"/>
                    <a:gd name="T13" fmla="*/ 4 h 25"/>
                    <a:gd name="T14" fmla="*/ 0 w 25"/>
                    <a:gd name="T15" fmla="*/ 12 h 25"/>
                    <a:gd name="T16" fmla="*/ 4 w 25"/>
                    <a:gd name="T17" fmla="*/ 20 h 25"/>
                    <a:gd name="T18" fmla="*/ 12 w 25"/>
                    <a:gd name="T19" fmla="*/ 25 h 25"/>
                    <a:gd name="T20" fmla="*/ 21 w 25"/>
                    <a:gd name="T21" fmla="*/ 2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21" y="20"/>
                      </a:moveTo>
                      <a:lnTo>
                        <a:pt x="21" y="20"/>
                      </a:lnTo>
                      <a:lnTo>
                        <a:pt x="25" y="16"/>
                      </a:lnTo>
                      <a:lnTo>
                        <a:pt x="8" y="0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2" y="25"/>
                      </a:lnTo>
                      <a:lnTo>
                        <a:pt x="21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74" name="Freeform 322"/>
                <p:cNvSpPr>
                  <a:spLocks/>
                </p:cNvSpPr>
                <p:nvPr/>
              </p:nvSpPr>
              <p:spPr bwMode="auto">
                <a:xfrm>
                  <a:off x="3742" y="3258"/>
                  <a:ext cx="30" cy="29"/>
                </a:xfrm>
                <a:custGeom>
                  <a:avLst/>
                  <a:gdLst>
                    <a:gd name="T0" fmla="*/ 13 w 30"/>
                    <a:gd name="T1" fmla="*/ 29 h 29"/>
                    <a:gd name="T2" fmla="*/ 21 w 30"/>
                    <a:gd name="T3" fmla="*/ 25 h 29"/>
                    <a:gd name="T4" fmla="*/ 30 w 30"/>
                    <a:gd name="T5" fmla="*/ 16 h 29"/>
                    <a:gd name="T6" fmla="*/ 13 w 30"/>
                    <a:gd name="T7" fmla="*/ 0 h 29"/>
                    <a:gd name="T8" fmla="*/ 4 w 30"/>
                    <a:gd name="T9" fmla="*/ 8 h 29"/>
                    <a:gd name="T10" fmla="*/ 13 w 30"/>
                    <a:gd name="T11" fmla="*/ 4 h 29"/>
                    <a:gd name="T12" fmla="*/ 4 w 30"/>
                    <a:gd name="T13" fmla="*/ 8 h 29"/>
                    <a:gd name="T14" fmla="*/ 0 w 30"/>
                    <a:gd name="T15" fmla="*/ 16 h 29"/>
                    <a:gd name="T16" fmla="*/ 4 w 30"/>
                    <a:gd name="T17" fmla="*/ 25 h 29"/>
                    <a:gd name="T18" fmla="*/ 13 w 30"/>
                    <a:gd name="T19" fmla="*/ 29 h 29"/>
                    <a:gd name="T20" fmla="*/ 21 w 30"/>
                    <a:gd name="T21" fmla="*/ 25 h 29"/>
                    <a:gd name="T22" fmla="*/ 13 w 30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13" y="29"/>
                      </a:moveTo>
                      <a:lnTo>
                        <a:pt x="21" y="25"/>
                      </a:lnTo>
                      <a:lnTo>
                        <a:pt x="30" y="16"/>
                      </a:lnTo>
                      <a:lnTo>
                        <a:pt x="13" y="0"/>
                      </a:lnTo>
                      <a:lnTo>
                        <a:pt x="4" y="8"/>
                      </a:lnTo>
                      <a:lnTo>
                        <a:pt x="13" y="4"/>
                      </a:lnTo>
                      <a:lnTo>
                        <a:pt x="4" y="8"/>
                      </a:lnTo>
                      <a:lnTo>
                        <a:pt x="0" y="16"/>
                      </a:lnTo>
                      <a:lnTo>
                        <a:pt x="4" y="25"/>
                      </a:lnTo>
                      <a:lnTo>
                        <a:pt x="13" y="29"/>
                      </a:lnTo>
                      <a:lnTo>
                        <a:pt x="21" y="25"/>
                      </a:lnTo>
                      <a:lnTo>
                        <a:pt x="13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75" name="Freeform 323"/>
                <p:cNvSpPr>
                  <a:spLocks/>
                </p:cNvSpPr>
                <p:nvPr/>
              </p:nvSpPr>
              <p:spPr bwMode="auto">
                <a:xfrm>
                  <a:off x="3734" y="3262"/>
                  <a:ext cx="21" cy="25"/>
                </a:xfrm>
                <a:custGeom>
                  <a:avLst/>
                  <a:gdLst>
                    <a:gd name="T0" fmla="*/ 17 w 21"/>
                    <a:gd name="T1" fmla="*/ 23 h 25"/>
                    <a:gd name="T2" fmla="*/ 12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2 w 21"/>
                    <a:gd name="T9" fmla="*/ 0 h 25"/>
                    <a:gd name="T10" fmla="*/ 8 w 21"/>
                    <a:gd name="T11" fmla="*/ 2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2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17 w 21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17" y="23"/>
                      </a:moveTo>
                      <a:lnTo>
                        <a:pt x="12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8" y="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76" name="Freeform 324"/>
                <p:cNvSpPr>
                  <a:spLocks/>
                </p:cNvSpPr>
                <p:nvPr/>
              </p:nvSpPr>
              <p:spPr bwMode="auto">
                <a:xfrm>
                  <a:off x="3728" y="3264"/>
                  <a:ext cx="23" cy="25"/>
                </a:xfrm>
                <a:custGeom>
                  <a:avLst/>
                  <a:gdLst>
                    <a:gd name="T0" fmla="*/ 21 w 23"/>
                    <a:gd name="T1" fmla="*/ 19 h 25"/>
                    <a:gd name="T2" fmla="*/ 14 w 23"/>
                    <a:gd name="T3" fmla="*/ 25 h 25"/>
                    <a:gd name="T4" fmla="*/ 23 w 23"/>
                    <a:gd name="T5" fmla="*/ 21 h 25"/>
                    <a:gd name="T6" fmla="*/ 14 w 23"/>
                    <a:gd name="T7" fmla="*/ 0 h 25"/>
                    <a:gd name="T8" fmla="*/ 6 w 23"/>
                    <a:gd name="T9" fmla="*/ 4 h 25"/>
                    <a:gd name="T10" fmla="*/ 0 w 23"/>
                    <a:gd name="T11" fmla="*/ 10 h 25"/>
                    <a:gd name="T12" fmla="*/ 6 w 23"/>
                    <a:gd name="T13" fmla="*/ 4 h 25"/>
                    <a:gd name="T14" fmla="*/ 0 w 23"/>
                    <a:gd name="T15" fmla="*/ 10 h 25"/>
                    <a:gd name="T16" fmla="*/ 2 w 23"/>
                    <a:gd name="T17" fmla="*/ 17 h 25"/>
                    <a:gd name="T18" fmla="*/ 6 w 23"/>
                    <a:gd name="T19" fmla="*/ 25 h 25"/>
                    <a:gd name="T20" fmla="*/ 14 w 23"/>
                    <a:gd name="T21" fmla="*/ 25 h 25"/>
                    <a:gd name="T22" fmla="*/ 21 w 23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19"/>
                      </a:moveTo>
                      <a:lnTo>
                        <a:pt x="14" y="25"/>
                      </a:lnTo>
                      <a:lnTo>
                        <a:pt x="23" y="21"/>
                      </a:lnTo>
                      <a:lnTo>
                        <a:pt x="14" y="0"/>
                      </a:lnTo>
                      <a:lnTo>
                        <a:pt x="6" y="4"/>
                      </a:lnTo>
                      <a:lnTo>
                        <a:pt x="0" y="10"/>
                      </a:lnTo>
                      <a:lnTo>
                        <a:pt x="6" y="4"/>
                      </a:lnTo>
                      <a:lnTo>
                        <a:pt x="0" y="10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4" y="25"/>
                      </a:lnTo>
                      <a:lnTo>
                        <a:pt x="2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77" name="Freeform 325"/>
                <p:cNvSpPr>
                  <a:spLocks/>
                </p:cNvSpPr>
                <p:nvPr/>
              </p:nvSpPr>
              <p:spPr bwMode="auto">
                <a:xfrm>
                  <a:off x="3723" y="3274"/>
                  <a:ext cx="26" cy="23"/>
                </a:xfrm>
                <a:custGeom>
                  <a:avLst/>
                  <a:gdLst>
                    <a:gd name="T0" fmla="*/ 17 w 26"/>
                    <a:gd name="T1" fmla="*/ 21 h 23"/>
                    <a:gd name="T2" fmla="*/ 21 w 26"/>
                    <a:gd name="T3" fmla="*/ 17 h 23"/>
                    <a:gd name="T4" fmla="*/ 26 w 26"/>
                    <a:gd name="T5" fmla="*/ 9 h 23"/>
                    <a:gd name="T6" fmla="*/ 5 w 26"/>
                    <a:gd name="T7" fmla="*/ 0 h 23"/>
                    <a:gd name="T8" fmla="*/ 0 w 26"/>
                    <a:gd name="T9" fmla="*/ 9 h 23"/>
                    <a:gd name="T10" fmla="*/ 5 w 26"/>
                    <a:gd name="T11" fmla="*/ 5 h 23"/>
                    <a:gd name="T12" fmla="*/ 0 w 26"/>
                    <a:gd name="T13" fmla="*/ 9 h 23"/>
                    <a:gd name="T14" fmla="*/ 0 w 26"/>
                    <a:gd name="T15" fmla="*/ 17 h 23"/>
                    <a:gd name="T16" fmla="*/ 9 w 26"/>
                    <a:gd name="T17" fmla="*/ 21 h 23"/>
                    <a:gd name="T18" fmla="*/ 15 w 26"/>
                    <a:gd name="T19" fmla="*/ 23 h 23"/>
                    <a:gd name="T20" fmla="*/ 21 w 26"/>
                    <a:gd name="T21" fmla="*/ 17 h 23"/>
                    <a:gd name="T22" fmla="*/ 17 w 26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3">
                      <a:moveTo>
                        <a:pt x="17" y="21"/>
                      </a:moveTo>
                      <a:lnTo>
                        <a:pt x="21" y="17"/>
                      </a:lnTo>
                      <a:lnTo>
                        <a:pt x="26" y="9"/>
                      </a:lnTo>
                      <a:lnTo>
                        <a:pt x="5" y="0"/>
                      </a:lnTo>
                      <a:lnTo>
                        <a:pt x="0" y="9"/>
                      </a:lnTo>
                      <a:lnTo>
                        <a:pt x="5" y="5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9" y="21"/>
                      </a:lnTo>
                      <a:lnTo>
                        <a:pt x="15" y="23"/>
                      </a:lnTo>
                      <a:lnTo>
                        <a:pt x="21" y="17"/>
                      </a:lnTo>
                      <a:lnTo>
                        <a:pt x="1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78" name="Freeform 326"/>
                <p:cNvSpPr>
                  <a:spLocks/>
                </p:cNvSpPr>
                <p:nvPr/>
              </p:nvSpPr>
              <p:spPr bwMode="auto">
                <a:xfrm>
                  <a:off x="3717" y="3279"/>
                  <a:ext cx="23" cy="23"/>
                </a:xfrm>
                <a:custGeom>
                  <a:avLst/>
                  <a:gdLst>
                    <a:gd name="T0" fmla="*/ 19 w 23"/>
                    <a:gd name="T1" fmla="*/ 21 h 23"/>
                    <a:gd name="T2" fmla="*/ 17 w 23"/>
                    <a:gd name="T3" fmla="*/ 21 h 23"/>
                    <a:gd name="T4" fmla="*/ 23 w 23"/>
                    <a:gd name="T5" fmla="*/ 16 h 23"/>
                    <a:gd name="T6" fmla="*/ 11 w 23"/>
                    <a:gd name="T7" fmla="*/ 0 h 23"/>
                    <a:gd name="T8" fmla="*/ 4 w 23"/>
                    <a:gd name="T9" fmla="*/ 4 h 23"/>
                    <a:gd name="T10" fmla="*/ 2 w 23"/>
                    <a:gd name="T11" fmla="*/ 4 h 23"/>
                    <a:gd name="T12" fmla="*/ 4 w 23"/>
                    <a:gd name="T13" fmla="*/ 4 h 23"/>
                    <a:gd name="T14" fmla="*/ 0 w 23"/>
                    <a:gd name="T15" fmla="*/ 10 h 23"/>
                    <a:gd name="T16" fmla="*/ 2 w 23"/>
                    <a:gd name="T17" fmla="*/ 18 h 23"/>
                    <a:gd name="T18" fmla="*/ 9 w 23"/>
                    <a:gd name="T19" fmla="*/ 23 h 23"/>
                    <a:gd name="T20" fmla="*/ 17 w 23"/>
                    <a:gd name="T21" fmla="*/ 21 h 23"/>
                    <a:gd name="T22" fmla="*/ 19 w 23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19" y="21"/>
                      </a:moveTo>
                      <a:lnTo>
                        <a:pt x="17" y="21"/>
                      </a:lnTo>
                      <a:lnTo>
                        <a:pt x="23" y="16"/>
                      </a:lnTo>
                      <a:lnTo>
                        <a:pt x="11" y="0"/>
                      </a:lnTo>
                      <a:lnTo>
                        <a:pt x="4" y="4"/>
                      </a:lnTo>
                      <a:lnTo>
                        <a:pt x="2" y="4"/>
                      </a:lnTo>
                      <a:lnTo>
                        <a:pt x="4" y="4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9" y="23"/>
                      </a:lnTo>
                      <a:lnTo>
                        <a:pt x="17" y="21"/>
                      </a:lnTo>
                      <a:lnTo>
                        <a:pt x="1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79" name="Freeform 327"/>
                <p:cNvSpPr>
                  <a:spLocks/>
                </p:cNvSpPr>
                <p:nvPr/>
              </p:nvSpPr>
              <p:spPr bwMode="auto">
                <a:xfrm>
                  <a:off x="3707" y="3283"/>
                  <a:ext cx="29" cy="29"/>
                </a:xfrm>
                <a:custGeom>
                  <a:avLst/>
                  <a:gdLst>
                    <a:gd name="T0" fmla="*/ 16 w 29"/>
                    <a:gd name="T1" fmla="*/ 27 h 29"/>
                    <a:gd name="T2" fmla="*/ 21 w 29"/>
                    <a:gd name="T3" fmla="*/ 25 h 29"/>
                    <a:gd name="T4" fmla="*/ 29 w 29"/>
                    <a:gd name="T5" fmla="*/ 17 h 29"/>
                    <a:gd name="T6" fmla="*/ 12 w 29"/>
                    <a:gd name="T7" fmla="*/ 0 h 29"/>
                    <a:gd name="T8" fmla="*/ 4 w 29"/>
                    <a:gd name="T9" fmla="*/ 8 h 29"/>
                    <a:gd name="T10" fmla="*/ 8 w 29"/>
                    <a:gd name="T11" fmla="*/ 6 h 29"/>
                    <a:gd name="T12" fmla="*/ 4 w 29"/>
                    <a:gd name="T13" fmla="*/ 8 h 29"/>
                    <a:gd name="T14" fmla="*/ 0 w 29"/>
                    <a:gd name="T15" fmla="*/ 17 h 29"/>
                    <a:gd name="T16" fmla="*/ 4 w 29"/>
                    <a:gd name="T17" fmla="*/ 25 h 29"/>
                    <a:gd name="T18" fmla="*/ 12 w 29"/>
                    <a:gd name="T19" fmla="*/ 29 h 29"/>
                    <a:gd name="T20" fmla="*/ 21 w 29"/>
                    <a:gd name="T21" fmla="*/ 25 h 29"/>
                    <a:gd name="T22" fmla="*/ 16 w 29"/>
                    <a:gd name="T23" fmla="*/ 2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6" y="27"/>
                      </a:moveTo>
                      <a:lnTo>
                        <a:pt x="21" y="25"/>
                      </a:lnTo>
                      <a:lnTo>
                        <a:pt x="29" y="17"/>
                      </a:lnTo>
                      <a:lnTo>
                        <a:pt x="12" y="0"/>
                      </a:lnTo>
                      <a:lnTo>
                        <a:pt x="4" y="8"/>
                      </a:lnTo>
                      <a:lnTo>
                        <a:pt x="8" y="6"/>
                      </a:lnTo>
                      <a:lnTo>
                        <a:pt x="4" y="8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2" y="29"/>
                      </a:lnTo>
                      <a:lnTo>
                        <a:pt x="21" y="2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0" name="Freeform 328"/>
                <p:cNvSpPr>
                  <a:spLocks/>
                </p:cNvSpPr>
                <p:nvPr/>
              </p:nvSpPr>
              <p:spPr bwMode="auto">
                <a:xfrm>
                  <a:off x="3700" y="3289"/>
                  <a:ext cx="23" cy="25"/>
                </a:xfrm>
                <a:custGeom>
                  <a:avLst/>
                  <a:gdLst>
                    <a:gd name="T0" fmla="*/ 17 w 23"/>
                    <a:gd name="T1" fmla="*/ 23 h 25"/>
                    <a:gd name="T2" fmla="*/ 15 w 23"/>
                    <a:gd name="T3" fmla="*/ 25 h 25"/>
                    <a:gd name="T4" fmla="*/ 23 w 23"/>
                    <a:gd name="T5" fmla="*/ 21 h 25"/>
                    <a:gd name="T6" fmla="*/ 15 w 23"/>
                    <a:gd name="T7" fmla="*/ 0 h 25"/>
                    <a:gd name="T8" fmla="*/ 7 w 23"/>
                    <a:gd name="T9" fmla="*/ 4 h 25"/>
                    <a:gd name="T10" fmla="*/ 5 w 23"/>
                    <a:gd name="T11" fmla="*/ 6 h 25"/>
                    <a:gd name="T12" fmla="*/ 7 w 23"/>
                    <a:gd name="T13" fmla="*/ 4 h 25"/>
                    <a:gd name="T14" fmla="*/ 0 w 23"/>
                    <a:gd name="T15" fmla="*/ 11 h 25"/>
                    <a:gd name="T16" fmla="*/ 3 w 23"/>
                    <a:gd name="T17" fmla="*/ 17 h 25"/>
                    <a:gd name="T18" fmla="*/ 7 w 23"/>
                    <a:gd name="T19" fmla="*/ 25 h 25"/>
                    <a:gd name="T20" fmla="*/ 15 w 23"/>
                    <a:gd name="T21" fmla="*/ 25 h 25"/>
                    <a:gd name="T22" fmla="*/ 17 w 23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7" y="23"/>
                      </a:moveTo>
                      <a:lnTo>
                        <a:pt x="15" y="25"/>
                      </a:lnTo>
                      <a:lnTo>
                        <a:pt x="23" y="21"/>
                      </a:lnTo>
                      <a:lnTo>
                        <a:pt x="15" y="0"/>
                      </a:lnTo>
                      <a:lnTo>
                        <a:pt x="7" y="4"/>
                      </a:lnTo>
                      <a:lnTo>
                        <a:pt x="5" y="6"/>
                      </a:lnTo>
                      <a:lnTo>
                        <a:pt x="7" y="4"/>
                      </a:lnTo>
                      <a:lnTo>
                        <a:pt x="0" y="11"/>
                      </a:lnTo>
                      <a:lnTo>
                        <a:pt x="3" y="17"/>
                      </a:lnTo>
                      <a:lnTo>
                        <a:pt x="7" y="25"/>
                      </a:lnTo>
                      <a:lnTo>
                        <a:pt x="15" y="25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1" name="Freeform 329"/>
                <p:cNvSpPr>
                  <a:spLocks/>
                </p:cNvSpPr>
                <p:nvPr/>
              </p:nvSpPr>
              <p:spPr bwMode="auto">
                <a:xfrm>
                  <a:off x="3688" y="3295"/>
                  <a:ext cx="29" cy="27"/>
                </a:xfrm>
                <a:custGeom>
                  <a:avLst/>
                  <a:gdLst>
                    <a:gd name="T0" fmla="*/ 6 w 29"/>
                    <a:gd name="T1" fmla="*/ 27 h 27"/>
                    <a:gd name="T2" fmla="*/ 17 w 29"/>
                    <a:gd name="T3" fmla="*/ 25 h 27"/>
                    <a:gd name="T4" fmla="*/ 29 w 29"/>
                    <a:gd name="T5" fmla="*/ 17 h 27"/>
                    <a:gd name="T6" fmla="*/ 17 w 29"/>
                    <a:gd name="T7" fmla="*/ 0 h 27"/>
                    <a:gd name="T8" fmla="*/ 4 w 29"/>
                    <a:gd name="T9" fmla="*/ 9 h 27"/>
                    <a:gd name="T10" fmla="*/ 15 w 29"/>
                    <a:gd name="T11" fmla="*/ 7 h 27"/>
                    <a:gd name="T12" fmla="*/ 4 w 29"/>
                    <a:gd name="T13" fmla="*/ 9 h 27"/>
                    <a:gd name="T14" fmla="*/ 0 w 29"/>
                    <a:gd name="T15" fmla="*/ 15 h 27"/>
                    <a:gd name="T16" fmla="*/ 2 w 29"/>
                    <a:gd name="T17" fmla="*/ 23 h 27"/>
                    <a:gd name="T18" fmla="*/ 8 w 29"/>
                    <a:gd name="T19" fmla="*/ 27 h 27"/>
                    <a:gd name="T20" fmla="*/ 17 w 29"/>
                    <a:gd name="T21" fmla="*/ 25 h 27"/>
                    <a:gd name="T22" fmla="*/ 6 w 29"/>
                    <a:gd name="T23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6" y="27"/>
                      </a:moveTo>
                      <a:lnTo>
                        <a:pt x="17" y="25"/>
                      </a:lnTo>
                      <a:lnTo>
                        <a:pt x="29" y="17"/>
                      </a:lnTo>
                      <a:lnTo>
                        <a:pt x="17" y="0"/>
                      </a:lnTo>
                      <a:lnTo>
                        <a:pt x="4" y="9"/>
                      </a:lnTo>
                      <a:lnTo>
                        <a:pt x="15" y="7"/>
                      </a:lnTo>
                      <a:lnTo>
                        <a:pt x="4" y="9"/>
                      </a:lnTo>
                      <a:lnTo>
                        <a:pt x="0" y="15"/>
                      </a:lnTo>
                      <a:lnTo>
                        <a:pt x="2" y="23"/>
                      </a:lnTo>
                      <a:lnTo>
                        <a:pt x="8" y="27"/>
                      </a:lnTo>
                      <a:lnTo>
                        <a:pt x="17" y="25"/>
                      </a:lnTo>
                      <a:lnTo>
                        <a:pt x="6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2" name="Freeform 330"/>
                <p:cNvSpPr>
                  <a:spLocks/>
                </p:cNvSpPr>
                <p:nvPr/>
              </p:nvSpPr>
              <p:spPr bwMode="auto">
                <a:xfrm>
                  <a:off x="3677" y="3297"/>
                  <a:ext cx="26" cy="25"/>
                </a:xfrm>
                <a:custGeom>
                  <a:avLst/>
                  <a:gdLst>
                    <a:gd name="T0" fmla="*/ 9 w 26"/>
                    <a:gd name="T1" fmla="*/ 21 h 25"/>
                    <a:gd name="T2" fmla="*/ 7 w 26"/>
                    <a:gd name="T3" fmla="*/ 21 h 25"/>
                    <a:gd name="T4" fmla="*/ 17 w 26"/>
                    <a:gd name="T5" fmla="*/ 25 h 25"/>
                    <a:gd name="T6" fmla="*/ 26 w 26"/>
                    <a:gd name="T7" fmla="*/ 5 h 25"/>
                    <a:gd name="T8" fmla="*/ 15 w 26"/>
                    <a:gd name="T9" fmla="*/ 0 h 25"/>
                    <a:gd name="T10" fmla="*/ 13 w 26"/>
                    <a:gd name="T11" fmla="*/ 0 h 25"/>
                    <a:gd name="T12" fmla="*/ 15 w 26"/>
                    <a:gd name="T13" fmla="*/ 0 h 25"/>
                    <a:gd name="T14" fmla="*/ 7 w 26"/>
                    <a:gd name="T15" fmla="*/ 0 h 25"/>
                    <a:gd name="T16" fmla="*/ 3 w 26"/>
                    <a:gd name="T17" fmla="*/ 7 h 25"/>
                    <a:gd name="T18" fmla="*/ 0 w 26"/>
                    <a:gd name="T19" fmla="*/ 15 h 25"/>
                    <a:gd name="T20" fmla="*/ 7 w 26"/>
                    <a:gd name="T21" fmla="*/ 21 h 25"/>
                    <a:gd name="T22" fmla="*/ 9 w 26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9" y="21"/>
                      </a:moveTo>
                      <a:lnTo>
                        <a:pt x="7" y="21"/>
                      </a:lnTo>
                      <a:lnTo>
                        <a:pt x="17" y="25"/>
                      </a:lnTo>
                      <a:lnTo>
                        <a:pt x="26" y="5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3" y="7"/>
                      </a:lnTo>
                      <a:lnTo>
                        <a:pt x="0" y="15"/>
                      </a:lnTo>
                      <a:lnTo>
                        <a:pt x="7" y="21"/>
                      </a:lnTo>
                      <a:lnTo>
                        <a:pt x="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3" name="Freeform 331"/>
                <p:cNvSpPr>
                  <a:spLocks/>
                </p:cNvSpPr>
                <p:nvPr/>
              </p:nvSpPr>
              <p:spPr bwMode="auto">
                <a:xfrm>
                  <a:off x="3667" y="3291"/>
                  <a:ext cx="23" cy="27"/>
                </a:xfrm>
                <a:custGeom>
                  <a:avLst/>
                  <a:gdLst>
                    <a:gd name="T0" fmla="*/ 8 w 23"/>
                    <a:gd name="T1" fmla="*/ 25 h 27"/>
                    <a:gd name="T2" fmla="*/ 6 w 23"/>
                    <a:gd name="T3" fmla="*/ 23 h 27"/>
                    <a:gd name="T4" fmla="*/ 19 w 23"/>
                    <a:gd name="T5" fmla="*/ 27 h 27"/>
                    <a:gd name="T6" fmla="*/ 23 w 23"/>
                    <a:gd name="T7" fmla="*/ 6 h 27"/>
                    <a:gd name="T8" fmla="*/ 10 w 23"/>
                    <a:gd name="T9" fmla="*/ 2 h 27"/>
                    <a:gd name="T10" fmla="*/ 8 w 23"/>
                    <a:gd name="T11" fmla="*/ 0 h 27"/>
                    <a:gd name="T12" fmla="*/ 10 w 23"/>
                    <a:gd name="T13" fmla="*/ 2 h 27"/>
                    <a:gd name="T14" fmla="*/ 2 w 23"/>
                    <a:gd name="T15" fmla="*/ 4 h 27"/>
                    <a:gd name="T16" fmla="*/ 0 w 23"/>
                    <a:gd name="T17" fmla="*/ 11 h 27"/>
                    <a:gd name="T18" fmla="*/ 0 w 23"/>
                    <a:gd name="T19" fmla="*/ 19 h 27"/>
                    <a:gd name="T20" fmla="*/ 6 w 23"/>
                    <a:gd name="T21" fmla="*/ 23 h 27"/>
                    <a:gd name="T22" fmla="*/ 8 w 23"/>
                    <a:gd name="T23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8" y="25"/>
                      </a:moveTo>
                      <a:lnTo>
                        <a:pt x="6" y="23"/>
                      </a:lnTo>
                      <a:lnTo>
                        <a:pt x="19" y="27"/>
                      </a:lnTo>
                      <a:lnTo>
                        <a:pt x="23" y="6"/>
                      </a:lnTo>
                      <a:lnTo>
                        <a:pt x="10" y="2"/>
                      </a:lnTo>
                      <a:lnTo>
                        <a:pt x="8" y="0"/>
                      </a:lnTo>
                      <a:lnTo>
                        <a:pt x="10" y="2"/>
                      </a:lnTo>
                      <a:lnTo>
                        <a:pt x="2" y="4"/>
                      </a:lnTo>
                      <a:lnTo>
                        <a:pt x="0" y="11"/>
                      </a:lnTo>
                      <a:lnTo>
                        <a:pt x="0" y="19"/>
                      </a:lnTo>
                      <a:lnTo>
                        <a:pt x="6" y="23"/>
                      </a:lnTo>
                      <a:lnTo>
                        <a:pt x="8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4" name="Freeform 332"/>
                <p:cNvSpPr>
                  <a:spLocks/>
                </p:cNvSpPr>
                <p:nvPr/>
              </p:nvSpPr>
              <p:spPr bwMode="auto">
                <a:xfrm>
                  <a:off x="3659" y="3291"/>
                  <a:ext cx="21" cy="25"/>
                </a:xfrm>
                <a:custGeom>
                  <a:avLst/>
                  <a:gdLst>
                    <a:gd name="T0" fmla="*/ 4 w 21"/>
                    <a:gd name="T1" fmla="*/ 21 h 25"/>
                    <a:gd name="T2" fmla="*/ 12 w 21"/>
                    <a:gd name="T3" fmla="*/ 25 h 25"/>
                    <a:gd name="T4" fmla="*/ 16 w 21"/>
                    <a:gd name="T5" fmla="*/ 25 h 25"/>
                    <a:gd name="T6" fmla="*/ 16 w 21"/>
                    <a:gd name="T7" fmla="*/ 0 h 25"/>
                    <a:gd name="T8" fmla="*/ 12 w 21"/>
                    <a:gd name="T9" fmla="*/ 0 h 25"/>
                    <a:gd name="T10" fmla="*/ 21 w 21"/>
                    <a:gd name="T11" fmla="*/ 4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3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4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4" y="21"/>
                      </a:moveTo>
                      <a:lnTo>
                        <a:pt x="12" y="25"/>
                      </a:lnTo>
                      <a:lnTo>
                        <a:pt x="16" y="25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5" name="Freeform 333"/>
                <p:cNvSpPr>
                  <a:spLocks/>
                </p:cNvSpPr>
                <p:nvPr/>
              </p:nvSpPr>
              <p:spPr bwMode="auto">
                <a:xfrm>
                  <a:off x="3650" y="3283"/>
                  <a:ext cx="30" cy="29"/>
                </a:xfrm>
                <a:custGeom>
                  <a:avLst/>
                  <a:gdLst>
                    <a:gd name="T0" fmla="*/ 9 w 30"/>
                    <a:gd name="T1" fmla="*/ 23 h 29"/>
                    <a:gd name="T2" fmla="*/ 4 w 30"/>
                    <a:gd name="T3" fmla="*/ 21 h 29"/>
                    <a:gd name="T4" fmla="*/ 13 w 30"/>
                    <a:gd name="T5" fmla="*/ 29 h 29"/>
                    <a:gd name="T6" fmla="*/ 30 w 30"/>
                    <a:gd name="T7" fmla="*/ 12 h 29"/>
                    <a:gd name="T8" fmla="*/ 21 w 30"/>
                    <a:gd name="T9" fmla="*/ 4 h 29"/>
                    <a:gd name="T10" fmla="*/ 17 w 30"/>
                    <a:gd name="T11" fmla="*/ 2 h 29"/>
                    <a:gd name="T12" fmla="*/ 21 w 30"/>
                    <a:gd name="T13" fmla="*/ 4 h 29"/>
                    <a:gd name="T14" fmla="*/ 13 w 30"/>
                    <a:gd name="T15" fmla="*/ 0 h 29"/>
                    <a:gd name="T16" fmla="*/ 4 w 30"/>
                    <a:gd name="T17" fmla="*/ 4 h 29"/>
                    <a:gd name="T18" fmla="*/ 0 w 30"/>
                    <a:gd name="T19" fmla="*/ 12 h 29"/>
                    <a:gd name="T20" fmla="*/ 4 w 30"/>
                    <a:gd name="T21" fmla="*/ 21 h 29"/>
                    <a:gd name="T22" fmla="*/ 9 w 30"/>
                    <a:gd name="T23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9" y="23"/>
                      </a:moveTo>
                      <a:lnTo>
                        <a:pt x="4" y="21"/>
                      </a:lnTo>
                      <a:lnTo>
                        <a:pt x="13" y="29"/>
                      </a:lnTo>
                      <a:lnTo>
                        <a:pt x="30" y="12"/>
                      </a:lnTo>
                      <a:lnTo>
                        <a:pt x="21" y="4"/>
                      </a:lnTo>
                      <a:lnTo>
                        <a:pt x="17" y="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9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6" name="Freeform 334"/>
                <p:cNvSpPr>
                  <a:spLocks/>
                </p:cNvSpPr>
                <p:nvPr/>
              </p:nvSpPr>
              <p:spPr bwMode="auto">
                <a:xfrm>
                  <a:off x="3644" y="3279"/>
                  <a:ext cx="23" cy="27"/>
                </a:xfrm>
                <a:custGeom>
                  <a:avLst/>
                  <a:gdLst>
                    <a:gd name="T0" fmla="*/ 10 w 23"/>
                    <a:gd name="T1" fmla="*/ 25 h 27"/>
                    <a:gd name="T2" fmla="*/ 6 w 23"/>
                    <a:gd name="T3" fmla="*/ 23 h 27"/>
                    <a:gd name="T4" fmla="*/ 15 w 23"/>
                    <a:gd name="T5" fmla="*/ 27 h 27"/>
                    <a:gd name="T6" fmla="*/ 23 w 23"/>
                    <a:gd name="T7" fmla="*/ 6 h 27"/>
                    <a:gd name="T8" fmla="*/ 15 w 23"/>
                    <a:gd name="T9" fmla="*/ 2 h 27"/>
                    <a:gd name="T10" fmla="*/ 10 w 23"/>
                    <a:gd name="T11" fmla="*/ 0 h 27"/>
                    <a:gd name="T12" fmla="*/ 15 w 23"/>
                    <a:gd name="T13" fmla="*/ 2 h 27"/>
                    <a:gd name="T14" fmla="*/ 6 w 23"/>
                    <a:gd name="T15" fmla="*/ 2 h 27"/>
                    <a:gd name="T16" fmla="*/ 2 w 23"/>
                    <a:gd name="T17" fmla="*/ 8 h 27"/>
                    <a:gd name="T18" fmla="*/ 0 w 23"/>
                    <a:gd name="T19" fmla="*/ 16 h 27"/>
                    <a:gd name="T20" fmla="*/ 6 w 23"/>
                    <a:gd name="T21" fmla="*/ 23 h 27"/>
                    <a:gd name="T22" fmla="*/ 10 w 23"/>
                    <a:gd name="T23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10" y="25"/>
                      </a:moveTo>
                      <a:lnTo>
                        <a:pt x="6" y="23"/>
                      </a:lnTo>
                      <a:lnTo>
                        <a:pt x="15" y="27"/>
                      </a:lnTo>
                      <a:lnTo>
                        <a:pt x="23" y="6"/>
                      </a:lnTo>
                      <a:lnTo>
                        <a:pt x="15" y="2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6" y="2"/>
                      </a:lnTo>
                      <a:lnTo>
                        <a:pt x="2" y="8"/>
                      </a:lnTo>
                      <a:lnTo>
                        <a:pt x="0" y="16"/>
                      </a:lnTo>
                      <a:lnTo>
                        <a:pt x="6" y="23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7" name="Freeform 335"/>
                <p:cNvSpPr>
                  <a:spLocks/>
                </p:cNvSpPr>
                <p:nvPr/>
              </p:nvSpPr>
              <p:spPr bwMode="auto">
                <a:xfrm>
                  <a:off x="3638" y="3279"/>
                  <a:ext cx="16" cy="25"/>
                </a:xfrm>
                <a:custGeom>
                  <a:avLst/>
                  <a:gdLst>
                    <a:gd name="T0" fmla="*/ 10 w 16"/>
                    <a:gd name="T1" fmla="*/ 23 h 25"/>
                    <a:gd name="T2" fmla="*/ 12 w 16"/>
                    <a:gd name="T3" fmla="*/ 25 h 25"/>
                    <a:gd name="T4" fmla="*/ 16 w 16"/>
                    <a:gd name="T5" fmla="*/ 25 h 25"/>
                    <a:gd name="T6" fmla="*/ 16 w 16"/>
                    <a:gd name="T7" fmla="*/ 0 h 25"/>
                    <a:gd name="T8" fmla="*/ 12 w 16"/>
                    <a:gd name="T9" fmla="*/ 0 h 25"/>
                    <a:gd name="T10" fmla="*/ 14 w 16"/>
                    <a:gd name="T11" fmla="*/ 2 h 25"/>
                    <a:gd name="T12" fmla="*/ 12 w 16"/>
                    <a:gd name="T13" fmla="*/ 0 h 25"/>
                    <a:gd name="T14" fmla="*/ 4 w 16"/>
                    <a:gd name="T15" fmla="*/ 4 h 25"/>
                    <a:gd name="T16" fmla="*/ 0 w 16"/>
                    <a:gd name="T17" fmla="*/ 12 h 25"/>
                    <a:gd name="T18" fmla="*/ 4 w 16"/>
                    <a:gd name="T19" fmla="*/ 21 h 25"/>
                    <a:gd name="T20" fmla="*/ 12 w 16"/>
                    <a:gd name="T21" fmla="*/ 25 h 25"/>
                    <a:gd name="T22" fmla="*/ 10 w 16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" h="25">
                      <a:moveTo>
                        <a:pt x="10" y="23"/>
                      </a:moveTo>
                      <a:lnTo>
                        <a:pt x="12" y="25"/>
                      </a:lnTo>
                      <a:lnTo>
                        <a:pt x="16" y="25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14" y="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1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8" name="Freeform 336"/>
                <p:cNvSpPr>
                  <a:spLocks/>
                </p:cNvSpPr>
                <p:nvPr/>
              </p:nvSpPr>
              <p:spPr bwMode="auto">
                <a:xfrm>
                  <a:off x="3627" y="3277"/>
                  <a:ext cx="25" cy="25"/>
                </a:xfrm>
                <a:custGeom>
                  <a:avLst/>
                  <a:gdLst>
                    <a:gd name="T0" fmla="*/ 2 w 25"/>
                    <a:gd name="T1" fmla="*/ 18 h 25"/>
                    <a:gd name="T2" fmla="*/ 7 w 25"/>
                    <a:gd name="T3" fmla="*/ 20 h 25"/>
                    <a:gd name="T4" fmla="*/ 21 w 25"/>
                    <a:gd name="T5" fmla="*/ 25 h 25"/>
                    <a:gd name="T6" fmla="*/ 25 w 25"/>
                    <a:gd name="T7" fmla="*/ 4 h 25"/>
                    <a:gd name="T8" fmla="*/ 11 w 25"/>
                    <a:gd name="T9" fmla="*/ 0 h 25"/>
                    <a:gd name="T10" fmla="*/ 15 w 25"/>
                    <a:gd name="T11" fmla="*/ 2 h 25"/>
                    <a:gd name="T12" fmla="*/ 11 w 25"/>
                    <a:gd name="T13" fmla="*/ 0 h 25"/>
                    <a:gd name="T14" fmla="*/ 2 w 25"/>
                    <a:gd name="T15" fmla="*/ 2 h 25"/>
                    <a:gd name="T16" fmla="*/ 0 w 25"/>
                    <a:gd name="T17" fmla="*/ 8 h 25"/>
                    <a:gd name="T18" fmla="*/ 0 w 25"/>
                    <a:gd name="T19" fmla="*/ 16 h 25"/>
                    <a:gd name="T20" fmla="*/ 7 w 25"/>
                    <a:gd name="T21" fmla="*/ 20 h 25"/>
                    <a:gd name="T22" fmla="*/ 2 w 25"/>
                    <a:gd name="T23" fmla="*/ 1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" y="18"/>
                      </a:moveTo>
                      <a:lnTo>
                        <a:pt x="7" y="20"/>
                      </a:lnTo>
                      <a:lnTo>
                        <a:pt x="21" y="25"/>
                      </a:lnTo>
                      <a:lnTo>
                        <a:pt x="25" y="4"/>
                      </a:lnTo>
                      <a:lnTo>
                        <a:pt x="11" y="0"/>
                      </a:lnTo>
                      <a:lnTo>
                        <a:pt x="15" y="2"/>
                      </a:lnTo>
                      <a:lnTo>
                        <a:pt x="11" y="0"/>
                      </a:lnTo>
                      <a:lnTo>
                        <a:pt x="2" y="2"/>
                      </a:ln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7" y="20"/>
                      </a:lnTo>
                      <a:lnTo>
                        <a:pt x="2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89" name="Freeform 337"/>
                <p:cNvSpPr>
                  <a:spLocks/>
                </p:cNvSpPr>
                <p:nvPr/>
              </p:nvSpPr>
              <p:spPr bwMode="auto">
                <a:xfrm>
                  <a:off x="3608" y="3262"/>
                  <a:ext cx="34" cy="33"/>
                </a:xfrm>
                <a:custGeom>
                  <a:avLst/>
                  <a:gdLst>
                    <a:gd name="T0" fmla="*/ 11 w 34"/>
                    <a:gd name="T1" fmla="*/ 25 h 33"/>
                    <a:gd name="T2" fmla="*/ 5 w 34"/>
                    <a:gd name="T3" fmla="*/ 21 h 33"/>
                    <a:gd name="T4" fmla="*/ 21 w 34"/>
                    <a:gd name="T5" fmla="*/ 33 h 33"/>
                    <a:gd name="T6" fmla="*/ 34 w 34"/>
                    <a:gd name="T7" fmla="*/ 17 h 33"/>
                    <a:gd name="T8" fmla="*/ 17 w 34"/>
                    <a:gd name="T9" fmla="*/ 4 h 33"/>
                    <a:gd name="T10" fmla="*/ 11 w 34"/>
                    <a:gd name="T11" fmla="*/ 0 h 33"/>
                    <a:gd name="T12" fmla="*/ 17 w 34"/>
                    <a:gd name="T13" fmla="*/ 4 h 33"/>
                    <a:gd name="T14" fmla="*/ 9 w 34"/>
                    <a:gd name="T15" fmla="*/ 2 h 33"/>
                    <a:gd name="T16" fmla="*/ 3 w 34"/>
                    <a:gd name="T17" fmla="*/ 6 h 33"/>
                    <a:gd name="T18" fmla="*/ 0 w 34"/>
                    <a:gd name="T19" fmla="*/ 12 h 33"/>
                    <a:gd name="T20" fmla="*/ 5 w 34"/>
                    <a:gd name="T21" fmla="*/ 21 h 33"/>
                    <a:gd name="T22" fmla="*/ 11 w 34"/>
                    <a:gd name="T23" fmla="*/ 25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3">
                      <a:moveTo>
                        <a:pt x="11" y="25"/>
                      </a:moveTo>
                      <a:lnTo>
                        <a:pt x="5" y="21"/>
                      </a:lnTo>
                      <a:lnTo>
                        <a:pt x="21" y="33"/>
                      </a:lnTo>
                      <a:lnTo>
                        <a:pt x="34" y="17"/>
                      </a:lnTo>
                      <a:lnTo>
                        <a:pt x="17" y="4"/>
                      </a:lnTo>
                      <a:lnTo>
                        <a:pt x="11" y="0"/>
                      </a:lnTo>
                      <a:lnTo>
                        <a:pt x="17" y="4"/>
                      </a:lnTo>
                      <a:lnTo>
                        <a:pt x="9" y="2"/>
                      </a:lnTo>
                      <a:lnTo>
                        <a:pt x="3" y="6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1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0" name="Freeform 338"/>
                <p:cNvSpPr>
                  <a:spLocks/>
                </p:cNvSpPr>
                <p:nvPr/>
              </p:nvSpPr>
              <p:spPr bwMode="auto">
                <a:xfrm>
                  <a:off x="3598" y="3262"/>
                  <a:ext cx="21" cy="25"/>
                </a:xfrm>
                <a:custGeom>
                  <a:avLst/>
                  <a:gdLst>
                    <a:gd name="T0" fmla="*/ 8 w 21"/>
                    <a:gd name="T1" fmla="*/ 23 h 25"/>
                    <a:gd name="T2" fmla="*/ 13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3 w 21"/>
                    <a:gd name="T9" fmla="*/ 0 h 25"/>
                    <a:gd name="T10" fmla="*/ 17 w 21"/>
                    <a:gd name="T11" fmla="*/ 2 h 25"/>
                    <a:gd name="T12" fmla="*/ 13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2 h 25"/>
                    <a:gd name="T18" fmla="*/ 4 w 21"/>
                    <a:gd name="T19" fmla="*/ 21 h 25"/>
                    <a:gd name="T20" fmla="*/ 13 w 21"/>
                    <a:gd name="T21" fmla="*/ 25 h 25"/>
                    <a:gd name="T22" fmla="*/ 8 w 21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8" y="23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17" y="2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8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1" name="Freeform 339"/>
                <p:cNvSpPr>
                  <a:spLocks/>
                </p:cNvSpPr>
                <p:nvPr/>
              </p:nvSpPr>
              <p:spPr bwMode="auto">
                <a:xfrm>
                  <a:off x="3590" y="3258"/>
                  <a:ext cx="25" cy="27"/>
                </a:xfrm>
                <a:custGeom>
                  <a:avLst/>
                  <a:gdLst>
                    <a:gd name="T0" fmla="*/ 10 w 25"/>
                    <a:gd name="T1" fmla="*/ 25 h 27"/>
                    <a:gd name="T2" fmla="*/ 6 w 25"/>
                    <a:gd name="T3" fmla="*/ 23 h 27"/>
                    <a:gd name="T4" fmla="*/ 16 w 25"/>
                    <a:gd name="T5" fmla="*/ 27 h 27"/>
                    <a:gd name="T6" fmla="*/ 25 w 25"/>
                    <a:gd name="T7" fmla="*/ 6 h 27"/>
                    <a:gd name="T8" fmla="*/ 14 w 25"/>
                    <a:gd name="T9" fmla="*/ 2 h 27"/>
                    <a:gd name="T10" fmla="*/ 10 w 25"/>
                    <a:gd name="T11" fmla="*/ 0 h 27"/>
                    <a:gd name="T12" fmla="*/ 14 w 25"/>
                    <a:gd name="T13" fmla="*/ 2 h 27"/>
                    <a:gd name="T14" fmla="*/ 6 w 25"/>
                    <a:gd name="T15" fmla="*/ 2 h 27"/>
                    <a:gd name="T16" fmla="*/ 2 w 25"/>
                    <a:gd name="T17" fmla="*/ 8 h 27"/>
                    <a:gd name="T18" fmla="*/ 0 w 25"/>
                    <a:gd name="T19" fmla="*/ 16 h 27"/>
                    <a:gd name="T20" fmla="*/ 6 w 25"/>
                    <a:gd name="T21" fmla="*/ 23 h 27"/>
                    <a:gd name="T22" fmla="*/ 10 w 25"/>
                    <a:gd name="T23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0" y="25"/>
                      </a:moveTo>
                      <a:lnTo>
                        <a:pt x="6" y="23"/>
                      </a:lnTo>
                      <a:lnTo>
                        <a:pt x="16" y="27"/>
                      </a:lnTo>
                      <a:lnTo>
                        <a:pt x="25" y="6"/>
                      </a:lnTo>
                      <a:lnTo>
                        <a:pt x="14" y="2"/>
                      </a:lnTo>
                      <a:lnTo>
                        <a:pt x="10" y="0"/>
                      </a:lnTo>
                      <a:lnTo>
                        <a:pt x="14" y="2"/>
                      </a:lnTo>
                      <a:lnTo>
                        <a:pt x="6" y="2"/>
                      </a:lnTo>
                      <a:lnTo>
                        <a:pt x="2" y="8"/>
                      </a:lnTo>
                      <a:lnTo>
                        <a:pt x="0" y="16"/>
                      </a:lnTo>
                      <a:lnTo>
                        <a:pt x="6" y="23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2" name="Freeform 340"/>
                <p:cNvSpPr>
                  <a:spLocks/>
                </p:cNvSpPr>
                <p:nvPr/>
              </p:nvSpPr>
              <p:spPr bwMode="auto">
                <a:xfrm>
                  <a:off x="3579" y="3258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13 w 25"/>
                    <a:gd name="T3" fmla="*/ 25 h 25"/>
                    <a:gd name="T4" fmla="*/ 21 w 25"/>
                    <a:gd name="T5" fmla="*/ 25 h 25"/>
                    <a:gd name="T6" fmla="*/ 21 w 25"/>
                    <a:gd name="T7" fmla="*/ 0 h 25"/>
                    <a:gd name="T8" fmla="*/ 13 w 25"/>
                    <a:gd name="T9" fmla="*/ 0 h 25"/>
                    <a:gd name="T10" fmla="*/ 0 w 25"/>
                    <a:gd name="T11" fmla="*/ 12 h 25"/>
                    <a:gd name="T12" fmla="*/ 13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2 h 25"/>
                    <a:gd name="T18" fmla="*/ 4 w 25"/>
                    <a:gd name="T19" fmla="*/ 21 h 25"/>
                    <a:gd name="T20" fmla="*/ 13 w 25"/>
                    <a:gd name="T21" fmla="*/ 25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0" y="12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3" name="Freeform 341"/>
                <p:cNvSpPr>
                  <a:spLocks/>
                </p:cNvSpPr>
                <p:nvPr/>
              </p:nvSpPr>
              <p:spPr bwMode="auto">
                <a:xfrm>
                  <a:off x="3579" y="3262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25 w 25"/>
                    <a:gd name="T3" fmla="*/ 12 h 25"/>
                    <a:gd name="T4" fmla="*/ 25 w 25"/>
                    <a:gd name="T5" fmla="*/ 8 h 25"/>
                    <a:gd name="T6" fmla="*/ 0 w 25"/>
                    <a:gd name="T7" fmla="*/ 8 h 25"/>
                    <a:gd name="T8" fmla="*/ 0 w 25"/>
                    <a:gd name="T9" fmla="*/ 12 h 25"/>
                    <a:gd name="T10" fmla="*/ 13 w 25"/>
                    <a:gd name="T11" fmla="*/ 0 h 25"/>
                    <a:gd name="T12" fmla="*/ 0 w 25"/>
                    <a:gd name="T13" fmla="*/ 12 h 25"/>
                    <a:gd name="T14" fmla="*/ 4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2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25" y="12"/>
                      </a:lnTo>
                      <a:lnTo>
                        <a:pt x="25" y="8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13" y="0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4" name="Freeform 342"/>
                <p:cNvSpPr>
                  <a:spLocks/>
                </p:cNvSpPr>
                <p:nvPr/>
              </p:nvSpPr>
              <p:spPr bwMode="auto">
                <a:xfrm>
                  <a:off x="3571" y="3262"/>
                  <a:ext cx="21" cy="25"/>
                </a:xfrm>
                <a:custGeom>
                  <a:avLst/>
                  <a:gdLst>
                    <a:gd name="T0" fmla="*/ 6 w 21"/>
                    <a:gd name="T1" fmla="*/ 21 h 25"/>
                    <a:gd name="T2" fmla="*/ 12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2 w 21"/>
                    <a:gd name="T9" fmla="*/ 0 h 25"/>
                    <a:gd name="T10" fmla="*/ 19 w 21"/>
                    <a:gd name="T11" fmla="*/ 4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2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6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6" y="21"/>
                      </a:moveTo>
                      <a:lnTo>
                        <a:pt x="12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19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5" name="Freeform 343"/>
                <p:cNvSpPr>
                  <a:spLocks/>
                </p:cNvSpPr>
                <p:nvPr/>
              </p:nvSpPr>
              <p:spPr bwMode="auto">
                <a:xfrm>
                  <a:off x="3556" y="3249"/>
                  <a:ext cx="34" cy="34"/>
                </a:xfrm>
                <a:custGeom>
                  <a:avLst/>
                  <a:gdLst>
                    <a:gd name="T0" fmla="*/ 11 w 34"/>
                    <a:gd name="T1" fmla="*/ 25 h 34"/>
                    <a:gd name="T2" fmla="*/ 4 w 34"/>
                    <a:gd name="T3" fmla="*/ 21 h 34"/>
                    <a:gd name="T4" fmla="*/ 21 w 34"/>
                    <a:gd name="T5" fmla="*/ 34 h 34"/>
                    <a:gd name="T6" fmla="*/ 34 w 34"/>
                    <a:gd name="T7" fmla="*/ 17 h 34"/>
                    <a:gd name="T8" fmla="*/ 17 w 34"/>
                    <a:gd name="T9" fmla="*/ 5 h 34"/>
                    <a:gd name="T10" fmla="*/ 11 w 34"/>
                    <a:gd name="T11" fmla="*/ 0 h 34"/>
                    <a:gd name="T12" fmla="*/ 17 w 34"/>
                    <a:gd name="T13" fmla="*/ 5 h 34"/>
                    <a:gd name="T14" fmla="*/ 9 w 34"/>
                    <a:gd name="T15" fmla="*/ 3 h 34"/>
                    <a:gd name="T16" fmla="*/ 2 w 34"/>
                    <a:gd name="T17" fmla="*/ 7 h 34"/>
                    <a:gd name="T18" fmla="*/ 0 w 34"/>
                    <a:gd name="T19" fmla="*/ 13 h 34"/>
                    <a:gd name="T20" fmla="*/ 4 w 34"/>
                    <a:gd name="T21" fmla="*/ 21 h 34"/>
                    <a:gd name="T22" fmla="*/ 11 w 34"/>
                    <a:gd name="T23" fmla="*/ 25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4">
                      <a:moveTo>
                        <a:pt x="11" y="25"/>
                      </a:moveTo>
                      <a:lnTo>
                        <a:pt x="4" y="21"/>
                      </a:lnTo>
                      <a:lnTo>
                        <a:pt x="21" y="34"/>
                      </a:lnTo>
                      <a:lnTo>
                        <a:pt x="34" y="17"/>
                      </a:lnTo>
                      <a:lnTo>
                        <a:pt x="17" y="5"/>
                      </a:lnTo>
                      <a:lnTo>
                        <a:pt x="11" y="0"/>
                      </a:lnTo>
                      <a:lnTo>
                        <a:pt x="17" y="5"/>
                      </a:lnTo>
                      <a:lnTo>
                        <a:pt x="9" y="3"/>
                      </a:lnTo>
                      <a:lnTo>
                        <a:pt x="2" y="7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1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6" name="Freeform 344"/>
                <p:cNvSpPr>
                  <a:spLocks/>
                </p:cNvSpPr>
                <p:nvPr/>
              </p:nvSpPr>
              <p:spPr bwMode="auto">
                <a:xfrm>
                  <a:off x="3540" y="3249"/>
                  <a:ext cx="27" cy="25"/>
                </a:xfrm>
                <a:custGeom>
                  <a:avLst/>
                  <a:gdLst>
                    <a:gd name="T0" fmla="*/ 14 w 27"/>
                    <a:gd name="T1" fmla="*/ 23 h 25"/>
                    <a:gd name="T2" fmla="*/ 12 w 27"/>
                    <a:gd name="T3" fmla="*/ 25 h 25"/>
                    <a:gd name="T4" fmla="*/ 27 w 27"/>
                    <a:gd name="T5" fmla="*/ 25 h 25"/>
                    <a:gd name="T6" fmla="*/ 27 w 27"/>
                    <a:gd name="T7" fmla="*/ 0 h 25"/>
                    <a:gd name="T8" fmla="*/ 12 w 27"/>
                    <a:gd name="T9" fmla="*/ 0 h 25"/>
                    <a:gd name="T10" fmla="*/ 10 w 27"/>
                    <a:gd name="T11" fmla="*/ 3 h 25"/>
                    <a:gd name="T12" fmla="*/ 12 w 27"/>
                    <a:gd name="T13" fmla="*/ 0 h 25"/>
                    <a:gd name="T14" fmla="*/ 4 w 27"/>
                    <a:gd name="T15" fmla="*/ 5 h 25"/>
                    <a:gd name="T16" fmla="*/ 0 w 27"/>
                    <a:gd name="T17" fmla="*/ 13 h 25"/>
                    <a:gd name="T18" fmla="*/ 4 w 27"/>
                    <a:gd name="T19" fmla="*/ 21 h 25"/>
                    <a:gd name="T20" fmla="*/ 12 w 27"/>
                    <a:gd name="T21" fmla="*/ 25 h 25"/>
                    <a:gd name="T22" fmla="*/ 14 w 27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14" y="23"/>
                      </a:moveTo>
                      <a:lnTo>
                        <a:pt x="12" y="25"/>
                      </a:lnTo>
                      <a:lnTo>
                        <a:pt x="27" y="25"/>
                      </a:lnTo>
                      <a:lnTo>
                        <a:pt x="27" y="0"/>
                      </a:lnTo>
                      <a:lnTo>
                        <a:pt x="12" y="0"/>
                      </a:lnTo>
                      <a:lnTo>
                        <a:pt x="10" y="3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14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7" name="Freeform 345"/>
                <p:cNvSpPr>
                  <a:spLocks/>
                </p:cNvSpPr>
                <p:nvPr/>
              </p:nvSpPr>
              <p:spPr bwMode="auto">
                <a:xfrm>
                  <a:off x="3529" y="3252"/>
                  <a:ext cx="25" cy="25"/>
                </a:xfrm>
                <a:custGeom>
                  <a:avLst/>
                  <a:gdLst>
                    <a:gd name="T0" fmla="*/ 21 w 25"/>
                    <a:gd name="T1" fmla="*/ 10 h 25"/>
                    <a:gd name="T2" fmla="*/ 13 w 25"/>
                    <a:gd name="T3" fmla="*/ 25 h 25"/>
                    <a:gd name="T4" fmla="*/ 25 w 25"/>
                    <a:gd name="T5" fmla="*/ 20 h 25"/>
                    <a:gd name="T6" fmla="*/ 21 w 25"/>
                    <a:gd name="T7" fmla="*/ 0 h 25"/>
                    <a:gd name="T8" fmla="*/ 8 w 25"/>
                    <a:gd name="T9" fmla="*/ 4 h 25"/>
                    <a:gd name="T10" fmla="*/ 0 w 25"/>
                    <a:gd name="T11" fmla="*/ 18 h 25"/>
                    <a:gd name="T12" fmla="*/ 8 w 25"/>
                    <a:gd name="T13" fmla="*/ 4 h 25"/>
                    <a:gd name="T14" fmla="*/ 2 w 25"/>
                    <a:gd name="T15" fmla="*/ 8 h 25"/>
                    <a:gd name="T16" fmla="*/ 2 w 25"/>
                    <a:gd name="T17" fmla="*/ 16 h 25"/>
                    <a:gd name="T18" fmla="*/ 4 w 25"/>
                    <a:gd name="T19" fmla="*/ 22 h 25"/>
                    <a:gd name="T20" fmla="*/ 13 w 25"/>
                    <a:gd name="T21" fmla="*/ 25 h 25"/>
                    <a:gd name="T22" fmla="*/ 21 w 25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10"/>
                      </a:moveTo>
                      <a:lnTo>
                        <a:pt x="13" y="25"/>
                      </a:lnTo>
                      <a:lnTo>
                        <a:pt x="25" y="20"/>
                      </a:lnTo>
                      <a:lnTo>
                        <a:pt x="21" y="0"/>
                      </a:lnTo>
                      <a:lnTo>
                        <a:pt x="8" y="4"/>
                      </a:lnTo>
                      <a:lnTo>
                        <a:pt x="0" y="18"/>
                      </a:lnTo>
                      <a:lnTo>
                        <a:pt x="8" y="4"/>
                      </a:lnTo>
                      <a:lnTo>
                        <a:pt x="2" y="8"/>
                      </a:lnTo>
                      <a:lnTo>
                        <a:pt x="2" y="16"/>
                      </a:lnTo>
                      <a:lnTo>
                        <a:pt x="4" y="22"/>
                      </a:lnTo>
                      <a:lnTo>
                        <a:pt x="13" y="25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8" name="Freeform 346"/>
                <p:cNvSpPr>
                  <a:spLocks/>
                </p:cNvSpPr>
                <p:nvPr/>
              </p:nvSpPr>
              <p:spPr bwMode="auto">
                <a:xfrm>
                  <a:off x="3529" y="3262"/>
                  <a:ext cx="25" cy="23"/>
                </a:xfrm>
                <a:custGeom>
                  <a:avLst/>
                  <a:gdLst>
                    <a:gd name="T0" fmla="*/ 6 w 25"/>
                    <a:gd name="T1" fmla="*/ 21 h 23"/>
                    <a:gd name="T2" fmla="*/ 25 w 25"/>
                    <a:gd name="T3" fmla="*/ 8 h 23"/>
                    <a:gd name="T4" fmla="*/ 21 w 25"/>
                    <a:gd name="T5" fmla="*/ 0 h 23"/>
                    <a:gd name="T6" fmla="*/ 0 w 25"/>
                    <a:gd name="T7" fmla="*/ 8 h 23"/>
                    <a:gd name="T8" fmla="*/ 4 w 25"/>
                    <a:gd name="T9" fmla="*/ 17 h 23"/>
                    <a:gd name="T10" fmla="*/ 23 w 25"/>
                    <a:gd name="T11" fmla="*/ 4 h 23"/>
                    <a:gd name="T12" fmla="*/ 4 w 25"/>
                    <a:gd name="T13" fmla="*/ 17 h 23"/>
                    <a:gd name="T14" fmla="*/ 11 w 25"/>
                    <a:gd name="T15" fmla="*/ 23 h 23"/>
                    <a:gd name="T16" fmla="*/ 19 w 25"/>
                    <a:gd name="T17" fmla="*/ 21 h 23"/>
                    <a:gd name="T18" fmla="*/ 25 w 25"/>
                    <a:gd name="T19" fmla="*/ 17 h 23"/>
                    <a:gd name="T20" fmla="*/ 25 w 25"/>
                    <a:gd name="T21" fmla="*/ 8 h 23"/>
                    <a:gd name="T22" fmla="*/ 6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6" y="21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23" y="4"/>
                      </a:lnTo>
                      <a:lnTo>
                        <a:pt x="4" y="17"/>
                      </a:lnTo>
                      <a:lnTo>
                        <a:pt x="11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499" name="Freeform 347"/>
                <p:cNvSpPr>
                  <a:spLocks/>
                </p:cNvSpPr>
                <p:nvPr/>
              </p:nvSpPr>
              <p:spPr bwMode="auto">
                <a:xfrm>
                  <a:off x="3527" y="3258"/>
                  <a:ext cx="25" cy="25"/>
                </a:xfrm>
                <a:custGeom>
                  <a:avLst/>
                  <a:gdLst>
                    <a:gd name="T0" fmla="*/ 21 w 25"/>
                    <a:gd name="T1" fmla="*/ 21 h 25"/>
                    <a:gd name="T2" fmla="*/ 4 w 25"/>
                    <a:gd name="T3" fmla="*/ 21 h 25"/>
                    <a:gd name="T4" fmla="*/ 8 w 25"/>
                    <a:gd name="T5" fmla="*/ 25 h 25"/>
                    <a:gd name="T6" fmla="*/ 25 w 25"/>
                    <a:gd name="T7" fmla="*/ 8 h 25"/>
                    <a:gd name="T8" fmla="*/ 21 w 25"/>
                    <a:gd name="T9" fmla="*/ 4 h 25"/>
                    <a:gd name="T10" fmla="*/ 4 w 25"/>
                    <a:gd name="T11" fmla="*/ 4 h 25"/>
                    <a:gd name="T12" fmla="*/ 21 w 25"/>
                    <a:gd name="T13" fmla="*/ 4 h 25"/>
                    <a:gd name="T14" fmla="*/ 13 w 25"/>
                    <a:gd name="T15" fmla="*/ 0 h 25"/>
                    <a:gd name="T16" fmla="*/ 4 w 25"/>
                    <a:gd name="T17" fmla="*/ 4 h 25"/>
                    <a:gd name="T18" fmla="*/ 0 w 25"/>
                    <a:gd name="T19" fmla="*/ 12 h 25"/>
                    <a:gd name="T20" fmla="*/ 4 w 25"/>
                    <a:gd name="T21" fmla="*/ 21 h 25"/>
                    <a:gd name="T22" fmla="*/ 21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21"/>
                      </a:moveTo>
                      <a:lnTo>
                        <a:pt x="4" y="21"/>
                      </a:lnTo>
                      <a:lnTo>
                        <a:pt x="8" y="25"/>
                      </a:lnTo>
                      <a:lnTo>
                        <a:pt x="25" y="8"/>
                      </a:lnTo>
                      <a:lnTo>
                        <a:pt x="21" y="4"/>
                      </a:lnTo>
                      <a:lnTo>
                        <a:pt x="4" y="4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0" name="Freeform 348"/>
                <p:cNvSpPr>
                  <a:spLocks/>
                </p:cNvSpPr>
                <p:nvPr/>
              </p:nvSpPr>
              <p:spPr bwMode="auto">
                <a:xfrm>
                  <a:off x="3523" y="3262"/>
                  <a:ext cx="25" cy="25"/>
                </a:xfrm>
                <a:custGeom>
                  <a:avLst/>
                  <a:gdLst>
                    <a:gd name="T0" fmla="*/ 4 w 25"/>
                    <a:gd name="T1" fmla="*/ 21 h 25"/>
                    <a:gd name="T2" fmla="*/ 21 w 25"/>
                    <a:gd name="T3" fmla="*/ 21 h 25"/>
                    <a:gd name="T4" fmla="*/ 25 w 25"/>
                    <a:gd name="T5" fmla="*/ 17 h 25"/>
                    <a:gd name="T6" fmla="*/ 8 w 25"/>
                    <a:gd name="T7" fmla="*/ 0 h 25"/>
                    <a:gd name="T8" fmla="*/ 4 w 25"/>
                    <a:gd name="T9" fmla="*/ 4 h 25"/>
                    <a:gd name="T10" fmla="*/ 21 w 25"/>
                    <a:gd name="T11" fmla="*/ 4 h 25"/>
                    <a:gd name="T12" fmla="*/ 4 w 25"/>
                    <a:gd name="T13" fmla="*/ 4 h 25"/>
                    <a:gd name="T14" fmla="*/ 0 w 25"/>
                    <a:gd name="T15" fmla="*/ 12 h 25"/>
                    <a:gd name="T16" fmla="*/ 4 w 25"/>
                    <a:gd name="T17" fmla="*/ 21 h 25"/>
                    <a:gd name="T18" fmla="*/ 12 w 25"/>
                    <a:gd name="T19" fmla="*/ 25 h 25"/>
                    <a:gd name="T20" fmla="*/ 21 w 25"/>
                    <a:gd name="T21" fmla="*/ 21 h 25"/>
                    <a:gd name="T22" fmla="*/ 4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4" y="21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8" y="0"/>
                      </a:lnTo>
                      <a:lnTo>
                        <a:pt x="4" y="4"/>
                      </a:lnTo>
                      <a:lnTo>
                        <a:pt x="21" y="4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1" name="Freeform 349"/>
                <p:cNvSpPr>
                  <a:spLocks/>
                </p:cNvSpPr>
                <p:nvPr/>
              </p:nvSpPr>
              <p:spPr bwMode="auto">
                <a:xfrm>
                  <a:off x="3519" y="3258"/>
                  <a:ext cx="25" cy="25"/>
                </a:xfrm>
                <a:custGeom>
                  <a:avLst/>
                  <a:gdLst>
                    <a:gd name="T0" fmla="*/ 12 w 25"/>
                    <a:gd name="T1" fmla="*/ 25 h 25"/>
                    <a:gd name="T2" fmla="*/ 4 w 25"/>
                    <a:gd name="T3" fmla="*/ 21 h 25"/>
                    <a:gd name="T4" fmla="*/ 8 w 25"/>
                    <a:gd name="T5" fmla="*/ 25 h 25"/>
                    <a:gd name="T6" fmla="*/ 25 w 25"/>
                    <a:gd name="T7" fmla="*/ 8 h 25"/>
                    <a:gd name="T8" fmla="*/ 21 w 25"/>
                    <a:gd name="T9" fmla="*/ 4 h 25"/>
                    <a:gd name="T10" fmla="*/ 12 w 25"/>
                    <a:gd name="T11" fmla="*/ 0 h 25"/>
                    <a:gd name="T12" fmla="*/ 21 w 25"/>
                    <a:gd name="T13" fmla="*/ 4 h 25"/>
                    <a:gd name="T14" fmla="*/ 12 w 25"/>
                    <a:gd name="T15" fmla="*/ 0 h 25"/>
                    <a:gd name="T16" fmla="*/ 4 w 25"/>
                    <a:gd name="T17" fmla="*/ 4 h 25"/>
                    <a:gd name="T18" fmla="*/ 0 w 25"/>
                    <a:gd name="T19" fmla="*/ 12 h 25"/>
                    <a:gd name="T20" fmla="*/ 4 w 25"/>
                    <a:gd name="T21" fmla="*/ 21 h 25"/>
                    <a:gd name="T22" fmla="*/ 12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25"/>
                      </a:moveTo>
                      <a:lnTo>
                        <a:pt x="4" y="21"/>
                      </a:lnTo>
                      <a:lnTo>
                        <a:pt x="8" y="25"/>
                      </a:lnTo>
                      <a:lnTo>
                        <a:pt x="25" y="8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2" name="Freeform 350"/>
                <p:cNvSpPr>
                  <a:spLocks/>
                </p:cNvSpPr>
                <p:nvPr/>
              </p:nvSpPr>
              <p:spPr bwMode="auto">
                <a:xfrm>
                  <a:off x="3514" y="3258"/>
                  <a:ext cx="21" cy="25"/>
                </a:xfrm>
                <a:custGeom>
                  <a:avLst/>
                  <a:gdLst>
                    <a:gd name="T0" fmla="*/ 5 w 21"/>
                    <a:gd name="T1" fmla="*/ 19 h 25"/>
                    <a:gd name="T2" fmla="*/ 13 w 21"/>
                    <a:gd name="T3" fmla="*/ 25 h 25"/>
                    <a:gd name="T4" fmla="*/ 17 w 21"/>
                    <a:gd name="T5" fmla="*/ 25 h 25"/>
                    <a:gd name="T6" fmla="*/ 17 w 21"/>
                    <a:gd name="T7" fmla="*/ 0 h 25"/>
                    <a:gd name="T8" fmla="*/ 13 w 21"/>
                    <a:gd name="T9" fmla="*/ 0 h 25"/>
                    <a:gd name="T10" fmla="*/ 21 w 21"/>
                    <a:gd name="T11" fmla="*/ 6 h 25"/>
                    <a:gd name="T12" fmla="*/ 13 w 21"/>
                    <a:gd name="T13" fmla="*/ 0 h 25"/>
                    <a:gd name="T14" fmla="*/ 5 w 21"/>
                    <a:gd name="T15" fmla="*/ 4 h 25"/>
                    <a:gd name="T16" fmla="*/ 0 w 21"/>
                    <a:gd name="T17" fmla="*/ 12 h 25"/>
                    <a:gd name="T18" fmla="*/ 5 w 21"/>
                    <a:gd name="T19" fmla="*/ 21 h 25"/>
                    <a:gd name="T20" fmla="*/ 13 w 21"/>
                    <a:gd name="T21" fmla="*/ 25 h 25"/>
                    <a:gd name="T22" fmla="*/ 5 w 21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5" y="19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21" y="6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5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3" name="Freeform 351"/>
                <p:cNvSpPr>
                  <a:spLocks/>
                </p:cNvSpPr>
                <p:nvPr/>
              </p:nvSpPr>
              <p:spPr bwMode="auto">
                <a:xfrm>
                  <a:off x="3502" y="3243"/>
                  <a:ext cx="33" cy="34"/>
                </a:xfrm>
                <a:custGeom>
                  <a:avLst/>
                  <a:gdLst>
                    <a:gd name="T0" fmla="*/ 6 w 33"/>
                    <a:gd name="T1" fmla="*/ 21 h 34"/>
                    <a:gd name="T2" fmla="*/ 2 w 33"/>
                    <a:gd name="T3" fmla="*/ 17 h 34"/>
                    <a:gd name="T4" fmla="*/ 17 w 33"/>
                    <a:gd name="T5" fmla="*/ 34 h 34"/>
                    <a:gd name="T6" fmla="*/ 33 w 33"/>
                    <a:gd name="T7" fmla="*/ 21 h 34"/>
                    <a:gd name="T8" fmla="*/ 19 w 33"/>
                    <a:gd name="T9" fmla="*/ 4 h 34"/>
                    <a:gd name="T10" fmla="*/ 15 w 33"/>
                    <a:gd name="T11" fmla="*/ 0 h 34"/>
                    <a:gd name="T12" fmla="*/ 19 w 33"/>
                    <a:gd name="T13" fmla="*/ 4 h 34"/>
                    <a:gd name="T14" fmla="*/ 12 w 33"/>
                    <a:gd name="T15" fmla="*/ 0 h 34"/>
                    <a:gd name="T16" fmla="*/ 4 w 33"/>
                    <a:gd name="T17" fmla="*/ 2 h 34"/>
                    <a:gd name="T18" fmla="*/ 0 w 33"/>
                    <a:gd name="T19" fmla="*/ 9 h 34"/>
                    <a:gd name="T20" fmla="*/ 2 w 33"/>
                    <a:gd name="T21" fmla="*/ 17 h 34"/>
                    <a:gd name="T22" fmla="*/ 6 w 33"/>
                    <a:gd name="T23" fmla="*/ 21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4">
                      <a:moveTo>
                        <a:pt x="6" y="21"/>
                      </a:moveTo>
                      <a:lnTo>
                        <a:pt x="2" y="17"/>
                      </a:lnTo>
                      <a:lnTo>
                        <a:pt x="17" y="34"/>
                      </a:lnTo>
                      <a:lnTo>
                        <a:pt x="33" y="21"/>
                      </a:lnTo>
                      <a:lnTo>
                        <a:pt x="19" y="4"/>
                      </a:lnTo>
                      <a:lnTo>
                        <a:pt x="15" y="0"/>
                      </a:lnTo>
                      <a:lnTo>
                        <a:pt x="19" y="4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9"/>
                      </a:lnTo>
                      <a:lnTo>
                        <a:pt x="2" y="17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4" name="Freeform 352"/>
                <p:cNvSpPr>
                  <a:spLocks/>
                </p:cNvSpPr>
                <p:nvPr/>
              </p:nvSpPr>
              <p:spPr bwMode="auto">
                <a:xfrm>
                  <a:off x="3481" y="3233"/>
                  <a:ext cx="36" cy="31"/>
                </a:xfrm>
                <a:custGeom>
                  <a:avLst/>
                  <a:gdLst>
                    <a:gd name="T0" fmla="*/ 10 w 36"/>
                    <a:gd name="T1" fmla="*/ 25 h 31"/>
                    <a:gd name="T2" fmla="*/ 6 w 36"/>
                    <a:gd name="T3" fmla="*/ 23 h 31"/>
                    <a:gd name="T4" fmla="*/ 27 w 36"/>
                    <a:gd name="T5" fmla="*/ 31 h 31"/>
                    <a:gd name="T6" fmla="*/ 36 w 36"/>
                    <a:gd name="T7" fmla="*/ 10 h 31"/>
                    <a:gd name="T8" fmla="*/ 15 w 36"/>
                    <a:gd name="T9" fmla="*/ 2 h 31"/>
                    <a:gd name="T10" fmla="*/ 10 w 36"/>
                    <a:gd name="T11" fmla="*/ 0 h 31"/>
                    <a:gd name="T12" fmla="*/ 15 w 36"/>
                    <a:gd name="T13" fmla="*/ 2 h 31"/>
                    <a:gd name="T14" fmla="*/ 6 w 36"/>
                    <a:gd name="T15" fmla="*/ 2 h 31"/>
                    <a:gd name="T16" fmla="*/ 2 w 36"/>
                    <a:gd name="T17" fmla="*/ 8 h 31"/>
                    <a:gd name="T18" fmla="*/ 0 w 36"/>
                    <a:gd name="T19" fmla="*/ 16 h 31"/>
                    <a:gd name="T20" fmla="*/ 6 w 36"/>
                    <a:gd name="T21" fmla="*/ 23 h 31"/>
                    <a:gd name="T22" fmla="*/ 10 w 36"/>
                    <a:gd name="T23" fmla="*/ 2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1">
                      <a:moveTo>
                        <a:pt x="10" y="25"/>
                      </a:moveTo>
                      <a:lnTo>
                        <a:pt x="6" y="23"/>
                      </a:lnTo>
                      <a:lnTo>
                        <a:pt x="27" y="31"/>
                      </a:lnTo>
                      <a:lnTo>
                        <a:pt x="36" y="10"/>
                      </a:lnTo>
                      <a:lnTo>
                        <a:pt x="15" y="2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6" y="2"/>
                      </a:lnTo>
                      <a:lnTo>
                        <a:pt x="2" y="8"/>
                      </a:lnTo>
                      <a:lnTo>
                        <a:pt x="0" y="16"/>
                      </a:lnTo>
                      <a:lnTo>
                        <a:pt x="6" y="23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5" name="Freeform 353"/>
                <p:cNvSpPr>
                  <a:spLocks/>
                </p:cNvSpPr>
                <p:nvPr/>
              </p:nvSpPr>
              <p:spPr bwMode="auto">
                <a:xfrm>
                  <a:off x="3475" y="3233"/>
                  <a:ext cx="25" cy="25"/>
                </a:xfrm>
                <a:custGeom>
                  <a:avLst/>
                  <a:gdLst>
                    <a:gd name="T0" fmla="*/ 0 w 25"/>
                    <a:gd name="T1" fmla="*/ 12 h 25"/>
                    <a:gd name="T2" fmla="*/ 12 w 25"/>
                    <a:gd name="T3" fmla="*/ 25 h 25"/>
                    <a:gd name="T4" fmla="*/ 16 w 25"/>
                    <a:gd name="T5" fmla="*/ 25 h 25"/>
                    <a:gd name="T6" fmla="*/ 16 w 25"/>
                    <a:gd name="T7" fmla="*/ 0 h 25"/>
                    <a:gd name="T8" fmla="*/ 12 w 25"/>
                    <a:gd name="T9" fmla="*/ 0 h 25"/>
                    <a:gd name="T10" fmla="*/ 25 w 25"/>
                    <a:gd name="T11" fmla="*/ 12 h 25"/>
                    <a:gd name="T12" fmla="*/ 12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2 h 25"/>
                    <a:gd name="T18" fmla="*/ 4 w 25"/>
                    <a:gd name="T19" fmla="*/ 21 h 25"/>
                    <a:gd name="T20" fmla="*/ 12 w 25"/>
                    <a:gd name="T21" fmla="*/ 25 h 25"/>
                    <a:gd name="T22" fmla="*/ 0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2"/>
                      </a:moveTo>
                      <a:lnTo>
                        <a:pt x="12" y="25"/>
                      </a:lnTo>
                      <a:lnTo>
                        <a:pt x="16" y="25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25" y="1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6" name="Freeform 354"/>
                <p:cNvSpPr>
                  <a:spLocks/>
                </p:cNvSpPr>
                <p:nvPr/>
              </p:nvSpPr>
              <p:spPr bwMode="auto">
                <a:xfrm>
                  <a:off x="3475" y="3185"/>
                  <a:ext cx="25" cy="60"/>
                </a:xfrm>
                <a:custGeom>
                  <a:avLst/>
                  <a:gdLst>
                    <a:gd name="T0" fmla="*/ 0 w 25"/>
                    <a:gd name="T1" fmla="*/ 12 h 60"/>
                    <a:gd name="T2" fmla="*/ 0 w 25"/>
                    <a:gd name="T3" fmla="*/ 12 h 60"/>
                    <a:gd name="T4" fmla="*/ 0 w 25"/>
                    <a:gd name="T5" fmla="*/ 60 h 60"/>
                    <a:gd name="T6" fmla="*/ 25 w 25"/>
                    <a:gd name="T7" fmla="*/ 60 h 60"/>
                    <a:gd name="T8" fmla="*/ 25 w 25"/>
                    <a:gd name="T9" fmla="*/ 12 h 60"/>
                    <a:gd name="T10" fmla="*/ 25 w 25"/>
                    <a:gd name="T11" fmla="*/ 12 h 60"/>
                    <a:gd name="T12" fmla="*/ 25 w 25"/>
                    <a:gd name="T13" fmla="*/ 12 h 60"/>
                    <a:gd name="T14" fmla="*/ 21 w 25"/>
                    <a:gd name="T15" fmla="*/ 2 h 60"/>
                    <a:gd name="T16" fmla="*/ 12 w 25"/>
                    <a:gd name="T17" fmla="*/ 0 h 60"/>
                    <a:gd name="T18" fmla="*/ 4 w 25"/>
                    <a:gd name="T19" fmla="*/ 2 h 60"/>
                    <a:gd name="T20" fmla="*/ 0 w 25"/>
                    <a:gd name="T21" fmla="*/ 12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60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60"/>
                      </a:lnTo>
                      <a:lnTo>
                        <a:pt x="25" y="60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7" name="Freeform 355"/>
                <p:cNvSpPr>
                  <a:spLocks/>
                </p:cNvSpPr>
                <p:nvPr/>
              </p:nvSpPr>
              <p:spPr bwMode="auto">
                <a:xfrm>
                  <a:off x="3475" y="3041"/>
                  <a:ext cx="25" cy="156"/>
                </a:xfrm>
                <a:custGeom>
                  <a:avLst/>
                  <a:gdLst>
                    <a:gd name="T0" fmla="*/ 0 w 25"/>
                    <a:gd name="T1" fmla="*/ 12 h 156"/>
                    <a:gd name="T2" fmla="*/ 0 w 25"/>
                    <a:gd name="T3" fmla="*/ 12 h 156"/>
                    <a:gd name="T4" fmla="*/ 0 w 25"/>
                    <a:gd name="T5" fmla="*/ 156 h 156"/>
                    <a:gd name="T6" fmla="*/ 25 w 25"/>
                    <a:gd name="T7" fmla="*/ 156 h 156"/>
                    <a:gd name="T8" fmla="*/ 25 w 25"/>
                    <a:gd name="T9" fmla="*/ 12 h 156"/>
                    <a:gd name="T10" fmla="*/ 25 w 25"/>
                    <a:gd name="T11" fmla="*/ 12 h 156"/>
                    <a:gd name="T12" fmla="*/ 25 w 25"/>
                    <a:gd name="T13" fmla="*/ 12 h 156"/>
                    <a:gd name="T14" fmla="*/ 21 w 25"/>
                    <a:gd name="T15" fmla="*/ 2 h 156"/>
                    <a:gd name="T16" fmla="*/ 12 w 25"/>
                    <a:gd name="T17" fmla="*/ 0 h 156"/>
                    <a:gd name="T18" fmla="*/ 4 w 25"/>
                    <a:gd name="T19" fmla="*/ 2 h 156"/>
                    <a:gd name="T20" fmla="*/ 0 w 25"/>
                    <a:gd name="T21" fmla="*/ 12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56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5" y="156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8" name="Freeform 356"/>
                <p:cNvSpPr>
                  <a:spLocks/>
                </p:cNvSpPr>
                <p:nvPr/>
              </p:nvSpPr>
              <p:spPr bwMode="auto">
                <a:xfrm>
                  <a:off x="3475" y="3028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0 w 25"/>
                    <a:gd name="T3" fmla="*/ 13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3 h 25"/>
                    <a:gd name="T10" fmla="*/ 25 w 25"/>
                    <a:gd name="T11" fmla="*/ 13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09" name="Freeform 357"/>
                <p:cNvSpPr>
                  <a:spLocks/>
                </p:cNvSpPr>
                <p:nvPr/>
              </p:nvSpPr>
              <p:spPr bwMode="auto">
                <a:xfrm>
                  <a:off x="3475" y="2884"/>
                  <a:ext cx="25" cy="157"/>
                </a:xfrm>
                <a:custGeom>
                  <a:avLst/>
                  <a:gdLst>
                    <a:gd name="T0" fmla="*/ 21 w 25"/>
                    <a:gd name="T1" fmla="*/ 4 h 157"/>
                    <a:gd name="T2" fmla="*/ 0 w 25"/>
                    <a:gd name="T3" fmla="*/ 13 h 157"/>
                    <a:gd name="T4" fmla="*/ 0 w 25"/>
                    <a:gd name="T5" fmla="*/ 157 h 157"/>
                    <a:gd name="T6" fmla="*/ 25 w 25"/>
                    <a:gd name="T7" fmla="*/ 157 h 157"/>
                    <a:gd name="T8" fmla="*/ 25 w 25"/>
                    <a:gd name="T9" fmla="*/ 13 h 157"/>
                    <a:gd name="T10" fmla="*/ 4 w 25"/>
                    <a:gd name="T11" fmla="*/ 21 h 157"/>
                    <a:gd name="T12" fmla="*/ 25 w 25"/>
                    <a:gd name="T13" fmla="*/ 13 h 157"/>
                    <a:gd name="T14" fmla="*/ 21 w 25"/>
                    <a:gd name="T15" fmla="*/ 2 h 157"/>
                    <a:gd name="T16" fmla="*/ 12 w 25"/>
                    <a:gd name="T17" fmla="*/ 0 h 157"/>
                    <a:gd name="T18" fmla="*/ 4 w 25"/>
                    <a:gd name="T19" fmla="*/ 2 h 157"/>
                    <a:gd name="T20" fmla="*/ 0 w 25"/>
                    <a:gd name="T21" fmla="*/ 13 h 157"/>
                    <a:gd name="T22" fmla="*/ 21 w 25"/>
                    <a:gd name="T23" fmla="*/ 4 h 1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57">
                      <a:moveTo>
                        <a:pt x="21" y="4"/>
                      </a:moveTo>
                      <a:lnTo>
                        <a:pt x="0" y="13"/>
                      </a:lnTo>
                      <a:lnTo>
                        <a:pt x="0" y="157"/>
                      </a:lnTo>
                      <a:lnTo>
                        <a:pt x="25" y="157"/>
                      </a:lnTo>
                      <a:lnTo>
                        <a:pt x="25" y="13"/>
                      </a:lnTo>
                      <a:lnTo>
                        <a:pt x="4" y="21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0" name="Freeform 358"/>
                <p:cNvSpPr>
                  <a:spLocks/>
                </p:cNvSpPr>
                <p:nvPr/>
              </p:nvSpPr>
              <p:spPr bwMode="auto">
                <a:xfrm>
                  <a:off x="3479" y="2888"/>
                  <a:ext cx="25" cy="25"/>
                </a:xfrm>
                <a:custGeom>
                  <a:avLst/>
                  <a:gdLst>
                    <a:gd name="T0" fmla="*/ 15 w 25"/>
                    <a:gd name="T1" fmla="*/ 2 h 25"/>
                    <a:gd name="T2" fmla="*/ 21 w 25"/>
                    <a:gd name="T3" fmla="*/ 5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10 w 25"/>
                    <a:gd name="T11" fmla="*/ 23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5 h 25"/>
                    <a:gd name="T22" fmla="*/ 15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5" y="2"/>
                      </a:moveTo>
                      <a:lnTo>
                        <a:pt x="21" y="5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10" y="2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5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1" name="Freeform 359"/>
                <p:cNvSpPr>
                  <a:spLocks/>
                </p:cNvSpPr>
                <p:nvPr/>
              </p:nvSpPr>
              <p:spPr bwMode="auto">
                <a:xfrm>
                  <a:off x="3489" y="2890"/>
                  <a:ext cx="25" cy="28"/>
                </a:xfrm>
                <a:custGeom>
                  <a:avLst/>
                  <a:gdLst>
                    <a:gd name="T0" fmla="*/ 15 w 25"/>
                    <a:gd name="T1" fmla="*/ 3 h 28"/>
                    <a:gd name="T2" fmla="*/ 17 w 25"/>
                    <a:gd name="T3" fmla="*/ 5 h 28"/>
                    <a:gd name="T4" fmla="*/ 5 w 25"/>
                    <a:gd name="T5" fmla="*/ 0 h 28"/>
                    <a:gd name="T6" fmla="*/ 0 w 25"/>
                    <a:gd name="T7" fmla="*/ 21 h 28"/>
                    <a:gd name="T8" fmla="*/ 13 w 25"/>
                    <a:gd name="T9" fmla="*/ 26 h 28"/>
                    <a:gd name="T10" fmla="*/ 15 w 25"/>
                    <a:gd name="T11" fmla="*/ 28 h 28"/>
                    <a:gd name="T12" fmla="*/ 13 w 25"/>
                    <a:gd name="T13" fmla="*/ 26 h 28"/>
                    <a:gd name="T14" fmla="*/ 21 w 25"/>
                    <a:gd name="T15" fmla="*/ 23 h 28"/>
                    <a:gd name="T16" fmla="*/ 25 w 25"/>
                    <a:gd name="T17" fmla="*/ 17 h 28"/>
                    <a:gd name="T18" fmla="*/ 23 w 25"/>
                    <a:gd name="T19" fmla="*/ 9 h 28"/>
                    <a:gd name="T20" fmla="*/ 17 w 25"/>
                    <a:gd name="T21" fmla="*/ 5 h 28"/>
                    <a:gd name="T22" fmla="*/ 15 w 25"/>
                    <a:gd name="T23" fmla="*/ 3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8">
                      <a:moveTo>
                        <a:pt x="15" y="3"/>
                      </a:moveTo>
                      <a:lnTo>
                        <a:pt x="17" y="5"/>
                      </a:lnTo>
                      <a:lnTo>
                        <a:pt x="5" y="0"/>
                      </a:lnTo>
                      <a:lnTo>
                        <a:pt x="0" y="21"/>
                      </a:lnTo>
                      <a:lnTo>
                        <a:pt x="13" y="26"/>
                      </a:lnTo>
                      <a:lnTo>
                        <a:pt x="15" y="28"/>
                      </a:lnTo>
                      <a:lnTo>
                        <a:pt x="13" y="26"/>
                      </a:lnTo>
                      <a:lnTo>
                        <a:pt x="21" y="23"/>
                      </a:lnTo>
                      <a:lnTo>
                        <a:pt x="25" y="17"/>
                      </a:lnTo>
                      <a:lnTo>
                        <a:pt x="23" y="9"/>
                      </a:lnTo>
                      <a:lnTo>
                        <a:pt x="17" y="5"/>
                      </a:lnTo>
                      <a:lnTo>
                        <a:pt x="15" y="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2" name="Freeform 360"/>
                <p:cNvSpPr>
                  <a:spLocks/>
                </p:cNvSpPr>
                <p:nvPr/>
              </p:nvSpPr>
              <p:spPr bwMode="auto">
                <a:xfrm>
                  <a:off x="3504" y="2893"/>
                  <a:ext cx="17" cy="25"/>
                </a:xfrm>
                <a:custGeom>
                  <a:avLst/>
                  <a:gdLst>
                    <a:gd name="T0" fmla="*/ 8 w 17"/>
                    <a:gd name="T1" fmla="*/ 2 h 25"/>
                    <a:gd name="T2" fmla="*/ 4 w 17"/>
                    <a:gd name="T3" fmla="*/ 0 h 25"/>
                    <a:gd name="T4" fmla="*/ 0 w 17"/>
                    <a:gd name="T5" fmla="*/ 0 h 25"/>
                    <a:gd name="T6" fmla="*/ 0 w 17"/>
                    <a:gd name="T7" fmla="*/ 25 h 25"/>
                    <a:gd name="T8" fmla="*/ 4 w 17"/>
                    <a:gd name="T9" fmla="*/ 25 h 25"/>
                    <a:gd name="T10" fmla="*/ 0 w 17"/>
                    <a:gd name="T11" fmla="*/ 23 h 25"/>
                    <a:gd name="T12" fmla="*/ 4 w 17"/>
                    <a:gd name="T13" fmla="*/ 25 h 25"/>
                    <a:gd name="T14" fmla="*/ 15 w 17"/>
                    <a:gd name="T15" fmla="*/ 20 h 25"/>
                    <a:gd name="T16" fmla="*/ 17 w 17"/>
                    <a:gd name="T17" fmla="*/ 12 h 25"/>
                    <a:gd name="T18" fmla="*/ 15 w 17"/>
                    <a:gd name="T19" fmla="*/ 4 h 25"/>
                    <a:gd name="T20" fmla="*/ 4 w 17"/>
                    <a:gd name="T21" fmla="*/ 0 h 25"/>
                    <a:gd name="T22" fmla="*/ 8 w 17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" h="25">
                      <a:moveTo>
                        <a:pt x="8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4" y="25"/>
                      </a:lnTo>
                      <a:lnTo>
                        <a:pt x="0" y="23"/>
                      </a:lnTo>
                      <a:lnTo>
                        <a:pt x="4" y="25"/>
                      </a:lnTo>
                      <a:lnTo>
                        <a:pt x="15" y="20"/>
                      </a:lnTo>
                      <a:lnTo>
                        <a:pt x="17" y="12"/>
                      </a:lnTo>
                      <a:lnTo>
                        <a:pt x="15" y="4"/>
                      </a:lnTo>
                      <a:lnTo>
                        <a:pt x="4" y="0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3" name="Freeform 361"/>
                <p:cNvSpPr>
                  <a:spLocks/>
                </p:cNvSpPr>
                <p:nvPr/>
              </p:nvSpPr>
              <p:spPr bwMode="auto">
                <a:xfrm>
                  <a:off x="3504" y="2895"/>
                  <a:ext cx="33" cy="29"/>
                </a:xfrm>
                <a:custGeom>
                  <a:avLst/>
                  <a:gdLst>
                    <a:gd name="T0" fmla="*/ 31 w 33"/>
                    <a:gd name="T1" fmla="*/ 10 h 29"/>
                    <a:gd name="T2" fmla="*/ 27 w 33"/>
                    <a:gd name="T3" fmla="*/ 8 h 29"/>
                    <a:gd name="T4" fmla="*/ 8 w 33"/>
                    <a:gd name="T5" fmla="*/ 0 h 29"/>
                    <a:gd name="T6" fmla="*/ 0 w 33"/>
                    <a:gd name="T7" fmla="*/ 21 h 29"/>
                    <a:gd name="T8" fmla="*/ 19 w 33"/>
                    <a:gd name="T9" fmla="*/ 29 h 29"/>
                    <a:gd name="T10" fmla="*/ 15 w 33"/>
                    <a:gd name="T11" fmla="*/ 27 h 29"/>
                    <a:gd name="T12" fmla="*/ 19 w 33"/>
                    <a:gd name="T13" fmla="*/ 29 h 29"/>
                    <a:gd name="T14" fmla="*/ 27 w 33"/>
                    <a:gd name="T15" fmla="*/ 29 h 29"/>
                    <a:gd name="T16" fmla="*/ 33 w 33"/>
                    <a:gd name="T17" fmla="*/ 21 h 29"/>
                    <a:gd name="T18" fmla="*/ 33 w 33"/>
                    <a:gd name="T19" fmla="*/ 14 h 29"/>
                    <a:gd name="T20" fmla="*/ 27 w 33"/>
                    <a:gd name="T21" fmla="*/ 8 h 29"/>
                    <a:gd name="T22" fmla="*/ 31 w 33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9">
                      <a:moveTo>
                        <a:pt x="31" y="10"/>
                      </a:moveTo>
                      <a:lnTo>
                        <a:pt x="27" y="8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19" y="29"/>
                      </a:lnTo>
                      <a:lnTo>
                        <a:pt x="15" y="27"/>
                      </a:lnTo>
                      <a:lnTo>
                        <a:pt x="19" y="29"/>
                      </a:lnTo>
                      <a:lnTo>
                        <a:pt x="27" y="29"/>
                      </a:lnTo>
                      <a:lnTo>
                        <a:pt x="33" y="21"/>
                      </a:lnTo>
                      <a:lnTo>
                        <a:pt x="33" y="14"/>
                      </a:lnTo>
                      <a:lnTo>
                        <a:pt x="27" y="8"/>
                      </a:lnTo>
                      <a:lnTo>
                        <a:pt x="3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4" name="Freeform 362"/>
                <p:cNvSpPr>
                  <a:spLocks/>
                </p:cNvSpPr>
                <p:nvPr/>
              </p:nvSpPr>
              <p:spPr bwMode="auto">
                <a:xfrm>
                  <a:off x="3519" y="2905"/>
                  <a:ext cx="25" cy="25"/>
                </a:xfrm>
                <a:custGeom>
                  <a:avLst/>
                  <a:gdLst>
                    <a:gd name="T0" fmla="*/ 8 w 25"/>
                    <a:gd name="T1" fmla="*/ 2 h 25"/>
                    <a:gd name="T2" fmla="*/ 21 w 25"/>
                    <a:gd name="T3" fmla="*/ 4 h 25"/>
                    <a:gd name="T4" fmla="*/ 16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16 w 25"/>
                    <a:gd name="T11" fmla="*/ 23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4 h 25"/>
                    <a:gd name="T22" fmla="*/ 8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8" y="2"/>
                      </a:moveTo>
                      <a:lnTo>
                        <a:pt x="21" y="4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16" y="2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5" name="Freeform 363"/>
                <p:cNvSpPr>
                  <a:spLocks/>
                </p:cNvSpPr>
                <p:nvPr/>
              </p:nvSpPr>
              <p:spPr bwMode="auto">
                <a:xfrm>
                  <a:off x="3527" y="2903"/>
                  <a:ext cx="23" cy="25"/>
                </a:xfrm>
                <a:custGeom>
                  <a:avLst/>
                  <a:gdLst>
                    <a:gd name="T0" fmla="*/ 4 w 23"/>
                    <a:gd name="T1" fmla="*/ 2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7 w 23"/>
                    <a:gd name="T9" fmla="*/ 21 h 25"/>
                    <a:gd name="T10" fmla="*/ 21 w 23"/>
                    <a:gd name="T11" fmla="*/ 19 h 25"/>
                    <a:gd name="T12" fmla="*/ 17 w 23"/>
                    <a:gd name="T13" fmla="*/ 21 h 25"/>
                    <a:gd name="T14" fmla="*/ 23 w 23"/>
                    <a:gd name="T15" fmla="*/ 15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4 w 23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4" y="2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1"/>
                      </a:lnTo>
                      <a:lnTo>
                        <a:pt x="21" y="19"/>
                      </a:lnTo>
                      <a:lnTo>
                        <a:pt x="17" y="21"/>
                      </a:lnTo>
                      <a:lnTo>
                        <a:pt x="23" y="15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6" name="Freeform 364"/>
                <p:cNvSpPr>
                  <a:spLocks/>
                </p:cNvSpPr>
                <p:nvPr/>
              </p:nvSpPr>
              <p:spPr bwMode="auto">
                <a:xfrm>
                  <a:off x="3531" y="2897"/>
                  <a:ext cx="25" cy="25"/>
                </a:xfrm>
                <a:custGeom>
                  <a:avLst/>
                  <a:gdLst>
                    <a:gd name="T0" fmla="*/ 4 w 25"/>
                    <a:gd name="T1" fmla="*/ 4 h 25"/>
                    <a:gd name="T2" fmla="*/ 4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1 h 25"/>
                    <a:gd name="T10" fmla="*/ 21 w 25"/>
                    <a:gd name="T11" fmla="*/ 21 h 25"/>
                    <a:gd name="T12" fmla="*/ 21 w 25"/>
                    <a:gd name="T13" fmla="*/ 21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4 w 25"/>
                    <a:gd name="T21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4" y="4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7" name="Freeform 365"/>
                <p:cNvSpPr>
                  <a:spLocks/>
                </p:cNvSpPr>
                <p:nvPr/>
              </p:nvSpPr>
              <p:spPr bwMode="auto">
                <a:xfrm>
                  <a:off x="3535" y="2893"/>
                  <a:ext cx="25" cy="25"/>
                </a:xfrm>
                <a:custGeom>
                  <a:avLst/>
                  <a:gdLst>
                    <a:gd name="T0" fmla="*/ 15 w 25"/>
                    <a:gd name="T1" fmla="*/ 2 h 25"/>
                    <a:gd name="T2" fmla="*/ 5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0 h 25"/>
                    <a:gd name="T10" fmla="*/ 11 w 25"/>
                    <a:gd name="T11" fmla="*/ 23 h 25"/>
                    <a:gd name="T12" fmla="*/ 21 w 25"/>
                    <a:gd name="T13" fmla="*/ 20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5 w 25"/>
                    <a:gd name="T21" fmla="*/ 4 h 25"/>
                    <a:gd name="T22" fmla="*/ 15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5" y="2"/>
                      </a:moveTo>
                      <a:lnTo>
                        <a:pt x="5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0"/>
                      </a:lnTo>
                      <a:lnTo>
                        <a:pt x="11" y="23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8" name="Freeform 366"/>
                <p:cNvSpPr>
                  <a:spLocks/>
                </p:cNvSpPr>
                <p:nvPr/>
              </p:nvSpPr>
              <p:spPr bwMode="auto">
                <a:xfrm>
                  <a:off x="3546" y="2895"/>
                  <a:ext cx="35" cy="25"/>
                </a:xfrm>
                <a:custGeom>
                  <a:avLst/>
                  <a:gdLst>
                    <a:gd name="T0" fmla="*/ 17 w 35"/>
                    <a:gd name="T1" fmla="*/ 6 h 25"/>
                    <a:gd name="T2" fmla="*/ 27 w 35"/>
                    <a:gd name="T3" fmla="*/ 4 h 25"/>
                    <a:gd name="T4" fmla="*/ 4 w 35"/>
                    <a:gd name="T5" fmla="*/ 0 h 25"/>
                    <a:gd name="T6" fmla="*/ 0 w 35"/>
                    <a:gd name="T7" fmla="*/ 21 h 25"/>
                    <a:gd name="T8" fmla="*/ 23 w 35"/>
                    <a:gd name="T9" fmla="*/ 25 h 25"/>
                    <a:gd name="T10" fmla="*/ 33 w 35"/>
                    <a:gd name="T11" fmla="*/ 23 h 25"/>
                    <a:gd name="T12" fmla="*/ 23 w 35"/>
                    <a:gd name="T13" fmla="*/ 25 h 25"/>
                    <a:gd name="T14" fmla="*/ 31 w 35"/>
                    <a:gd name="T15" fmla="*/ 23 h 25"/>
                    <a:gd name="T16" fmla="*/ 35 w 35"/>
                    <a:gd name="T17" fmla="*/ 16 h 25"/>
                    <a:gd name="T18" fmla="*/ 33 w 35"/>
                    <a:gd name="T19" fmla="*/ 8 h 25"/>
                    <a:gd name="T20" fmla="*/ 27 w 35"/>
                    <a:gd name="T21" fmla="*/ 4 h 25"/>
                    <a:gd name="T22" fmla="*/ 17 w 35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17" y="6"/>
                      </a:moveTo>
                      <a:lnTo>
                        <a:pt x="27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23" y="25"/>
                      </a:lnTo>
                      <a:lnTo>
                        <a:pt x="33" y="23"/>
                      </a:lnTo>
                      <a:lnTo>
                        <a:pt x="23" y="25"/>
                      </a:lnTo>
                      <a:lnTo>
                        <a:pt x="31" y="23"/>
                      </a:lnTo>
                      <a:lnTo>
                        <a:pt x="35" y="16"/>
                      </a:lnTo>
                      <a:lnTo>
                        <a:pt x="33" y="8"/>
                      </a:lnTo>
                      <a:lnTo>
                        <a:pt x="27" y="4"/>
                      </a:lnTo>
                      <a:lnTo>
                        <a:pt x="17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19" name="Freeform 367"/>
                <p:cNvSpPr>
                  <a:spLocks/>
                </p:cNvSpPr>
                <p:nvPr/>
              </p:nvSpPr>
              <p:spPr bwMode="auto">
                <a:xfrm>
                  <a:off x="3563" y="2893"/>
                  <a:ext cx="25" cy="25"/>
                </a:xfrm>
                <a:custGeom>
                  <a:avLst/>
                  <a:gdLst>
                    <a:gd name="T0" fmla="*/ 23 w 25"/>
                    <a:gd name="T1" fmla="*/ 8 h 25"/>
                    <a:gd name="T2" fmla="*/ 4 w 25"/>
                    <a:gd name="T3" fmla="*/ 4 h 25"/>
                    <a:gd name="T4" fmla="*/ 0 w 25"/>
                    <a:gd name="T5" fmla="*/ 8 h 25"/>
                    <a:gd name="T6" fmla="*/ 16 w 25"/>
                    <a:gd name="T7" fmla="*/ 25 h 25"/>
                    <a:gd name="T8" fmla="*/ 20 w 25"/>
                    <a:gd name="T9" fmla="*/ 20 h 25"/>
                    <a:gd name="T10" fmla="*/ 2 w 25"/>
                    <a:gd name="T11" fmla="*/ 16 h 25"/>
                    <a:gd name="T12" fmla="*/ 20 w 25"/>
                    <a:gd name="T13" fmla="*/ 20 h 25"/>
                    <a:gd name="T14" fmla="*/ 25 w 25"/>
                    <a:gd name="T15" fmla="*/ 12 h 25"/>
                    <a:gd name="T16" fmla="*/ 20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23 w 25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8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6" y="25"/>
                      </a:lnTo>
                      <a:lnTo>
                        <a:pt x="20" y="20"/>
                      </a:lnTo>
                      <a:lnTo>
                        <a:pt x="2" y="16"/>
                      </a:lnTo>
                      <a:lnTo>
                        <a:pt x="20" y="20"/>
                      </a:lnTo>
                      <a:lnTo>
                        <a:pt x="25" y="12"/>
                      </a:lnTo>
                      <a:lnTo>
                        <a:pt x="20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23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0" name="Freeform 368"/>
                <p:cNvSpPr>
                  <a:spLocks/>
                </p:cNvSpPr>
                <p:nvPr/>
              </p:nvSpPr>
              <p:spPr bwMode="auto">
                <a:xfrm>
                  <a:off x="3565" y="2901"/>
                  <a:ext cx="25" cy="25"/>
                </a:xfrm>
                <a:custGeom>
                  <a:avLst/>
                  <a:gdLst>
                    <a:gd name="T0" fmla="*/ 14 w 25"/>
                    <a:gd name="T1" fmla="*/ 0 h 25"/>
                    <a:gd name="T2" fmla="*/ 25 w 25"/>
                    <a:gd name="T3" fmla="*/ 8 h 25"/>
                    <a:gd name="T4" fmla="*/ 21 w 25"/>
                    <a:gd name="T5" fmla="*/ 0 h 25"/>
                    <a:gd name="T6" fmla="*/ 0 w 25"/>
                    <a:gd name="T7" fmla="*/ 8 h 25"/>
                    <a:gd name="T8" fmla="*/ 4 w 25"/>
                    <a:gd name="T9" fmla="*/ 17 h 25"/>
                    <a:gd name="T10" fmla="*/ 14 w 25"/>
                    <a:gd name="T11" fmla="*/ 25 h 25"/>
                    <a:gd name="T12" fmla="*/ 4 w 25"/>
                    <a:gd name="T13" fmla="*/ 17 h 25"/>
                    <a:gd name="T14" fmla="*/ 10 w 25"/>
                    <a:gd name="T15" fmla="*/ 23 h 25"/>
                    <a:gd name="T16" fmla="*/ 18 w 25"/>
                    <a:gd name="T17" fmla="*/ 21 h 25"/>
                    <a:gd name="T18" fmla="*/ 25 w 25"/>
                    <a:gd name="T19" fmla="*/ 17 h 25"/>
                    <a:gd name="T20" fmla="*/ 25 w 25"/>
                    <a:gd name="T21" fmla="*/ 8 h 25"/>
                    <a:gd name="T22" fmla="*/ 14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4" y="0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14" y="25"/>
                      </a:lnTo>
                      <a:lnTo>
                        <a:pt x="4" y="17"/>
                      </a:lnTo>
                      <a:lnTo>
                        <a:pt x="10" y="23"/>
                      </a:lnTo>
                      <a:lnTo>
                        <a:pt x="18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1" name="Freeform 369"/>
                <p:cNvSpPr>
                  <a:spLocks/>
                </p:cNvSpPr>
                <p:nvPr/>
              </p:nvSpPr>
              <p:spPr bwMode="auto">
                <a:xfrm>
                  <a:off x="3577" y="2901"/>
                  <a:ext cx="23" cy="25"/>
                </a:xfrm>
                <a:custGeom>
                  <a:avLst/>
                  <a:gdLst>
                    <a:gd name="T0" fmla="*/ 21 w 23"/>
                    <a:gd name="T1" fmla="*/ 10 h 25"/>
                    <a:gd name="T2" fmla="*/ 11 w 23"/>
                    <a:gd name="T3" fmla="*/ 0 h 25"/>
                    <a:gd name="T4" fmla="*/ 2 w 23"/>
                    <a:gd name="T5" fmla="*/ 0 h 25"/>
                    <a:gd name="T6" fmla="*/ 2 w 23"/>
                    <a:gd name="T7" fmla="*/ 25 h 25"/>
                    <a:gd name="T8" fmla="*/ 11 w 23"/>
                    <a:gd name="T9" fmla="*/ 25 h 25"/>
                    <a:gd name="T10" fmla="*/ 0 w 23"/>
                    <a:gd name="T11" fmla="*/ 15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2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21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10"/>
                      </a:moveTo>
                      <a:lnTo>
                        <a:pt x="11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1" y="25"/>
                      </a:lnTo>
                      <a:lnTo>
                        <a:pt x="0" y="15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2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2" name="Freeform 370"/>
                <p:cNvSpPr>
                  <a:spLocks/>
                </p:cNvSpPr>
                <p:nvPr/>
              </p:nvSpPr>
              <p:spPr bwMode="auto">
                <a:xfrm>
                  <a:off x="3577" y="2911"/>
                  <a:ext cx="25" cy="27"/>
                </a:xfrm>
                <a:custGeom>
                  <a:avLst/>
                  <a:gdLst>
                    <a:gd name="T0" fmla="*/ 15 w 25"/>
                    <a:gd name="T1" fmla="*/ 2 h 27"/>
                    <a:gd name="T2" fmla="*/ 25 w 25"/>
                    <a:gd name="T3" fmla="*/ 13 h 27"/>
                    <a:gd name="T4" fmla="*/ 21 w 25"/>
                    <a:gd name="T5" fmla="*/ 0 h 27"/>
                    <a:gd name="T6" fmla="*/ 0 w 25"/>
                    <a:gd name="T7" fmla="*/ 5 h 27"/>
                    <a:gd name="T8" fmla="*/ 4 w 25"/>
                    <a:gd name="T9" fmla="*/ 17 h 27"/>
                    <a:gd name="T10" fmla="*/ 15 w 25"/>
                    <a:gd name="T11" fmla="*/ 27 h 27"/>
                    <a:gd name="T12" fmla="*/ 4 w 25"/>
                    <a:gd name="T13" fmla="*/ 17 h 27"/>
                    <a:gd name="T14" fmla="*/ 9 w 25"/>
                    <a:gd name="T15" fmla="*/ 23 h 27"/>
                    <a:gd name="T16" fmla="*/ 17 w 25"/>
                    <a:gd name="T17" fmla="*/ 23 h 27"/>
                    <a:gd name="T18" fmla="*/ 23 w 25"/>
                    <a:gd name="T19" fmla="*/ 21 h 27"/>
                    <a:gd name="T20" fmla="*/ 25 w 25"/>
                    <a:gd name="T21" fmla="*/ 13 h 27"/>
                    <a:gd name="T22" fmla="*/ 15 w 25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5" y="2"/>
                      </a:moveTo>
                      <a:lnTo>
                        <a:pt x="25" y="13"/>
                      </a:lnTo>
                      <a:lnTo>
                        <a:pt x="21" y="0"/>
                      </a:lnTo>
                      <a:lnTo>
                        <a:pt x="0" y="5"/>
                      </a:lnTo>
                      <a:lnTo>
                        <a:pt x="4" y="17"/>
                      </a:lnTo>
                      <a:lnTo>
                        <a:pt x="15" y="27"/>
                      </a:lnTo>
                      <a:lnTo>
                        <a:pt x="4" y="17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3" name="Freeform 371"/>
                <p:cNvSpPr>
                  <a:spLocks/>
                </p:cNvSpPr>
                <p:nvPr/>
              </p:nvSpPr>
              <p:spPr bwMode="auto">
                <a:xfrm>
                  <a:off x="3592" y="2913"/>
                  <a:ext cx="27" cy="25"/>
                </a:xfrm>
                <a:custGeom>
                  <a:avLst/>
                  <a:gdLst>
                    <a:gd name="T0" fmla="*/ 25 w 27"/>
                    <a:gd name="T1" fmla="*/ 17 h 25"/>
                    <a:gd name="T2" fmla="*/ 14 w 27"/>
                    <a:gd name="T3" fmla="*/ 0 h 25"/>
                    <a:gd name="T4" fmla="*/ 0 w 27"/>
                    <a:gd name="T5" fmla="*/ 0 h 25"/>
                    <a:gd name="T6" fmla="*/ 0 w 27"/>
                    <a:gd name="T7" fmla="*/ 25 h 25"/>
                    <a:gd name="T8" fmla="*/ 14 w 27"/>
                    <a:gd name="T9" fmla="*/ 25 h 25"/>
                    <a:gd name="T10" fmla="*/ 4 w 27"/>
                    <a:gd name="T11" fmla="*/ 9 h 25"/>
                    <a:gd name="T12" fmla="*/ 14 w 27"/>
                    <a:gd name="T13" fmla="*/ 25 h 25"/>
                    <a:gd name="T14" fmla="*/ 25 w 27"/>
                    <a:gd name="T15" fmla="*/ 21 h 25"/>
                    <a:gd name="T16" fmla="*/ 27 w 27"/>
                    <a:gd name="T17" fmla="*/ 13 h 25"/>
                    <a:gd name="T18" fmla="*/ 25 w 27"/>
                    <a:gd name="T19" fmla="*/ 5 h 25"/>
                    <a:gd name="T20" fmla="*/ 14 w 27"/>
                    <a:gd name="T21" fmla="*/ 0 h 25"/>
                    <a:gd name="T22" fmla="*/ 25 w 27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5" y="17"/>
                      </a:move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4" y="25"/>
                      </a:lnTo>
                      <a:lnTo>
                        <a:pt x="4" y="9"/>
                      </a:lnTo>
                      <a:lnTo>
                        <a:pt x="14" y="25"/>
                      </a:lnTo>
                      <a:lnTo>
                        <a:pt x="25" y="21"/>
                      </a:lnTo>
                      <a:lnTo>
                        <a:pt x="27" y="13"/>
                      </a:lnTo>
                      <a:lnTo>
                        <a:pt x="25" y="5"/>
                      </a:lnTo>
                      <a:lnTo>
                        <a:pt x="14" y="0"/>
                      </a:lnTo>
                      <a:lnTo>
                        <a:pt x="25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4" name="Freeform 372"/>
                <p:cNvSpPr>
                  <a:spLocks/>
                </p:cNvSpPr>
                <p:nvPr/>
              </p:nvSpPr>
              <p:spPr bwMode="auto">
                <a:xfrm>
                  <a:off x="3590" y="2922"/>
                  <a:ext cx="27" cy="31"/>
                </a:xfrm>
                <a:custGeom>
                  <a:avLst/>
                  <a:gdLst>
                    <a:gd name="T0" fmla="*/ 14 w 27"/>
                    <a:gd name="T1" fmla="*/ 10 h 31"/>
                    <a:gd name="T2" fmla="*/ 21 w 27"/>
                    <a:gd name="T3" fmla="*/ 25 h 31"/>
                    <a:gd name="T4" fmla="*/ 27 w 27"/>
                    <a:gd name="T5" fmla="*/ 8 h 31"/>
                    <a:gd name="T6" fmla="*/ 6 w 27"/>
                    <a:gd name="T7" fmla="*/ 0 h 31"/>
                    <a:gd name="T8" fmla="*/ 0 w 27"/>
                    <a:gd name="T9" fmla="*/ 16 h 31"/>
                    <a:gd name="T10" fmla="*/ 6 w 27"/>
                    <a:gd name="T11" fmla="*/ 31 h 31"/>
                    <a:gd name="T12" fmla="*/ 0 w 27"/>
                    <a:gd name="T13" fmla="*/ 16 h 31"/>
                    <a:gd name="T14" fmla="*/ 0 w 27"/>
                    <a:gd name="T15" fmla="*/ 25 h 31"/>
                    <a:gd name="T16" fmla="*/ 8 w 27"/>
                    <a:gd name="T17" fmla="*/ 29 h 31"/>
                    <a:gd name="T18" fmla="*/ 14 w 27"/>
                    <a:gd name="T19" fmla="*/ 31 h 31"/>
                    <a:gd name="T20" fmla="*/ 21 w 27"/>
                    <a:gd name="T21" fmla="*/ 25 h 31"/>
                    <a:gd name="T22" fmla="*/ 14 w 27"/>
                    <a:gd name="T23" fmla="*/ 1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1">
                      <a:moveTo>
                        <a:pt x="14" y="10"/>
                      </a:moveTo>
                      <a:lnTo>
                        <a:pt x="21" y="25"/>
                      </a:lnTo>
                      <a:lnTo>
                        <a:pt x="27" y="8"/>
                      </a:lnTo>
                      <a:lnTo>
                        <a:pt x="6" y="0"/>
                      </a:lnTo>
                      <a:lnTo>
                        <a:pt x="0" y="16"/>
                      </a:lnTo>
                      <a:lnTo>
                        <a:pt x="6" y="31"/>
                      </a:lnTo>
                      <a:lnTo>
                        <a:pt x="0" y="16"/>
                      </a:lnTo>
                      <a:lnTo>
                        <a:pt x="0" y="25"/>
                      </a:lnTo>
                      <a:lnTo>
                        <a:pt x="8" y="29"/>
                      </a:lnTo>
                      <a:lnTo>
                        <a:pt x="14" y="31"/>
                      </a:lnTo>
                      <a:lnTo>
                        <a:pt x="21" y="25"/>
                      </a:lnTo>
                      <a:lnTo>
                        <a:pt x="14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5" name="Freeform 373"/>
                <p:cNvSpPr>
                  <a:spLocks/>
                </p:cNvSpPr>
                <p:nvPr/>
              </p:nvSpPr>
              <p:spPr bwMode="auto">
                <a:xfrm>
                  <a:off x="3596" y="2932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19 w 25"/>
                    <a:gd name="T3" fmla="*/ 4 h 25"/>
                    <a:gd name="T4" fmla="*/ 8 w 25"/>
                    <a:gd name="T5" fmla="*/ 0 h 25"/>
                    <a:gd name="T6" fmla="*/ 0 w 25"/>
                    <a:gd name="T7" fmla="*/ 21 h 25"/>
                    <a:gd name="T8" fmla="*/ 10 w 25"/>
                    <a:gd name="T9" fmla="*/ 25 h 25"/>
                    <a:gd name="T10" fmla="*/ 4 w 25"/>
                    <a:gd name="T11" fmla="*/ 17 h 25"/>
                    <a:gd name="T12" fmla="*/ 10 w 25"/>
                    <a:gd name="T13" fmla="*/ 25 h 25"/>
                    <a:gd name="T14" fmla="*/ 19 w 25"/>
                    <a:gd name="T15" fmla="*/ 25 h 25"/>
                    <a:gd name="T16" fmla="*/ 25 w 25"/>
                    <a:gd name="T17" fmla="*/ 17 h 25"/>
                    <a:gd name="T18" fmla="*/ 25 w 25"/>
                    <a:gd name="T19" fmla="*/ 11 h 25"/>
                    <a:gd name="T20" fmla="*/ 19 w 25"/>
                    <a:gd name="T21" fmla="*/ 4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10" y="25"/>
                      </a:lnTo>
                      <a:lnTo>
                        <a:pt x="4" y="17"/>
                      </a:lnTo>
                      <a:lnTo>
                        <a:pt x="10" y="25"/>
                      </a:lnTo>
                      <a:lnTo>
                        <a:pt x="19" y="25"/>
                      </a:lnTo>
                      <a:lnTo>
                        <a:pt x="25" y="17"/>
                      </a:lnTo>
                      <a:lnTo>
                        <a:pt x="25" y="11"/>
                      </a:lnTo>
                      <a:lnTo>
                        <a:pt x="19" y="4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6" name="Freeform 374"/>
                <p:cNvSpPr>
                  <a:spLocks/>
                </p:cNvSpPr>
                <p:nvPr/>
              </p:nvSpPr>
              <p:spPr bwMode="auto">
                <a:xfrm>
                  <a:off x="3600" y="2945"/>
                  <a:ext cx="25" cy="29"/>
                </a:xfrm>
                <a:custGeom>
                  <a:avLst/>
                  <a:gdLst>
                    <a:gd name="T0" fmla="*/ 15 w 25"/>
                    <a:gd name="T1" fmla="*/ 4 h 29"/>
                    <a:gd name="T2" fmla="*/ 25 w 25"/>
                    <a:gd name="T3" fmla="*/ 14 h 29"/>
                    <a:gd name="T4" fmla="*/ 21 w 25"/>
                    <a:gd name="T5" fmla="*/ 0 h 29"/>
                    <a:gd name="T6" fmla="*/ 0 w 25"/>
                    <a:gd name="T7" fmla="*/ 4 h 29"/>
                    <a:gd name="T8" fmla="*/ 4 w 25"/>
                    <a:gd name="T9" fmla="*/ 19 h 29"/>
                    <a:gd name="T10" fmla="*/ 15 w 25"/>
                    <a:gd name="T11" fmla="*/ 29 h 29"/>
                    <a:gd name="T12" fmla="*/ 4 w 25"/>
                    <a:gd name="T13" fmla="*/ 19 h 29"/>
                    <a:gd name="T14" fmla="*/ 8 w 25"/>
                    <a:gd name="T15" fmla="*/ 25 h 29"/>
                    <a:gd name="T16" fmla="*/ 17 w 25"/>
                    <a:gd name="T17" fmla="*/ 25 h 29"/>
                    <a:gd name="T18" fmla="*/ 23 w 25"/>
                    <a:gd name="T19" fmla="*/ 23 h 29"/>
                    <a:gd name="T20" fmla="*/ 25 w 25"/>
                    <a:gd name="T21" fmla="*/ 14 h 29"/>
                    <a:gd name="T22" fmla="*/ 15 w 25"/>
                    <a:gd name="T23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5" y="4"/>
                      </a:moveTo>
                      <a:lnTo>
                        <a:pt x="25" y="14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19"/>
                      </a:lnTo>
                      <a:lnTo>
                        <a:pt x="15" y="29"/>
                      </a:lnTo>
                      <a:lnTo>
                        <a:pt x="4" y="19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23"/>
                      </a:lnTo>
                      <a:lnTo>
                        <a:pt x="25" y="14"/>
                      </a:lnTo>
                      <a:lnTo>
                        <a:pt x="15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7" name="Freeform 375"/>
                <p:cNvSpPr>
                  <a:spLocks/>
                </p:cNvSpPr>
                <p:nvPr/>
              </p:nvSpPr>
              <p:spPr bwMode="auto">
                <a:xfrm>
                  <a:off x="3613" y="2949"/>
                  <a:ext cx="23" cy="25"/>
                </a:xfrm>
                <a:custGeom>
                  <a:avLst/>
                  <a:gdLst>
                    <a:gd name="T0" fmla="*/ 0 w 23"/>
                    <a:gd name="T1" fmla="*/ 10 h 25"/>
                    <a:gd name="T2" fmla="*/ 10 w 23"/>
                    <a:gd name="T3" fmla="*/ 0 h 25"/>
                    <a:gd name="T4" fmla="*/ 2 w 23"/>
                    <a:gd name="T5" fmla="*/ 0 h 25"/>
                    <a:gd name="T6" fmla="*/ 2 w 23"/>
                    <a:gd name="T7" fmla="*/ 25 h 25"/>
                    <a:gd name="T8" fmla="*/ 10 w 23"/>
                    <a:gd name="T9" fmla="*/ 25 h 25"/>
                    <a:gd name="T10" fmla="*/ 21 w 23"/>
                    <a:gd name="T11" fmla="*/ 15 h 25"/>
                    <a:gd name="T12" fmla="*/ 10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2 h 25"/>
                    <a:gd name="T18" fmla="*/ 21 w 23"/>
                    <a:gd name="T19" fmla="*/ 4 h 25"/>
                    <a:gd name="T20" fmla="*/ 10 w 23"/>
                    <a:gd name="T21" fmla="*/ 0 h 25"/>
                    <a:gd name="T22" fmla="*/ 0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10"/>
                      </a:moveTo>
                      <a:lnTo>
                        <a:pt x="10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0" y="25"/>
                      </a:lnTo>
                      <a:lnTo>
                        <a:pt x="21" y="15"/>
                      </a:lnTo>
                      <a:lnTo>
                        <a:pt x="10" y="25"/>
                      </a:lnTo>
                      <a:lnTo>
                        <a:pt x="21" y="21"/>
                      </a:lnTo>
                      <a:lnTo>
                        <a:pt x="23" y="12"/>
                      </a:lnTo>
                      <a:lnTo>
                        <a:pt x="21" y="4"/>
                      </a:lnTo>
                      <a:lnTo>
                        <a:pt x="10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8" name="Freeform 376"/>
                <p:cNvSpPr>
                  <a:spLocks/>
                </p:cNvSpPr>
                <p:nvPr/>
              </p:nvSpPr>
              <p:spPr bwMode="auto">
                <a:xfrm>
                  <a:off x="3613" y="2938"/>
                  <a:ext cx="25" cy="26"/>
                </a:xfrm>
                <a:custGeom>
                  <a:avLst/>
                  <a:gdLst>
                    <a:gd name="T0" fmla="*/ 12 w 25"/>
                    <a:gd name="T1" fmla="*/ 0 h 26"/>
                    <a:gd name="T2" fmla="*/ 4 w 25"/>
                    <a:gd name="T3" fmla="*/ 9 h 26"/>
                    <a:gd name="T4" fmla="*/ 0 w 25"/>
                    <a:gd name="T5" fmla="*/ 21 h 26"/>
                    <a:gd name="T6" fmla="*/ 21 w 25"/>
                    <a:gd name="T7" fmla="*/ 26 h 26"/>
                    <a:gd name="T8" fmla="*/ 25 w 25"/>
                    <a:gd name="T9" fmla="*/ 13 h 26"/>
                    <a:gd name="T10" fmla="*/ 16 w 25"/>
                    <a:gd name="T11" fmla="*/ 21 h 26"/>
                    <a:gd name="T12" fmla="*/ 25 w 25"/>
                    <a:gd name="T13" fmla="*/ 13 h 26"/>
                    <a:gd name="T14" fmla="*/ 23 w 25"/>
                    <a:gd name="T15" fmla="*/ 5 h 26"/>
                    <a:gd name="T16" fmla="*/ 16 w 25"/>
                    <a:gd name="T17" fmla="*/ 0 h 26"/>
                    <a:gd name="T18" fmla="*/ 8 w 25"/>
                    <a:gd name="T19" fmla="*/ 3 h 26"/>
                    <a:gd name="T20" fmla="*/ 4 w 25"/>
                    <a:gd name="T21" fmla="*/ 9 h 26"/>
                    <a:gd name="T22" fmla="*/ 12 w 25"/>
                    <a:gd name="T23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12" y="0"/>
                      </a:moveTo>
                      <a:lnTo>
                        <a:pt x="4" y="9"/>
                      </a:lnTo>
                      <a:lnTo>
                        <a:pt x="0" y="21"/>
                      </a:lnTo>
                      <a:lnTo>
                        <a:pt x="21" y="26"/>
                      </a:lnTo>
                      <a:lnTo>
                        <a:pt x="25" y="13"/>
                      </a:lnTo>
                      <a:lnTo>
                        <a:pt x="16" y="21"/>
                      </a:lnTo>
                      <a:lnTo>
                        <a:pt x="25" y="13"/>
                      </a:lnTo>
                      <a:lnTo>
                        <a:pt x="23" y="5"/>
                      </a:lnTo>
                      <a:lnTo>
                        <a:pt x="16" y="0"/>
                      </a:lnTo>
                      <a:lnTo>
                        <a:pt x="8" y="3"/>
                      </a:lnTo>
                      <a:lnTo>
                        <a:pt x="4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29" name="Freeform 377"/>
                <p:cNvSpPr>
                  <a:spLocks/>
                </p:cNvSpPr>
                <p:nvPr/>
              </p:nvSpPr>
              <p:spPr bwMode="auto">
                <a:xfrm>
                  <a:off x="3625" y="2936"/>
                  <a:ext cx="21" cy="23"/>
                </a:xfrm>
                <a:custGeom>
                  <a:avLst/>
                  <a:gdLst>
                    <a:gd name="T0" fmla="*/ 17 w 21"/>
                    <a:gd name="T1" fmla="*/ 2 h 23"/>
                    <a:gd name="T2" fmla="*/ 9 w 21"/>
                    <a:gd name="T3" fmla="*/ 0 h 23"/>
                    <a:gd name="T4" fmla="*/ 0 w 21"/>
                    <a:gd name="T5" fmla="*/ 2 h 23"/>
                    <a:gd name="T6" fmla="*/ 4 w 21"/>
                    <a:gd name="T7" fmla="*/ 23 h 23"/>
                    <a:gd name="T8" fmla="*/ 13 w 21"/>
                    <a:gd name="T9" fmla="*/ 21 h 23"/>
                    <a:gd name="T10" fmla="*/ 4 w 21"/>
                    <a:gd name="T11" fmla="*/ 19 h 23"/>
                    <a:gd name="T12" fmla="*/ 13 w 21"/>
                    <a:gd name="T13" fmla="*/ 21 h 23"/>
                    <a:gd name="T14" fmla="*/ 19 w 21"/>
                    <a:gd name="T15" fmla="*/ 17 h 23"/>
                    <a:gd name="T16" fmla="*/ 21 w 21"/>
                    <a:gd name="T17" fmla="*/ 9 h 23"/>
                    <a:gd name="T18" fmla="*/ 17 w 21"/>
                    <a:gd name="T19" fmla="*/ 2 h 23"/>
                    <a:gd name="T20" fmla="*/ 9 w 21"/>
                    <a:gd name="T21" fmla="*/ 0 h 23"/>
                    <a:gd name="T22" fmla="*/ 17 w 21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3">
                      <a:moveTo>
                        <a:pt x="17" y="2"/>
                      </a:moveTo>
                      <a:lnTo>
                        <a:pt x="9" y="0"/>
                      </a:lnTo>
                      <a:lnTo>
                        <a:pt x="0" y="2"/>
                      </a:lnTo>
                      <a:lnTo>
                        <a:pt x="4" y="23"/>
                      </a:lnTo>
                      <a:lnTo>
                        <a:pt x="13" y="21"/>
                      </a:lnTo>
                      <a:lnTo>
                        <a:pt x="4" y="19"/>
                      </a:lnTo>
                      <a:lnTo>
                        <a:pt x="13" y="21"/>
                      </a:lnTo>
                      <a:lnTo>
                        <a:pt x="19" y="17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0" name="Freeform 378"/>
                <p:cNvSpPr>
                  <a:spLocks/>
                </p:cNvSpPr>
                <p:nvPr/>
              </p:nvSpPr>
              <p:spPr bwMode="auto">
                <a:xfrm>
                  <a:off x="3629" y="2938"/>
                  <a:ext cx="25" cy="26"/>
                </a:xfrm>
                <a:custGeom>
                  <a:avLst/>
                  <a:gdLst>
                    <a:gd name="T0" fmla="*/ 15 w 25"/>
                    <a:gd name="T1" fmla="*/ 5 h 26"/>
                    <a:gd name="T2" fmla="*/ 21 w 25"/>
                    <a:gd name="T3" fmla="*/ 7 h 26"/>
                    <a:gd name="T4" fmla="*/ 13 w 25"/>
                    <a:gd name="T5" fmla="*/ 0 h 26"/>
                    <a:gd name="T6" fmla="*/ 0 w 25"/>
                    <a:gd name="T7" fmla="*/ 17 h 26"/>
                    <a:gd name="T8" fmla="*/ 9 w 25"/>
                    <a:gd name="T9" fmla="*/ 23 h 26"/>
                    <a:gd name="T10" fmla="*/ 15 w 25"/>
                    <a:gd name="T11" fmla="*/ 26 h 26"/>
                    <a:gd name="T12" fmla="*/ 9 w 25"/>
                    <a:gd name="T13" fmla="*/ 23 h 26"/>
                    <a:gd name="T14" fmla="*/ 17 w 25"/>
                    <a:gd name="T15" fmla="*/ 26 h 26"/>
                    <a:gd name="T16" fmla="*/ 23 w 25"/>
                    <a:gd name="T17" fmla="*/ 21 h 26"/>
                    <a:gd name="T18" fmla="*/ 25 w 25"/>
                    <a:gd name="T19" fmla="*/ 13 h 26"/>
                    <a:gd name="T20" fmla="*/ 21 w 25"/>
                    <a:gd name="T21" fmla="*/ 7 h 26"/>
                    <a:gd name="T22" fmla="*/ 15 w 25"/>
                    <a:gd name="T23" fmla="*/ 5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15" y="5"/>
                      </a:moveTo>
                      <a:lnTo>
                        <a:pt x="21" y="7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9" y="23"/>
                      </a:lnTo>
                      <a:lnTo>
                        <a:pt x="15" y="26"/>
                      </a:lnTo>
                      <a:lnTo>
                        <a:pt x="9" y="23"/>
                      </a:lnTo>
                      <a:lnTo>
                        <a:pt x="17" y="26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1" y="7"/>
                      </a:lnTo>
                      <a:lnTo>
                        <a:pt x="15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1" name="Freeform 379"/>
                <p:cNvSpPr>
                  <a:spLocks/>
                </p:cNvSpPr>
                <p:nvPr/>
              </p:nvSpPr>
              <p:spPr bwMode="auto">
                <a:xfrm>
                  <a:off x="3644" y="2943"/>
                  <a:ext cx="38" cy="25"/>
                </a:xfrm>
                <a:custGeom>
                  <a:avLst/>
                  <a:gdLst>
                    <a:gd name="T0" fmla="*/ 36 w 38"/>
                    <a:gd name="T1" fmla="*/ 6 h 25"/>
                    <a:gd name="T2" fmla="*/ 27 w 38"/>
                    <a:gd name="T3" fmla="*/ 4 h 25"/>
                    <a:gd name="T4" fmla="*/ 0 w 38"/>
                    <a:gd name="T5" fmla="*/ 0 h 25"/>
                    <a:gd name="T6" fmla="*/ 0 w 38"/>
                    <a:gd name="T7" fmla="*/ 21 h 25"/>
                    <a:gd name="T8" fmla="*/ 27 w 38"/>
                    <a:gd name="T9" fmla="*/ 25 h 25"/>
                    <a:gd name="T10" fmla="*/ 19 w 38"/>
                    <a:gd name="T11" fmla="*/ 23 h 25"/>
                    <a:gd name="T12" fmla="*/ 27 w 38"/>
                    <a:gd name="T13" fmla="*/ 25 h 25"/>
                    <a:gd name="T14" fmla="*/ 33 w 38"/>
                    <a:gd name="T15" fmla="*/ 21 h 25"/>
                    <a:gd name="T16" fmla="*/ 38 w 38"/>
                    <a:gd name="T17" fmla="*/ 14 h 25"/>
                    <a:gd name="T18" fmla="*/ 33 w 38"/>
                    <a:gd name="T19" fmla="*/ 8 h 25"/>
                    <a:gd name="T20" fmla="*/ 27 w 38"/>
                    <a:gd name="T21" fmla="*/ 4 h 25"/>
                    <a:gd name="T22" fmla="*/ 36 w 38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25">
                      <a:moveTo>
                        <a:pt x="36" y="6"/>
                      </a:moveTo>
                      <a:lnTo>
                        <a:pt x="27" y="4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27" y="25"/>
                      </a:lnTo>
                      <a:lnTo>
                        <a:pt x="19" y="23"/>
                      </a:lnTo>
                      <a:lnTo>
                        <a:pt x="27" y="25"/>
                      </a:lnTo>
                      <a:lnTo>
                        <a:pt x="33" y="21"/>
                      </a:lnTo>
                      <a:lnTo>
                        <a:pt x="38" y="14"/>
                      </a:lnTo>
                      <a:lnTo>
                        <a:pt x="33" y="8"/>
                      </a:lnTo>
                      <a:lnTo>
                        <a:pt x="27" y="4"/>
                      </a:lnTo>
                      <a:lnTo>
                        <a:pt x="3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2" name="Freeform 380"/>
                <p:cNvSpPr>
                  <a:spLocks/>
                </p:cNvSpPr>
                <p:nvPr/>
              </p:nvSpPr>
              <p:spPr bwMode="auto">
                <a:xfrm>
                  <a:off x="3663" y="2949"/>
                  <a:ext cx="29" cy="29"/>
                </a:xfrm>
                <a:custGeom>
                  <a:avLst/>
                  <a:gdLst>
                    <a:gd name="T0" fmla="*/ 29 w 29"/>
                    <a:gd name="T1" fmla="*/ 17 h 29"/>
                    <a:gd name="T2" fmla="*/ 25 w 29"/>
                    <a:gd name="T3" fmla="*/ 8 h 29"/>
                    <a:gd name="T4" fmla="*/ 17 w 29"/>
                    <a:gd name="T5" fmla="*/ 0 h 29"/>
                    <a:gd name="T6" fmla="*/ 0 w 29"/>
                    <a:gd name="T7" fmla="*/ 17 h 29"/>
                    <a:gd name="T8" fmla="*/ 8 w 29"/>
                    <a:gd name="T9" fmla="*/ 25 h 29"/>
                    <a:gd name="T10" fmla="*/ 4 w 29"/>
                    <a:gd name="T11" fmla="*/ 17 h 29"/>
                    <a:gd name="T12" fmla="*/ 8 w 29"/>
                    <a:gd name="T13" fmla="*/ 25 h 29"/>
                    <a:gd name="T14" fmla="*/ 17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7 h 29"/>
                    <a:gd name="T20" fmla="*/ 25 w 29"/>
                    <a:gd name="T21" fmla="*/ 8 h 29"/>
                    <a:gd name="T22" fmla="*/ 29 w 29"/>
                    <a:gd name="T23" fmla="*/ 1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9" y="17"/>
                      </a:moveTo>
                      <a:lnTo>
                        <a:pt x="25" y="8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4" y="17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8"/>
                      </a:lnTo>
                      <a:lnTo>
                        <a:pt x="29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3" name="Freeform 381"/>
                <p:cNvSpPr>
                  <a:spLocks/>
                </p:cNvSpPr>
                <p:nvPr/>
              </p:nvSpPr>
              <p:spPr bwMode="auto">
                <a:xfrm>
                  <a:off x="3667" y="2966"/>
                  <a:ext cx="25" cy="20"/>
                </a:xfrm>
                <a:custGeom>
                  <a:avLst/>
                  <a:gdLst>
                    <a:gd name="T0" fmla="*/ 25 w 25"/>
                    <a:gd name="T1" fmla="*/ 8 h 20"/>
                    <a:gd name="T2" fmla="*/ 25 w 25"/>
                    <a:gd name="T3" fmla="*/ 8 h 20"/>
                    <a:gd name="T4" fmla="*/ 25 w 25"/>
                    <a:gd name="T5" fmla="*/ 0 h 20"/>
                    <a:gd name="T6" fmla="*/ 0 w 25"/>
                    <a:gd name="T7" fmla="*/ 0 h 20"/>
                    <a:gd name="T8" fmla="*/ 0 w 25"/>
                    <a:gd name="T9" fmla="*/ 8 h 20"/>
                    <a:gd name="T10" fmla="*/ 0 w 25"/>
                    <a:gd name="T11" fmla="*/ 8 h 20"/>
                    <a:gd name="T12" fmla="*/ 0 w 25"/>
                    <a:gd name="T13" fmla="*/ 8 h 20"/>
                    <a:gd name="T14" fmla="*/ 4 w 25"/>
                    <a:gd name="T15" fmla="*/ 16 h 20"/>
                    <a:gd name="T16" fmla="*/ 13 w 25"/>
                    <a:gd name="T17" fmla="*/ 20 h 20"/>
                    <a:gd name="T18" fmla="*/ 21 w 25"/>
                    <a:gd name="T19" fmla="*/ 16 h 20"/>
                    <a:gd name="T20" fmla="*/ 25 w 25"/>
                    <a:gd name="T21" fmla="*/ 8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0">
                      <a:moveTo>
                        <a:pt x="25" y="8"/>
                      </a:moveTo>
                      <a:lnTo>
                        <a:pt x="25" y="8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13" y="20"/>
                      </a:lnTo>
                      <a:lnTo>
                        <a:pt x="21" y="16"/>
                      </a:lnTo>
                      <a:lnTo>
                        <a:pt x="25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4" name="Freeform 382"/>
                <p:cNvSpPr>
                  <a:spLocks/>
                </p:cNvSpPr>
                <p:nvPr/>
              </p:nvSpPr>
              <p:spPr bwMode="auto">
                <a:xfrm>
                  <a:off x="3667" y="2974"/>
                  <a:ext cx="25" cy="29"/>
                </a:xfrm>
                <a:custGeom>
                  <a:avLst/>
                  <a:gdLst>
                    <a:gd name="T0" fmla="*/ 23 w 25"/>
                    <a:gd name="T1" fmla="*/ 12 h 29"/>
                    <a:gd name="T2" fmla="*/ 25 w 25"/>
                    <a:gd name="T3" fmla="*/ 17 h 29"/>
                    <a:gd name="T4" fmla="*/ 25 w 25"/>
                    <a:gd name="T5" fmla="*/ 0 h 29"/>
                    <a:gd name="T6" fmla="*/ 0 w 25"/>
                    <a:gd name="T7" fmla="*/ 0 h 29"/>
                    <a:gd name="T8" fmla="*/ 0 w 25"/>
                    <a:gd name="T9" fmla="*/ 17 h 29"/>
                    <a:gd name="T10" fmla="*/ 2 w 25"/>
                    <a:gd name="T11" fmla="*/ 21 h 29"/>
                    <a:gd name="T12" fmla="*/ 0 w 25"/>
                    <a:gd name="T13" fmla="*/ 17 h 29"/>
                    <a:gd name="T14" fmla="*/ 4 w 25"/>
                    <a:gd name="T15" fmla="*/ 25 h 29"/>
                    <a:gd name="T16" fmla="*/ 13 w 25"/>
                    <a:gd name="T17" fmla="*/ 29 h 29"/>
                    <a:gd name="T18" fmla="*/ 21 w 25"/>
                    <a:gd name="T19" fmla="*/ 25 h 29"/>
                    <a:gd name="T20" fmla="*/ 25 w 25"/>
                    <a:gd name="T21" fmla="*/ 17 h 29"/>
                    <a:gd name="T22" fmla="*/ 23 w 25"/>
                    <a:gd name="T23" fmla="*/ 1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23" y="12"/>
                      </a:moveTo>
                      <a:lnTo>
                        <a:pt x="25" y="17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2" y="21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3" y="29"/>
                      </a:lnTo>
                      <a:lnTo>
                        <a:pt x="21" y="25"/>
                      </a:lnTo>
                      <a:lnTo>
                        <a:pt x="25" y="17"/>
                      </a:lnTo>
                      <a:lnTo>
                        <a:pt x="23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5" name="Freeform 383"/>
                <p:cNvSpPr>
                  <a:spLocks/>
                </p:cNvSpPr>
                <p:nvPr/>
              </p:nvSpPr>
              <p:spPr bwMode="auto">
                <a:xfrm>
                  <a:off x="3669" y="2986"/>
                  <a:ext cx="25" cy="26"/>
                </a:xfrm>
                <a:custGeom>
                  <a:avLst/>
                  <a:gdLst>
                    <a:gd name="T0" fmla="*/ 15 w 25"/>
                    <a:gd name="T1" fmla="*/ 0 h 26"/>
                    <a:gd name="T2" fmla="*/ 25 w 25"/>
                    <a:gd name="T3" fmla="*/ 9 h 26"/>
                    <a:gd name="T4" fmla="*/ 21 w 25"/>
                    <a:gd name="T5" fmla="*/ 0 h 26"/>
                    <a:gd name="T6" fmla="*/ 0 w 25"/>
                    <a:gd name="T7" fmla="*/ 9 h 26"/>
                    <a:gd name="T8" fmla="*/ 4 w 25"/>
                    <a:gd name="T9" fmla="*/ 17 h 26"/>
                    <a:gd name="T10" fmla="*/ 15 w 25"/>
                    <a:gd name="T11" fmla="*/ 26 h 26"/>
                    <a:gd name="T12" fmla="*/ 4 w 25"/>
                    <a:gd name="T13" fmla="*/ 17 h 26"/>
                    <a:gd name="T14" fmla="*/ 11 w 25"/>
                    <a:gd name="T15" fmla="*/ 23 h 26"/>
                    <a:gd name="T16" fmla="*/ 19 w 25"/>
                    <a:gd name="T17" fmla="*/ 21 h 26"/>
                    <a:gd name="T18" fmla="*/ 25 w 25"/>
                    <a:gd name="T19" fmla="*/ 17 h 26"/>
                    <a:gd name="T20" fmla="*/ 25 w 25"/>
                    <a:gd name="T21" fmla="*/ 9 h 26"/>
                    <a:gd name="T22" fmla="*/ 15 w 25"/>
                    <a:gd name="T23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15" y="0"/>
                      </a:moveTo>
                      <a:lnTo>
                        <a:pt x="25" y="9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5" y="26"/>
                      </a:lnTo>
                      <a:lnTo>
                        <a:pt x="4" y="17"/>
                      </a:lnTo>
                      <a:lnTo>
                        <a:pt x="11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9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6" name="Freeform 384"/>
                <p:cNvSpPr>
                  <a:spLocks/>
                </p:cNvSpPr>
                <p:nvPr/>
              </p:nvSpPr>
              <p:spPr bwMode="auto">
                <a:xfrm>
                  <a:off x="3684" y="2986"/>
                  <a:ext cx="27" cy="26"/>
                </a:xfrm>
                <a:custGeom>
                  <a:avLst/>
                  <a:gdLst>
                    <a:gd name="T0" fmla="*/ 27 w 27"/>
                    <a:gd name="T1" fmla="*/ 13 h 26"/>
                    <a:gd name="T2" fmla="*/ 14 w 27"/>
                    <a:gd name="T3" fmla="*/ 0 h 26"/>
                    <a:gd name="T4" fmla="*/ 0 w 27"/>
                    <a:gd name="T5" fmla="*/ 0 h 26"/>
                    <a:gd name="T6" fmla="*/ 0 w 27"/>
                    <a:gd name="T7" fmla="*/ 26 h 26"/>
                    <a:gd name="T8" fmla="*/ 14 w 27"/>
                    <a:gd name="T9" fmla="*/ 26 h 26"/>
                    <a:gd name="T10" fmla="*/ 2 w 27"/>
                    <a:gd name="T11" fmla="*/ 13 h 26"/>
                    <a:gd name="T12" fmla="*/ 14 w 27"/>
                    <a:gd name="T13" fmla="*/ 26 h 26"/>
                    <a:gd name="T14" fmla="*/ 25 w 27"/>
                    <a:gd name="T15" fmla="*/ 21 h 26"/>
                    <a:gd name="T16" fmla="*/ 27 w 27"/>
                    <a:gd name="T17" fmla="*/ 13 h 26"/>
                    <a:gd name="T18" fmla="*/ 25 w 27"/>
                    <a:gd name="T19" fmla="*/ 5 h 26"/>
                    <a:gd name="T20" fmla="*/ 14 w 27"/>
                    <a:gd name="T21" fmla="*/ 0 h 26"/>
                    <a:gd name="T22" fmla="*/ 27 w 27"/>
                    <a:gd name="T23" fmla="*/ 13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6">
                      <a:moveTo>
                        <a:pt x="27" y="13"/>
                      </a:move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26"/>
                      </a:lnTo>
                      <a:lnTo>
                        <a:pt x="14" y="26"/>
                      </a:lnTo>
                      <a:lnTo>
                        <a:pt x="2" y="13"/>
                      </a:lnTo>
                      <a:lnTo>
                        <a:pt x="14" y="26"/>
                      </a:lnTo>
                      <a:lnTo>
                        <a:pt x="25" y="21"/>
                      </a:lnTo>
                      <a:lnTo>
                        <a:pt x="27" y="13"/>
                      </a:lnTo>
                      <a:lnTo>
                        <a:pt x="25" y="5"/>
                      </a:lnTo>
                      <a:lnTo>
                        <a:pt x="14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7" name="Freeform 385"/>
                <p:cNvSpPr>
                  <a:spLocks/>
                </p:cNvSpPr>
                <p:nvPr/>
              </p:nvSpPr>
              <p:spPr bwMode="auto">
                <a:xfrm>
                  <a:off x="3686" y="2999"/>
                  <a:ext cx="25" cy="25"/>
                </a:xfrm>
                <a:custGeom>
                  <a:avLst/>
                  <a:gdLst>
                    <a:gd name="T0" fmla="*/ 17 w 25"/>
                    <a:gd name="T1" fmla="*/ 2 h 25"/>
                    <a:gd name="T2" fmla="*/ 25 w 25"/>
                    <a:gd name="T3" fmla="*/ 13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3 h 25"/>
                    <a:gd name="T10" fmla="*/ 8 w 25"/>
                    <a:gd name="T11" fmla="*/ 23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7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7" y="2"/>
                      </a:moveTo>
                      <a:lnTo>
                        <a:pt x="25" y="13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8" y="23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8" name="Freeform 386"/>
                <p:cNvSpPr>
                  <a:spLocks/>
                </p:cNvSpPr>
                <p:nvPr/>
              </p:nvSpPr>
              <p:spPr bwMode="auto">
                <a:xfrm>
                  <a:off x="3694" y="3001"/>
                  <a:ext cx="23" cy="27"/>
                </a:xfrm>
                <a:custGeom>
                  <a:avLst/>
                  <a:gdLst>
                    <a:gd name="T0" fmla="*/ 13 w 23"/>
                    <a:gd name="T1" fmla="*/ 2 h 27"/>
                    <a:gd name="T2" fmla="*/ 17 w 23"/>
                    <a:gd name="T3" fmla="*/ 4 h 27"/>
                    <a:gd name="T4" fmla="*/ 9 w 23"/>
                    <a:gd name="T5" fmla="*/ 0 h 27"/>
                    <a:gd name="T6" fmla="*/ 0 w 23"/>
                    <a:gd name="T7" fmla="*/ 21 h 27"/>
                    <a:gd name="T8" fmla="*/ 9 w 23"/>
                    <a:gd name="T9" fmla="*/ 25 h 27"/>
                    <a:gd name="T10" fmla="*/ 13 w 23"/>
                    <a:gd name="T11" fmla="*/ 27 h 27"/>
                    <a:gd name="T12" fmla="*/ 9 w 23"/>
                    <a:gd name="T13" fmla="*/ 25 h 27"/>
                    <a:gd name="T14" fmla="*/ 17 w 23"/>
                    <a:gd name="T15" fmla="*/ 25 h 27"/>
                    <a:gd name="T16" fmla="*/ 23 w 23"/>
                    <a:gd name="T17" fmla="*/ 17 h 27"/>
                    <a:gd name="T18" fmla="*/ 23 w 23"/>
                    <a:gd name="T19" fmla="*/ 11 h 27"/>
                    <a:gd name="T20" fmla="*/ 17 w 23"/>
                    <a:gd name="T21" fmla="*/ 4 h 27"/>
                    <a:gd name="T22" fmla="*/ 13 w 23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13" y="2"/>
                      </a:moveTo>
                      <a:lnTo>
                        <a:pt x="17" y="4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9" y="25"/>
                      </a:lnTo>
                      <a:lnTo>
                        <a:pt x="13" y="27"/>
                      </a:lnTo>
                      <a:lnTo>
                        <a:pt x="9" y="25"/>
                      </a:lnTo>
                      <a:lnTo>
                        <a:pt x="17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7" y="4"/>
                      </a:lnTo>
                      <a:lnTo>
                        <a:pt x="13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39" name="Freeform 387"/>
                <p:cNvSpPr>
                  <a:spLocks/>
                </p:cNvSpPr>
                <p:nvPr/>
              </p:nvSpPr>
              <p:spPr bwMode="auto">
                <a:xfrm>
                  <a:off x="3707" y="3003"/>
                  <a:ext cx="21" cy="25"/>
                </a:xfrm>
                <a:custGeom>
                  <a:avLst/>
                  <a:gdLst>
                    <a:gd name="T0" fmla="*/ 16 w 21"/>
                    <a:gd name="T1" fmla="*/ 4 h 25"/>
                    <a:gd name="T2" fmla="*/ 8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8 w 21"/>
                    <a:gd name="T9" fmla="*/ 25 h 25"/>
                    <a:gd name="T10" fmla="*/ 0 w 21"/>
                    <a:gd name="T11" fmla="*/ 21 h 25"/>
                    <a:gd name="T12" fmla="*/ 8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3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16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16" y="4"/>
                      </a:move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8" y="25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16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0" name="Freeform 388"/>
                <p:cNvSpPr>
                  <a:spLocks/>
                </p:cNvSpPr>
                <p:nvPr/>
              </p:nvSpPr>
              <p:spPr bwMode="auto">
                <a:xfrm>
                  <a:off x="3707" y="3007"/>
                  <a:ext cx="29" cy="30"/>
                </a:xfrm>
                <a:custGeom>
                  <a:avLst/>
                  <a:gdLst>
                    <a:gd name="T0" fmla="*/ 21 w 29"/>
                    <a:gd name="T1" fmla="*/ 7 h 30"/>
                    <a:gd name="T2" fmla="*/ 25 w 29"/>
                    <a:gd name="T3" fmla="*/ 9 h 30"/>
                    <a:gd name="T4" fmla="*/ 16 w 29"/>
                    <a:gd name="T5" fmla="*/ 0 h 30"/>
                    <a:gd name="T6" fmla="*/ 0 w 29"/>
                    <a:gd name="T7" fmla="*/ 17 h 30"/>
                    <a:gd name="T8" fmla="*/ 8 w 29"/>
                    <a:gd name="T9" fmla="*/ 25 h 30"/>
                    <a:gd name="T10" fmla="*/ 12 w 29"/>
                    <a:gd name="T11" fmla="*/ 27 h 30"/>
                    <a:gd name="T12" fmla="*/ 8 w 29"/>
                    <a:gd name="T13" fmla="*/ 25 h 30"/>
                    <a:gd name="T14" fmla="*/ 16 w 29"/>
                    <a:gd name="T15" fmla="*/ 30 h 30"/>
                    <a:gd name="T16" fmla="*/ 25 w 29"/>
                    <a:gd name="T17" fmla="*/ 25 h 30"/>
                    <a:gd name="T18" fmla="*/ 29 w 29"/>
                    <a:gd name="T19" fmla="*/ 17 h 30"/>
                    <a:gd name="T20" fmla="*/ 25 w 29"/>
                    <a:gd name="T21" fmla="*/ 9 h 30"/>
                    <a:gd name="T22" fmla="*/ 21 w 29"/>
                    <a:gd name="T23" fmla="*/ 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0">
                      <a:moveTo>
                        <a:pt x="21" y="7"/>
                      </a:moveTo>
                      <a:lnTo>
                        <a:pt x="25" y="9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12" y="27"/>
                      </a:lnTo>
                      <a:lnTo>
                        <a:pt x="8" y="25"/>
                      </a:lnTo>
                      <a:lnTo>
                        <a:pt x="16" y="30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9"/>
                      </a:lnTo>
                      <a:lnTo>
                        <a:pt x="21" y="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1" name="Freeform 389"/>
                <p:cNvSpPr>
                  <a:spLocks/>
                </p:cNvSpPr>
                <p:nvPr/>
              </p:nvSpPr>
              <p:spPr bwMode="auto">
                <a:xfrm>
                  <a:off x="3719" y="3014"/>
                  <a:ext cx="34" cy="29"/>
                </a:xfrm>
                <a:custGeom>
                  <a:avLst/>
                  <a:gdLst>
                    <a:gd name="T0" fmla="*/ 32 w 34"/>
                    <a:gd name="T1" fmla="*/ 10 h 29"/>
                    <a:gd name="T2" fmla="*/ 27 w 34"/>
                    <a:gd name="T3" fmla="*/ 8 h 29"/>
                    <a:gd name="T4" fmla="*/ 9 w 34"/>
                    <a:gd name="T5" fmla="*/ 0 h 29"/>
                    <a:gd name="T6" fmla="*/ 0 w 34"/>
                    <a:gd name="T7" fmla="*/ 20 h 29"/>
                    <a:gd name="T8" fmla="*/ 19 w 34"/>
                    <a:gd name="T9" fmla="*/ 29 h 29"/>
                    <a:gd name="T10" fmla="*/ 15 w 34"/>
                    <a:gd name="T11" fmla="*/ 27 h 29"/>
                    <a:gd name="T12" fmla="*/ 19 w 34"/>
                    <a:gd name="T13" fmla="*/ 29 h 29"/>
                    <a:gd name="T14" fmla="*/ 27 w 34"/>
                    <a:gd name="T15" fmla="*/ 29 h 29"/>
                    <a:gd name="T16" fmla="*/ 34 w 34"/>
                    <a:gd name="T17" fmla="*/ 20 h 29"/>
                    <a:gd name="T18" fmla="*/ 34 w 34"/>
                    <a:gd name="T19" fmla="*/ 14 h 29"/>
                    <a:gd name="T20" fmla="*/ 27 w 34"/>
                    <a:gd name="T21" fmla="*/ 8 h 29"/>
                    <a:gd name="T22" fmla="*/ 32 w 34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29">
                      <a:moveTo>
                        <a:pt x="32" y="10"/>
                      </a:moveTo>
                      <a:lnTo>
                        <a:pt x="27" y="8"/>
                      </a:lnTo>
                      <a:lnTo>
                        <a:pt x="9" y="0"/>
                      </a:lnTo>
                      <a:lnTo>
                        <a:pt x="0" y="20"/>
                      </a:lnTo>
                      <a:lnTo>
                        <a:pt x="19" y="29"/>
                      </a:lnTo>
                      <a:lnTo>
                        <a:pt x="15" y="27"/>
                      </a:lnTo>
                      <a:lnTo>
                        <a:pt x="19" y="29"/>
                      </a:lnTo>
                      <a:lnTo>
                        <a:pt x="27" y="29"/>
                      </a:lnTo>
                      <a:lnTo>
                        <a:pt x="34" y="20"/>
                      </a:lnTo>
                      <a:lnTo>
                        <a:pt x="34" y="14"/>
                      </a:lnTo>
                      <a:lnTo>
                        <a:pt x="27" y="8"/>
                      </a:lnTo>
                      <a:lnTo>
                        <a:pt x="3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2" name="Freeform 390"/>
                <p:cNvSpPr>
                  <a:spLocks/>
                </p:cNvSpPr>
                <p:nvPr/>
              </p:nvSpPr>
              <p:spPr bwMode="auto">
                <a:xfrm>
                  <a:off x="3734" y="3024"/>
                  <a:ext cx="25" cy="25"/>
                </a:xfrm>
                <a:custGeom>
                  <a:avLst/>
                  <a:gdLst>
                    <a:gd name="T0" fmla="*/ 21 w 25"/>
                    <a:gd name="T1" fmla="*/ 4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4 w 25"/>
                    <a:gd name="T11" fmla="*/ 21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3" name="Freeform 391"/>
                <p:cNvSpPr>
                  <a:spLocks/>
                </p:cNvSpPr>
                <p:nvPr/>
              </p:nvSpPr>
              <p:spPr bwMode="auto">
                <a:xfrm>
                  <a:off x="3738" y="3028"/>
                  <a:ext cx="38" cy="38"/>
                </a:xfrm>
                <a:custGeom>
                  <a:avLst/>
                  <a:gdLst>
                    <a:gd name="T0" fmla="*/ 34 w 38"/>
                    <a:gd name="T1" fmla="*/ 17 h 38"/>
                    <a:gd name="T2" fmla="*/ 34 w 38"/>
                    <a:gd name="T3" fmla="*/ 17 h 38"/>
                    <a:gd name="T4" fmla="*/ 17 w 38"/>
                    <a:gd name="T5" fmla="*/ 0 h 38"/>
                    <a:gd name="T6" fmla="*/ 0 w 38"/>
                    <a:gd name="T7" fmla="*/ 17 h 38"/>
                    <a:gd name="T8" fmla="*/ 17 w 38"/>
                    <a:gd name="T9" fmla="*/ 34 h 38"/>
                    <a:gd name="T10" fmla="*/ 17 w 38"/>
                    <a:gd name="T11" fmla="*/ 34 h 38"/>
                    <a:gd name="T12" fmla="*/ 17 w 38"/>
                    <a:gd name="T13" fmla="*/ 34 h 38"/>
                    <a:gd name="T14" fmla="*/ 25 w 38"/>
                    <a:gd name="T15" fmla="*/ 38 h 38"/>
                    <a:gd name="T16" fmla="*/ 34 w 38"/>
                    <a:gd name="T17" fmla="*/ 34 h 38"/>
                    <a:gd name="T18" fmla="*/ 38 w 38"/>
                    <a:gd name="T19" fmla="*/ 25 h 38"/>
                    <a:gd name="T20" fmla="*/ 34 w 38"/>
                    <a:gd name="T21" fmla="*/ 17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38">
                      <a:moveTo>
                        <a:pt x="34" y="17"/>
                      </a:moveTo>
                      <a:lnTo>
                        <a:pt x="34" y="17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25" y="38"/>
                      </a:lnTo>
                      <a:lnTo>
                        <a:pt x="34" y="34"/>
                      </a:lnTo>
                      <a:lnTo>
                        <a:pt x="38" y="25"/>
                      </a:lnTo>
                      <a:lnTo>
                        <a:pt x="34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4" name="Freeform 392"/>
                <p:cNvSpPr>
                  <a:spLocks/>
                </p:cNvSpPr>
                <p:nvPr/>
              </p:nvSpPr>
              <p:spPr bwMode="auto">
                <a:xfrm>
                  <a:off x="3755" y="3045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0 w 25"/>
                    <a:gd name="T11" fmla="*/ 12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5" name="Freeform 393"/>
                <p:cNvSpPr>
                  <a:spLocks/>
                </p:cNvSpPr>
                <p:nvPr/>
              </p:nvSpPr>
              <p:spPr bwMode="auto">
                <a:xfrm>
                  <a:off x="3755" y="3049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25 w 25"/>
                    <a:gd name="T3" fmla="*/ 13 h 25"/>
                    <a:gd name="T4" fmla="*/ 25 w 25"/>
                    <a:gd name="T5" fmla="*/ 8 h 25"/>
                    <a:gd name="T6" fmla="*/ 0 w 25"/>
                    <a:gd name="T7" fmla="*/ 8 h 25"/>
                    <a:gd name="T8" fmla="*/ 0 w 25"/>
                    <a:gd name="T9" fmla="*/ 13 h 25"/>
                    <a:gd name="T10" fmla="*/ 12 w 25"/>
                    <a:gd name="T11" fmla="*/ 25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25" y="13"/>
                      </a:lnTo>
                      <a:lnTo>
                        <a:pt x="25" y="8"/>
                      </a:lnTo>
                      <a:lnTo>
                        <a:pt x="0" y="8"/>
                      </a:lnTo>
                      <a:lnTo>
                        <a:pt x="0" y="13"/>
                      </a:lnTo>
                      <a:lnTo>
                        <a:pt x="12" y="2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6" name="Freeform 394"/>
                <p:cNvSpPr>
                  <a:spLocks/>
                </p:cNvSpPr>
                <p:nvPr/>
              </p:nvSpPr>
              <p:spPr bwMode="auto">
                <a:xfrm>
                  <a:off x="3765" y="3049"/>
                  <a:ext cx="19" cy="25"/>
                </a:xfrm>
                <a:custGeom>
                  <a:avLst/>
                  <a:gdLst>
                    <a:gd name="T0" fmla="*/ 13 w 19"/>
                    <a:gd name="T1" fmla="*/ 2 h 25"/>
                    <a:gd name="T2" fmla="*/ 7 w 19"/>
                    <a:gd name="T3" fmla="*/ 0 h 25"/>
                    <a:gd name="T4" fmla="*/ 2 w 19"/>
                    <a:gd name="T5" fmla="*/ 0 h 25"/>
                    <a:gd name="T6" fmla="*/ 2 w 19"/>
                    <a:gd name="T7" fmla="*/ 25 h 25"/>
                    <a:gd name="T8" fmla="*/ 7 w 19"/>
                    <a:gd name="T9" fmla="*/ 25 h 25"/>
                    <a:gd name="T10" fmla="*/ 0 w 19"/>
                    <a:gd name="T11" fmla="*/ 23 h 25"/>
                    <a:gd name="T12" fmla="*/ 7 w 19"/>
                    <a:gd name="T13" fmla="*/ 25 h 25"/>
                    <a:gd name="T14" fmla="*/ 17 w 19"/>
                    <a:gd name="T15" fmla="*/ 21 h 25"/>
                    <a:gd name="T16" fmla="*/ 19 w 19"/>
                    <a:gd name="T17" fmla="*/ 13 h 25"/>
                    <a:gd name="T18" fmla="*/ 17 w 19"/>
                    <a:gd name="T19" fmla="*/ 4 h 25"/>
                    <a:gd name="T20" fmla="*/ 7 w 19"/>
                    <a:gd name="T21" fmla="*/ 0 h 25"/>
                    <a:gd name="T22" fmla="*/ 13 w 19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" h="25">
                      <a:moveTo>
                        <a:pt x="13" y="2"/>
                      </a:moveTo>
                      <a:lnTo>
                        <a:pt x="7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7" y="25"/>
                      </a:lnTo>
                      <a:lnTo>
                        <a:pt x="0" y="23"/>
                      </a:lnTo>
                      <a:lnTo>
                        <a:pt x="7" y="25"/>
                      </a:lnTo>
                      <a:lnTo>
                        <a:pt x="17" y="21"/>
                      </a:lnTo>
                      <a:lnTo>
                        <a:pt x="19" y="13"/>
                      </a:lnTo>
                      <a:lnTo>
                        <a:pt x="17" y="4"/>
                      </a:lnTo>
                      <a:lnTo>
                        <a:pt x="7" y="0"/>
                      </a:lnTo>
                      <a:lnTo>
                        <a:pt x="13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7" name="Freeform 395"/>
                <p:cNvSpPr>
                  <a:spLocks/>
                </p:cNvSpPr>
                <p:nvPr/>
              </p:nvSpPr>
              <p:spPr bwMode="auto">
                <a:xfrm>
                  <a:off x="3847" y="3258"/>
                  <a:ext cx="21" cy="25"/>
                </a:xfrm>
                <a:custGeom>
                  <a:avLst/>
                  <a:gdLst>
                    <a:gd name="T0" fmla="*/ 0 w 21"/>
                    <a:gd name="T1" fmla="*/ 21 h 25"/>
                    <a:gd name="T2" fmla="*/ 8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8 w 21"/>
                    <a:gd name="T9" fmla="*/ 25 h 25"/>
                    <a:gd name="T10" fmla="*/ 16 w 21"/>
                    <a:gd name="T11" fmla="*/ 4 h 25"/>
                    <a:gd name="T12" fmla="*/ 8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0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21"/>
                      </a:move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8" y="25"/>
                      </a:lnTo>
                      <a:lnTo>
                        <a:pt x="16" y="4"/>
                      </a:lnTo>
                      <a:lnTo>
                        <a:pt x="8" y="25"/>
                      </a:lnTo>
                      <a:lnTo>
                        <a:pt x="19" y="21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8" name="Freeform 396"/>
                <p:cNvSpPr>
                  <a:spLocks/>
                </p:cNvSpPr>
                <p:nvPr/>
              </p:nvSpPr>
              <p:spPr bwMode="auto">
                <a:xfrm>
                  <a:off x="3838" y="3254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5 w 25"/>
                    <a:gd name="T3" fmla="*/ 20 h 25"/>
                    <a:gd name="T4" fmla="*/ 9 w 25"/>
                    <a:gd name="T5" fmla="*/ 25 h 25"/>
                    <a:gd name="T6" fmla="*/ 25 w 25"/>
                    <a:gd name="T7" fmla="*/ 8 h 25"/>
                    <a:gd name="T8" fmla="*/ 21 w 25"/>
                    <a:gd name="T9" fmla="*/ 4 h 25"/>
                    <a:gd name="T10" fmla="*/ 13 w 25"/>
                    <a:gd name="T11" fmla="*/ 0 h 25"/>
                    <a:gd name="T12" fmla="*/ 21 w 25"/>
                    <a:gd name="T13" fmla="*/ 4 h 25"/>
                    <a:gd name="T14" fmla="*/ 13 w 25"/>
                    <a:gd name="T15" fmla="*/ 0 h 25"/>
                    <a:gd name="T16" fmla="*/ 5 w 25"/>
                    <a:gd name="T17" fmla="*/ 4 h 25"/>
                    <a:gd name="T18" fmla="*/ 0 w 25"/>
                    <a:gd name="T19" fmla="*/ 12 h 25"/>
                    <a:gd name="T20" fmla="*/ 5 w 25"/>
                    <a:gd name="T21" fmla="*/ 20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5" y="20"/>
                      </a:lnTo>
                      <a:lnTo>
                        <a:pt x="9" y="25"/>
                      </a:lnTo>
                      <a:lnTo>
                        <a:pt x="25" y="8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2"/>
                      </a:lnTo>
                      <a:lnTo>
                        <a:pt x="5" y="20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49" name="Freeform 397"/>
                <p:cNvSpPr>
                  <a:spLocks/>
                </p:cNvSpPr>
                <p:nvPr/>
              </p:nvSpPr>
              <p:spPr bwMode="auto">
                <a:xfrm>
                  <a:off x="3830" y="3254"/>
                  <a:ext cx="21" cy="25"/>
                </a:xfrm>
                <a:custGeom>
                  <a:avLst/>
                  <a:gdLst>
                    <a:gd name="T0" fmla="*/ 4 w 21"/>
                    <a:gd name="T1" fmla="*/ 20 h 25"/>
                    <a:gd name="T2" fmla="*/ 13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3 w 21"/>
                    <a:gd name="T9" fmla="*/ 0 h 25"/>
                    <a:gd name="T10" fmla="*/ 21 w 21"/>
                    <a:gd name="T11" fmla="*/ 4 h 25"/>
                    <a:gd name="T12" fmla="*/ 13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2 h 25"/>
                    <a:gd name="T18" fmla="*/ 4 w 21"/>
                    <a:gd name="T19" fmla="*/ 20 h 25"/>
                    <a:gd name="T20" fmla="*/ 13 w 21"/>
                    <a:gd name="T21" fmla="*/ 25 h 25"/>
                    <a:gd name="T22" fmla="*/ 4 w 21"/>
                    <a:gd name="T23" fmla="*/ 2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4" y="20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3" y="25"/>
                      </a:lnTo>
                      <a:lnTo>
                        <a:pt x="4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0" name="Freeform 398"/>
                <p:cNvSpPr>
                  <a:spLocks/>
                </p:cNvSpPr>
                <p:nvPr/>
              </p:nvSpPr>
              <p:spPr bwMode="auto">
                <a:xfrm>
                  <a:off x="3826" y="3249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4 w 25"/>
                    <a:gd name="T3" fmla="*/ 21 h 25"/>
                    <a:gd name="T4" fmla="*/ 8 w 25"/>
                    <a:gd name="T5" fmla="*/ 25 h 25"/>
                    <a:gd name="T6" fmla="*/ 25 w 25"/>
                    <a:gd name="T7" fmla="*/ 9 h 25"/>
                    <a:gd name="T8" fmla="*/ 21 w 25"/>
                    <a:gd name="T9" fmla="*/ 5 h 25"/>
                    <a:gd name="T10" fmla="*/ 0 w 25"/>
                    <a:gd name="T11" fmla="*/ 13 h 25"/>
                    <a:gd name="T12" fmla="*/ 21 w 25"/>
                    <a:gd name="T13" fmla="*/ 5 h 25"/>
                    <a:gd name="T14" fmla="*/ 12 w 25"/>
                    <a:gd name="T15" fmla="*/ 0 h 25"/>
                    <a:gd name="T16" fmla="*/ 4 w 25"/>
                    <a:gd name="T17" fmla="*/ 5 h 25"/>
                    <a:gd name="T18" fmla="*/ 0 w 25"/>
                    <a:gd name="T19" fmla="*/ 13 h 25"/>
                    <a:gd name="T20" fmla="*/ 4 w 25"/>
                    <a:gd name="T21" fmla="*/ 21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4" y="21"/>
                      </a:lnTo>
                      <a:lnTo>
                        <a:pt x="8" y="25"/>
                      </a:lnTo>
                      <a:lnTo>
                        <a:pt x="25" y="9"/>
                      </a:lnTo>
                      <a:lnTo>
                        <a:pt x="21" y="5"/>
                      </a:lnTo>
                      <a:lnTo>
                        <a:pt x="0" y="13"/>
                      </a:lnTo>
                      <a:lnTo>
                        <a:pt x="21" y="5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1" name="Freeform 399"/>
                <p:cNvSpPr>
                  <a:spLocks/>
                </p:cNvSpPr>
                <p:nvPr/>
              </p:nvSpPr>
              <p:spPr bwMode="auto">
                <a:xfrm>
                  <a:off x="3826" y="3262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25 w 25"/>
                    <a:gd name="T3" fmla="*/ 12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2 h 25"/>
                    <a:gd name="T10" fmla="*/ 12 w 25"/>
                    <a:gd name="T11" fmla="*/ 25 h 25"/>
                    <a:gd name="T12" fmla="*/ 0 w 25"/>
                    <a:gd name="T13" fmla="*/ 12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2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25" y="12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2" y="25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2" name="Freeform 400"/>
                <p:cNvSpPr>
                  <a:spLocks/>
                </p:cNvSpPr>
                <p:nvPr/>
              </p:nvSpPr>
              <p:spPr bwMode="auto">
                <a:xfrm>
                  <a:off x="3834" y="3262"/>
                  <a:ext cx="25" cy="25"/>
                </a:xfrm>
                <a:custGeom>
                  <a:avLst/>
                  <a:gdLst>
                    <a:gd name="T0" fmla="*/ 0 w 25"/>
                    <a:gd name="T1" fmla="*/ 12 h 25"/>
                    <a:gd name="T2" fmla="*/ 13 w 25"/>
                    <a:gd name="T3" fmla="*/ 0 h 25"/>
                    <a:gd name="T4" fmla="*/ 4 w 25"/>
                    <a:gd name="T5" fmla="*/ 0 h 25"/>
                    <a:gd name="T6" fmla="*/ 4 w 25"/>
                    <a:gd name="T7" fmla="*/ 25 h 25"/>
                    <a:gd name="T8" fmla="*/ 13 w 25"/>
                    <a:gd name="T9" fmla="*/ 25 h 25"/>
                    <a:gd name="T10" fmla="*/ 25 w 25"/>
                    <a:gd name="T11" fmla="*/ 12 h 25"/>
                    <a:gd name="T12" fmla="*/ 13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3 w 25"/>
                    <a:gd name="T21" fmla="*/ 0 h 25"/>
                    <a:gd name="T22" fmla="*/ 0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2"/>
                      </a:moveTo>
                      <a:lnTo>
                        <a:pt x="13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13" y="25"/>
                      </a:lnTo>
                      <a:lnTo>
                        <a:pt x="25" y="12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3" name="Freeform 401"/>
                <p:cNvSpPr>
                  <a:spLocks/>
                </p:cNvSpPr>
                <p:nvPr/>
              </p:nvSpPr>
              <p:spPr bwMode="auto">
                <a:xfrm>
                  <a:off x="3834" y="3258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0 w 25"/>
                    <a:gd name="T3" fmla="*/ 12 h 25"/>
                    <a:gd name="T4" fmla="*/ 0 w 25"/>
                    <a:gd name="T5" fmla="*/ 16 h 25"/>
                    <a:gd name="T6" fmla="*/ 25 w 25"/>
                    <a:gd name="T7" fmla="*/ 16 h 25"/>
                    <a:gd name="T8" fmla="*/ 25 w 25"/>
                    <a:gd name="T9" fmla="*/ 12 h 25"/>
                    <a:gd name="T10" fmla="*/ 13 w 25"/>
                    <a:gd name="T11" fmla="*/ 25 h 25"/>
                    <a:gd name="T12" fmla="*/ 25 w 25"/>
                    <a:gd name="T13" fmla="*/ 12 h 25"/>
                    <a:gd name="T14" fmla="*/ 21 w 25"/>
                    <a:gd name="T15" fmla="*/ 2 h 25"/>
                    <a:gd name="T16" fmla="*/ 13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2 h 25"/>
                    <a:gd name="T22" fmla="*/ 13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13" y="25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4" name="Freeform 402"/>
                <p:cNvSpPr>
                  <a:spLocks/>
                </p:cNvSpPr>
                <p:nvPr/>
              </p:nvSpPr>
              <p:spPr bwMode="auto">
                <a:xfrm>
                  <a:off x="3822" y="3266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4 w 25"/>
                    <a:gd name="T3" fmla="*/ 4 h 25"/>
                    <a:gd name="T4" fmla="*/ 0 w 25"/>
                    <a:gd name="T5" fmla="*/ 8 h 25"/>
                    <a:gd name="T6" fmla="*/ 16 w 25"/>
                    <a:gd name="T7" fmla="*/ 25 h 25"/>
                    <a:gd name="T8" fmla="*/ 21 w 25"/>
                    <a:gd name="T9" fmla="*/ 21 h 25"/>
                    <a:gd name="T10" fmla="*/ 12 w 25"/>
                    <a:gd name="T11" fmla="*/ 25 h 25"/>
                    <a:gd name="T12" fmla="*/ 21 w 25"/>
                    <a:gd name="T13" fmla="*/ 21 h 25"/>
                    <a:gd name="T14" fmla="*/ 25 w 25"/>
                    <a:gd name="T15" fmla="*/ 13 h 25"/>
                    <a:gd name="T16" fmla="*/ 21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6" y="25"/>
                      </a:lnTo>
                      <a:lnTo>
                        <a:pt x="21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5" name="Freeform 403"/>
                <p:cNvSpPr>
                  <a:spLocks/>
                </p:cNvSpPr>
                <p:nvPr/>
              </p:nvSpPr>
              <p:spPr bwMode="auto">
                <a:xfrm>
                  <a:off x="3826" y="3266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12 w 25"/>
                    <a:gd name="T3" fmla="*/ 0 h 25"/>
                    <a:gd name="T4" fmla="*/ 8 w 25"/>
                    <a:gd name="T5" fmla="*/ 0 h 25"/>
                    <a:gd name="T6" fmla="*/ 8 w 25"/>
                    <a:gd name="T7" fmla="*/ 25 h 25"/>
                    <a:gd name="T8" fmla="*/ 12 w 25"/>
                    <a:gd name="T9" fmla="*/ 25 h 25"/>
                    <a:gd name="T10" fmla="*/ 0 w 25"/>
                    <a:gd name="T11" fmla="*/ 13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8" y="25"/>
                      </a:lnTo>
                      <a:lnTo>
                        <a:pt x="12" y="25"/>
                      </a:lnTo>
                      <a:lnTo>
                        <a:pt x="0" y="13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6" name="Freeform 404"/>
                <p:cNvSpPr>
                  <a:spLocks/>
                </p:cNvSpPr>
                <p:nvPr/>
              </p:nvSpPr>
              <p:spPr bwMode="auto">
                <a:xfrm>
                  <a:off x="3826" y="3270"/>
                  <a:ext cx="25" cy="25"/>
                </a:xfrm>
                <a:custGeom>
                  <a:avLst/>
                  <a:gdLst>
                    <a:gd name="T0" fmla="*/ 12 w 25"/>
                    <a:gd name="T1" fmla="*/ 25 h 25"/>
                    <a:gd name="T2" fmla="*/ 25 w 25"/>
                    <a:gd name="T3" fmla="*/ 13 h 25"/>
                    <a:gd name="T4" fmla="*/ 25 w 25"/>
                    <a:gd name="T5" fmla="*/ 9 h 25"/>
                    <a:gd name="T6" fmla="*/ 0 w 25"/>
                    <a:gd name="T7" fmla="*/ 9 h 25"/>
                    <a:gd name="T8" fmla="*/ 0 w 25"/>
                    <a:gd name="T9" fmla="*/ 13 h 25"/>
                    <a:gd name="T10" fmla="*/ 12 w 25"/>
                    <a:gd name="T11" fmla="*/ 0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2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25"/>
                      </a:moveTo>
                      <a:lnTo>
                        <a:pt x="25" y="13"/>
                      </a:lnTo>
                      <a:lnTo>
                        <a:pt x="25" y="9"/>
                      </a:lnTo>
                      <a:lnTo>
                        <a:pt x="0" y="9"/>
                      </a:lnTo>
                      <a:lnTo>
                        <a:pt x="0" y="13"/>
                      </a:lnTo>
                      <a:lnTo>
                        <a:pt x="12" y="0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7" name="Freeform 405"/>
                <p:cNvSpPr>
                  <a:spLocks/>
                </p:cNvSpPr>
                <p:nvPr/>
              </p:nvSpPr>
              <p:spPr bwMode="auto">
                <a:xfrm>
                  <a:off x="3822" y="3270"/>
                  <a:ext cx="16" cy="25"/>
                </a:xfrm>
                <a:custGeom>
                  <a:avLst/>
                  <a:gdLst>
                    <a:gd name="T0" fmla="*/ 12 w 16"/>
                    <a:gd name="T1" fmla="*/ 25 h 25"/>
                    <a:gd name="T2" fmla="*/ 12 w 16"/>
                    <a:gd name="T3" fmla="*/ 25 h 25"/>
                    <a:gd name="T4" fmla="*/ 16 w 16"/>
                    <a:gd name="T5" fmla="*/ 25 h 25"/>
                    <a:gd name="T6" fmla="*/ 16 w 16"/>
                    <a:gd name="T7" fmla="*/ 0 h 25"/>
                    <a:gd name="T8" fmla="*/ 12 w 16"/>
                    <a:gd name="T9" fmla="*/ 0 h 25"/>
                    <a:gd name="T10" fmla="*/ 12 w 16"/>
                    <a:gd name="T11" fmla="*/ 0 h 25"/>
                    <a:gd name="T12" fmla="*/ 12 w 16"/>
                    <a:gd name="T13" fmla="*/ 0 h 25"/>
                    <a:gd name="T14" fmla="*/ 4 w 16"/>
                    <a:gd name="T15" fmla="*/ 4 h 25"/>
                    <a:gd name="T16" fmla="*/ 0 w 16"/>
                    <a:gd name="T17" fmla="*/ 13 h 25"/>
                    <a:gd name="T18" fmla="*/ 4 w 16"/>
                    <a:gd name="T19" fmla="*/ 21 h 25"/>
                    <a:gd name="T20" fmla="*/ 12 w 16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5">
                      <a:moveTo>
                        <a:pt x="12" y="25"/>
                      </a:moveTo>
                      <a:lnTo>
                        <a:pt x="12" y="25"/>
                      </a:lnTo>
                      <a:lnTo>
                        <a:pt x="16" y="25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8" name="Freeform 406"/>
                <p:cNvSpPr>
                  <a:spLocks/>
                </p:cNvSpPr>
                <p:nvPr/>
              </p:nvSpPr>
              <p:spPr bwMode="auto">
                <a:xfrm>
                  <a:off x="3817" y="3270"/>
                  <a:ext cx="17" cy="25"/>
                </a:xfrm>
                <a:custGeom>
                  <a:avLst/>
                  <a:gdLst>
                    <a:gd name="T0" fmla="*/ 13 w 17"/>
                    <a:gd name="T1" fmla="*/ 25 h 25"/>
                    <a:gd name="T2" fmla="*/ 13 w 17"/>
                    <a:gd name="T3" fmla="*/ 25 h 25"/>
                    <a:gd name="T4" fmla="*/ 17 w 17"/>
                    <a:gd name="T5" fmla="*/ 25 h 25"/>
                    <a:gd name="T6" fmla="*/ 17 w 17"/>
                    <a:gd name="T7" fmla="*/ 0 h 25"/>
                    <a:gd name="T8" fmla="*/ 13 w 17"/>
                    <a:gd name="T9" fmla="*/ 0 h 25"/>
                    <a:gd name="T10" fmla="*/ 13 w 17"/>
                    <a:gd name="T11" fmla="*/ 0 h 25"/>
                    <a:gd name="T12" fmla="*/ 13 w 17"/>
                    <a:gd name="T13" fmla="*/ 0 h 25"/>
                    <a:gd name="T14" fmla="*/ 5 w 17"/>
                    <a:gd name="T15" fmla="*/ 4 h 25"/>
                    <a:gd name="T16" fmla="*/ 0 w 17"/>
                    <a:gd name="T17" fmla="*/ 13 h 25"/>
                    <a:gd name="T18" fmla="*/ 5 w 17"/>
                    <a:gd name="T19" fmla="*/ 21 h 25"/>
                    <a:gd name="T20" fmla="*/ 13 w 17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7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59" name="Freeform 407"/>
                <p:cNvSpPr>
                  <a:spLocks/>
                </p:cNvSpPr>
                <p:nvPr/>
              </p:nvSpPr>
              <p:spPr bwMode="auto">
                <a:xfrm>
                  <a:off x="3813" y="3270"/>
                  <a:ext cx="17" cy="25"/>
                </a:xfrm>
                <a:custGeom>
                  <a:avLst/>
                  <a:gdLst>
                    <a:gd name="T0" fmla="*/ 13 w 17"/>
                    <a:gd name="T1" fmla="*/ 0 h 25"/>
                    <a:gd name="T2" fmla="*/ 13 w 17"/>
                    <a:gd name="T3" fmla="*/ 25 h 25"/>
                    <a:gd name="T4" fmla="*/ 17 w 17"/>
                    <a:gd name="T5" fmla="*/ 25 h 25"/>
                    <a:gd name="T6" fmla="*/ 17 w 17"/>
                    <a:gd name="T7" fmla="*/ 0 h 25"/>
                    <a:gd name="T8" fmla="*/ 13 w 17"/>
                    <a:gd name="T9" fmla="*/ 0 h 25"/>
                    <a:gd name="T10" fmla="*/ 13 w 17"/>
                    <a:gd name="T11" fmla="*/ 25 h 25"/>
                    <a:gd name="T12" fmla="*/ 13 w 17"/>
                    <a:gd name="T13" fmla="*/ 0 h 25"/>
                    <a:gd name="T14" fmla="*/ 4 w 17"/>
                    <a:gd name="T15" fmla="*/ 4 h 25"/>
                    <a:gd name="T16" fmla="*/ 0 w 17"/>
                    <a:gd name="T17" fmla="*/ 13 h 25"/>
                    <a:gd name="T18" fmla="*/ 4 w 17"/>
                    <a:gd name="T19" fmla="*/ 21 h 25"/>
                    <a:gd name="T20" fmla="*/ 13 w 17"/>
                    <a:gd name="T21" fmla="*/ 25 h 25"/>
                    <a:gd name="T22" fmla="*/ 13 w 17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" h="25">
                      <a:moveTo>
                        <a:pt x="13" y="0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3" y="25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0" name="Freeform 408"/>
                <p:cNvSpPr>
                  <a:spLocks/>
                </p:cNvSpPr>
                <p:nvPr/>
              </p:nvSpPr>
              <p:spPr bwMode="auto">
                <a:xfrm>
                  <a:off x="3822" y="3270"/>
                  <a:ext cx="21" cy="25"/>
                </a:xfrm>
                <a:custGeom>
                  <a:avLst/>
                  <a:gdLst>
                    <a:gd name="T0" fmla="*/ 0 w 21"/>
                    <a:gd name="T1" fmla="*/ 4 h 25"/>
                    <a:gd name="T2" fmla="*/ 8 w 21"/>
                    <a:gd name="T3" fmla="*/ 0 h 25"/>
                    <a:gd name="T4" fmla="*/ 4 w 21"/>
                    <a:gd name="T5" fmla="*/ 0 h 25"/>
                    <a:gd name="T6" fmla="*/ 4 w 21"/>
                    <a:gd name="T7" fmla="*/ 25 h 25"/>
                    <a:gd name="T8" fmla="*/ 8 w 21"/>
                    <a:gd name="T9" fmla="*/ 25 h 25"/>
                    <a:gd name="T10" fmla="*/ 16 w 21"/>
                    <a:gd name="T11" fmla="*/ 21 h 25"/>
                    <a:gd name="T12" fmla="*/ 8 w 21"/>
                    <a:gd name="T13" fmla="*/ 25 h 25"/>
                    <a:gd name="T14" fmla="*/ 18 w 21"/>
                    <a:gd name="T15" fmla="*/ 21 h 25"/>
                    <a:gd name="T16" fmla="*/ 21 w 21"/>
                    <a:gd name="T17" fmla="*/ 13 h 25"/>
                    <a:gd name="T18" fmla="*/ 18 w 21"/>
                    <a:gd name="T19" fmla="*/ 4 h 25"/>
                    <a:gd name="T20" fmla="*/ 8 w 21"/>
                    <a:gd name="T21" fmla="*/ 0 h 25"/>
                    <a:gd name="T22" fmla="*/ 0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4"/>
                      </a:move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8" y="25"/>
                      </a:lnTo>
                      <a:lnTo>
                        <a:pt x="16" y="21"/>
                      </a:lnTo>
                      <a:lnTo>
                        <a:pt x="8" y="25"/>
                      </a:lnTo>
                      <a:lnTo>
                        <a:pt x="18" y="21"/>
                      </a:lnTo>
                      <a:lnTo>
                        <a:pt x="21" y="13"/>
                      </a:lnTo>
                      <a:lnTo>
                        <a:pt x="18" y="4"/>
                      </a:lnTo>
                      <a:lnTo>
                        <a:pt x="8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1" name="Freeform 409"/>
                <p:cNvSpPr>
                  <a:spLocks/>
                </p:cNvSpPr>
                <p:nvPr/>
              </p:nvSpPr>
              <p:spPr bwMode="auto">
                <a:xfrm>
                  <a:off x="4355" y="2041"/>
                  <a:ext cx="35" cy="31"/>
                </a:xfrm>
                <a:custGeom>
                  <a:avLst/>
                  <a:gdLst>
                    <a:gd name="T0" fmla="*/ 35 w 35"/>
                    <a:gd name="T1" fmla="*/ 17 h 31"/>
                    <a:gd name="T2" fmla="*/ 31 w 35"/>
                    <a:gd name="T3" fmla="*/ 13 h 31"/>
                    <a:gd name="T4" fmla="*/ 12 w 35"/>
                    <a:gd name="T5" fmla="*/ 0 h 31"/>
                    <a:gd name="T6" fmla="*/ 0 w 35"/>
                    <a:gd name="T7" fmla="*/ 17 h 31"/>
                    <a:gd name="T8" fmla="*/ 18 w 35"/>
                    <a:gd name="T9" fmla="*/ 29 h 31"/>
                    <a:gd name="T10" fmla="*/ 14 w 35"/>
                    <a:gd name="T11" fmla="*/ 25 h 31"/>
                    <a:gd name="T12" fmla="*/ 18 w 35"/>
                    <a:gd name="T13" fmla="*/ 29 h 31"/>
                    <a:gd name="T14" fmla="*/ 27 w 35"/>
                    <a:gd name="T15" fmla="*/ 31 h 31"/>
                    <a:gd name="T16" fmla="*/ 33 w 35"/>
                    <a:gd name="T17" fmla="*/ 27 h 31"/>
                    <a:gd name="T18" fmla="*/ 35 w 35"/>
                    <a:gd name="T19" fmla="*/ 19 h 31"/>
                    <a:gd name="T20" fmla="*/ 31 w 35"/>
                    <a:gd name="T21" fmla="*/ 13 h 31"/>
                    <a:gd name="T22" fmla="*/ 35 w 35"/>
                    <a:gd name="T23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1">
                      <a:moveTo>
                        <a:pt x="35" y="17"/>
                      </a:moveTo>
                      <a:lnTo>
                        <a:pt x="31" y="13"/>
                      </a:lnTo>
                      <a:lnTo>
                        <a:pt x="12" y="0"/>
                      </a:lnTo>
                      <a:lnTo>
                        <a:pt x="0" y="17"/>
                      </a:lnTo>
                      <a:lnTo>
                        <a:pt x="18" y="29"/>
                      </a:lnTo>
                      <a:lnTo>
                        <a:pt x="14" y="25"/>
                      </a:lnTo>
                      <a:lnTo>
                        <a:pt x="18" y="29"/>
                      </a:lnTo>
                      <a:lnTo>
                        <a:pt x="27" y="31"/>
                      </a:lnTo>
                      <a:lnTo>
                        <a:pt x="33" y="27"/>
                      </a:lnTo>
                      <a:lnTo>
                        <a:pt x="35" y="19"/>
                      </a:lnTo>
                      <a:lnTo>
                        <a:pt x="31" y="13"/>
                      </a:lnTo>
                      <a:lnTo>
                        <a:pt x="35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2" name="Freeform 410"/>
                <p:cNvSpPr>
                  <a:spLocks/>
                </p:cNvSpPr>
                <p:nvPr/>
              </p:nvSpPr>
              <p:spPr bwMode="auto">
                <a:xfrm>
                  <a:off x="4369" y="2058"/>
                  <a:ext cx="30" cy="35"/>
                </a:xfrm>
                <a:custGeom>
                  <a:avLst/>
                  <a:gdLst>
                    <a:gd name="T0" fmla="*/ 25 w 30"/>
                    <a:gd name="T1" fmla="*/ 17 h 35"/>
                    <a:gd name="T2" fmla="*/ 30 w 30"/>
                    <a:gd name="T3" fmla="*/ 21 h 35"/>
                    <a:gd name="T4" fmla="*/ 21 w 30"/>
                    <a:gd name="T5" fmla="*/ 0 h 35"/>
                    <a:gd name="T6" fmla="*/ 0 w 30"/>
                    <a:gd name="T7" fmla="*/ 8 h 35"/>
                    <a:gd name="T8" fmla="*/ 9 w 30"/>
                    <a:gd name="T9" fmla="*/ 29 h 35"/>
                    <a:gd name="T10" fmla="*/ 13 w 30"/>
                    <a:gd name="T11" fmla="*/ 33 h 35"/>
                    <a:gd name="T12" fmla="*/ 9 w 30"/>
                    <a:gd name="T13" fmla="*/ 29 h 35"/>
                    <a:gd name="T14" fmla="*/ 15 w 30"/>
                    <a:gd name="T15" fmla="*/ 35 h 35"/>
                    <a:gd name="T16" fmla="*/ 23 w 30"/>
                    <a:gd name="T17" fmla="*/ 33 h 35"/>
                    <a:gd name="T18" fmla="*/ 30 w 30"/>
                    <a:gd name="T19" fmla="*/ 29 h 35"/>
                    <a:gd name="T20" fmla="*/ 30 w 30"/>
                    <a:gd name="T21" fmla="*/ 21 h 35"/>
                    <a:gd name="T22" fmla="*/ 25 w 30"/>
                    <a:gd name="T2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5">
                      <a:moveTo>
                        <a:pt x="25" y="17"/>
                      </a:moveTo>
                      <a:lnTo>
                        <a:pt x="30" y="21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9" y="29"/>
                      </a:lnTo>
                      <a:lnTo>
                        <a:pt x="13" y="33"/>
                      </a:lnTo>
                      <a:lnTo>
                        <a:pt x="9" y="29"/>
                      </a:lnTo>
                      <a:lnTo>
                        <a:pt x="15" y="35"/>
                      </a:lnTo>
                      <a:lnTo>
                        <a:pt x="23" y="33"/>
                      </a:lnTo>
                      <a:lnTo>
                        <a:pt x="30" y="29"/>
                      </a:lnTo>
                      <a:lnTo>
                        <a:pt x="30" y="21"/>
                      </a:lnTo>
                      <a:lnTo>
                        <a:pt x="25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3" name="Freeform 411"/>
                <p:cNvSpPr>
                  <a:spLocks/>
                </p:cNvSpPr>
                <p:nvPr/>
              </p:nvSpPr>
              <p:spPr bwMode="auto">
                <a:xfrm>
                  <a:off x="4382" y="2075"/>
                  <a:ext cx="52" cy="45"/>
                </a:xfrm>
                <a:custGeom>
                  <a:avLst/>
                  <a:gdLst>
                    <a:gd name="T0" fmla="*/ 52 w 52"/>
                    <a:gd name="T1" fmla="*/ 33 h 45"/>
                    <a:gd name="T2" fmla="*/ 48 w 52"/>
                    <a:gd name="T3" fmla="*/ 27 h 45"/>
                    <a:gd name="T4" fmla="*/ 12 w 52"/>
                    <a:gd name="T5" fmla="*/ 0 h 45"/>
                    <a:gd name="T6" fmla="*/ 0 w 52"/>
                    <a:gd name="T7" fmla="*/ 16 h 45"/>
                    <a:gd name="T8" fmla="*/ 35 w 52"/>
                    <a:gd name="T9" fmla="*/ 43 h 45"/>
                    <a:gd name="T10" fmla="*/ 31 w 52"/>
                    <a:gd name="T11" fmla="*/ 37 h 45"/>
                    <a:gd name="T12" fmla="*/ 35 w 52"/>
                    <a:gd name="T13" fmla="*/ 43 h 45"/>
                    <a:gd name="T14" fmla="*/ 44 w 52"/>
                    <a:gd name="T15" fmla="*/ 45 h 45"/>
                    <a:gd name="T16" fmla="*/ 50 w 52"/>
                    <a:gd name="T17" fmla="*/ 41 h 45"/>
                    <a:gd name="T18" fmla="*/ 52 w 52"/>
                    <a:gd name="T19" fmla="*/ 33 h 45"/>
                    <a:gd name="T20" fmla="*/ 48 w 52"/>
                    <a:gd name="T21" fmla="*/ 27 h 45"/>
                    <a:gd name="T22" fmla="*/ 52 w 52"/>
                    <a:gd name="T23" fmla="*/ 3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2" h="45">
                      <a:moveTo>
                        <a:pt x="52" y="33"/>
                      </a:moveTo>
                      <a:lnTo>
                        <a:pt x="48" y="27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35" y="43"/>
                      </a:lnTo>
                      <a:lnTo>
                        <a:pt x="31" y="37"/>
                      </a:lnTo>
                      <a:lnTo>
                        <a:pt x="35" y="43"/>
                      </a:lnTo>
                      <a:lnTo>
                        <a:pt x="44" y="45"/>
                      </a:lnTo>
                      <a:lnTo>
                        <a:pt x="50" y="41"/>
                      </a:lnTo>
                      <a:lnTo>
                        <a:pt x="52" y="33"/>
                      </a:lnTo>
                      <a:lnTo>
                        <a:pt x="48" y="27"/>
                      </a:lnTo>
                      <a:lnTo>
                        <a:pt x="52" y="3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4" name="Freeform 412"/>
                <p:cNvSpPr>
                  <a:spLocks/>
                </p:cNvSpPr>
                <p:nvPr/>
              </p:nvSpPr>
              <p:spPr bwMode="auto">
                <a:xfrm>
                  <a:off x="4413" y="2108"/>
                  <a:ext cx="29" cy="35"/>
                </a:xfrm>
                <a:custGeom>
                  <a:avLst/>
                  <a:gdLst>
                    <a:gd name="T0" fmla="*/ 27 w 29"/>
                    <a:gd name="T1" fmla="*/ 21 h 35"/>
                    <a:gd name="T2" fmla="*/ 29 w 29"/>
                    <a:gd name="T3" fmla="*/ 25 h 35"/>
                    <a:gd name="T4" fmla="*/ 21 w 29"/>
                    <a:gd name="T5" fmla="*/ 0 h 35"/>
                    <a:gd name="T6" fmla="*/ 0 w 29"/>
                    <a:gd name="T7" fmla="*/ 4 h 35"/>
                    <a:gd name="T8" fmla="*/ 9 w 29"/>
                    <a:gd name="T9" fmla="*/ 29 h 35"/>
                    <a:gd name="T10" fmla="*/ 11 w 29"/>
                    <a:gd name="T11" fmla="*/ 33 h 35"/>
                    <a:gd name="T12" fmla="*/ 9 w 29"/>
                    <a:gd name="T13" fmla="*/ 29 h 35"/>
                    <a:gd name="T14" fmla="*/ 13 w 29"/>
                    <a:gd name="T15" fmla="*/ 35 h 35"/>
                    <a:gd name="T16" fmla="*/ 21 w 29"/>
                    <a:gd name="T17" fmla="*/ 35 h 35"/>
                    <a:gd name="T18" fmla="*/ 27 w 29"/>
                    <a:gd name="T19" fmla="*/ 33 h 35"/>
                    <a:gd name="T20" fmla="*/ 29 w 29"/>
                    <a:gd name="T21" fmla="*/ 25 h 35"/>
                    <a:gd name="T22" fmla="*/ 27 w 29"/>
                    <a:gd name="T23" fmla="*/ 21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5">
                      <a:moveTo>
                        <a:pt x="27" y="21"/>
                      </a:moveTo>
                      <a:lnTo>
                        <a:pt x="29" y="25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9" y="29"/>
                      </a:lnTo>
                      <a:lnTo>
                        <a:pt x="11" y="33"/>
                      </a:lnTo>
                      <a:lnTo>
                        <a:pt x="9" y="29"/>
                      </a:lnTo>
                      <a:lnTo>
                        <a:pt x="13" y="35"/>
                      </a:lnTo>
                      <a:lnTo>
                        <a:pt x="21" y="35"/>
                      </a:lnTo>
                      <a:lnTo>
                        <a:pt x="27" y="33"/>
                      </a:lnTo>
                      <a:lnTo>
                        <a:pt x="29" y="25"/>
                      </a:lnTo>
                      <a:lnTo>
                        <a:pt x="2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5" name="Freeform 413"/>
                <p:cNvSpPr>
                  <a:spLocks/>
                </p:cNvSpPr>
                <p:nvPr/>
              </p:nvSpPr>
              <p:spPr bwMode="auto">
                <a:xfrm>
                  <a:off x="4424" y="2129"/>
                  <a:ext cx="27" cy="29"/>
                </a:xfrm>
                <a:custGeom>
                  <a:avLst/>
                  <a:gdLst>
                    <a:gd name="T0" fmla="*/ 18 w 27"/>
                    <a:gd name="T1" fmla="*/ 8 h 29"/>
                    <a:gd name="T2" fmla="*/ 25 w 27"/>
                    <a:gd name="T3" fmla="*/ 12 h 29"/>
                    <a:gd name="T4" fmla="*/ 16 w 27"/>
                    <a:gd name="T5" fmla="*/ 0 h 29"/>
                    <a:gd name="T6" fmla="*/ 0 w 27"/>
                    <a:gd name="T7" fmla="*/ 12 h 29"/>
                    <a:gd name="T8" fmla="*/ 8 w 27"/>
                    <a:gd name="T9" fmla="*/ 25 h 29"/>
                    <a:gd name="T10" fmla="*/ 14 w 27"/>
                    <a:gd name="T11" fmla="*/ 29 h 29"/>
                    <a:gd name="T12" fmla="*/ 8 w 27"/>
                    <a:gd name="T13" fmla="*/ 25 h 29"/>
                    <a:gd name="T14" fmla="*/ 16 w 27"/>
                    <a:gd name="T15" fmla="*/ 29 h 29"/>
                    <a:gd name="T16" fmla="*/ 23 w 27"/>
                    <a:gd name="T17" fmla="*/ 27 h 29"/>
                    <a:gd name="T18" fmla="*/ 27 w 27"/>
                    <a:gd name="T19" fmla="*/ 21 h 29"/>
                    <a:gd name="T20" fmla="*/ 25 w 27"/>
                    <a:gd name="T21" fmla="*/ 12 h 29"/>
                    <a:gd name="T22" fmla="*/ 18 w 27"/>
                    <a:gd name="T23" fmla="*/ 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18" y="8"/>
                      </a:moveTo>
                      <a:lnTo>
                        <a:pt x="25" y="12"/>
                      </a:lnTo>
                      <a:lnTo>
                        <a:pt x="16" y="0"/>
                      </a:lnTo>
                      <a:lnTo>
                        <a:pt x="0" y="12"/>
                      </a:lnTo>
                      <a:lnTo>
                        <a:pt x="8" y="25"/>
                      </a:lnTo>
                      <a:lnTo>
                        <a:pt x="14" y="29"/>
                      </a:lnTo>
                      <a:lnTo>
                        <a:pt x="8" y="25"/>
                      </a:lnTo>
                      <a:lnTo>
                        <a:pt x="16" y="29"/>
                      </a:lnTo>
                      <a:lnTo>
                        <a:pt x="23" y="27"/>
                      </a:lnTo>
                      <a:lnTo>
                        <a:pt x="27" y="21"/>
                      </a:lnTo>
                      <a:lnTo>
                        <a:pt x="25" y="12"/>
                      </a:lnTo>
                      <a:lnTo>
                        <a:pt x="18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6" name="Freeform 414"/>
                <p:cNvSpPr>
                  <a:spLocks/>
                </p:cNvSpPr>
                <p:nvPr/>
              </p:nvSpPr>
              <p:spPr bwMode="auto">
                <a:xfrm>
                  <a:off x="4438" y="2137"/>
                  <a:ext cx="32" cy="25"/>
                </a:xfrm>
                <a:custGeom>
                  <a:avLst/>
                  <a:gdLst>
                    <a:gd name="T0" fmla="*/ 32 w 32"/>
                    <a:gd name="T1" fmla="*/ 15 h 25"/>
                    <a:gd name="T2" fmla="*/ 21 w 32"/>
                    <a:gd name="T3" fmla="*/ 4 h 25"/>
                    <a:gd name="T4" fmla="*/ 4 w 32"/>
                    <a:gd name="T5" fmla="*/ 0 h 25"/>
                    <a:gd name="T6" fmla="*/ 0 w 32"/>
                    <a:gd name="T7" fmla="*/ 21 h 25"/>
                    <a:gd name="T8" fmla="*/ 17 w 32"/>
                    <a:gd name="T9" fmla="*/ 25 h 25"/>
                    <a:gd name="T10" fmla="*/ 6 w 32"/>
                    <a:gd name="T11" fmla="*/ 15 h 25"/>
                    <a:gd name="T12" fmla="*/ 17 w 32"/>
                    <a:gd name="T13" fmla="*/ 25 h 25"/>
                    <a:gd name="T14" fmla="*/ 25 w 32"/>
                    <a:gd name="T15" fmla="*/ 23 h 25"/>
                    <a:gd name="T16" fmla="*/ 29 w 32"/>
                    <a:gd name="T17" fmla="*/ 17 h 25"/>
                    <a:gd name="T18" fmla="*/ 27 w 32"/>
                    <a:gd name="T19" fmla="*/ 8 h 25"/>
                    <a:gd name="T20" fmla="*/ 21 w 32"/>
                    <a:gd name="T21" fmla="*/ 4 h 25"/>
                    <a:gd name="T22" fmla="*/ 32 w 32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5">
                      <a:moveTo>
                        <a:pt x="32" y="15"/>
                      </a:moveTo>
                      <a:lnTo>
                        <a:pt x="21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7" y="25"/>
                      </a:lnTo>
                      <a:lnTo>
                        <a:pt x="6" y="15"/>
                      </a:lnTo>
                      <a:lnTo>
                        <a:pt x="17" y="25"/>
                      </a:lnTo>
                      <a:lnTo>
                        <a:pt x="25" y="23"/>
                      </a:lnTo>
                      <a:lnTo>
                        <a:pt x="29" y="17"/>
                      </a:lnTo>
                      <a:lnTo>
                        <a:pt x="27" y="8"/>
                      </a:lnTo>
                      <a:lnTo>
                        <a:pt x="21" y="4"/>
                      </a:lnTo>
                      <a:lnTo>
                        <a:pt x="32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7" name="Freeform 415"/>
                <p:cNvSpPr>
                  <a:spLocks/>
                </p:cNvSpPr>
                <p:nvPr/>
              </p:nvSpPr>
              <p:spPr bwMode="auto">
                <a:xfrm>
                  <a:off x="4444" y="2152"/>
                  <a:ext cx="26" cy="41"/>
                </a:xfrm>
                <a:custGeom>
                  <a:avLst/>
                  <a:gdLst>
                    <a:gd name="T0" fmla="*/ 21 w 26"/>
                    <a:gd name="T1" fmla="*/ 23 h 41"/>
                    <a:gd name="T2" fmla="*/ 26 w 26"/>
                    <a:gd name="T3" fmla="*/ 29 h 41"/>
                    <a:gd name="T4" fmla="*/ 26 w 26"/>
                    <a:gd name="T5" fmla="*/ 0 h 41"/>
                    <a:gd name="T6" fmla="*/ 0 w 26"/>
                    <a:gd name="T7" fmla="*/ 0 h 41"/>
                    <a:gd name="T8" fmla="*/ 0 w 26"/>
                    <a:gd name="T9" fmla="*/ 29 h 41"/>
                    <a:gd name="T10" fmla="*/ 5 w 26"/>
                    <a:gd name="T11" fmla="*/ 35 h 41"/>
                    <a:gd name="T12" fmla="*/ 0 w 26"/>
                    <a:gd name="T13" fmla="*/ 29 h 41"/>
                    <a:gd name="T14" fmla="*/ 5 w 26"/>
                    <a:gd name="T15" fmla="*/ 37 h 41"/>
                    <a:gd name="T16" fmla="*/ 13 w 26"/>
                    <a:gd name="T17" fmla="*/ 41 h 41"/>
                    <a:gd name="T18" fmla="*/ 21 w 26"/>
                    <a:gd name="T19" fmla="*/ 37 h 41"/>
                    <a:gd name="T20" fmla="*/ 26 w 26"/>
                    <a:gd name="T21" fmla="*/ 29 h 41"/>
                    <a:gd name="T22" fmla="*/ 21 w 26"/>
                    <a:gd name="T23" fmla="*/ 23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41">
                      <a:moveTo>
                        <a:pt x="21" y="23"/>
                      </a:moveTo>
                      <a:lnTo>
                        <a:pt x="26" y="29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29"/>
                      </a:lnTo>
                      <a:lnTo>
                        <a:pt x="5" y="35"/>
                      </a:lnTo>
                      <a:lnTo>
                        <a:pt x="0" y="29"/>
                      </a:lnTo>
                      <a:lnTo>
                        <a:pt x="5" y="37"/>
                      </a:lnTo>
                      <a:lnTo>
                        <a:pt x="13" y="41"/>
                      </a:lnTo>
                      <a:lnTo>
                        <a:pt x="21" y="37"/>
                      </a:lnTo>
                      <a:lnTo>
                        <a:pt x="26" y="29"/>
                      </a:lnTo>
                      <a:lnTo>
                        <a:pt x="21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8" name="Freeform 416"/>
                <p:cNvSpPr>
                  <a:spLocks/>
                </p:cNvSpPr>
                <p:nvPr/>
              </p:nvSpPr>
              <p:spPr bwMode="auto">
                <a:xfrm>
                  <a:off x="4449" y="2175"/>
                  <a:ext cx="41" cy="46"/>
                </a:xfrm>
                <a:custGeom>
                  <a:avLst/>
                  <a:gdLst>
                    <a:gd name="T0" fmla="*/ 41 w 41"/>
                    <a:gd name="T1" fmla="*/ 37 h 46"/>
                    <a:gd name="T2" fmla="*/ 39 w 41"/>
                    <a:gd name="T3" fmla="*/ 29 h 46"/>
                    <a:gd name="T4" fmla="*/ 16 w 41"/>
                    <a:gd name="T5" fmla="*/ 0 h 46"/>
                    <a:gd name="T6" fmla="*/ 0 w 41"/>
                    <a:gd name="T7" fmla="*/ 12 h 46"/>
                    <a:gd name="T8" fmla="*/ 23 w 41"/>
                    <a:gd name="T9" fmla="*/ 41 h 46"/>
                    <a:gd name="T10" fmla="*/ 21 w 41"/>
                    <a:gd name="T11" fmla="*/ 33 h 46"/>
                    <a:gd name="T12" fmla="*/ 23 w 41"/>
                    <a:gd name="T13" fmla="*/ 41 h 46"/>
                    <a:gd name="T14" fmla="*/ 31 w 41"/>
                    <a:gd name="T15" fmla="*/ 46 h 46"/>
                    <a:gd name="T16" fmla="*/ 37 w 41"/>
                    <a:gd name="T17" fmla="*/ 44 h 46"/>
                    <a:gd name="T18" fmla="*/ 41 w 41"/>
                    <a:gd name="T19" fmla="*/ 37 h 46"/>
                    <a:gd name="T20" fmla="*/ 39 w 41"/>
                    <a:gd name="T21" fmla="*/ 29 h 46"/>
                    <a:gd name="T22" fmla="*/ 41 w 41"/>
                    <a:gd name="T23" fmla="*/ 37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1" h="46">
                      <a:moveTo>
                        <a:pt x="41" y="37"/>
                      </a:moveTo>
                      <a:lnTo>
                        <a:pt x="39" y="29"/>
                      </a:lnTo>
                      <a:lnTo>
                        <a:pt x="16" y="0"/>
                      </a:lnTo>
                      <a:lnTo>
                        <a:pt x="0" y="12"/>
                      </a:lnTo>
                      <a:lnTo>
                        <a:pt x="23" y="41"/>
                      </a:lnTo>
                      <a:lnTo>
                        <a:pt x="21" y="33"/>
                      </a:lnTo>
                      <a:lnTo>
                        <a:pt x="23" y="41"/>
                      </a:lnTo>
                      <a:lnTo>
                        <a:pt x="31" y="46"/>
                      </a:lnTo>
                      <a:lnTo>
                        <a:pt x="37" y="44"/>
                      </a:lnTo>
                      <a:lnTo>
                        <a:pt x="41" y="37"/>
                      </a:lnTo>
                      <a:lnTo>
                        <a:pt x="39" y="29"/>
                      </a:lnTo>
                      <a:lnTo>
                        <a:pt x="41" y="3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69" name="Freeform 417"/>
                <p:cNvSpPr>
                  <a:spLocks/>
                </p:cNvSpPr>
                <p:nvPr/>
              </p:nvSpPr>
              <p:spPr bwMode="auto">
                <a:xfrm>
                  <a:off x="4461" y="2208"/>
                  <a:ext cx="29" cy="44"/>
                </a:xfrm>
                <a:custGeom>
                  <a:avLst/>
                  <a:gdLst>
                    <a:gd name="T0" fmla="*/ 21 w 29"/>
                    <a:gd name="T1" fmla="*/ 33 h 44"/>
                    <a:gd name="T2" fmla="*/ 21 w 29"/>
                    <a:gd name="T3" fmla="*/ 38 h 44"/>
                    <a:gd name="T4" fmla="*/ 29 w 29"/>
                    <a:gd name="T5" fmla="*/ 4 h 44"/>
                    <a:gd name="T6" fmla="*/ 9 w 29"/>
                    <a:gd name="T7" fmla="*/ 0 h 44"/>
                    <a:gd name="T8" fmla="*/ 0 w 29"/>
                    <a:gd name="T9" fmla="*/ 33 h 44"/>
                    <a:gd name="T10" fmla="*/ 0 w 29"/>
                    <a:gd name="T11" fmla="*/ 38 h 44"/>
                    <a:gd name="T12" fmla="*/ 0 w 29"/>
                    <a:gd name="T13" fmla="*/ 33 h 44"/>
                    <a:gd name="T14" fmla="*/ 2 w 29"/>
                    <a:gd name="T15" fmla="*/ 42 h 44"/>
                    <a:gd name="T16" fmla="*/ 9 w 29"/>
                    <a:gd name="T17" fmla="*/ 44 h 44"/>
                    <a:gd name="T18" fmla="*/ 17 w 29"/>
                    <a:gd name="T19" fmla="*/ 44 h 44"/>
                    <a:gd name="T20" fmla="*/ 21 w 29"/>
                    <a:gd name="T21" fmla="*/ 38 h 44"/>
                    <a:gd name="T22" fmla="*/ 21 w 29"/>
                    <a:gd name="T23" fmla="*/ 33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44">
                      <a:moveTo>
                        <a:pt x="21" y="33"/>
                      </a:moveTo>
                      <a:lnTo>
                        <a:pt x="21" y="38"/>
                      </a:lnTo>
                      <a:lnTo>
                        <a:pt x="29" y="4"/>
                      </a:lnTo>
                      <a:lnTo>
                        <a:pt x="9" y="0"/>
                      </a:lnTo>
                      <a:lnTo>
                        <a:pt x="0" y="33"/>
                      </a:lnTo>
                      <a:lnTo>
                        <a:pt x="0" y="38"/>
                      </a:lnTo>
                      <a:lnTo>
                        <a:pt x="0" y="33"/>
                      </a:lnTo>
                      <a:lnTo>
                        <a:pt x="2" y="42"/>
                      </a:lnTo>
                      <a:lnTo>
                        <a:pt x="9" y="44"/>
                      </a:lnTo>
                      <a:lnTo>
                        <a:pt x="17" y="44"/>
                      </a:lnTo>
                      <a:lnTo>
                        <a:pt x="21" y="38"/>
                      </a:lnTo>
                      <a:lnTo>
                        <a:pt x="21" y="3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0" name="Freeform 418"/>
                <p:cNvSpPr>
                  <a:spLocks/>
                </p:cNvSpPr>
                <p:nvPr/>
              </p:nvSpPr>
              <p:spPr bwMode="auto">
                <a:xfrm>
                  <a:off x="4461" y="2241"/>
                  <a:ext cx="29" cy="38"/>
                </a:xfrm>
                <a:custGeom>
                  <a:avLst/>
                  <a:gdLst>
                    <a:gd name="T0" fmla="*/ 29 w 29"/>
                    <a:gd name="T1" fmla="*/ 32 h 38"/>
                    <a:gd name="T2" fmla="*/ 29 w 29"/>
                    <a:gd name="T3" fmla="*/ 28 h 38"/>
                    <a:gd name="T4" fmla="*/ 21 w 29"/>
                    <a:gd name="T5" fmla="*/ 0 h 38"/>
                    <a:gd name="T6" fmla="*/ 0 w 29"/>
                    <a:gd name="T7" fmla="*/ 5 h 38"/>
                    <a:gd name="T8" fmla="*/ 9 w 29"/>
                    <a:gd name="T9" fmla="*/ 32 h 38"/>
                    <a:gd name="T10" fmla="*/ 9 w 29"/>
                    <a:gd name="T11" fmla="*/ 28 h 38"/>
                    <a:gd name="T12" fmla="*/ 9 w 29"/>
                    <a:gd name="T13" fmla="*/ 32 h 38"/>
                    <a:gd name="T14" fmla="*/ 13 w 29"/>
                    <a:gd name="T15" fmla="*/ 38 h 38"/>
                    <a:gd name="T16" fmla="*/ 21 w 29"/>
                    <a:gd name="T17" fmla="*/ 38 h 38"/>
                    <a:gd name="T18" fmla="*/ 27 w 29"/>
                    <a:gd name="T19" fmla="*/ 36 h 38"/>
                    <a:gd name="T20" fmla="*/ 29 w 29"/>
                    <a:gd name="T21" fmla="*/ 28 h 38"/>
                    <a:gd name="T22" fmla="*/ 29 w 29"/>
                    <a:gd name="T23" fmla="*/ 32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8">
                      <a:moveTo>
                        <a:pt x="29" y="32"/>
                      </a:moveTo>
                      <a:lnTo>
                        <a:pt x="29" y="28"/>
                      </a:lnTo>
                      <a:lnTo>
                        <a:pt x="21" y="0"/>
                      </a:lnTo>
                      <a:lnTo>
                        <a:pt x="0" y="5"/>
                      </a:lnTo>
                      <a:lnTo>
                        <a:pt x="9" y="32"/>
                      </a:lnTo>
                      <a:lnTo>
                        <a:pt x="9" y="28"/>
                      </a:lnTo>
                      <a:lnTo>
                        <a:pt x="9" y="32"/>
                      </a:lnTo>
                      <a:lnTo>
                        <a:pt x="13" y="38"/>
                      </a:lnTo>
                      <a:lnTo>
                        <a:pt x="21" y="38"/>
                      </a:lnTo>
                      <a:lnTo>
                        <a:pt x="27" y="36"/>
                      </a:lnTo>
                      <a:lnTo>
                        <a:pt x="29" y="28"/>
                      </a:lnTo>
                      <a:lnTo>
                        <a:pt x="29" y="3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1" name="Freeform 419"/>
                <p:cNvSpPr>
                  <a:spLocks/>
                </p:cNvSpPr>
                <p:nvPr/>
              </p:nvSpPr>
              <p:spPr bwMode="auto">
                <a:xfrm>
                  <a:off x="4461" y="2269"/>
                  <a:ext cx="29" cy="35"/>
                </a:xfrm>
                <a:custGeom>
                  <a:avLst/>
                  <a:gdLst>
                    <a:gd name="T0" fmla="*/ 19 w 29"/>
                    <a:gd name="T1" fmla="*/ 18 h 35"/>
                    <a:gd name="T2" fmla="*/ 21 w 29"/>
                    <a:gd name="T3" fmla="*/ 29 h 35"/>
                    <a:gd name="T4" fmla="*/ 29 w 29"/>
                    <a:gd name="T5" fmla="*/ 4 h 35"/>
                    <a:gd name="T6" fmla="*/ 9 w 29"/>
                    <a:gd name="T7" fmla="*/ 0 h 35"/>
                    <a:gd name="T8" fmla="*/ 0 w 29"/>
                    <a:gd name="T9" fmla="*/ 25 h 35"/>
                    <a:gd name="T10" fmla="*/ 2 w 29"/>
                    <a:gd name="T11" fmla="*/ 35 h 35"/>
                    <a:gd name="T12" fmla="*/ 0 w 29"/>
                    <a:gd name="T13" fmla="*/ 25 h 35"/>
                    <a:gd name="T14" fmla="*/ 2 w 29"/>
                    <a:gd name="T15" fmla="*/ 33 h 35"/>
                    <a:gd name="T16" fmla="*/ 9 w 29"/>
                    <a:gd name="T17" fmla="*/ 35 h 35"/>
                    <a:gd name="T18" fmla="*/ 17 w 29"/>
                    <a:gd name="T19" fmla="*/ 35 h 35"/>
                    <a:gd name="T20" fmla="*/ 21 w 29"/>
                    <a:gd name="T21" fmla="*/ 29 h 35"/>
                    <a:gd name="T22" fmla="*/ 19 w 29"/>
                    <a:gd name="T23" fmla="*/ 1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5">
                      <a:moveTo>
                        <a:pt x="19" y="18"/>
                      </a:moveTo>
                      <a:lnTo>
                        <a:pt x="21" y="29"/>
                      </a:lnTo>
                      <a:lnTo>
                        <a:pt x="29" y="4"/>
                      </a:lnTo>
                      <a:lnTo>
                        <a:pt x="9" y="0"/>
                      </a:lnTo>
                      <a:lnTo>
                        <a:pt x="0" y="25"/>
                      </a:lnTo>
                      <a:lnTo>
                        <a:pt x="2" y="35"/>
                      </a:lnTo>
                      <a:lnTo>
                        <a:pt x="0" y="25"/>
                      </a:lnTo>
                      <a:lnTo>
                        <a:pt x="2" y="33"/>
                      </a:lnTo>
                      <a:lnTo>
                        <a:pt x="9" y="35"/>
                      </a:lnTo>
                      <a:lnTo>
                        <a:pt x="17" y="35"/>
                      </a:lnTo>
                      <a:lnTo>
                        <a:pt x="21" y="29"/>
                      </a:lnTo>
                      <a:lnTo>
                        <a:pt x="19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2" name="Freeform 420"/>
                <p:cNvSpPr>
                  <a:spLocks/>
                </p:cNvSpPr>
                <p:nvPr/>
              </p:nvSpPr>
              <p:spPr bwMode="auto">
                <a:xfrm>
                  <a:off x="4463" y="2287"/>
                  <a:ext cx="30" cy="30"/>
                </a:xfrm>
                <a:custGeom>
                  <a:avLst/>
                  <a:gdLst>
                    <a:gd name="T0" fmla="*/ 27 w 30"/>
                    <a:gd name="T1" fmla="*/ 21 h 30"/>
                    <a:gd name="T2" fmla="*/ 25 w 30"/>
                    <a:gd name="T3" fmla="*/ 9 h 30"/>
                    <a:gd name="T4" fmla="*/ 17 w 30"/>
                    <a:gd name="T5" fmla="*/ 0 h 30"/>
                    <a:gd name="T6" fmla="*/ 0 w 30"/>
                    <a:gd name="T7" fmla="*/ 17 h 30"/>
                    <a:gd name="T8" fmla="*/ 9 w 30"/>
                    <a:gd name="T9" fmla="*/ 25 h 30"/>
                    <a:gd name="T10" fmla="*/ 7 w 30"/>
                    <a:gd name="T11" fmla="*/ 13 h 30"/>
                    <a:gd name="T12" fmla="*/ 9 w 30"/>
                    <a:gd name="T13" fmla="*/ 25 h 30"/>
                    <a:gd name="T14" fmla="*/ 17 w 30"/>
                    <a:gd name="T15" fmla="*/ 30 h 30"/>
                    <a:gd name="T16" fmla="*/ 25 w 30"/>
                    <a:gd name="T17" fmla="*/ 25 h 30"/>
                    <a:gd name="T18" fmla="*/ 30 w 30"/>
                    <a:gd name="T19" fmla="*/ 17 h 30"/>
                    <a:gd name="T20" fmla="*/ 25 w 30"/>
                    <a:gd name="T21" fmla="*/ 9 h 30"/>
                    <a:gd name="T22" fmla="*/ 27 w 30"/>
                    <a:gd name="T23" fmla="*/ 2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0">
                      <a:moveTo>
                        <a:pt x="27" y="21"/>
                      </a:moveTo>
                      <a:lnTo>
                        <a:pt x="25" y="9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9" y="25"/>
                      </a:lnTo>
                      <a:lnTo>
                        <a:pt x="7" y="13"/>
                      </a:lnTo>
                      <a:lnTo>
                        <a:pt x="9" y="25"/>
                      </a:lnTo>
                      <a:lnTo>
                        <a:pt x="17" y="30"/>
                      </a:lnTo>
                      <a:lnTo>
                        <a:pt x="25" y="25"/>
                      </a:lnTo>
                      <a:lnTo>
                        <a:pt x="30" y="17"/>
                      </a:lnTo>
                      <a:lnTo>
                        <a:pt x="25" y="9"/>
                      </a:lnTo>
                      <a:lnTo>
                        <a:pt x="2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3" name="Freeform 421"/>
                <p:cNvSpPr>
                  <a:spLocks/>
                </p:cNvSpPr>
                <p:nvPr/>
              </p:nvSpPr>
              <p:spPr bwMode="auto">
                <a:xfrm>
                  <a:off x="4461" y="2300"/>
                  <a:ext cx="29" cy="35"/>
                </a:xfrm>
                <a:custGeom>
                  <a:avLst/>
                  <a:gdLst>
                    <a:gd name="T0" fmla="*/ 15 w 29"/>
                    <a:gd name="T1" fmla="*/ 15 h 35"/>
                    <a:gd name="T2" fmla="*/ 21 w 29"/>
                    <a:gd name="T3" fmla="*/ 29 h 35"/>
                    <a:gd name="T4" fmla="*/ 29 w 29"/>
                    <a:gd name="T5" fmla="*/ 8 h 35"/>
                    <a:gd name="T6" fmla="*/ 9 w 29"/>
                    <a:gd name="T7" fmla="*/ 0 h 35"/>
                    <a:gd name="T8" fmla="*/ 0 w 29"/>
                    <a:gd name="T9" fmla="*/ 21 h 35"/>
                    <a:gd name="T10" fmla="*/ 6 w 29"/>
                    <a:gd name="T11" fmla="*/ 35 h 35"/>
                    <a:gd name="T12" fmla="*/ 0 w 29"/>
                    <a:gd name="T13" fmla="*/ 21 h 35"/>
                    <a:gd name="T14" fmla="*/ 0 w 29"/>
                    <a:gd name="T15" fmla="*/ 29 h 35"/>
                    <a:gd name="T16" fmla="*/ 9 w 29"/>
                    <a:gd name="T17" fmla="*/ 33 h 35"/>
                    <a:gd name="T18" fmla="*/ 15 w 29"/>
                    <a:gd name="T19" fmla="*/ 35 h 35"/>
                    <a:gd name="T20" fmla="*/ 21 w 29"/>
                    <a:gd name="T21" fmla="*/ 29 h 35"/>
                    <a:gd name="T22" fmla="*/ 15 w 29"/>
                    <a:gd name="T23" fmla="*/ 1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5">
                      <a:moveTo>
                        <a:pt x="15" y="15"/>
                      </a:moveTo>
                      <a:lnTo>
                        <a:pt x="21" y="29"/>
                      </a:lnTo>
                      <a:lnTo>
                        <a:pt x="29" y="8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6" y="35"/>
                      </a:lnTo>
                      <a:lnTo>
                        <a:pt x="0" y="21"/>
                      </a:lnTo>
                      <a:lnTo>
                        <a:pt x="0" y="29"/>
                      </a:lnTo>
                      <a:lnTo>
                        <a:pt x="9" y="33"/>
                      </a:lnTo>
                      <a:lnTo>
                        <a:pt x="15" y="35"/>
                      </a:lnTo>
                      <a:lnTo>
                        <a:pt x="21" y="29"/>
                      </a:lnTo>
                      <a:lnTo>
                        <a:pt x="1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4" name="Freeform 422"/>
                <p:cNvSpPr>
                  <a:spLocks/>
                </p:cNvSpPr>
                <p:nvPr/>
              </p:nvSpPr>
              <p:spPr bwMode="auto">
                <a:xfrm>
                  <a:off x="4467" y="2315"/>
                  <a:ext cx="23" cy="25"/>
                </a:xfrm>
                <a:custGeom>
                  <a:avLst/>
                  <a:gdLst>
                    <a:gd name="T0" fmla="*/ 23 w 23"/>
                    <a:gd name="T1" fmla="*/ 10 h 25"/>
                    <a:gd name="T2" fmla="*/ 17 w 23"/>
                    <a:gd name="T3" fmla="*/ 4 h 25"/>
                    <a:gd name="T4" fmla="*/ 9 w 23"/>
                    <a:gd name="T5" fmla="*/ 0 h 25"/>
                    <a:gd name="T6" fmla="*/ 0 w 23"/>
                    <a:gd name="T7" fmla="*/ 20 h 25"/>
                    <a:gd name="T8" fmla="*/ 9 w 23"/>
                    <a:gd name="T9" fmla="*/ 25 h 25"/>
                    <a:gd name="T10" fmla="*/ 3 w 23"/>
                    <a:gd name="T11" fmla="*/ 18 h 25"/>
                    <a:gd name="T12" fmla="*/ 9 w 23"/>
                    <a:gd name="T13" fmla="*/ 25 h 25"/>
                    <a:gd name="T14" fmla="*/ 17 w 23"/>
                    <a:gd name="T15" fmla="*/ 25 h 25"/>
                    <a:gd name="T16" fmla="*/ 23 w 23"/>
                    <a:gd name="T17" fmla="*/ 16 h 25"/>
                    <a:gd name="T18" fmla="*/ 23 w 23"/>
                    <a:gd name="T19" fmla="*/ 10 h 25"/>
                    <a:gd name="T20" fmla="*/ 17 w 23"/>
                    <a:gd name="T21" fmla="*/ 4 h 25"/>
                    <a:gd name="T22" fmla="*/ 23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3" y="10"/>
                      </a:moveTo>
                      <a:lnTo>
                        <a:pt x="17" y="4"/>
                      </a:lnTo>
                      <a:lnTo>
                        <a:pt x="9" y="0"/>
                      </a:lnTo>
                      <a:lnTo>
                        <a:pt x="0" y="20"/>
                      </a:lnTo>
                      <a:lnTo>
                        <a:pt x="9" y="25"/>
                      </a:lnTo>
                      <a:lnTo>
                        <a:pt x="3" y="18"/>
                      </a:lnTo>
                      <a:lnTo>
                        <a:pt x="9" y="25"/>
                      </a:lnTo>
                      <a:lnTo>
                        <a:pt x="17" y="25"/>
                      </a:lnTo>
                      <a:lnTo>
                        <a:pt x="23" y="16"/>
                      </a:lnTo>
                      <a:lnTo>
                        <a:pt x="23" y="10"/>
                      </a:lnTo>
                      <a:lnTo>
                        <a:pt x="17" y="4"/>
                      </a:lnTo>
                      <a:lnTo>
                        <a:pt x="2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5" name="Freeform 423"/>
                <p:cNvSpPr>
                  <a:spLocks/>
                </p:cNvSpPr>
                <p:nvPr/>
              </p:nvSpPr>
              <p:spPr bwMode="auto">
                <a:xfrm>
                  <a:off x="4470" y="2325"/>
                  <a:ext cx="37" cy="52"/>
                </a:xfrm>
                <a:custGeom>
                  <a:avLst/>
                  <a:gdLst>
                    <a:gd name="T0" fmla="*/ 37 w 37"/>
                    <a:gd name="T1" fmla="*/ 40 h 52"/>
                    <a:gd name="T2" fmla="*/ 37 w 37"/>
                    <a:gd name="T3" fmla="*/ 38 h 52"/>
                    <a:gd name="T4" fmla="*/ 20 w 37"/>
                    <a:gd name="T5" fmla="*/ 0 h 52"/>
                    <a:gd name="T6" fmla="*/ 0 w 37"/>
                    <a:gd name="T7" fmla="*/ 8 h 52"/>
                    <a:gd name="T8" fmla="*/ 16 w 37"/>
                    <a:gd name="T9" fmla="*/ 46 h 52"/>
                    <a:gd name="T10" fmla="*/ 16 w 37"/>
                    <a:gd name="T11" fmla="*/ 44 h 52"/>
                    <a:gd name="T12" fmla="*/ 16 w 37"/>
                    <a:gd name="T13" fmla="*/ 46 h 52"/>
                    <a:gd name="T14" fmla="*/ 23 w 37"/>
                    <a:gd name="T15" fmla="*/ 52 h 52"/>
                    <a:gd name="T16" fmla="*/ 31 w 37"/>
                    <a:gd name="T17" fmla="*/ 50 h 52"/>
                    <a:gd name="T18" fmla="*/ 37 w 37"/>
                    <a:gd name="T19" fmla="*/ 46 h 52"/>
                    <a:gd name="T20" fmla="*/ 37 w 37"/>
                    <a:gd name="T21" fmla="*/ 38 h 52"/>
                    <a:gd name="T22" fmla="*/ 37 w 37"/>
                    <a:gd name="T23" fmla="*/ 40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" h="52">
                      <a:moveTo>
                        <a:pt x="37" y="40"/>
                      </a:moveTo>
                      <a:lnTo>
                        <a:pt x="37" y="38"/>
                      </a:lnTo>
                      <a:lnTo>
                        <a:pt x="20" y="0"/>
                      </a:lnTo>
                      <a:lnTo>
                        <a:pt x="0" y="8"/>
                      </a:lnTo>
                      <a:lnTo>
                        <a:pt x="16" y="46"/>
                      </a:lnTo>
                      <a:lnTo>
                        <a:pt x="16" y="44"/>
                      </a:lnTo>
                      <a:lnTo>
                        <a:pt x="16" y="46"/>
                      </a:lnTo>
                      <a:lnTo>
                        <a:pt x="23" y="52"/>
                      </a:lnTo>
                      <a:lnTo>
                        <a:pt x="31" y="50"/>
                      </a:lnTo>
                      <a:lnTo>
                        <a:pt x="37" y="46"/>
                      </a:lnTo>
                      <a:lnTo>
                        <a:pt x="37" y="38"/>
                      </a:lnTo>
                      <a:lnTo>
                        <a:pt x="37" y="4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6" name="Freeform 424"/>
                <p:cNvSpPr>
                  <a:spLocks/>
                </p:cNvSpPr>
                <p:nvPr/>
              </p:nvSpPr>
              <p:spPr bwMode="auto">
                <a:xfrm>
                  <a:off x="4486" y="2365"/>
                  <a:ext cx="32" cy="43"/>
                </a:xfrm>
                <a:custGeom>
                  <a:avLst/>
                  <a:gdLst>
                    <a:gd name="T0" fmla="*/ 23 w 32"/>
                    <a:gd name="T1" fmla="*/ 43 h 43"/>
                    <a:gd name="T2" fmla="*/ 32 w 32"/>
                    <a:gd name="T3" fmla="*/ 31 h 43"/>
                    <a:gd name="T4" fmla="*/ 21 w 32"/>
                    <a:gd name="T5" fmla="*/ 0 h 43"/>
                    <a:gd name="T6" fmla="*/ 0 w 32"/>
                    <a:gd name="T7" fmla="*/ 4 h 43"/>
                    <a:gd name="T8" fmla="*/ 11 w 32"/>
                    <a:gd name="T9" fmla="*/ 35 h 43"/>
                    <a:gd name="T10" fmla="*/ 19 w 32"/>
                    <a:gd name="T11" fmla="*/ 23 h 43"/>
                    <a:gd name="T12" fmla="*/ 11 w 32"/>
                    <a:gd name="T13" fmla="*/ 35 h 43"/>
                    <a:gd name="T14" fmla="*/ 15 w 32"/>
                    <a:gd name="T15" fmla="*/ 41 h 43"/>
                    <a:gd name="T16" fmla="*/ 23 w 32"/>
                    <a:gd name="T17" fmla="*/ 41 h 43"/>
                    <a:gd name="T18" fmla="*/ 30 w 32"/>
                    <a:gd name="T19" fmla="*/ 39 h 43"/>
                    <a:gd name="T20" fmla="*/ 32 w 32"/>
                    <a:gd name="T21" fmla="*/ 31 h 43"/>
                    <a:gd name="T22" fmla="*/ 23 w 32"/>
                    <a:gd name="T23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43">
                      <a:moveTo>
                        <a:pt x="23" y="43"/>
                      </a:moveTo>
                      <a:lnTo>
                        <a:pt x="32" y="31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11" y="35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15" y="41"/>
                      </a:lnTo>
                      <a:lnTo>
                        <a:pt x="23" y="41"/>
                      </a:lnTo>
                      <a:lnTo>
                        <a:pt x="30" y="39"/>
                      </a:lnTo>
                      <a:lnTo>
                        <a:pt x="32" y="31"/>
                      </a:lnTo>
                      <a:lnTo>
                        <a:pt x="23" y="4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7" name="Freeform 425"/>
                <p:cNvSpPr>
                  <a:spLocks/>
                </p:cNvSpPr>
                <p:nvPr/>
              </p:nvSpPr>
              <p:spPr bwMode="auto">
                <a:xfrm>
                  <a:off x="4470" y="2388"/>
                  <a:ext cx="39" cy="29"/>
                </a:xfrm>
                <a:custGeom>
                  <a:avLst/>
                  <a:gdLst>
                    <a:gd name="T0" fmla="*/ 20 w 39"/>
                    <a:gd name="T1" fmla="*/ 23 h 29"/>
                    <a:gd name="T2" fmla="*/ 12 w 39"/>
                    <a:gd name="T3" fmla="*/ 29 h 29"/>
                    <a:gd name="T4" fmla="*/ 39 w 39"/>
                    <a:gd name="T5" fmla="*/ 20 h 29"/>
                    <a:gd name="T6" fmla="*/ 35 w 39"/>
                    <a:gd name="T7" fmla="*/ 0 h 29"/>
                    <a:gd name="T8" fmla="*/ 8 w 39"/>
                    <a:gd name="T9" fmla="*/ 8 h 29"/>
                    <a:gd name="T10" fmla="*/ 0 w 39"/>
                    <a:gd name="T11" fmla="*/ 14 h 29"/>
                    <a:gd name="T12" fmla="*/ 8 w 39"/>
                    <a:gd name="T13" fmla="*/ 8 h 29"/>
                    <a:gd name="T14" fmla="*/ 2 w 39"/>
                    <a:gd name="T15" fmla="*/ 12 h 29"/>
                    <a:gd name="T16" fmla="*/ 2 w 39"/>
                    <a:gd name="T17" fmla="*/ 20 h 29"/>
                    <a:gd name="T18" fmla="*/ 4 w 39"/>
                    <a:gd name="T19" fmla="*/ 27 h 29"/>
                    <a:gd name="T20" fmla="*/ 12 w 39"/>
                    <a:gd name="T21" fmla="*/ 29 h 29"/>
                    <a:gd name="T22" fmla="*/ 20 w 39"/>
                    <a:gd name="T23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29">
                      <a:moveTo>
                        <a:pt x="20" y="23"/>
                      </a:moveTo>
                      <a:lnTo>
                        <a:pt x="12" y="29"/>
                      </a:lnTo>
                      <a:lnTo>
                        <a:pt x="39" y="20"/>
                      </a:lnTo>
                      <a:lnTo>
                        <a:pt x="35" y="0"/>
                      </a:lnTo>
                      <a:lnTo>
                        <a:pt x="8" y="8"/>
                      </a:lnTo>
                      <a:lnTo>
                        <a:pt x="0" y="14"/>
                      </a:lnTo>
                      <a:lnTo>
                        <a:pt x="8" y="8"/>
                      </a:lnTo>
                      <a:lnTo>
                        <a:pt x="2" y="12"/>
                      </a:lnTo>
                      <a:lnTo>
                        <a:pt x="2" y="20"/>
                      </a:lnTo>
                      <a:lnTo>
                        <a:pt x="4" y="27"/>
                      </a:lnTo>
                      <a:lnTo>
                        <a:pt x="12" y="29"/>
                      </a:lnTo>
                      <a:lnTo>
                        <a:pt x="2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8" name="Freeform 426"/>
                <p:cNvSpPr>
                  <a:spLocks/>
                </p:cNvSpPr>
                <p:nvPr/>
              </p:nvSpPr>
              <p:spPr bwMode="auto">
                <a:xfrm>
                  <a:off x="4465" y="2402"/>
                  <a:ext cx="25" cy="25"/>
                </a:xfrm>
                <a:custGeom>
                  <a:avLst/>
                  <a:gdLst>
                    <a:gd name="T0" fmla="*/ 11 w 25"/>
                    <a:gd name="T1" fmla="*/ 25 h 25"/>
                    <a:gd name="T2" fmla="*/ 21 w 25"/>
                    <a:gd name="T3" fmla="*/ 17 h 25"/>
                    <a:gd name="T4" fmla="*/ 25 w 25"/>
                    <a:gd name="T5" fmla="*/ 9 h 25"/>
                    <a:gd name="T6" fmla="*/ 5 w 25"/>
                    <a:gd name="T7" fmla="*/ 0 h 25"/>
                    <a:gd name="T8" fmla="*/ 0 w 25"/>
                    <a:gd name="T9" fmla="*/ 9 h 25"/>
                    <a:gd name="T10" fmla="*/ 11 w 25"/>
                    <a:gd name="T11" fmla="*/ 0 h 25"/>
                    <a:gd name="T12" fmla="*/ 0 w 25"/>
                    <a:gd name="T13" fmla="*/ 9 h 25"/>
                    <a:gd name="T14" fmla="*/ 0 w 25"/>
                    <a:gd name="T15" fmla="*/ 17 h 25"/>
                    <a:gd name="T16" fmla="*/ 9 w 25"/>
                    <a:gd name="T17" fmla="*/ 21 h 25"/>
                    <a:gd name="T18" fmla="*/ 15 w 25"/>
                    <a:gd name="T19" fmla="*/ 23 h 25"/>
                    <a:gd name="T20" fmla="*/ 21 w 25"/>
                    <a:gd name="T21" fmla="*/ 17 h 25"/>
                    <a:gd name="T22" fmla="*/ 11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1" y="25"/>
                      </a:move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5" y="0"/>
                      </a:lnTo>
                      <a:lnTo>
                        <a:pt x="0" y="9"/>
                      </a:lnTo>
                      <a:lnTo>
                        <a:pt x="11" y="0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9" y="21"/>
                      </a:lnTo>
                      <a:lnTo>
                        <a:pt x="15" y="23"/>
                      </a:lnTo>
                      <a:lnTo>
                        <a:pt x="21" y="17"/>
                      </a:lnTo>
                      <a:lnTo>
                        <a:pt x="11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79" name="Freeform 427"/>
                <p:cNvSpPr>
                  <a:spLocks/>
                </p:cNvSpPr>
                <p:nvPr/>
              </p:nvSpPr>
              <p:spPr bwMode="auto">
                <a:xfrm>
                  <a:off x="4432" y="2402"/>
                  <a:ext cx="44" cy="25"/>
                </a:xfrm>
                <a:custGeom>
                  <a:avLst/>
                  <a:gdLst>
                    <a:gd name="T0" fmla="*/ 8 w 44"/>
                    <a:gd name="T1" fmla="*/ 23 h 25"/>
                    <a:gd name="T2" fmla="*/ 12 w 44"/>
                    <a:gd name="T3" fmla="*/ 25 h 25"/>
                    <a:gd name="T4" fmla="*/ 44 w 44"/>
                    <a:gd name="T5" fmla="*/ 25 h 25"/>
                    <a:gd name="T6" fmla="*/ 44 w 44"/>
                    <a:gd name="T7" fmla="*/ 0 h 25"/>
                    <a:gd name="T8" fmla="*/ 12 w 44"/>
                    <a:gd name="T9" fmla="*/ 0 h 25"/>
                    <a:gd name="T10" fmla="*/ 17 w 44"/>
                    <a:gd name="T11" fmla="*/ 2 h 25"/>
                    <a:gd name="T12" fmla="*/ 12 w 44"/>
                    <a:gd name="T13" fmla="*/ 0 h 25"/>
                    <a:gd name="T14" fmla="*/ 4 w 44"/>
                    <a:gd name="T15" fmla="*/ 4 h 25"/>
                    <a:gd name="T16" fmla="*/ 0 w 44"/>
                    <a:gd name="T17" fmla="*/ 13 h 25"/>
                    <a:gd name="T18" fmla="*/ 4 w 44"/>
                    <a:gd name="T19" fmla="*/ 21 h 25"/>
                    <a:gd name="T20" fmla="*/ 12 w 44"/>
                    <a:gd name="T21" fmla="*/ 25 h 25"/>
                    <a:gd name="T22" fmla="*/ 8 w 44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25">
                      <a:moveTo>
                        <a:pt x="8" y="23"/>
                      </a:moveTo>
                      <a:lnTo>
                        <a:pt x="12" y="25"/>
                      </a:lnTo>
                      <a:lnTo>
                        <a:pt x="44" y="25"/>
                      </a:lnTo>
                      <a:lnTo>
                        <a:pt x="44" y="0"/>
                      </a:lnTo>
                      <a:lnTo>
                        <a:pt x="12" y="0"/>
                      </a:lnTo>
                      <a:lnTo>
                        <a:pt x="17" y="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8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0" name="Freeform 428"/>
                <p:cNvSpPr>
                  <a:spLocks/>
                </p:cNvSpPr>
                <p:nvPr/>
              </p:nvSpPr>
              <p:spPr bwMode="auto">
                <a:xfrm>
                  <a:off x="4417" y="2396"/>
                  <a:ext cx="32" cy="29"/>
                </a:xfrm>
                <a:custGeom>
                  <a:avLst/>
                  <a:gdLst>
                    <a:gd name="T0" fmla="*/ 17 w 32"/>
                    <a:gd name="T1" fmla="*/ 21 h 29"/>
                    <a:gd name="T2" fmla="*/ 7 w 32"/>
                    <a:gd name="T3" fmla="*/ 21 h 29"/>
                    <a:gd name="T4" fmla="*/ 23 w 32"/>
                    <a:gd name="T5" fmla="*/ 29 h 29"/>
                    <a:gd name="T6" fmla="*/ 32 w 32"/>
                    <a:gd name="T7" fmla="*/ 8 h 29"/>
                    <a:gd name="T8" fmla="*/ 15 w 32"/>
                    <a:gd name="T9" fmla="*/ 0 h 29"/>
                    <a:gd name="T10" fmla="*/ 5 w 32"/>
                    <a:gd name="T11" fmla="*/ 0 h 29"/>
                    <a:gd name="T12" fmla="*/ 15 w 32"/>
                    <a:gd name="T13" fmla="*/ 0 h 29"/>
                    <a:gd name="T14" fmla="*/ 7 w 32"/>
                    <a:gd name="T15" fmla="*/ 0 h 29"/>
                    <a:gd name="T16" fmla="*/ 2 w 32"/>
                    <a:gd name="T17" fmla="*/ 6 h 29"/>
                    <a:gd name="T18" fmla="*/ 0 w 32"/>
                    <a:gd name="T19" fmla="*/ 15 h 29"/>
                    <a:gd name="T20" fmla="*/ 7 w 32"/>
                    <a:gd name="T21" fmla="*/ 21 h 29"/>
                    <a:gd name="T22" fmla="*/ 17 w 32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9">
                      <a:moveTo>
                        <a:pt x="17" y="21"/>
                      </a:moveTo>
                      <a:lnTo>
                        <a:pt x="7" y="21"/>
                      </a:lnTo>
                      <a:lnTo>
                        <a:pt x="23" y="29"/>
                      </a:lnTo>
                      <a:lnTo>
                        <a:pt x="32" y="8"/>
                      </a:lnTo>
                      <a:lnTo>
                        <a:pt x="15" y="0"/>
                      </a:lnTo>
                      <a:lnTo>
                        <a:pt x="5" y="0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7" y="21"/>
                      </a:lnTo>
                      <a:lnTo>
                        <a:pt x="1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1" name="Freeform 429"/>
                <p:cNvSpPr>
                  <a:spLocks/>
                </p:cNvSpPr>
                <p:nvPr/>
              </p:nvSpPr>
              <p:spPr bwMode="auto">
                <a:xfrm>
                  <a:off x="4390" y="2396"/>
                  <a:ext cx="44" cy="40"/>
                </a:xfrm>
                <a:custGeom>
                  <a:avLst/>
                  <a:gdLst>
                    <a:gd name="T0" fmla="*/ 13 w 44"/>
                    <a:gd name="T1" fmla="*/ 37 h 40"/>
                    <a:gd name="T2" fmla="*/ 17 w 44"/>
                    <a:gd name="T3" fmla="*/ 37 h 40"/>
                    <a:gd name="T4" fmla="*/ 44 w 44"/>
                    <a:gd name="T5" fmla="*/ 21 h 40"/>
                    <a:gd name="T6" fmla="*/ 32 w 44"/>
                    <a:gd name="T7" fmla="*/ 0 h 40"/>
                    <a:gd name="T8" fmla="*/ 4 w 44"/>
                    <a:gd name="T9" fmla="*/ 17 h 40"/>
                    <a:gd name="T10" fmla="*/ 9 w 44"/>
                    <a:gd name="T11" fmla="*/ 17 h 40"/>
                    <a:gd name="T12" fmla="*/ 4 w 44"/>
                    <a:gd name="T13" fmla="*/ 17 h 40"/>
                    <a:gd name="T14" fmla="*/ 0 w 44"/>
                    <a:gd name="T15" fmla="*/ 25 h 40"/>
                    <a:gd name="T16" fmla="*/ 2 w 44"/>
                    <a:gd name="T17" fmla="*/ 33 h 40"/>
                    <a:gd name="T18" fmla="*/ 9 w 44"/>
                    <a:gd name="T19" fmla="*/ 40 h 40"/>
                    <a:gd name="T20" fmla="*/ 17 w 44"/>
                    <a:gd name="T21" fmla="*/ 37 h 40"/>
                    <a:gd name="T22" fmla="*/ 13 w 44"/>
                    <a:gd name="T23" fmla="*/ 37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40">
                      <a:moveTo>
                        <a:pt x="13" y="37"/>
                      </a:moveTo>
                      <a:lnTo>
                        <a:pt x="17" y="37"/>
                      </a:lnTo>
                      <a:lnTo>
                        <a:pt x="44" y="21"/>
                      </a:lnTo>
                      <a:lnTo>
                        <a:pt x="32" y="0"/>
                      </a:lnTo>
                      <a:lnTo>
                        <a:pt x="4" y="17"/>
                      </a:lnTo>
                      <a:lnTo>
                        <a:pt x="9" y="17"/>
                      </a:lnTo>
                      <a:lnTo>
                        <a:pt x="4" y="17"/>
                      </a:lnTo>
                      <a:lnTo>
                        <a:pt x="0" y="25"/>
                      </a:lnTo>
                      <a:lnTo>
                        <a:pt x="2" y="33"/>
                      </a:lnTo>
                      <a:lnTo>
                        <a:pt x="9" y="40"/>
                      </a:lnTo>
                      <a:lnTo>
                        <a:pt x="17" y="37"/>
                      </a:lnTo>
                      <a:lnTo>
                        <a:pt x="13" y="3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2" name="Freeform 430"/>
                <p:cNvSpPr>
                  <a:spLocks/>
                </p:cNvSpPr>
                <p:nvPr/>
              </p:nvSpPr>
              <p:spPr bwMode="auto">
                <a:xfrm>
                  <a:off x="4373" y="2413"/>
                  <a:ext cx="30" cy="25"/>
                </a:xfrm>
                <a:custGeom>
                  <a:avLst/>
                  <a:gdLst>
                    <a:gd name="T0" fmla="*/ 21 w 30"/>
                    <a:gd name="T1" fmla="*/ 10 h 25"/>
                    <a:gd name="T2" fmla="*/ 13 w 30"/>
                    <a:gd name="T3" fmla="*/ 25 h 25"/>
                    <a:gd name="T4" fmla="*/ 30 w 30"/>
                    <a:gd name="T5" fmla="*/ 20 h 25"/>
                    <a:gd name="T6" fmla="*/ 26 w 30"/>
                    <a:gd name="T7" fmla="*/ 0 h 25"/>
                    <a:gd name="T8" fmla="*/ 9 w 30"/>
                    <a:gd name="T9" fmla="*/ 4 h 25"/>
                    <a:gd name="T10" fmla="*/ 0 w 30"/>
                    <a:gd name="T11" fmla="*/ 18 h 25"/>
                    <a:gd name="T12" fmla="*/ 9 w 30"/>
                    <a:gd name="T13" fmla="*/ 4 h 25"/>
                    <a:gd name="T14" fmla="*/ 3 w 30"/>
                    <a:gd name="T15" fmla="*/ 8 h 25"/>
                    <a:gd name="T16" fmla="*/ 3 w 30"/>
                    <a:gd name="T17" fmla="*/ 16 h 25"/>
                    <a:gd name="T18" fmla="*/ 5 w 30"/>
                    <a:gd name="T19" fmla="*/ 23 h 25"/>
                    <a:gd name="T20" fmla="*/ 13 w 30"/>
                    <a:gd name="T21" fmla="*/ 25 h 25"/>
                    <a:gd name="T22" fmla="*/ 21 w 30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5">
                      <a:moveTo>
                        <a:pt x="21" y="10"/>
                      </a:moveTo>
                      <a:lnTo>
                        <a:pt x="13" y="25"/>
                      </a:lnTo>
                      <a:lnTo>
                        <a:pt x="30" y="20"/>
                      </a:lnTo>
                      <a:lnTo>
                        <a:pt x="26" y="0"/>
                      </a:lnTo>
                      <a:lnTo>
                        <a:pt x="9" y="4"/>
                      </a:lnTo>
                      <a:lnTo>
                        <a:pt x="0" y="18"/>
                      </a:lnTo>
                      <a:lnTo>
                        <a:pt x="9" y="4"/>
                      </a:lnTo>
                      <a:lnTo>
                        <a:pt x="3" y="8"/>
                      </a:lnTo>
                      <a:lnTo>
                        <a:pt x="3" y="16"/>
                      </a:lnTo>
                      <a:lnTo>
                        <a:pt x="5" y="23"/>
                      </a:lnTo>
                      <a:lnTo>
                        <a:pt x="13" y="25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3" name="Freeform 431"/>
                <p:cNvSpPr>
                  <a:spLocks/>
                </p:cNvSpPr>
                <p:nvPr/>
              </p:nvSpPr>
              <p:spPr bwMode="auto">
                <a:xfrm>
                  <a:off x="4373" y="2423"/>
                  <a:ext cx="30" cy="31"/>
                </a:xfrm>
                <a:custGeom>
                  <a:avLst/>
                  <a:gdLst>
                    <a:gd name="T0" fmla="*/ 30 w 30"/>
                    <a:gd name="T1" fmla="*/ 23 h 31"/>
                    <a:gd name="T2" fmla="*/ 30 w 30"/>
                    <a:gd name="T3" fmla="*/ 17 h 31"/>
                    <a:gd name="T4" fmla="*/ 21 w 30"/>
                    <a:gd name="T5" fmla="*/ 0 h 31"/>
                    <a:gd name="T6" fmla="*/ 0 w 30"/>
                    <a:gd name="T7" fmla="*/ 8 h 31"/>
                    <a:gd name="T8" fmla="*/ 9 w 30"/>
                    <a:gd name="T9" fmla="*/ 25 h 31"/>
                    <a:gd name="T10" fmla="*/ 9 w 30"/>
                    <a:gd name="T11" fmla="*/ 19 h 31"/>
                    <a:gd name="T12" fmla="*/ 9 w 30"/>
                    <a:gd name="T13" fmla="*/ 25 h 31"/>
                    <a:gd name="T14" fmla="*/ 15 w 30"/>
                    <a:gd name="T15" fmla="*/ 31 h 31"/>
                    <a:gd name="T16" fmla="*/ 23 w 30"/>
                    <a:gd name="T17" fmla="*/ 29 h 31"/>
                    <a:gd name="T18" fmla="*/ 30 w 30"/>
                    <a:gd name="T19" fmla="*/ 25 h 31"/>
                    <a:gd name="T20" fmla="*/ 30 w 30"/>
                    <a:gd name="T21" fmla="*/ 17 h 31"/>
                    <a:gd name="T22" fmla="*/ 30 w 30"/>
                    <a:gd name="T23" fmla="*/ 23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30" y="23"/>
                      </a:moveTo>
                      <a:lnTo>
                        <a:pt x="30" y="17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9" y="25"/>
                      </a:lnTo>
                      <a:lnTo>
                        <a:pt x="9" y="19"/>
                      </a:lnTo>
                      <a:lnTo>
                        <a:pt x="9" y="25"/>
                      </a:lnTo>
                      <a:lnTo>
                        <a:pt x="15" y="31"/>
                      </a:lnTo>
                      <a:lnTo>
                        <a:pt x="23" y="29"/>
                      </a:lnTo>
                      <a:lnTo>
                        <a:pt x="30" y="25"/>
                      </a:lnTo>
                      <a:lnTo>
                        <a:pt x="30" y="17"/>
                      </a:lnTo>
                      <a:lnTo>
                        <a:pt x="3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4" name="Freeform 432"/>
                <p:cNvSpPr>
                  <a:spLocks/>
                </p:cNvSpPr>
                <p:nvPr/>
              </p:nvSpPr>
              <p:spPr bwMode="auto">
                <a:xfrm>
                  <a:off x="4378" y="2442"/>
                  <a:ext cx="25" cy="29"/>
                </a:xfrm>
                <a:custGeom>
                  <a:avLst/>
                  <a:gdLst>
                    <a:gd name="T0" fmla="*/ 12 w 25"/>
                    <a:gd name="T1" fmla="*/ 29 h 29"/>
                    <a:gd name="T2" fmla="*/ 21 w 25"/>
                    <a:gd name="T3" fmla="*/ 21 h 29"/>
                    <a:gd name="T4" fmla="*/ 25 w 25"/>
                    <a:gd name="T5" fmla="*/ 4 h 29"/>
                    <a:gd name="T6" fmla="*/ 4 w 25"/>
                    <a:gd name="T7" fmla="*/ 0 h 29"/>
                    <a:gd name="T8" fmla="*/ 0 w 25"/>
                    <a:gd name="T9" fmla="*/ 17 h 29"/>
                    <a:gd name="T10" fmla="*/ 8 w 25"/>
                    <a:gd name="T11" fmla="*/ 8 h 29"/>
                    <a:gd name="T12" fmla="*/ 0 w 25"/>
                    <a:gd name="T13" fmla="*/ 17 h 29"/>
                    <a:gd name="T14" fmla="*/ 2 w 25"/>
                    <a:gd name="T15" fmla="*/ 25 h 29"/>
                    <a:gd name="T16" fmla="*/ 8 w 25"/>
                    <a:gd name="T17" fmla="*/ 27 h 29"/>
                    <a:gd name="T18" fmla="*/ 16 w 25"/>
                    <a:gd name="T19" fmla="*/ 27 h 29"/>
                    <a:gd name="T20" fmla="*/ 21 w 25"/>
                    <a:gd name="T21" fmla="*/ 21 h 29"/>
                    <a:gd name="T22" fmla="*/ 12 w 25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2" y="29"/>
                      </a:moveTo>
                      <a:lnTo>
                        <a:pt x="21" y="21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7"/>
                      </a:lnTo>
                      <a:lnTo>
                        <a:pt x="8" y="8"/>
                      </a:lnTo>
                      <a:lnTo>
                        <a:pt x="0" y="17"/>
                      </a:lnTo>
                      <a:lnTo>
                        <a:pt x="2" y="25"/>
                      </a:lnTo>
                      <a:lnTo>
                        <a:pt x="8" y="27"/>
                      </a:lnTo>
                      <a:lnTo>
                        <a:pt x="16" y="27"/>
                      </a:lnTo>
                      <a:lnTo>
                        <a:pt x="21" y="21"/>
                      </a:lnTo>
                      <a:lnTo>
                        <a:pt x="12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5" name="Freeform 433"/>
                <p:cNvSpPr>
                  <a:spLocks/>
                </p:cNvSpPr>
                <p:nvPr/>
              </p:nvSpPr>
              <p:spPr bwMode="auto">
                <a:xfrm>
                  <a:off x="4355" y="2450"/>
                  <a:ext cx="35" cy="25"/>
                </a:xfrm>
                <a:custGeom>
                  <a:avLst/>
                  <a:gdLst>
                    <a:gd name="T0" fmla="*/ 0 w 35"/>
                    <a:gd name="T1" fmla="*/ 19 h 25"/>
                    <a:gd name="T2" fmla="*/ 12 w 35"/>
                    <a:gd name="T3" fmla="*/ 25 h 25"/>
                    <a:gd name="T4" fmla="*/ 35 w 35"/>
                    <a:gd name="T5" fmla="*/ 21 h 25"/>
                    <a:gd name="T6" fmla="*/ 31 w 35"/>
                    <a:gd name="T7" fmla="*/ 0 h 25"/>
                    <a:gd name="T8" fmla="*/ 8 w 35"/>
                    <a:gd name="T9" fmla="*/ 4 h 25"/>
                    <a:gd name="T10" fmla="*/ 21 w 35"/>
                    <a:gd name="T11" fmla="*/ 11 h 25"/>
                    <a:gd name="T12" fmla="*/ 8 w 35"/>
                    <a:gd name="T13" fmla="*/ 4 h 25"/>
                    <a:gd name="T14" fmla="*/ 2 w 35"/>
                    <a:gd name="T15" fmla="*/ 9 h 25"/>
                    <a:gd name="T16" fmla="*/ 2 w 35"/>
                    <a:gd name="T17" fmla="*/ 17 h 25"/>
                    <a:gd name="T18" fmla="*/ 4 w 35"/>
                    <a:gd name="T19" fmla="*/ 23 h 25"/>
                    <a:gd name="T20" fmla="*/ 12 w 35"/>
                    <a:gd name="T21" fmla="*/ 25 h 25"/>
                    <a:gd name="T22" fmla="*/ 0 w 3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0" y="19"/>
                      </a:moveTo>
                      <a:lnTo>
                        <a:pt x="12" y="25"/>
                      </a:lnTo>
                      <a:lnTo>
                        <a:pt x="35" y="21"/>
                      </a:lnTo>
                      <a:lnTo>
                        <a:pt x="31" y="0"/>
                      </a:lnTo>
                      <a:lnTo>
                        <a:pt x="8" y="4"/>
                      </a:lnTo>
                      <a:lnTo>
                        <a:pt x="21" y="11"/>
                      </a:lnTo>
                      <a:lnTo>
                        <a:pt x="8" y="4"/>
                      </a:lnTo>
                      <a:lnTo>
                        <a:pt x="2" y="9"/>
                      </a:lnTo>
                      <a:lnTo>
                        <a:pt x="2" y="17"/>
                      </a:lnTo>
                      <a:lnTo>
                        <a:pt x="4" y="23"/>
                      </a:lnTo>
                      <a:lnTo>
                        <a:pt x="12" y="25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6" name="Freeform 434"/>
                <p:cNvSpPr>
                  <a:spLocks/>
                </p:cNvSpPr>
                <p:nvPr/>
              </p:nvSpPr>
              <p:spPr bwMode="auto">
                <a:xfrm>
                  <a:off x="4350" y="2446"/>
                  <a:ext cx="26" cy="23"/>
                </a:xfrm>
                <a:custGeom>
                  <a:avLst/>
                  <a:gdLst>
                    <a:gd name="T0" fmla="*/ 17 w 26"/>
                    <a:gd name="T1" fmla="*/ 19 h 23"/>
                    <a:gd name="T2" fmla="*/ 0 w 26"/>
                    <a:gd name="T3" fmla="*/ 15 h 23"/>
                    <a:gd name="T4" fmla="*/ 5 w 26"/>
                    <a:gd name="T5" fmla="*/ 23 h 23"/>
                    <a:gd name="T6" fmla="*/ 26 w 26"/>
                    <a:gd name="T7" fmla="*/ 15 h 23"/>
                    <a:gd name="T8" fmla="*/ 21 w 26"/>
                    <a:gd name="T9" fmla="*/ 6 h 23"/>
                    <a:gd name="T10" fmla="*/ 5 w 26"/>
                    <a:gd name="T11" fmla="*/ 2 h 23"/>
                    <a:gd name="T12" fmla="*/ 21 w 26"/>
                    <a:gd name="T13" fmla="*/ 6 h 23"/>
                    <a:gd name="T14" fmla="*/ 15 w 26"/>
                    <a:gd name="T15" fmla="*/ 0 h 23"/>
                    <a:gd name="T16" fmla="*/ 9 w 26"/>
                    <a:gd name="T17" fmla="*/ 0 h 23"/>
                    <a:gd name="T18" fmla="*/ 0 w 26"/>
                    <a:gd name="T19" fmla="*/ 6 h 23"/>
                    <a:gd name="T20" fmla="*/ 0 w 26"/>
                    <a:gd name="T21" fmla="*/ 15 h 23"/>
                    <a:gd name="T22" fmla="*/ 17 w 26"/>
                    <a:gd name="T23" fmla="*/ 19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3">
                      <a:moveTo>
                        <a:pt x="17" y="19"/>
                      </a:moveTo>
                      <a:lnTo>
                        <a:pt x="0" y="15"/>
                      </a:lnTo>
                      <a:lnTo>
                        <a:pt x="5" y="23"/>
                      </a:lnTo>
                      <a:lnTo>
                        <a:pt x="26" y="15"/>
                      </a:lnTo>
                      <a:lnTo>
                        <a:pt x="21" y="6"/>
                      </a:lnTo>
                      <a:lnTo>
                        <a:pt x="5" y="2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5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7" name="Freeform 435"/>
                <p:cNvSpPr>
                  <a:spLocks/>
                </p:cNvSpPr>
                <p:nvPr/>
              </p:nvSpPr>
              <p:spPr bwMode="auto">
                <a:xfrm>
                  <a:off x="4338" y="2448"/>
                  <a:ext cx="29" cy="27"/>
                </a:xfrm>
                <a:custGeom>
                  <a:avLst/>
                  <a:gdLst>
                    <a:gd name="T0" fmla="*/ 19 w 29"/>
                    <a:gd name="T1" fmla="*/ 25 h 27"/>
                    <a:gd name="T2" fmla="*/ 17 w 29"/>
                    <a:gd name="T3" fmla="*/ 25 h 27"/>
                    <a:gd name="T4" fmla="*/ 29 w 29"/>
                    <a:gd name="T5" fmla="*/ 17 h 27"/>
                    <a:gd name="T6" fmla="*/ 17 w 29"/>
                    <a:gd name="T7" fmla="*/ 0 h 27"/>
                    <a:gd name="T8" fmla="*/ 4 w 29"/>
                    <a:gd name="T9" fmla="*/ 8 h 27"/>
                    <a:gd name="T10" fmla="*/ 2 w 29"/>
                    <a:gd name="T11" fmla="*/ 8 h 27"/>
                    <a:gd name="T12" fmla="*/ 4 w 29"/>
                    <a:gd name="T13" fmla="*/ 8 h 27"/>
                    <a:gd name="T14" fmla="*/ 0 w 29"/>
                    <a:gd name="T15" fmla="*/ 15 h 27"/>
                    <a:gd name="T16" fmla="*/ 2 w 29"/>
                    <a:gd name="T17" fmla="*/ 23 h 27"/>
                    <a:gd name="T18" fmla="*/ 8 w 29"/>
                    <a:gd name="T19" fmla="*/ 27 h 27"/>
                    <a:gd name="T20" fmla="*/ 17 w 29"/>
                    <a:gd name="T21" fmla="*/ 25 h 27"/>
                    <a:gd name="T22" fmla="*/ 19 w 29"/>
                    <a:gd name="T23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9" y="25"/>
                      </a:moveTo>
                      <a:lnTo>
                        <a:pt x="17" y="25"/>
                      </a:lnTo>
                      <a:lnTo>
                        <a:pt x="29" y="17"/>
                      </a:lnTo>
                      <a:lnTo>
                        <a:pt x="17" y="0"/>
                      </a:lnTo>
                      <a:lnTo>
                        <a:pt x="4" y="8"/>
                      </a:lnTo>
                      <a:lnTo>
                        <a:pt x="2" y="8"/>
                      </a:lnTo>
                      <a:lnTo>
                        <a:pt x="4" y="8"/>
                      </a:lnTo>
                      <a:lnTo>
                        <a:pt x="0" y="15"/>
                      </a:lnTo>
                      <a:lnTo>
                        <a:pt x="2" y="23"/>
                      </a:lnTo>
                      <a:lnTo>
                        <a:pt x="8" y="27"/>
                      </a:lnTo>
                      <a:lnTo>
                        <a:pt x="17" y="25"/>
                      </a:lnTo>
                      <a:lnTo>
                        <a:pt x="1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8" name="Freeform 436"/>
                <p:cNvSpPr>
                  <a:spLocks/>
                </p:cNvSpPr>
                <p:nvPr/>
              </p:nvSpPr>
              <p:spPr bwMode="auto">
                <a:xfrm>
                  <a:off x="4317" y="2456"/>
                  <a:ext cx="40" cy="42"/>
                </a:xfrm>
                <a:custGeom>
                  <a:avLst/>
                  <a:gdLst>
                    <a:gd name="T0" fmla="*/ 2 w 40"/>
                    <a:gd name="T1" fmla="*/ 32 h 42"/>
                    <a:gd name="T2" fmla="*/ 21 w 40"/>
                    <a:gd name="T3" fmla="*/ 38 h 42"/>
                    <a:gd name="T4" fmla="*/ 40 w 40"/>
                    <a:gd name="T5" fmla="*/ 17 h 42"/>
                    <a:gd name="T6" fmla="*/ 23 w 40"/>
                    <a:gd name="T7" fmla="*/ 0 h 42"/>
                    <a:gd name="T8" fmla="*/ 4 w 40"/>
                    <a:gd name="T9" fmla="*/ 21 h 42"/>
                    <a:gd name="T10" fmla="*/ 23 w 40"/>
                    <a:gd name="T11" fmla="*/ 28 h 42"/>
                    <a:gd name="T12" fmla="*/ 4 w 40"/>
                    <a:gd name="T13" fmla="*/ 21 h 42"/>
                    <a:gd name="T14" fmla="*/ 0 w 40"/>
                    <a:gd name="T15" fmla="*/ 30 h 42"/>
                    <a:gd name="T16" fmla="*/ 4 w 40"/>
                    <a:gd name="T17" fmla="*/ 38 h 42"/>
                    <a:gd name="T18" fmla="*/ 13 w 40"/>
                    <a:gd name="T19" fmla="*/ 42 h 42"/>
                    <a:gd name="T20" fmla="*/ 21 w 40"/>
                    <a:gd name="T21" fmla="*/ 38 h 42"/>
                    <a:gd name="T22" fmla="*/ 2 w 40"/>
                    <a:gd name="T23" fmla="*/ 32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42">
                      <a:moveTo>
                        <a:pt x="2" y="32"/>
                      </a:moveTo>
                      <a:lnTo>
                        <a:pt x="21" y="38"/>
                      </a:lnTo>
                      <a:lnTo>
                        <a:pt x="40" y="17"/>
                      </a:lnTo>
                      <a:lnTo>
                        <a:pt x="23" y="0"/>
                      </a:lnTo>
                      <a:lnTo>
                        <a:pt x="4" y="21"/>
                      </a:lnTo>
                      <a:lnTo>
                        <a:pt x="23" y="28"/>
                      </a:lnTo>
                      <a:lnTo>
                        <a:pt x="4" y="21"/>
                      </a:lnTo>
                      <a:lnTo>
                        <a:pt x="0" y="30"/>
                      </a:lnTo>
                      <a:lnTo>
                        <a:pt x="4" y="38"/>
                      </a:lnTo>
                      <a:lnTo>
                        <a:pt x="13" y="42"/>
                      </a:lnTo>
                      <a:lnTo>
                        <a:pt x="21" y="38"/>
                      </a:lnTo>
                      <a:lnTo>
                        <a:pt x="2" y="3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89" name="Freeform 437"/>
                <p:cNvSpPr>
                  <a:spLocks/>
                </p:cNvSpPr>
                <p:nvPr/>
              </p:nvSpPr>
              <p:spPr bwMode="auto">
                <a:xfrm>
                  <a:off x="4315" y="2454"/>
                  <a:ext cx="25" cy="34"/>
                </a:xfrm>
                <a:custGeom>
                  <a:avLst/>
                  <a:gdLst>
                    <a:gd name="T0" fmla="*/ 4 w 25"/>
                    <a:gd name="T1" fmla="*/ 19 h 34"/>
                    <a:gd name="T2" fmla="*/ 0 w 25"/>
                    <a:gd name="T3" fmla="*/ 13 h 34"/>
                    <a:gd name="T4" fmla="*/ 4 w 25"/>
                    <a:gd name="T5" fmla="*/ 34 h 34"/>
                    <a:gd name="T6" fmla="*/ 25 w 25"/>
                    <a:gd name="T7" fmla="*/ 30 h 34"/>
                    <a:gd name="T8" fmla="*/ 21 w 25"/>
                    <a:gd name="T9" fmla="*/ 9 h 34"/>
                    <a:gd name="T10" fmla="*/ 17 w 25"/>
                    <a:gd name="T11" fmla="*/ 2 h 34"/>
                    <a:gd name="T12" fmla="*/ 21 w 25"/>
                    <a:gd name="T13" fmla="*/ 9 h 34"/>
                    <a:gd name="T14" fmla="*/ 17 w 25"/>
                    <a:gd name="T15" fmla="*/ 2 h 34"/>
                    <a:gd name="T16" fmla="*/ 8 w 25"/>
                    <a:gd name="T17" fmla="*/ 0 h 34"/>
                    <a:gd name="T18" fmla="*/ 2 w 25"/>
                    <a:gd name="T19" fmla="*/ 5 h 34"/>
                    <a:gd name="T20" fmla="*/ 0 w 25"/>
                    <a:gd name="T21" fmla="*/ 13 h 34"/>
                    <a:gd name="T22" fmla="*/ 4 w 25"/>
                    <a:gd name="T23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4">
                      <a:moveTo>
                        <a:pt x="4" y="19"/>
                      </a:moveTo>
                      <a:lnTo>
                        <a:pt x="0" y="13"/>
                      </a:lnTo>
                      <a:lnTo>
                        <a:pt x="4" y="34"/>
                      </a:lnTo>
                      <a:lnTo>
                        <a:pt x="25" y="30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5"/>
                      </a:lnTo>
                      <a:lnTo>
                        <a:pt x="0" y="13"/>
                      </a:lnTo>
                      <a:lnTo>
                        <a:pt x="4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0" name="Freeform 438"/>
                <p:cNvSpPr>
                  <a:spLocks/>
                </p:cNvSpPr>
                <p:nvPr/>
              </p:nvSpPr>
              <p:spPr bwMode="auto">
                <a:xfrm>
                  <a:off x="4294" y="2438"/>
                  <a:ext cx="38" cy="35"/>
                </a:xfrm>
                <a:custGeom>
                  <a:avLst/>
                  <a:gdLst>
                    <a:gd name="T0" fmla="*/ 6 w 38"/>
                    <a:gd name="T1" fmla="*/ 21 h 35"/>
                    <a:gd name="T2" fmla="*/ 4 w 38"/>
                    <a:gd name="T3" fmla="*/ 18 h 35"/>
                    <a:gd name="T4" fmla="*/ 25 w 38"/>
                    <a:gd name="T5" fmla="*/ 35 h 35"/>
                    <a:gd name="T6" fmla="*/ 38 w 38"/>
                    <a:gd name="T7" fmla="*/ 18 h 35"/>
                    <a:gd name="T8" fmla="*/ 17 w 38"/>
                    <a:gd name="T9" fmla="*/ 2 h 35"/>
                    <a:gd name="T10" fmla="*/ 15 w 38"/>
                    <a:gd name="T11" fmla="*/ 0 h 35"/>
                    <a:gd name="T12" fmla="*/ 17 w 38"/>
                    <a:gd name="T13" fmla="*/ 2 h 35"/>
                    <a:gd name="T14" fmla="*/ 8 w 38"/>
                    <a:gd name="T15" fmla="*/ 0 h 35"/>
                    <a:gd name="T16" fmla="*/ 2 w 38"/>
                    <a:gd name="T17" fmla="*/ 4 h 35"/>
                    <a:gd name="T18" fmla="*/ 0 w 38"/>
                    <a:gd name="T19" fmla="*/ 10 h 35"/>
                    <a:gd name="T20" fmla="*/ 4 w 38"/>
                    <a:gd name="T21" fmla="*/ 18 h 35"/>
                    <a:gd name="T22" fmla="*/ 6 w 38"/>
                    <a:gd name="T23" fmla="*/ 21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5">
                      <a:moveTo>
                        <a:pt x="6" y="21"/>
                      </a:moveTo>
                      <a:lnTo>
                        <a:pt x="4" y="18"/>
                      </a:lnTo>
                      <a:lnTo>
                        <a:pt x="25" y="35"/>
                      </a:lnTo>
                      <a:lnTo>
                        <a:pt x="38" y="18"/>
                      </a:lnTo>
                      <a:lnTo>
                        <a:pt x="17" y="2"/>
                      </a:lnTo>
                      <a:lnTo>
                        <a:pt x="15" y="0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8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1" name="Freeform 439"/>
                <p:cNvSpPr>
                  <a:spLocks/>
                </p:cNvSpPr>
                <p:nvPr/>
              </p:nvSpPr>
              <p:spPr bwMode="auto">
                <a:xfrm>
                  <a:off x="4271" y="2427"/>
                  <a:ext cx="38" cy="32"/>
                </a:xfrm>
                <a:custGeom>
                  <a:avLst/>
                  <a:gdLst>
                    <a:gd name="T0" fmla="*/ 10 w 38"/>
                    <a:gd name="T1" fmla="*/ 25 h 32"/>
                    <a:gd name="T2" fmla="*/ 6 w 38"/>
                    <a:gd name="T3" fmla="*/ 23 h 32"/>
                    <a:gd name="T4" fmla="*/ 29 w 38"/>
                    <a:gd name="T5" fmla="*/ 32 h 32"/>
                    <a:gd name="T6" fmla="*/ 38 w 38"/>
                    <a:gd name="T7" fmla="*/ 11 h 32"/>
                    <a:gd name="T8" fmla="*/ 15 w 38"/>
                    <a:gd name="T9" fmla="*/ 2 h 32"/>
                    <a:gd name="T10" fmla="*/ 10 w 38"/>
                    <a:gd name="T11" fmla="*/ 0 h 32"/>
                    <a:gd name="T12" fmla="*/ 15 w 38"/>
                    <a:gd name="T13" fmla="*/ 2 h 32"/>
                    <a:gd name="T14" fmla="*/ 6 w 38"/>
                    <a:gd name="T15" fmla="*/ 2 h 32"/>
                    <a:gd name="T16" fmla="*/ 2 w 38"/>
                    <a:gd name="T17" fmla="*/ 9 h 32"/>
                    <a:gd name="T18" fmla="*/ 0 w 38"/>
                    <a:gd name="T19" fmla="*/ 17 h 32"/>
                    <a:gd name="T20" fmla="*/ 6 w 38"/>
                    <a:gd name="T21" fmla="*/ 23 h 32"/>
                    <a:gd name="T22" fmla="*/ 10 w 38"/>
                    <a:gd name="T23" fmla="*/ 25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2">
                      <a:moveTo>
                        <a:pt x="10" y="25"/>
                      </a:moveTo>
                      <a:lnTo>
                        <a:pt x="6" y="23"/>
                      </a:lnTo>
                      <a:lnTo>
                        <a:pt x="29" y="32"/>
                      </a:lnTo>
                      <a:lnTo>
                        <a:pt x="38" y="11"/>
                      </a:lnTo>
                      <a:lnTo>
                        <a:pt x="15" y="2"/>
                      </a:lnTo>
                      <a:lnTo>
                        <a:pt x="10" y="0"/>
                      </a:lnTo>
                      <a:lnTo>
                        <a:pt x="15" y="2"/>
                      </a:lnTo>
                      <a:lnTo>
                        <a:pt x="6" y="2"/>
                      </a:lnTo>
                      <a:lnTo>
                        <a:pt x="2" y="9"/>
                      </a:lnTo>
                      <a:lnTo>
                        <a:pt x="0" y="17"/>
                      </a:lnTo>
                      <a:lnTo>
                        <a:pt x="6" y="23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2" name="Freeform 440"/>
                <p:cNvSpPr>
                  <a:spLocks/>
                </p:cNvSpPr>
                <p:nvPr/>
              </p:nvSpPr>
              <p:spPr bwMode="auto">
                <a:xfrm>
                  <a:off x="4248" y="2427"/>
                  <a:ext cx="33" cy="25"/>
                </a:xfrm>
                <a:custGeom>
                  <a:avLst/>
                  <a:gdLst>
                    <a:gd name="T0" fmla="*/ 6 w 33"/>
                    <a:gd name="T1" fmla="*/ 21 h 25"/>
                    <a:gd name="T2" fmla="*/ 13 w 33"/>
                    <a:gd name="T3" fmla="*/ 25 h 25"/>
                    <a:gd name="T4" fmla="*/ 33 w 33"/>
                    <a:gd name="T5" fmla="*/ 25 h 25"/>
                    <a:gd name="T6" fmla="*/ 33 w 33"/>
                    <a:gd name="T7" fmla="*/ 0 h 25"/>
                    <a:gd name="T8" fmla="*/ 13 w 33"/>
                    <a:gd name="T9" fmla="*/ 0 h 25"/>
                    <a:gd name="T10" fmla="*/ 19 w 33"/>
                    <a:gd name="T11" fmla="*/ 4 h 25"/>
                    <a:gd name="T12" fmla="*/ 13 w 33"/>
                    <a:gd name="T13" fmla="*/ 0 h 25"/>
                    <a:gd name="T14" fmla="*/ 4 w 33"/>
                    <a:gd name="T15" fmla="*/ 4 h 25"/>
                    <a:gd name="T16" fmla="*/ 0 w 33"/>
                    <a:gd name="T17" fmla="*/ 13 h 25"/>
                    <a:gd name="T18" fmla="*/ 4 w 33"/>
                    <a:gd name="T19" fmla="*/ 21 h 25"/>
                    <a:gd name="T20" fmla="*/ 13 w 33"/>
                    <a:gd name="T21" fmla="*/ 25 h 25"/>
                    <a:gd name="T22" fmla="*/ 6 w 33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5">
                      <a:moveTo>
                        <a:pt x="6" y="21"/>
                      </a:moveTo>
                      <a:lnTo>
                        <a:pt x="13" y="25"/>
                      </a:lnTo>
                      <a:lnTo>
                        <a:pt x="33" y="25"/>
                      </a:lnTo>
                      <a:lnTo>
                        <a:pt x="33" y="0"/>
                      </a:lnTo>
                      <a:lnTo>
                        <a:pt x="13" y="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3" name="Freeform 441"/>
                <p:cNvSpPr>
                  <a:spLocks/>
                </p:cNvSpPr>
                <p:nvPr/>
              </p:nvSpPr>
              <p:spPr bwMode="auto">
                <a:xfrm>
                  <a:off x="4238" y="2421"/>
                  <a:ext cx="29" cy="27"/>
                </a:xfrm>
                <a:custGeom>
                  <a:avLst/>
                  <a:gdLst>
                    <a:gd name="T0" fmla="*/ 10 w 29"/>
                    <a:gd name="T1" fmla="*/ 21 h 27"/>
                    <a:gd name="T2" fmla="*/ 4 w 29"/>
                    <a:gd name="T3" fmla="*/ 19 h 27"/>
                    <a:gd name="T4" fmla="*/ 16 w 29"/>
                    <a:gd name="T5" fmla="*/ 27 h 27"/>
                    <a:gd name="T6" fmla="*/ 29 w 29"/>
                    <a:gd name="T7" fmla="*/ 10 h 27"/>
                    <a:gd name="T8" fmla="*/ 16 w 29"/>
                    <a:gd name="T9" fmla="*/ 2 h 27"/>
                    <a:gd name="T10" fmla="*/ 10 w 29"/>
                    <a:gd name="T11" fmla="*/ 0 h 27"/>
                    <a:gd name="T12" fmla="*/ 16 w 29"/>
                    <a:gd name="T13" fmla="*/ 2 h 27"/>
                    <a:gd name="T14" fmla="*/ 8 w 29"/>
                    <a:gd name="T15" fmla="*/ 0 h 27"/>
                    <a:gd name="T16" fmla="*/ 2 w 29"/>
                    <a:gd name="T17" fmla="*/ 4 h 27"/>
                    <a:gd name="T18" fmla="*/ 0 w 29"/>
                    <a:gd name="T19" fmla="*/ 10 h 27"/>
                    <a:gd name="T20" fmla="*/ 4 w 29"/>
                    <a:gd name="T21" fmla="*/ 19 h 27"/>
                    <a:gd name="T22" fmla="*/ 10 w 29"/>
                    <a:gd name="T23" fmla="*/ 2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0" y="21"/>
                      </a:moveTo>
                      <a:lnTo>
                        <a:pt x="4" y="19"/>
                      </a:lnTo>
                      <a:lnTo>
                        <a:pt x="16" y="27"/>
                      </a:lnTo>
                      <a:lnTo>
                        <a:pt x="29" y="10"/>
                      </a:lnTo>
                      <a:lnTo>
                        <a:pt x="16" y="2"/>
                      </a:lnTo>
                      <a:lnTo>
                        <a:pt x="10" y="0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1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4" name="Freeform 442"/>
                <p:cNvSpPr>
                  <a:spLocks/>
                </p:cNvSpPr>
                <p:nvPr/>
              </p:nvSpPr>
              <p:spPr bwMode="auto">
                <a:xfrm>
                  <a:off x="4190" y="2421"/>
                  <a:ext cx="58" cy="29"/>
                </a:xfrm>
                <a:custGeom>
                  <a:avLst/>
                  <a:gdLst>
                    <a:gd name="T0" fmla="*/ 4 w 58"/>
                    <a:gd name="T1" fmla="*/ 29 h 29"/>
                    <a:gd name="T2" fmla="*/ 8 w 58"/>
                    <a:gd name="T3" fmla="*/ 29 h 29"/>
                    <a:gd name="T4" fmla="*/ 58 w 58"/>
                    <a:gd name="T5" fmla="*/ 21 h 29"/>
                    <a:gd name="T6" fmla="*/ 58 w 58"/>
                    <a:gd name="T7" fmla="*/ 0 h 29"/>
                    <a:gd name="T8" fmla="*/ 8 w 58"/>
                    <a:gd name="T9" fmla="*/ 8 h 29"/>
                    <a:gd name="T10" fmla="*/ 12 w 58"/>
                    <a:gd name="T11" fmla="*/ 8 h 29"/>
                    <a:gd name="T12" fmla="*/ 8 w 58"/>
                    <a:gd name="T13" fmla="*/ 8 h 29"/>
                    <a:gd name="T14" fmla="*/ 2 w 58"/>
                    <a:gd name="T15" fmla="*/ 12 h 29"/>
                    <a:gd name="T16" fmla="*/ 0 w 58"/>
                    <a:gd name="T17" fmla="*/ 19 h 29"/>
                    <a:gd name="T18" fmla="*/ 2 w 58"/>
                    <a:gd name="T19" fmla="*/ 25 h 29"/>
                    <a:gd name="T20" fmla="*/ 8 w 58"/>
                    <a:gd name="T21" fmla="*/ 29 h 29"/>
                    <a:gd name="T22" fmla="*/ 4 w 58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8" h="29">
                      <a:moveTo>
                        <a:pt x="4" y="29"/>
                      </a:moveTo>
                      <a:lnTo>
                        <a:pt x="8" y="29"/>
                      </a:lnTo>
                      <a:lnTo>
                        <a:pt x="58" y="21"/>
                      </a:lnTo>
                      <a:lnTo>
                        <a:pt x="58" y="0"/>
                      </a:lnTo>
                      <a:lnTo>
                        <a:pt x="8" y="8"/>
                      </a:lnTo>
                      <a:lnTo>
                        <a:pt x="12" y="8"/>
                      </a:lnTo>
                      <a:lnTo>
                        <a:pt x="8" y="8"/>
                      </a:lnTo>
                      <a:lnTo>
                        <a:pt x="2" y="12"/>
                      </a:lnTo>
                      <a:lnTo>
                        <a:pt x="0" y="19"/>
                      </a:lnTo>
                      <a:lnTo>
                        <a:pt x="2" y="25"/>
                      </a:lnTo>
                      <a:lnTo>
                        <a:pt x="8" y="29"/>
                      </a:lnTo>
                      <a:lnTo>
                        <a:pt x="4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5" name="Freeform 443"/>
                <p:cNvSpPr>
                  <a:spLocks/>
                </p:cNvSpPr>
                <p:nvPr/>
              </p:nvSpPr>
              <p:spPr bwMode="auto">
                <a:xfrm>
                  <a:off x="4171" y="2421"/>
                  <a:ext cx="31" cy="29"/>
                </a:xfrm>
                <a:custGeom>
                  <a:avLst/>
                  <a:gdLst>
                    <a:gd name="T0" fmla="*/ 16 w 31"/>
                    <a:gd name="T1" fmla="*/ 19 h 29"/>
                    <a:gd name="T2" fmla="*/ 6 w 31"/>
                    <a:gd name="T3" fmla="*/ 21 h 29"/>
                    <a:gd name="T4" fmla="*/ 23 w 31"/>
                    <a:gd name="T5" fmla="*/ 29 h 29"/>
                    <a:gd name="T6" fmla="*/ 31 w 31"/>
                    <a:gd name="T7" fmla="*/ 8 h 29"/>
                    <a:gd name="T8" fmla="*/ 14 w 31"/>
                    <a:gd name="T9" fmla="*/ 0 h 29"/>
                    <a:gd name="T10" fmla="*/ 4 w 31"/>
                    <a:gd name="T11" fmla="*/ 2 h 29"/>
                    <a:gd name="T12" fmla="*/ 14 w 31"/>
                    <a:gd name="T13" fmla="*/ 0 h 29"/>
                    <a:gd name="T14" fmla="*/ 6 w 31"/>
                    <a:gd name="T15" fmla="*/ 0 h 29"/>
                    <a:gd name="T16" fmla="*/ 2 w 31"/>
                    <a:gd name="T17" fmla="*/ 6 h 29"/>
                    <a:gd name="T18" fmla="*/ 0 w 31"/>
                    <a:gd name="T19" fmla="*/ 15 h 29"/>
                    <a:gd name="T20" fmla="*/ 6 w 31"/>
                    <a:gd name="T21" fmla="*/ 21 h 29"/>
                    <a:gd name="T22" fmla="*/ 16 w 31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16" y="19"/>
                      </a:moveTo>
                      <a:lnTo>
                        <a:pt x="6" y="21"/>
                      </a:lnTo>
                      <a:lnTo>
                        <a:pt x="23" y="29"/>
                      </a:lnTo>
                      <a:lnTo>
                        <a:pt x="31" y="8"/>
                      </a:lnTo>
                      <a:lnTo>
                        <a:pt x="14" y="0"/>
                      </a:lnTo>
                      <a:lnTo>
                        <a:pt x="4" y="2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1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6" name="Freeform 444"/>
                <p:cNvSpPr>
                  <a:spLocks/>
                </p:cNvSpPr>
                <p:nvPr/>
              </p:nvSpPr>
              <p:spPr bwMode="auto">
                <a:xfrm>
                  <a:off x="4139" y="2423"/>
                  <a:ext cx="48" cy="44"/>
                </a:xfrm>
                <a:custGeom>
                  <a:avLst/>
                  <a:gdLst>
                    <a:gd name="T0" fmla="*/ 19 w 48"/>
                    <a:gd name="T1" fmla="*/ 42 h 44"/>
                    <a:gd name="T2" fmla="*/ 17 w 48"/>
                    <a:gd name="T3" fmla="*/ 42 h 44"/>
                    <a:gd name="T4" fmla="*/ 48 w 48"/>
                    <a:gd name="T5" fmla="*/ 17 h 44"/>
                    <a:gd name="T6" fmla="*/ 36 w 48"/>
                    <a:gd name="T7" fmla="*/ 0 h 44"/>
                    <a:gd name="T8" fmla="*/ 5 w 48"/>
                    <a:gd name="T9" fmla="*/ 25 h 44"/>
                    <a:gd name="T10" fmla="*/ 2 w 48"/>
                    <a:gd name="T11" fmla="*/ 25 h 44"/>
                    <a:gd name="T12" fmla="*/ 5 w 48"/>
                    <a:gd name="T13" fmla="*/ 25 h 44"/>
                    <a:gd name="T14" fmla="*/ 0 w 48"/>
                    <a:gd name="T15" fmla="*/ 31 h 44"/>
                    <a:gd name="T16" fmla="*/ 2 w 48"/>
                    <a:gd name="T17" fmla="*/ 40 h 44"/>
                    <a:gd name="T18" fmla="*/ 9 w 48"/>
                    <a:gd name="T19" fmla="*/ 44 h 44"/>
                    <a:gd name="T20" fmla="*/ 17 w 48"/>
                    <a:gd name="T21" fmla="*/ 42 h 44"/>
                    <a:gd name="T22" fmla="*/ 19 w 48"/>
                    <a:gd name="T23" fmla="*/ 4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" h="44">
                      <a:moveTo>
                        <a:pt x="19" y="42"/>
                      </a:moveTo>
                      <a:lnTo>
                        <a:pt x="17" y="42"/>
                      </a:lnTo>
                      <a:lnTo>
                        <a:pt x="48" y="17"/>
                      </a:lnTo>
                      <a:lnTo>
                        <a:pt x="36" y="0"/>
                      </a:lnTo>
                      <a:lnTo>
                        <a:pt x="5" y="25"/>
                      </a:lnTo>
                      <a:lnTo>
                        <a:pt x="2" y="25"/>
                      </a:lnTo>
                      <a:lnTo>
                        <a:pt x="5" y="25"/>
                      </a:lnTo>
                      <a:lnTo>
                        <a:pt x="0" y="31"/>
                      </a:lnTo>
                      <a:lnTo>
                        <a:pt x="2" y="40"/>
                      </a:lnTo>
                      <a:lnTo>
                        <a:pt x="9" y="44"/>
                      </a:lnTo>
                      <a:lnTo>
                        <a:pt x="17" y="42"/>
                      </a:lnTo>
                      <a:lnTo>
                        <a:pt x="19" y="4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7" name="Freeform 445"/>
                <p:cNvSpPr>
                  <a:spLocks/>
                </p:cNvSpPr>
                <p:nvPr/>
              </p:nvSpPr>
              <p:spPr bwMode="auto">
                <a:xfrm>
                  <a:off x="4125" y="2448"/>
                  <a:ext cx="33" cy="33"/>
                </a:xfrm>
                <a:custGeom>
                  <a:avLst/>
                  <a:gdLst>
                    <a:gd name="T0" fmla="*/ 12 w 33"/>
                    <a:gd name="T1" fmla="*/ 33 h 33"/>
                    <a:gd name="T2" fmla="*/ 21 w 33"/>
                    <a:gd name="T3" fmla="*/ 29 h 33"/>
                    <a:gd name="T4" fmla="*/ 33 w 33"/>
                    <a:gd name="T5" fmla="*/ 17 h 33"/>
                    <a:gd name="T6" fmla="*/ 16 w 33"/>
                    <a:gd name="T7" fmla="*/ 0 h 33"/>
                    <a:gd name="T8" fmla="*/ 4 w 33"/>
                    <a:gd name="T9" fmla="*/ 13 h 33"/>
                    <a:gd name="T10" fmla="*/ 12 w 33"/>
                    <a:gd name="T11" fmla="*/ 8 h 33"/>
                    <a:gd name="T12" fmla="*/ 4 w 33"/>
                    <a:gd name="T13" fmla="*/ 13 h 33"/>
                    <a:gd name="T14" fmla="*/ 0 w 33"/>
                    <a:gd name="T15" fmla="*/ 21 h 33"/>
                    <a:gd name="T16" fmla="*/ 4 w 33"/>
                    <a:gd name="T17" fmla="*/ 29 h 33"/>
                    <a:gd name="T18" fmla="*/ 12 w 33"/>
                    <a:gd name="T19" fmla="*/ 33 h 33"/>
                    <a:gd name="T20" fmla="*/ 21 w 33"/>
                    <a:gd name="T21" fmla="*/ 29 h 33"/>
                    <a:gd name="T22" fmla="*/ 12 w 33"/>
                    <a:gd name="T2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3">
                      <a:moveTo>
                        <a:pt x="12" y="33"/>
                      </a:moveTo>
                      <a:lnTo>
                        <a:pt x="21" y="29"/>
                      </a:lnTo>
                      <a:lnTo>
                        <a:pt x="33" y="17"/>
                      </a:lnTo>
                      <a:lnTo>
                        <a:pt x="16" y="0"/>
                      </a:lnTo>
                      <a:lnTo>
                        <a:pt x="4" y="13"/>
                      </a:lnTo>
                      <a:lnTo>
                        <a:pt x="12" y="8"/>
                      </a:lnTo>
                      <a:lnTo>
                        <a:pt x="4" y="13"/>
                      </a:lnTo>
                      <a:lnTo>
                        <a:pt x="0" y="21"/>
                      </a:lnTo>
                      <a:lnTo>
                        <a:pt x="4" y="29"/>
                      </a:lnTo>
                      <a:lnTo>
                        <a:pt x="12" y="33"/>
                      </a:lnTo>
                      <a:lnTo>
                        <a:pt x="21" y="29"/>
                      </a:lnTo>
                      <a:lnTo>
                        <a:pt x="12" y="3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8" name="Freeform 446"/>
                <p:cNvSpPr>
                  <a:spLocks/>
                </p:cNvSpPr>
                <p:nvPr/>
              </p:nvSpPr>
              <p:spPr bwMode="auto">
                <a:xfrm>
                  <a:off x="3479" y="2456"/>
                  <a:ext cx="658" cy="25"/>
                </a:xfrm>
                <a:custGeom>
                  <a:avLst/>
                  <a:gdLst>
                    <a:gd name="T0" fmla="*/ 0 w 658"/>
                    <a:gd name="T1" fmla="*/ 13 h 25"/>
                    <a:gd name="T2" fmla="*/ 12 w 658"/>
                    <a:gd name="T3" fmla="*/ 25 h 25"/>
                    <a:gd name="T4" fmla="*/ 658 w 658"/>
                    <a:gd name="T5" fmla="*/ 25 h 25"/>
                    <a:gd name="T6" fmla="*/ 658 w 658"/>
                    <a:gd name="T7" fmla="*/ 0 h 25"/>
                    <a:gd name="T8" fmla="*/ 12 w 658"/>
                    <a:gd name="T9" fmla="*/ 0 h 25"/>
                    <a:gd name="T10" fmla="*/ 25 w 658"/>
                    <a:gd name="T11" fmla="*/ 13 h 25"/>
                    <a:gd name="T12" fmla="*/ 12 w 658"/>
                    <a:gd name="T13" fmla="*/ 0 h 25"/>
                    <a:gd name="T14" fmla="*/ 4 w 658"/>
                    <a:gd name="T15" fmla="*/ 5 h 25"/>
                    <a:gd name="T16" fmla="*/ 0 w 658"/>
                    <a:gd name="T17" fmla="*/ 13 h 25"/>
                    <a:gd name="T18" fmla="*/ 4 w 658"/>
                    <a:gd name="T19" fmla="*/ 21 h 25"/>
                    <a:gd name="T20" fmla="*/ 12 w 658"/>
                    <a:gd name="T21" fmla="*/ 25 h 25"/>
                    <a:gd name="T22" fmla="*/ 0 w 658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58" h="25">
                      <a:moveTo>
                        <a:pt x="0" y="13"/>
                      </a:moveTo>
                      <a:lnTo>
                        <a:pt x="12" y="25"/>
                      </a:lnTo>
                      <a:lnTo>
                        <a:pt x="658" y="25"/>
                      </a:lnTo>
                      <a:lnTo>
                        <a:pt x="658" y="0"/>
                      </a:lnTo>
                      <a:lnTo>
                        <a:pt x="12" y="0"/>
                      </a:lnTo>
                      <a:lnTo>
                        <a:pt x="25" y="13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599" name="Freeform 447"/>
                <p:cNvSpPr>
                  <a:spLocks/>
                </p:cNvSpPr>
                <p:nvPr/>
              </p:nvSpPr>
              <p:spPr bwMode="auto">
                <a:xfrm>
                  <a:off x="3479" y="2202"/>
                  <a:ext cx="25" cy="267"/>
                </a:xfrm>
                <a:custGeom>
                  <a:avLst/>
                  <a:gdLst>
                    <a:gd name="T0" fmla="*/ 12 w 25"/>
                    <a:gd name="T1" fmla="*/ 25 h 267"/>
                    <a:gd name="T2" fmla="*/ 0 w 25"/>
                    <a:gd name="T3" fmla="*/ 12 h 267"/>
                    <a:gd name="T4" fmla="*/ 0 w 25"/>
                    <a:gd name="T5" fmla="*/ 267 h 267"/>
                    <a:gd name="T6" fmla="*/ 25 w 25"/>
                    <a:gd name="T7" fmla="*/ 267 h 267"/>
                    <a:gd name="T8" fmla="*/ 25 w 25"/>
                    <a:gd name="T9" fmla="*/ 12 h 267"/>
                    <a:gd name="T10" fmla="*/ 12 w 25"/>
                    <a:gd name="T11" fmla="*/ 0 h 267"/>
                    <a:gd name="T12" fmla="*/ 25 w 25"/>
                    <a:gd name="T13" fmla="*/ 12 h 267"/>
                    <a:gd name="T14" fmla="*/ 21 w 25"/>
                    <a:gd name="T15" fmla="*/ 2 h 267"/>
                    <a:gd name="T16" fmla="*/ 12 w 25"/>
                    <a:gd name="T17" fmla="*/ 0 h 267"/>
                    <a:gd name="T18" fmla="*/ 4 w 25"/>
                    <a:gd name="T19" fmla="*/ 2 h 267"/>
                    <a:gd name="T20" fmla="*/ 0 w 25"/>
                    <a:gd name="T21" fmla="*/ 12 h 267"/>
                    <a:gd name="T22" fmla="*/ 12 w 25"/>
                    <a:gd name="T23" fmla="*/ 25 h 2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7">
                      <a:moveTo>
                        <a:pt x="12" y="25"/>
                      </a:moveTo>
                      <a:lnTo>
                        <a:pt x="0" y="12"/>
                      </a:lnTo>
                      <a:lnTo>
                        <a:pt x="0" y="267"/>
                      </a:lnTo>
                      <a:lnTo>
                        <a:pt x="25" y="267"/>
                      </a:lnTo>
                      <a:lnTo>
                        <a:pt x="25" y="12"/>
                      </a:lnTo>
                      <a:lnTo>
                        <a:pt x="12" y="0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0" name="Freeform 448"/>
                <p:cNvSpPr>
                  <a:spLocks/>
                </p:cNvSpPr>
                <p:nvPr/>
              </p:nvSpPr>
              <p:spPr bwMode="auto">
                <a:xfrm>
                  <a:off x="3232" y="2202"/>
                  <a:ext cx="259" cy="25"/>
                </a:xfrm>
                <a:custGeom>
                  <a:avLst/>
                  <a:gdLst>
                    <a:gd name="T0" fmla="*/ 0 w 259"/>
                    <a:gd name="T1" fmla="*/ 12 h 25"/>
                    <a:gd name="T2" fmla="*/ 13 w 259"/>
                    <a:gd name="T3" fmla="*/ 25 h 25"/>
                    <a:gd name="T4" fmla="*/ 259 w 259"/>
                    <a:gd name="T5" fmla="*/ 25 h 25"/>
                    <a:gd name="T6" fmla="*/ 259 w 259"/>
                    <a:gd name="T7" fmla="*/ 0 h 25"/>
                    <a:gd name="T8" fmla="*/ 13 w 259"/>
                    <a:gd name="T9" fmla="*/ 0 h 25"/>
                    <a:gd name="T10" fmla="*/ 25 w 259"/>
                    <a:gd name="T11" fmla="*/ 12 h 25"/>
                    <a:gd name="T12" fmla="*/ 13 w 259"/>
                    <a:gd name="T13" fmla="*/ 0 h 25"/>
                    <a:gd name="T14" fmla="*/ 4 w 259"/>
                    <a:gd name="T15" fmla="*/ 4 h 25"/>
                    <a:gd name="T16" fmla="*/ 0 w 259"/>
                    <a:gd name="T17" fmla="*/ 12 h 25"/>
                    <a:gd name="T18" fmla="*/ 4 w 259"/>
                    <a:gd name="T19" fmla="*/ 21 h 25"/>
                    <a:gd name="T20" fmla="*/ 13 w 259"/>
                    <a:gd name="T21" fmla="*/ 25 h 25"/>
                    <a:gd name="T22" fmla="*/ 0 w 259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9" h="25">
                      <a:moveTo>
                        <a:pt x="0" y="12"/>
                      </a:moveTo>
                      <a:lnTo>
                        <a:pt x="13" y="25"/>
                      </a:lnTo>
                      <a:lnTo>
                        <a:pt x="259" y="25"/>
                      </a:lnTo>
                      <a:lnTo>
                        <a:pt x="259" y="0"/>
                      </a:lnTo>
                      <a:lnTo>
                        <a:pt x="13" y="0"/>
                      </a:lnTo>
                      <a:lnTo>
                        <a:pt x="25" y="12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1" name="Freeform 449"/>
                <p:cNvSpPr>
                  <a:spLocks/>
                </p:cNvSpPr>
                <p:nvPr/>
              </p:nvSpPr>
              <p:spPr bwMode="auto">
                <a:xfrm>
                  <a:off x="3232" y="1390"/>
                  <a:ext cx="25" cy="824"/>
                </a:xfrm>
                <a:custGeom>
                  <a:avLst/>
                  <a:gdLst>
                    <a:gd name="T0" fmla="*/ 19 w 25"/>
                    <a:gd name="T1" fmla="*/ 2 h 824"/>
                    <a:gd name="T2" fmla="*/ 0 w 25"/>
                    <a:gd name="T3" fmla="*/ 13 h 824"/>
                    <a:gd name="T4" fmla="*/ 0 w 25"/>
                    <a:gd name="T5" fmla="*/ 824 h 824"/>
                    <a:gd name="T6" fmla="*/ 25 w 25"/>
                    <a:gd name="T7" fmla="*/ 824 h 824"/>
                    <a:gd name="T8" fmla="*/ 25 w 25"/>
                    <a:gd name="T9" fmla="*/ 13 h 824"/>
                    <a:gd name="T10" fmla="*/ 7 w 25"/>
                    <a:gd name="T11" fmla="*/ 23 h 824"/>
                    <a:gd name="T12" fmla="*/ 25 w 25"/>
                    <a:gd name="T13" fmla="*/ 13 h 824"/>
                    <a:gd name="T14" fmla="*/ 21 w 25"/>
                    <a:gd name="T15" fmla="*/ 2 h 824"/>
                    <a:gd name="T16" fmla="*/ 13 w 25"/>
                    <a:gd name="T17" fmla="*/ 0 h 824"/>
                    <a:gd name="T18" fmla="*/ 4 w 25"/>
                    <a:gd name="T19" fmla="*/ 2 h 824"/>
                    <a:gd name="T20" fmla="*/ 0 w 25"/>
                    <a:gd name="T21" fmla="*/ 13 h 824"/>
                    <a:gd name="T22" fmla="*/ 19 w 25"/>
                    <a:gd name="T23" fmla="*/ 2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824">
                      <a:moveTo>
                        <a:pt x="19" y="2"/>
                      </a:moveTo>
                      <a:lnTo>
                        <a:pt x="0" y="13"/>
                      </a:lnTo>
                      <a:lnTo>
                        <a:pt x="0" y="824"/>
                      </a:lnTo>
                      <a:lnTo>
                        <a:pt x="25" y="824"/>
                      </a:lnTo>
                      <a:lnTo>
                        <a:pt x="25" y="13"/>
                      </a:lnTo>
                      <a:lnTo>
                        <a:pt x="7" y="2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9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2" name="Freeform 450"/>
                <p:cNvSpPr>
                  <a:spLocks/>
                </p:cNvSpPr>
                <p:nvPr/>
              </p:nvSpPr>
              <p:spPr bwMode="auto">
                <a:xfrm>
                  <a:off x="3239" y="1392"/>
                  <a:ext cx="52" cy="44"/>
                </a:xfrm>
                <a:custGeom>
                  <a:avLst/>
                  <a:gdLst>
                    <a:gd name="T0" fmla="*/ 41 w 52"/>
                    <a:gd name="T1" fmla="*/ 19 h 44"/>
                    <a:gd name="T2" fmla="*/ 48 w 52"/>
                    <a:gd name="T3" fmla="*/ 21 h 44"/>
                    <a:gd name="T4" fmla="*/ 12 w 52"/>
                    <a:gd name="T5" fmla="*/ 0 h 44"/>
                    <a:gd name="T6" fmla="*/ 0 w 52"/>
                    <a:gd name="T7" fmla="*/ 21 h 44"/>
                    <a:gd name="T8" fmla="*/ 35 w 52"/>
                    <a:gd name="T9" fmla="*/ 42 h 44"/>
                    <a:gd name="T10" fmla="*/ 41 w 52"/>
                    <a:gd name="T11" fmla="*/ 44 h 44"/>
                    <a:gd name="T12" fmla="*/ 35 w 52"/>
                    <a:gd name="T13" fmla="*/ 42 h 44"/>
                    <a:gd name="T14" fmla="*/ 43 w 52"/>
                    <a:gd name="T15" fmla="*/ 44 h 44"/>
                    <a:gd name="T16" fmla="*/ 52 w 52"/>
                    <a:gd name="T17" fmla="*/ 38 h 44"/>
                    <a:gd name="T18" fmla="*/ 52 w 52"/>
                    <a:gd name="T19" fmla="*/ 29 h 44"/>
                    <a:gd name="T20" fmla="*/ 48 w 52"/>
                    <a:gd name="T21" fmla="*/ 21 h 44"/>
                    <a:gd name="T22" fmla="*/ 41 w 52"/>
                    <a:gd name="T23" fmla="*/ 19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2" h="44">
                      <a:moveTo>
                        <a:pt x="41" y="19"/>
                      </a:moveTo>
                      <a:lnTo>
                        <a:pt x="48" y="21"/>
                      </a:lnTo>
                      <a:lnTo>
                        <a:pt x="12" y="0"/>
                      </a:lnTo>
                      <a:lnTo>
                        <a:pt x="0" y="21"/>
                      </a:lnTo>
                      <a:lnTo>
                        <a:pt x="35" y="42"/>
                      </a:lnTo>
                      <a:lnTo>
                        <a:pt x="41" y="44"/>
                      </a:lnTo>
                      <a:lnTo>
                        <a:pt x="35" y="42"/>
                      </a:lnTo>
                      <a:lnTo>
                        <a:pt x="43" y="44"/>
                      </a:lnTo>
                      <a:lnTo>
                        <a:pt x="52" y="38"/>
                      </a:lnTo>
                      <a:lnTo>
                        <a:pt x="52" y="29"/>
                      </a:lnTo>
                      <a:lnTo>
                        <a:pt x="48" y="21"/>
                      </a:lnTo>
                      <a:lnTo>
                        <a:pt x="4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3" name="Freeform 451"/>
                <p:cNvSpPr>
                  <a:spLocks/>
                </p:cNvSpPr>
                <p:nvPr/>
              </p:nvSpPr>
              <p:spPr bwMode="auto">
                <a:xfrm>
                  <a:off x="3280" y="1411"/>
                  <a:ext cx="30" cy="25"/>
                </a:xfrm>
                <a:custGeom>
                  <a:avLst/>
                  <a:gdLst>
                    <a:gd name="T0" fmla="*/ 21 w 30"/>
                    <a:gd name="T1" fmla="*/ 2 h 25"/>
                    <a:gd name="T2" fmla="*/ 17 w 30"/>
                    <a:gd name="T3" fmla="*/ 0 h 25"/>
                    <a:gd name="T4" fmla="*/ 0 w 30"/>
                    <a:gd name="T5" fmla="*/ 0 h 25"/>
                    <a:gd name="T6" fmla="*/ 0 w 30"/>
                    <a:gd name="T7" fmla="*/ 25 h 25"/>
                    <a:gd name="T8" fmla="*/ 17 w 30"/>
                    <a:gd name="T9" fmla="*/ 25 h 25"/>
                    <a:gd name="T10" fmla="*/ 13 w 30"/>
                    <a:gd name="T11" fmla="*/ 23 h 25"/>
                    <a:gd name="T12" fmla="*/ 17 w 30"/>
                    <a:gd name="T13" fmla="*/ 25 h 25"/>
                    <a:gd name="T14" fmla="*/ 28 w 30"/>
                    <a:gd name="T15" fmla="*/ 21 h 25"/>
                    <a:gd name="T16" fmla="*/ 30 w 30"/>
                    <a:gd name="T17" fmla="*/ 12 h 25"/>
                    <a:gd name="T18" fmla="*/ 28 w 30"/>
                    <a:gd name="T19" fmla="*/ 4 h 25"/>
                    <a:gd name="T20" fmla="*/ 17 w 30"/>
                    <a:gd name="T21" fmla="*/ 0 h 25"/>
                    <a:gd name="T22" fmla="*/ 21 w 30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5">
                      <a:moveTo>
                        <a:pt x="21" y="2"/>
                      </a:moveTo>
                      <a:lnTo>
                        <a:pt x="17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7" y="25"/>
                      </a:lnTo>
                      <a:lnTo>
                        <a:pt x="13" y="23"/>
                      </a:lnTo>
                      <a:lnTo>
                        <a:pt x="17" y="25"/>
                      </a:lnTo>
                      <a:lnTo>
                        <a:pt x="28" y="21"/>
                      </a:lnTo>
                      <a:lnTo>
                        <a:pt x="30" y="12"/>
                      </a:lnTo>
                      <a:lnTo>
                        <a:pt x="28" y="4"/>
                      </a:lnTo>
                      <a:lnTo>
                        <a:pt x="17" y="0"/>
                      </a:ln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4" name="Freeform 452"/>
                <p:cNvSpPr>
                  <a:spLocks/>
                </p:cNvSpPr>
                <p:nvPr/>
              </p:nvSpPr>
              <p:spPr bwMode="auto">
                <a:xfrm>
                  <a:off x="3293" y="1413"/>
                  <a:ext cx="46" cy="33"/>
                </a:xfrm>
                <a:custGeom>
                  <a:avLst/>
                  <a:gdLst>
                    <a:gd name="T0" fmla="*/ 46 w 46"/>
                    <a:gd name="T1" fmla="*/ 19 h 33"/>
                    <a:gd name="T2" fmla="*/ 40 w 46"/>
                    <a:gd name="T3" fmla="*/ 13 h 33"/>
                    <a:gd name="T4" fmla="*/ 8 w 46"/>
                    <a:gd name="T5" fmla="*/ 0 h 33"/>
                    <a:gd name="T6" fmla="*/ 0 w 46"/>
                    <a:gd name="T7" fmla="*/ 21 h 33"/>
                    <a:gd name="T8" fmla="*/ 31 w 46"/>
                    <a:gd name="T9" fmla="*/ 33 h 33"/>
                    <a:gd name="T10" fmla="*/ 25 w 46"/>
                    <a:gd name="T11" fmla="*/ 27 h 33"/>
                    <a:gd name="T12" fmla="*/ 31 w 46"/>
                    <a:gd name="T13" fmla="*/ 33 h 33"/>
                    <a:gd name="T14" fmla="*/ 40 w 46"/>
                    <a:gd name="T15" fmla="*/ 33 h 33"/>
                    <a:gd name="T16" fmla="*/ 46 w 46"/>
                    <a:gd name="T17" fmla="*/ 25 h 33"/>
                    <a:gd name="T18" fmla="*/ 46 w 46"/>
                    <a:gd name="T19" fmla="*/ 19 h 33"/>
                    <a:gd name="T20" fmla="*/ 40 w 46"/>
                    <a:gd name="T21" fmla="*/ 13 h 33"/>
                    <a:gd name="T22" fmla="*/ 46 w 46"/>
                    <a:gd name="T23" fmla="*/ 19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33">
                      <a:moveTo>
                        <a:pt x="46" y="19"/>
                      </a:moveTo>
                      <a:lnTo>
                        <a:pt x="40" y="13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31" y="33"/>
                      </a:lnTo>
                      <a:lnTo>
                        <a:pt x="25" y="27"/>
                      </a:lnTo>
                      <a:lnTo>
                        <a:pt x="31" y="33"/>
                      </a:lnTo>
                      <a:lnTo>
                        <a:pt x="40" y="33"/>
                      </a:lnTo>
                      <a:lnTo>
                        <a:pt x="46" y="25"/>
                      </a:lnTo>
                      <a:lnTo>
                        <a:pt x="46" y="19"/>
                      </a:lnTo>
                      <a:lnTo>
                        <a:pt x="40" y="13"/>
                      </a:lnTo>
                      <a:lnTo>
                        <a:pt x="4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5" name="Freeform 453"/>
                <p:cNvSpPr>
                  <a:spLocks/>
                </p:cNvSpPr>
                <p:nvPr/>
              </p:nvSpPr>
              <p:spPr bwMode="auto">
                <a:xfrm>
                  <a:off x="3318" y="1432"/>
                  <a:ext cx="38" cy="48"/>
                </a:xfrm>
                <a:custGeom>
                  <a:avLst/>
                  <a:gdLst>
                    <a:gd name="T0" fmla="*/ 31 w 38"/>
                    <a:gd name="T1" fmla="*/ 27 h 48"/>
                    <a:gd name="T2" fmla="*/ 38 w 38"/>
                    <a:gd name="T3" fmla="*/ 33 h 48"/>
                    <a:gd name="T4" fmla="*/ 21 w 38"/>
                    <a:gd name="T5" fmla="*/ 0 h 48"/>
                    <a:gd name="T6" fmla="*/ 0 w 38"/>
                    <a:gd name="T7" fmla="*/ 8 h 48"/>
                    <a:gd name="T8" fmla="*/ 17 w 38"/>
                    <a:gd name="T9" fmla="*/ 42 h 48"/>
                    <a:gd name="T10" fmla="*/ 23 w 38"/>
                    <a:gd name="T11" fmla="*/ 48 h 48"/>
                    <a:gd name="T12" fmla="*/ 17 w 38"/>
                    <a:gd name="T13" fmla="*/ 42 h 48"/>
                    <a:gd name="T14" fmla="*/ 23 w 38"/>
                    <a:gd name="T15" fmla="*/ 48 h 48"/>
                    <a:gd name="T16" fmla="*/ 31 w 38"/>
                    <a:gd name="T17" fmla="*/ 46 h 48"/>
                    <a:gd name="T18" fmla="*/ 38 w 38"/>
                    <a:gd name="T19" fmla="*/ 42 h 48"/>
                    <a:gd name="T20" fmla="*/ 38 w 38"/>
                    <a:gd name="T21" fmla="*/ 33 h 48"/>
                    <a:gd name="T22" fmla="*/ 31 w 38"/>
                    <a:gd name="T23" fmla="*/ 27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48">
                      <a:moveTo>
                        <a:pt x="31" y="27"/>
                      </a:moveTo>
                      <a:lnTo>
                        <a:pt x="38" y="33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17" y="42"/>
                      </a:lnTo>
                      <a:lnTo>
                        <a:pt x="23" y="48"/>
                      </a:lnTo>
                      <a:lnTo>
                        <a:pt x="17" y="42"/>
                      </a:lnTo>
                      <a:lnTo>
                        <a:pt x="23" y="48"/>
                      </a:lnTo>
                      <a:lnTo>
                        <a:pt x="31" y="46"/>
                      </a:lnTo>
                      <a:lnTo>
                        <a:pt x="38" y="42"/>
                      </a:lnTo>
                      <a:lnTo>
                        <a:pt x="38" y="33"/>
                      </a:lnTo>
                      <a:lnTo>
                        <a:pt x="31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6" name="Freeform 454"/>
                <p:cNvSpPr>
                  <a:spLocks/>
                </p:cNvSpPr>
                <p:nvPr/>
              </p:nvSpPr>
              <p:spPr bwMode="auto">
                <a:xfrm>
                  <a:off x="3341" y="1459"/>
                  <a:ext cx="33" cy="29"/>
                </a:xfrm>
                <a:custGeom>
                  <a:avLst/>
                  <a:gdLst>
                    <a:gd name="T0" fmla="*/ 29 w 33"/>
                    <a:gd name="T1" fmla="*/ 10 h 29"/>
                    <a:gd name="T2" fmla="*/ 27 w 33"/>
                    <a:gd name="T3" fmla="*/ 8 h 29"/>
                    <a:gd name="T4" fmla="*/ 8 w 33"/>
                    <a:gd name="T5" fmla="*/ 0 h 29"/>
                    <a:gd name="T6" fmla="*/ 0 w 33"/>
                    <a:gd name="T7" fmla="*/ 21 h 29"/>
                    <a:gd name="T8" fmla="*/ 19 w 33"/>
                    <a:gd name="T9" fmla="*/ 29 h 29"/>
                    <a:gd name="T10" fmla="*/ 17 w 33"/>
                    <a:gd name="T11" fmla="*/ 27 h 29"/>
                    <a:gd name="T12" fmla="*/ 19 w 33"/>
                    <a:gd name="T13" fmla="*/ 29 h 29"/>
                    <a:gd name="T14" fmla="*/ 27 w 33"/>
                    <a:gd name="T15" fmla="*/ 29 h 29"/>
                    <a:gd name="T16" fmla="*/ 33 w 33"/>
                    <a:gd name="T17" fmla="*/ 21 h 29"/>
                    <a:gd name="T18" fmla="*/ 33 w 33"/>
                    <a:gd name="T19" fmla="*/ 15 h 29"/>
                    <a:gd name="T20" fmla="*/ 27 w 33"/>
                    <a:gd name="T21" fmla="*/ 8 h 29"/>
                    <a:gd name="T22" fmla="*/ 29 w 33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9">
                      <a:moveTo>
                        <a:pt x="29" y="10"/>
                      </a:moveTo>
                      <a:lnTo>
                        <a:pt x="27" y="8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19" y="29"/>
                      </a:lnTo>
                      <a:lnTo>
                        <a:pt x="17" y="27"/>
                      </a:lnTo>
                      <a:lnTo>
                        <a:pt x="19" y="29"/>
                      </a:lnTo>
                      <a:lnTo>
                        <a:pt x="27" y="29"/>
                      </a:lnTo>
                      <a:lnTo>
                        <a:pt x="33" y="21"/>
                      </a:lnTo>
                      <a:lnTo>
                        <a:pt x="33" y="15"/>
                      </a:lnTo>
                      <a:lnTo>
                        <a:pt x="27" y="8"/>
                      </a:lnTo>
                      <a:lnTo>
                        <a:pt x="29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7" name="Freeform 455"/>
                <p:cNvSpPr>
                  <a:spLocks/>
                </p:cNvSpPr>
                <p:nvPr/>
              </p:nvSpPr>
              <p:spPr bwMode="auto">
                <a:xfrm>
                  <a:off x="3358" y="1469"/>
                  <a:ext cx="33" cy="32"/>
                </a:xfrm>
                <a:custGeom>
                  <a:avLst/>
                  <a:gdLst>
                    <a:gd name="T0" fmla="*/ 27 w 33"/>
                    <a:gd name="T1" fmla="*/ 11 h 32"/>
                    <a:gd name="T2" fmla="*/ 29 w 33"/>
                    <a:gd name="T3" fmla="*/ 13 h 32"/>
                    <a:gd name="T4" fmla="*/ 12 w 33"/>
                    <a:gd name="T5" fmla="*/ 0 h 32"/>
                    <a:gd name="T6" fmla="*/ 0 w 33"/>
                    <a:gd name="T7" fmla="*/ 17 h 32"/>
                    <a:gd name="T8" fmla="*/ 16 w 33"/>
                    <a:gd name="T9" fmla="*/ 30 h 32"/>
                    <a:gd name="T10" fmla="*/ 19 w 33"/>
                    <a:gd name="T11" fmla="*/ 32 h 32"/>
                    <a:gd name="T12" fmla="*/ 16 w 33"/>
                    <a:gd name="T13" fmla="*/ 30 h 32"/>
                    <a:gd name="T14" fmla="*/ 25 w 33"/>
                    <a:gd name="T15" fmla="*/ 32 h 32"/>
                    <a:gd name="T16" fmla="*/ 31 w 33"/>
                    <a:gd name="T17" fmla="*/ 27 h 32"/>
                    <a:gd name="T18" fmla="*/ 33 w 33"/>
                    <a:gd name="T19" fmla="*/ 19 h 32"/>
                    <a:gd name="T20" fmla="*/ 29 w 33"/>
                    <a:gd name="T21" fmla="*/ 13 h 32"/>
                    <a:gd name="T22" fmla="*/ 27 w 33"/>
                    <a:gd name="T23" fmla="*/ 11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2">
                      <a:moveTo>
                        <a:pt x="27" y="11"/>
                      </a:moveTo>
                      <a:lnTo>
                        <a:pt x="29" y="13"/>
                      </a:lnTo>
                      <a:lnTo>
                        <a:pt x="12" y="0"/>
                      </a:lnTo>
                      <a:lnTo>
                        <a:pt x="0" y="17"/>
                      </a:lnTo>
                      <a:lnTo>
                        <a:pt x="16" y="30"/>
                      </a:lnTo>
                      <a:lnTo>
                        <a:pt x="19" y="32"/>
                      </a:lnTo>
                      <a:lnTo>
                        <a:pt x="16" y="30"/>
                      </a:lnTo>
                      <a:lnTo>
                        <a:pt x="25" y="32"/>
                      </a:lnTo>
                      <a:lnTo>
                        <a:pt x="31" y="27"/>
                      </a:lnTo>
                      <a:lnTo>
                        <a:pt x="33" y="19"/>
                      </a:lnTo>
                      <a:lnTo>
                        <a:pt x="29" y="13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8" name="Freeform 456"/>
                <p:cNvSpPr>
                  <a:spLocks/>
                </p:cNvSpPr>
                <p:nvPr/>
              </p:nvSpPr>
              <p:spPr bwMode="auto">
                <a:xfrm>
                  <a:off x="3377" y="1480"/>
                  <a:ext cx="50" cy="37"/>
                </a:xfrm>
                <a:custGeom>
                  <a:avLst/>
                  <a:gdLst>
                    <a:gd name="T0" fmla="*/ 37 w 50"/>
                    <a:gd name="T1" fmla="*/ 16 h 37"/>
                    <a:gd name="T2" fmla="*/ 43 w 50"/>
                    <a:gd name="T3" fmla="*/ 16 h 37"/>
                    <a:gd name="T4" fmla="*/ 8 w 50"/>
                    <a:gd name="T5" fmla="*/ 0 h 37"/>
                    <a:gd name="T6" fmla="*/ 0 w 50"/>
                    <a:gd name="T7" fmla="*/ 21 h 37"/>
                    <a:gd name="T8" fmla="*/ 35 w 50"/>
                    <a:gd name="T9" fmla="*/ 37 h 37"/>
                    <a:gd name="T10" fmla="*/ 41 w 50"/>
                    <a:gd name="T11" fmla="*/ 37 h 37"/>
                    <a:gd name="T12" fmla="*/ 35 w 50"/>
                    <a:gd name="T13" fmla="*/ 37 h 37"/>
                    <a:gd name="T14" fmla="*/ 43 w 50"/>
                    <a:gd name="T15" fmla="*/ 37 h 37"/>
                    <a:gd name="T16" fmla="*/ 50 w 50"/>
                    <a:gd name="T17" fmla="*/ 29 h 37"/>
                    <a:gd name="T18" fmla="*/ 50 w 50"/>
                    <a:gd name="T19" fmla="*/ 23 h 37"/>
                    <a:gd name="T20" fmla="*/ 43 w 50"/>
                    <a:gd name="T21" fmla="*/ 16 h 37"/>
                    <a:gd name="T22" fmla="*/ 37 w 50"/>
                    <a:gd name="T23" fmla="*/ 16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0" h="37">
                      <a:moveTo>
                        <a:pt x="37" y="16"/>
                      </a:moveTo>
                      <a:lnTo>
                        <a:pt x="43" y="16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35" y="37"/>
                      </a:lnTo>
                      <a:lnTo>
                        <a:pt x="41" y="37"/>
                      </a:lnTo>
                      <a:lnTo>
                        <a:pt x="35" y="37"/>
                      </a:lnTo>
                      <a:lnTo>
                        <a:pt x="43" y="37"/>
                      </a:lnTo>
                      <a:lnTo>
                        <a:pt x="50" y="29"/>
                      </a:lnTo>
                      <a:lnTo>
                        <a:pt x="50" y="23"/>
                      </a:lnTo>
                      <a:lnTo>
                        <a:pt x="43" y="16"/>
                      </a:lnTo>
                      <a:lnTo>
                        <a:pt x="37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09" name="Freeform 457"/>
                <p:cNvSpPr>
                  <a:spLocks/>
                </p:cNvSpPr>
                <p:nvPr/>
              </p:nvSpPr>
              <p:spPr bwMode="auto">
                <a:xfrm>
                  <a:off x="3414" y="1484"/>
                  <a:ext cx="57" cy="33"/>
                </a:xfrm>
                <a:custGeom>
                  <a:avLst/>
                  <a:gdLst>
                    <a:gd name="T0" fmla="*/ 40 w 57"/>
                    <a:gd name="T1" fmla="*/ 2 h 33"/>
                    <a:gd name="T2" fmla="*/ 44 w 57"/>
                    <a:gd name="T3" fmla="*/ 0 h 33"/>
                    <a:gd name="T4" fmla="*/ 0 w 57"/>
                    <a:gd name="T5" fmla="*/ 12 h 33"/>
                    <a:gd name="T6" fmla="*/ 4 w 57"/>
                    <a:gd name="T7" fmla="*/ 33 h 33"/>
                    <a:gd name="T8" fmla="*/ 48 w 57"/>
                    <a:gd name="T9" fmla="*/ 21 h 33"/>
                    <a:gd name="T10" fmla="*/ 52 w 57"/>
                    <a:gd name="T11" fmla="*/ 19 h 33"/>
                    <a:gd name="T12" fmla="*/ 48 w 57"/>
                    <a:gd name="T13" fmla="*/ 21 h 33"/>
                    <a:gd name="T14" fmla="*/ 54 w 57"/>
                    <a:gd name="T15" fmla="*/ 17 h 33"/>
                    <a:gd name="T16" fmla="*/ 57 w 57"/>
                    <a:gd name="T17" fmla="*/ 8 h 33"/>
                    <a:gd name="T18" fmla="*/ 52 w 57"/>
                    <a:gd name="T19" fmla="*/ 2 h 33"/>
                    <a:gd name="T20" fmla="*/ 44 w 57"/>
                    <a:gd name="T21" fmla="*/ 0 h 33"/>
                    <a:gd name="T22" fmla="*/ 40 w 57"/>
                    <a:gd name="T23" fmla="*/ 2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7" h="33">
                      <a:moveTo>
                        <a:pt x="40" y="2"/>
                      </a:moveTo>
                      <a:lnTo>
                        <a:pt x="44" y="0"/>
                      </a:lnTo>
                      <a:lnTo>
                        <a:pt x="0" y="12"/>
                      </a:lnTo>
                      <a:lnTo>
                        <a:pt x="4" y="33"/>
                      </a:lnTo>
                      <a:lnTo>
                        <a:pt x="48" y="21"/>
                      </a:lnTo>
                      <a:lnTo>
                        <a:pt x="52" y="19"/>
                      </a:lnTo>
                      <a:lnTo>
                        <a:pt x="48" y="21"/>
                      </a:lnTo>
                      <a:lnTo>
                        <a:pt x="54" y="17"/>
                      </a:lnTo>
                      <a:lnTo>
                        <a:pt x="57" y="8"/>
                      </a:lnTo>
                      <a:lnTo>
                        <a:pt x="52" y="2"/>
                      </a:lnTo>
                      <a:lnTo>
                        <a:pt x="44" y="0"/>
                      </a:lnTo>
                      <a:lnTo>
                        <a:pt x="40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0" name="Freeform 458"/>
                <p:cNvSpPr>
                  <a:spLocks/>
                </p:cNvSpPr>
                <p:nvPr/>
              </p:nvSpPr>
              <p:spPr bwMode="auto">
                <a:xfrm>
                  <a:off x="3454" y="1471"/>
                  <a:ext cx="35" cy="32"/>
                </a:xfrm>
                <a:custGeom>
                  <a:avLst/>
                  <a:gdLst>
                    <a:gd name="T0" fmla="*/ 14 w 35"/>
                    <a:gd name="T1" fmla="*/ 9 h 32"/>
                    <a:gd name="T2" fmla="*/ 19 w 35"/>
                    <a:gd name="T3" fmla="*/ 3 h 32"/>
                    <a:gd name="T4" fmla="*/ 0 w 35"/>
                    <a:gd name="T5" fmla="*/ 15 h 32"/>
                    <a:gd name="T6" fmla="*/ 12 w 35"/>
                    <a:gd name="T7" fmla="*/ 32 h 32"/>
                    <a:gd name="T8" fmla="*/ 31 w 35"/>
                    <a:gd name="T9" fmla="*/ 19 h 32"/>
                    <a:gd name="T10" fmla="*/ 35 w 35"/>
                    <a:gd name="T11" fmla="*/ 13 h 32"/>
                    <a:gd name="T12" fmla="*/ 31 w 35"/>
                    <a:gd name="T13" fmla="*/ 19 h 32"/>
                    <a:gd name="T14" fmla="*/ 35 w 35"/>
                    <a:gd name="T15" fmla="*/ 11 h 32"/>
                    <a:gd name="T16" fmla="*/ 33 w 35"/>
                    <a:gd name="T17" fmla="*/ 5 h 32"/>
                    <a:gd name="T18" fmla="*/ 27 w 35"/>
                    <a:gd name="T19" fmla="*/ 0 h 32"/>
                    <a:gd name="T20" fmla="*/ 19 w 35"/>
                    <a:gd name="T21" fmla="*/ 3 h 32"/>
                    <a:gd name="T22" fmla="*/ 14 w 35"/>
                    <a:gd name="T23" fmla="*/ 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2">
                      <a:moveTo>
                        <a:pt x="14" y="9"/>
                      </a:moveTo>
                      <a:lnTo>
                        <a:pt x="19" y="3"/>
                      </a:lnTo>
                      <a:lnTo>
                        <a:pt x="0" y="15"/>
                      </a:lnTo>
                      <a:lnTo>
                        <a:pt x="12" y="32"/>
                      </a:lnTo>
                      <a:lnTo>
                        <a:pt x="31" y="19"/>
                      </a:lnTo>
                      <a:lnTo>
                        <a:pt x="35" y="13"/>
                      </a:lnTo>
                      <a:lnTo>
                        <a:pt x="31" y="19"/>
                      </a:lnTo>
                      <a:lnTo>
                        <a:pt x="35" y="11"/>
                      </a:lnTo>
                      <a:lnTo>
                        <a:pt x="33" y="5"/>
                      </a:lnTo>
                      <a:lnTo>
                        <a:pt x="27" y="0"/>
                      </a:lnTo>
                      <a:lnTo>
                        <a:pt x="19" y="3"/>
                      </a:lnTo>
                      <a:lnTo>
                        <a:pt x="14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1" name="Freeform 459"/>
                <p:cNvSpPr>
                  <a:spLocks/>
                </p:cNvSpPr>
                <p:nvPr/>
              </p:nvSpPr>
              <p:spPr bwMode="auto">
                <a:xfrm>
                  <a:off x="3468" y="1434"/>
                  <a:ext cx="30" cy="50"/>
                </a:xfrm>
                <a:custGeom>
                  <a:avLst/>
                  <a:gdLst>
                    <a:gd name="T0" fmla="*/ 11 w 30"/>
                    <a:gd name="T1" fmla="*/ 4 h 50"/>
                    <a:gd name="T2" fmla="*/ 9 w 30"/>
                    <a:gd name="T3" fmla="*/ 8 h 50"/>
                    <a:gd name="T4" fmla="*/ 0 w 30"/>
                    <a:gd name="T5" fmla="*/ 46 h 50"/>
                    <a:gd name="T6" fmla="*/ 21 w 30"/>
                    <a:gd name="T7" fmla="*/ 50 h 50"/>
                    <a:gd name="T8" fmla="*/ 30 w 30"/>
                    <a:gd name="T9" fmla="*/ 12 h 50"/>
                    <a:gd name="T10" fmla="*/ 28 w 30"/>
                    <a:gd name="T11" fmla="*/ 17 h 50"/>
                    <a:gd name="T12" fmla="*/ 30 w 30"/>
                    <a:gd name="T13" fmla="*/ 12 h 50"/>
                    <a:gd name="T14" fmla="*/ 28 w 30"/>
                    <a:gd name="T15" fmla="*/ 4 h 50"/>
                    <a:gd name="T16" fmla="*/ 21 w 30"/>
                    <a:gd name="T17" fmla="*/ 0 h 50"/>
                    <a:gd name="T18" fmla="*/ 13 w 30"/>
                    <a:gd name="T19" fmla="*/ 2 h 50"/>
                    <a:gd name="T20" fmla="*/ 9 w 30"/>
                    <a:gd name="T21" fmla="*/ 8 h 50"/>
                    <a:gd name="T22" fmla="*/ 11 w 30"/>
                    <a:gd name="T23" fmla="*/ 4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50">
                      <a:moveTo>
                        <a:pt x="11" y="4"/>
                      </a:moveTo>
                      <a:lnTo>
                        <a:pt x="9" y="8"/>
                      </a:lnTo>
                      <a:lnTo>
                        <a:pt x="0" y="46"/>
                      </a:lnTo>
                      <a:lnTo>
                        <a:pt x="21" y="50"/>
                      </a:lnTo>
                      <a:lnTo>
                        <a:pt x="30" y="12"/>
                      </a:lnTo>
                      <a:lnTo>
                        <a:pt x="28" y="17"/>
                      </a:lnTo>
                      <a:lnTo>
                        <a:pt x="30" y="12"/>
                      </a:lnTo>
                      <a:lnTo>
                        <a:pt x="28" y="4"/>
                      </a:lnTo>
                      <a:lnTo>
                        <a:pt x="21" y="0"/>
                      </a:lnTo>
                      <a:lnTo>
                        <a:pt x="13" y="2"/>
                      </a:lnTo>
                      <a:lnTo>
                        <a:pt x="9" y="8"/>
                      </a:lnTo>
                      <a:lnTo>
                        <a:pt x="1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2" name="Freeform 460"/>
                <p:cNvSpPr>
                  <a:spLocks/>
                </p:cNvSpPr>
                <p:nvPr/>
              </p:nvSpPr>
              <p:spPr bwMode="auto">
                <a:xfrm>
                  <a:off x="3479" y="1405"/>
                  <a:ext cx="40" cy="46"/>
                </a:xfrm>
                <a:custGeom>
                  <a:avLst/>
                  <a:gdLst>
                    <a:gd name="T0" fmla="*/ 19 w 40"/>
                    <a:gd name="T1" fmla="*/ 6 h 46"/>
                    <a:gd name="T2" fmla="*/ 21 w 40"/>
                    <a:gd name="T3" fmla="*/ 4 h 46"/>
                    <a:gd name="T4" fmla="*/ 0 w 40"/>
                    <a:gd name="T5" fmla="*/ 33 h 46"/>
                    <a:gd name="T6" fmla="*/ 17 w 40"/>
                    <a:gd name="T7" fmla="*/ 46 h 46"/>
                    <a:gd name="T8" fmla="*/ 38 w 40"/>
                    <a:gd name="T9" fmla="*/ 16 h 46"/>
                    <a:gd name="T10" fmla="*/ 40 w 40"/>
                    <a:gd name="T11" fmla="*/ 14 h 46"/>
                    <a:gd name="T12" fmla="*/ 38 w 40"/>
                    <a:gd name="T13" fmla="*/ 16 h 46"/>
                    <a:gd name="T14" fmla="*/ 40 w 40"/>
                    <a:gd name="T15" fmla="*/ 8 h 46"/>
                    <a:gd name="T16" fmla="*/ 35 w 40"/>
                    <a:gd name="T17" fmla="*/ 2 h 46"/>
                    <a:gd name="T18" fmla="*/ 29 w 40"/>
                    <a:gd name="T19" fmla="*/ 0 h 46"/>
                    <a:gd name="T20" fmla="*/ 21 w 40"/>
                    <a:gd name="T21" fmla="*/ 4 h 46"/>
                    <a:gd name="T22" fmla="*/ 19 w 40"/>
                    <a:gd name="T23" fmla="*/ 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46">
                      <a:moveTo>
                        <a:pt x="19" y="6"/>
                      </a:moveTo>
                      <a:lnTo>
                        <a:pt x="21" y="4"/>
                      </a:lnTo>
                      <a:lnTo>
                        <a:pt x="0" y="33"/>
                      </a:lnTo>
                      <a:lnTo>
                        <a:pt x="17" y="46"/>
                      </a:lnTo>
                      <a:lnTo>
                        <a:pt x="38" y="16"/>
                      </a:lnTo>
                      <a:lnTo>
                        <a:pt x="40" y="14"/>
                      </a:lnTo>
                      <a:lnTo>
                        <a:pt x="38" y="16"/>
                      </a:lnTo>
                      <a:lnTo>
                        <a:pt x="40" y="8"/>
                      </a:lnTo>
                      <a:lnTo>
                        <a:pt x="35" y="2"/>
                      </a:lnTo>
                      <a:lnTo>
                        <a:pt x="29" y="0"/>
                      </a:lnTo>
                      <a:lnTo>
                        <a:pt x="21" y="4"/>
                      </a:lnTo>
                      <a:lnTo>
                        <a:pt x="19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3" name="Freeform 461"/>
                <p:cNvSpPr>
                  <a:spLocks/>
                </p:cNvSpPr>
                <p:nvPr/>
              </p:nvSpPr>
              <p:spPr bwMode="auto">
                <a:xfrm>
                  <a:off x="3498" y="1352"/>
                  <a:ext cx="39" cy="67"/>
                </a:xfrm>
                <a:custGeom>
                  <a:avLst/>
                  <a:gdLst>
                    <a:gd name="T0" fmla="*/ 19 w 39"/>
                    <a:gd name="T1" fmla="*/ 13 h 67"/>
                    <a:gd name="T2" fmla="*/ 19 w 39"/>
                    <a:gd name="T3" fmla="*/ 7 h 67"/>
                    <a:gd name="T4" fmla="*/ 0 w 39"/>
                    <a:gd name="T5" fmla="*/ 59 h 67"/>
                    <a:gd name="T6" fmla="*/ 21 w 39"/>
                    <a:gd name="T7" fmla="*/ 67 h 67"/>
                    <a:gd name="T8" fmla="*/ 39 w 39"/>
                    <a:gd name="T9" fmla="*/ 15 h 67"/>
                    <a:gd name="T10" fmla="*/ 39 w 39"/>
                    <a:gd name="T11" fmla="*/ 9 h 67"/>
                    <a:gd name="T12" fmla="*/ 39 w 39"/>
                    <a:gd name="T13" fmla="*/ 15 h 67"/>
                    <a:gd name="T14" fmla="*/ 39 w 39"/>
                    <a:gd name="T15" fmla="*/ 7 h 67"/>
                    <a:gd name="T16" fmla="*/ 33 w 39"/>
                    <a:gd name="T17" fmla="*/ 0 h 67"/>
                    <a:gd name="T18" fmla="*/ 25 w 39"/>
                    <a:gd name="T19" fmla="*/ 0 h 67"/>
                    <a:gd name="T20" fmla="*/ 19 w 39"/>
                    <a:gd name="T21" fmla="*/ 7 h 67"/>
                    <a:gd name="T22" fmla="*/ 19 w 39"/>
                    <a:gd name="T23" fmla="*/ 13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67">
                      <a:moveTo>
                        <a:pt x="19" y="13"/>
                      </a:moveTo>
                      <a:lnTo>
                        <a:pt x="19" y="7"/>
                      </a:lnTo>
                      <a:lnTo>
                        <a:pt x="0" y="59"/>
                      </a:lnTo>
                      <a:lnTo>
                        <a:pt x="21" y="67"/>
                      </a:lnTo>
                      <a:lnTo>
                        <a:pt x="39" y="15"/>
                      </a:lnTo>
                      <a:lnTo>
                        <a:pt x="39" y="9"/>
                      </a:lnTo>
                      <a:lnTo>
                        <a:pt x="39" y="15"/>
                      </a:lnTo>
                      <a:lnTo>
                        <a:pt x="39" y="7"/>
                      </a:lnTo>
                      <a:lnTo>
                        <a:pt x="33" y="0"/>
                      </a:lnTo>
                      <a:lnTo>
                        <a:pt x="25" y="0"/>
                      </a:lnTo>
                      <a:lnTo>
                        <a:pt x="19" y="7"/>
                      </a:lnTo>
                      <a:lnTo>
                        <a:pt x="19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4" name="Freeform 462"/>
                <p:cNvSpPr>
                  <a:spLocks/>
                </p:cNvSpPr>
                <p:nvPr/>
              </p:nvSpPr>
              <p:spPr bwMode="auto">
                <a:xfrm>
                  <a:off x="3512" y="1340"/>
                  <a:ext cx="25" cy="25"/>
                </a:xfrm>
                <a:custGeom>
                  <a:avLst/>
                  <a:gdLst>
                    <a:gd name="T0" fmla="*/ 0 w 25"/>
                    <a:gd name="T1" fmla="*/ 8 h 25"/>
                    <a:gd name="T2" fmla="*/ 0 w 25"/>
                    <a:gd name="T3" fmla="*/ 12 h 25"/>
                    <a:gd name="T4" fmla="*/ 5 w 25"/>
                    <a:gd name="T5" fmla="*/ 25 h 25"/>
                    <a:gd name="T6" fmla="*/ 25 w 25"/>
                    <a:gd name="T7" fmla="*/ 21 h 25"/>
                    <a:gd name="T8" fmla="*/ 21 w 25"/>
                    <a:gd name="T9" fmla="*/ 8 h 25"/>
                    <a:gd name="T10" fmla="*/ 21 w 25"/>
                    <a:gd name="T11" fmla="*/ 12 h 25"/>
                    <a:gd name="T12" fmla="*/ 21 w 25"/>
                    <a:gd name="T13" fmla="*/ 8 h 25"/>
                    <a:gd name="T14" fmla="*/ 17 w 25"/>
                    <a:gd name="T15" fmla="*/ 2 h 25"/>
                    <a:gd name="T16" fmla="*/ 9 w 25"/>
                    <a:gd name="T17" fmla="*/ 0 h 25"/>
                    <a:gd name="T18" fmla="*/ 2 w 25"/>
                    <a:gd name="T19" fmla="*/ 4 h 25"/>
                    <a:gd name="T20" fmla="*/ 0 w 25"/>
                    <a:gd name="T21" fmla="*/ 12 h 25"/>
                    <a:gd name="T22" fmla="*/ 0 w 25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8"/>
                      </a:moveTo>
                      <a:lnTo>
                        <a:pt x="0" y="12"/>
                      </a:lnTo>
                      <a:lnTo>
                        <a:pt x="5" y="25"/>
                      </a:lnTo>
                      <a:lnTo>
                        <a:pt x="25" y="21"/>
                      </a:lnTo>
                      <a:lnTo>
                        <a:pt x="21" y="8"/>
                      </a:lnTo>
                      <a:lnTo>
                        <a:pt x="21" y="12"/>
                      </a:lnTo>
                      <a:lnTo>
                        <a:pt x="21" y="8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5" name="Freeform 463"/>
                <p:cNvSpPr>
                  <a:spLocks/>
                </p:cNvSpPr>
                <p:nvPr/>
              </p:nvSpPr>
              <p:spPr bwMode="auto">
                <a:xfrm>
                  <a:off x="3512" y="1307"/>
                  <a:ext cx="30" cy="45"/>
                </a:xfrm>
                <a:custGeom>
                  <a:avLst/>
                  <a:gdLst>
                    <a:gd name="T0" fmla="*/ 9 w 30"/>
                    <a:gd name="T1" fmla="*/ 8 h 45"/>
                    <a:gd name="T2" fmla="*/ 9 w 30"/>
                    <a:gd name="T3" fmla="*/ 8 h 45"/>
                    <a:gd name="T4" fmla="*/ 0 w 30"/>
                    <a:gd name="T5" fmla="*/ 41 h 45"/>
                    <a:gd name="T6" fmla="*/ 21 w 30"/>
                    <a:gd name="T7" fmla="*/ 45 h 45"/>
                    <a:gd name="T8" fmla="*/ 30 w 30"/>
                    <a:gd name="T9" fmla="*/ 12 h 45"/>
                    <a:gd name="T10" fmla="*/ 30 w 30"/>
                    <a:gd name="T11" fmla="*/ 12 h 45"/>
                    <a:gd name="T12" fmla="*/ 30 w 30"/>
                    <a:gd name="T13" fmla="*/ 12 h 45"/>
                    <a:gd name="T14" fmla="*/ 28 w 30"/>
                    <a:gd name="T15" fmla="*/ 4 h 45"/>
                    <a:gd name="T16" fmla="*/ 21 w 30"/>
                    <a:gd name="T17" fmla="*/ 0 h 45"/>
                    <a:gd name="T18" fmla="*/ 13 w 30"/>
                    <a:gd name="T19" fmla="*/ 2 h 45"/>
                    <a:gd name="T20" fmla="*/ 9 w 30"/>
                    <a:gd name="T21" fmla="*/ 8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0" h="45">
                      <a:moveTo>
                        <a:pt x="9" y="8"/>
                      </a:moveTo>
                      <a:lnTo>
                        <a:pt x="9" y="8"/>
                      </a:lnTo>
                      <a:lnTo>
                        <a:pt x="0" y="41"/>
                      </a:lnTo>
                      <a:lnTo>
                        <a:pt x="21" y="45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30" y="12"/>
                      </a:lnTo>
                      <a:lnTo>
                        <a:pt x="28" y="4"/>
                      </a:lnTo>
                      <a:lnTo>
                        <a:pt x="21" y="0"/>
                      </a:lnTo>
                      <a:lnTo>
                        <a:pt x="13" y="2"/>
                      </a:lnTo>
                      <a:lnTo>
                        <a:pt x="9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6" name="Freeform 464"/>
                <p:cNvSpPr>
                  <a:spLocks/>
                </p:cNvSpPr>
                <p:nvPr/>
              </p:nvSpPr>
              <p:spPr bwMode="auto">
                <a:xfrm>
                  <a:off x="3521" y="1265"/>
                  <a:ext cx="33" cy="54"/>
                </a:xfrm>
                <a:custGeom>
                  <a:avLst/>
                  <a:gdLst>
                    <a:gd name="T0" fmla="*/ 12 w 33"/>
                    <a:gd name="T1" fmla="*/ 12 h 54"/>
                    <a:gd name="T2" fmla="*/ 12 w 33"/>
                    <a:gd name="T3" fmla="*/ 8 h 54"/>
                    <a:gd name="T4" fmla="*/ 0 w 33"/>
                    <a:gd name="T5" fmla="*/ 50 h 54"/>
                    <a:gd name="T6" fmla="*/ 21 w 33"/>
                    <a:gd name="T7" fmla="*/ 54 h 54"/>
                    <a:gd name="T8" fmla="*/ 33 w 33"/>
                    <a:gd name="T9" fmla="*/ 12 h 54"/>
                    <a:gd name="T10" fmla="*/ 33 w 33"/>
                    <a:gd name="T11" fmla="*/ 8 h 54"/>
                    <a:gd name="T12" fmla="*/ 33 w 33"/>
                    <a:gd name="T13" fmla="*/ 12 h 54"/>
                    <a:gd name="T14" fmla="*/ 31 w 33"/>
                    <a:gd name="T15" fmla="*/ 4 h 54"/>
                    <a:gd name="T16" fmla="*/ 25 w 33"/>
                    <a:gd name="T17" fmla="*/ 0 h 54"/>
                    <a:gd name="T18" fmla="*/ 16 w 33"/>
                    <a:gd name="T19" fmla="*/ 2 h 54"/>
                    <a:gd name="T20" fmla="*/ 12 w 33"/>
                    <a:gd name="T21" fmla="*/ 8 h 54"/>
                    <a:gd name="T22" fmla="*/ 12 w 33"/>
                    <a:gd name="T23" fmla="*/ 12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54">
                      <a:moveTo>
                        <a:pt x="12" y="12"/>
                      </a:moveTo>
                      <a:lnTo>
                        <a:pt x="12" y="8"/>
                      </a:lnTo>
                      <a:lnTo>
                        <a:pt x="0" y="50"/>
                      </a:lnTo>
                      <a:lnTo>
                        <a:pt x="21" y="54"/>
                      </a:lnTo>
                      <a:lnTo>
                        <a:pt x="33" y="12"/>
                      </a:lnTo>
                      <a:lnTo>
                        <a:pt x="33" y="8"/>
                      </a:lnTo>
                      <a:lnTo>
                        <a:pt x="33" y="12"/>
                      </a:lnTo>
                      <a:lnTo>
                        <a:pt x="31" y="4"/>
                      </a:lnTo>
                      <a:lnTo>
                        <a:pt x="25" y="0"/>
                      </a:lnTo>
                      <a:lnTo>
                        <a:pt x="16" y="2"/>
                      </a:lnTo>
                      <a:lnTo>
                        <a:pt x="12" y="8"/>
                      </a:lnTo>
                      <a:lnTo>
                        <a:pt x="12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7" name="Freeform 465"/>
                <p:cNvSpPr>
                  <a:spLocks/>
                </p:cNvSpPr>
                <p:nvPr/>
              </p:nvSpPr>
              <p:spPr bwMode="auto">
                <a:xfrm>
                  <a:off x="3521" y="1217"/>
                  <a:ext cx="33" cy="60"/>
                </a:xfrm>
                <a:custGeom>
                  <a:avLst/>
                  <a:gdLst>
                    <a:gd name="T0" fmla="*/ 0 w 33"/>
                    <a:gd name="T1" fmla="*/ 8 h 60"/>
                    <a:gd name="T2" fmla="*/ 0 w 33"/>
                    <a:gd name="T3" fmla="*/ 12 h 60"/>
                    <a:gd name="T4" fmla="*/ 12 w 33"/>
                    <a:gd name="T5" fmla="*/ 60 h 60"/>
                    <a:gd name="T6" fmla="*/ 33 w 33"/>
                    <a:gd name="T7" fmla="*/ 56 h 60"/>
                    <a:gd name="T8" fmla="*/ 21 w 33"/>
                    <a:gd name="T9" fmla="*/ 8 h 60"/>
                    <a:gd name="T10" fmla="*/ 21 w 33"/>
                    <a:gd name="T11" fmla="*/ 12 h 60"/>
                    <a:gd name="T12" fmla="*/ 21 w 33"/>
                    <a:gd name="T13" fmla="*/ 8 h 60"/>
                    <a:gd name="T14" fmla="*/ 16 w 33"/>
                    <a:gd name="T15" fmla="*/ 2 h 60"/>
                    <a:gd name="T16" fmla="*/ 8 w 33"/>
                    <a:gd name="T17" fmla="*/ 0 h 60"/>
                    <a:gd name="T18" fmla="*/ 2 w 33"/>
                    <a:gd name="T19" fmla="*/ 4 h 60"/>
                    <a:gd name="T20" fmla="*/ 0 w 33"/>
                    <a:gd name="T21" fmla="*/ 12 h 60"/>
                    <a:gd name="T22" fmla="*/ 0 w 33"/>
                    <a:gd name="T23" fmla="*/ 8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60">
                      <a:moveTo>
                        <a:pt x="0" y="8"/>
                      </a:moveTo>
                      <a:lnTo>
                        <a:pt x="0" y="12"/>
                      </a:lnTo>
                      <a:lnTo>
                        <a:pt x="12" y="60"/>
                      </a:lnTo>
                      <a:lnTo>
                        <a:pt x="33" y="56"/>
                      </a:lnTo>
                      <a:lnTo>
                        <a:pt x="21" y="8"/>
                      </a:lnTo>
                      <a:lnTo>
                        <a:pt x="21" y="12"/>
                      </a:lnTo>
                      <a:lnTo>
                        <a:pt x="21" y="8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8" name="Freeform 466"/>
                <p:cNvSpPr>
                  <a:spLocks/>
                </p:cNvSpPr>
                <p:nvPr/>
              </p:nvSpPr>
              <p:spPr bwMode="auto">
                <a:xfrm>
                  <a:off x="3521" y="1183"/>
                  <a:ext cx="29" cy="46"/>
                </a:xfrm>
                <a:custGeom>
                  <a:avLst/>
                  <a:gdLst>
                    <a:gd name="T0" fmla="*/ 10 w 29"/>
                    <a:gd name="T1" fmla="*/ 19 h 46"/>
                    <a:gd name="T2" fmla="*/ 8 w 29"/>
                    <a:gd name="T3" fmla="*/ 9 h 46"/>
                    <a:gd name="T4" fmla="*/ 0 w 29"/>
                    <a:gd name="T5" fmla="*/ 42 h 46"/>
                    <a:gd name="T6" fmla="*/ 21 w 29"/>
                    <a:gd name="T7" fmla="*/ 46 h 46"/>
                    <a:gd name="T8" fmla="*/ 29 w 29"/>
                    <a:gd name="T9" fmla="*/ 13 h 46"/>
                    <a:gd name="T10" fmla="*/ 27 w 29"/>
                    <a:gd name="T11" fmla="*/ 3 h 46"/>
                    <a:gd name="T12" fmla="*/ 29 w 29"/>
                    <a:gd name="T13" fmla="*/ 13 h 46"/>
                    <a:gd name="T14" fmla="*/ 27 w 29"/>
                    <a:gd name="T15" fmla="*/ 5 h 46"/>
                    <a:gd name="T16" fmla="*/ 21 w 29"/>
                    <a:gd name="T17" fmla="*/ 0 h 46"/>
                    <a:gd name="T18" fmla="*/ 12 w 29"/>
                    <a:gd name="T19" fmla="*/ 3 h 46"/>
                    <a:gd name="T20" fmla="*/ 8 w 29"/>
                    <a:gd name="T21" fmla="*/ 9 h 46"/>
                    <a:gd name="T22" fmla="*/ 10 w 29"/>
                    <a:gd name="T23" fmla="*/ 19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46">
                      <a:moveTo>
                        <a:pt x="10" y="19"/>
                      </a:moveTo>
                      <a:lnTo>
                        <a:pt x="8" y="9"/>
                      </a:lnTo>
                      <a:lnTo>
                        <a:pt x="0" y="42"/>
                      </a:lnTo>
                      <a:lnTo>
                        <a:pt x="21" y="46"/>
                      </a:lnTo>
                      <a:lnTo>
                        <a:pt x="29" y="13"/>
                      </a:lnTo>
                      <a:lnTo>
                        <a:pt x="27" y="3"/>
                      </a:lnTo>
                      <a:lnTo>
                        <a:pt x="29" y="13"/>
                      </a:lnTo>
                      <a:lnTo>
                        <a:pt x="27" y="5"/>
                      </a:lnTo>
                      <a:lnTo>
                        <a:pt x="21" y="0"/>
                      </a:lnTo>
                      <a:lnTo>
                        <a:pt x="12" y="3"/>
                      </a:lnTo>
                      <a:lnTo>
                        <a:pt x="8" y="9"/>
                      </a:lnTo>
                      <a:lnTo>
                        <a:pt x="10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19" name="Freeform 467"/>
                <p:cNvSpPr>
                  <a:spLocks/>
                </p:cNvSpPr>
                <p:nvPr/>
              </p:nvSpPr>
              <p:spPr bwMode="auto">
                <a:xfrm>
                  <a:off x="3514" y="1169"/>
                  <a:ext cx="34" cy="33"/>
                </a:xfrm>
                <a:custGeom>
                  <a:avLst/>
                  <a:gdLst>
                    <a:gd name="T0" fmla="*/ 3 w 34"/>
                    <a:gd name="T1" fmla="*/ 10 h 33"/>
                    <a:gd name="T2" fmla="*/ 5 w 34"/>
                    <a:gd name="T3" fmla="*/ 21 h 33"/>
                    <a:gd name="T4" fmla="*/ 17 w 34"/>
                    <a:gd name="T5" fmla="*/ 33 h 33"/>
                    <a:gd name="T6" fmla="*/ 34 w 34"/>
                    <a:gd name="T7" fmla="*/ 17 h 33"/>
                    <a:gd name="T8" fmla="*/ 21 w 34"/>
                    <a:gd name="T9" fmla="*/ 4 h 33"/>
                    <a:gd name="T10" fmla="*/ 23 w 34"/>
                    <a:gd name="T11" fmla="*/ 14 h 33"/>
                    <a:gd name="T12" fmla="*/ 21 w 34"/>
                    <a:gd name="T13" fmla="*/ 4 h 33"/>
                    <a:gd name="T14" fmla="*/ 13 w 34"/>
                    <a:gd name="T15" fmla="*/ 0 h 33"/>
                    <a:gd name="T16" fmla="*/ 5 w 34"/>
                    <a:gd name="T17" fmla="*/ 4 h 33"/>
                    <a:gd name="T18" fmla="*/ 0 w 34"/>
                    <a:gd name="T19" fmla="*/ 12 h 33"/>
                    <a:gd name="T20" fmla="*/ 5 w 34"/>
                    <a:gd name="T21" fmla="*/ 21 h 33"/>
                    <a:gd name="T22" fmla="*/ 3 w 34"/>
                    <a:gd name="T23" fmla="*/ 1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3">
                      <a:moveTo>
                        <a:pt x="3" y="10"/>
                      </a:moveTo>
                      <a:lnTo>
                        <a:pt x="5" y="21"/>
                      </a:lnTo>
                      <a:lnTo>
                        <a:pt x="17" y="33"/>
                      </a:lnTo>
                      <a:lnTo>
                        <a:pt x="34" y="17"/>
                      </a:lnTo>
                      <a:lnTo>
                        <a:pt x="21" y="4"/>
                      </a:lnTo>
                      <a:lnTo>
                        <a:pt x="23" y="14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0" name="Freeform 468"/>
                <p:cNvSpPr>
                  <a:spLocks/>
                </p:cNvSpPr>
                <p:nvPr/>
              </p:nvSpPr>
              <p:spPr bwMode="auto">
                <a:xfrm>
                  <a:off x="3517" y="1133"/>
                  <a:ext cx="29" cy="50"/>
                </a:xfrm>
                <a:custGeom>
                  <a:avLst/>
                  <a:gdLst>
                    <a:gd name="T0" fmla="*/ 8 w 29"/>
                    <a:gd name="T1" fmla="*/ 5 h 50"/>
                    <a:gd name="T2" fmla="*/ 8 w 29"/>
                    <a:gd name="T3" fmla="*/ 9 h 50"/>
                    <a:gd name="T4" fmla="*/ 0 w 29"/>
                    <a:gd name="T5" fmla="*/ 46 h 50"/>
                    <a:gd name="T6" fmla="*/ 20 w 29"/>
                    <a:gd name="T7" fmla="*/ 50 h 50"/>
                    <a:gd name="T8" fmla="*/ 29 w 29"/>
                    <a:gd name="T9" fmla="*/ 13 h 50"/>
                    <a:gd name="T10" fmla="*/ 29 w 29"/>
                    <a:gd name="T11" fmla="*/ 17 h 50"/>
                    <a:gd name="T12" fmla="*/ 29 w 29"/>
                    <a:gd name="T13" fmla="*/ 13 h 50"/>
                    <a:gd name="T14" fmla="*/ 27 w 29"/>
                    <a:gd name="T15" fmla="*/ 5 h 50"/>
                    <a:gd name="T16" fmla="*/ 20 w 29"/>
                    <a:gd name="T17" fmla="*/ 0 h 50"/>
                    <a:gd name="T18" fmla="*/ 12 w 29"/>
                    <a:gd name="T19" fmla="*/ 2 h 50"/>
                    <a:gd name="T20" fmla="*/ 8 w 29"/>
                    <a:gd name="T21" fmla="*/ 9 h 50"/>
                    <a:gd name="T22" fmla="*/ 8 w 29"/>
                    <a:gd name="T23" fmla="*/ 5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50">
                      <a:moveTo>
                        <a:pt x="8" y="5"/>
                      </a:moveTo>
                      <a:lnTo>
                        <a:pt x="8" y="9"/>
                      </a:lnTo>
                      <a:lnTo>
                        <a:pt x="0" y="46"/>
                      </a:lnTo>
                      <a:lnTo>
                        <a:pt x="20" y="50"/>
                      </a:lnTo>
                      <a:lnTo>
                        <a:pt x="29" y="13"/>
                      </a:lnTo>
                      <a:lnTo>
                        <a:pt x="29" y="17"/>
                      </a:lnTo>
                      <a:lnTo>
                        <a:pt x="29" y="13"/>
                      </a:lnTo>
                      <a:lnTo>
                        <a:pt x="27" y="5"/>
                      </a:lnTo>
                      <a:lnTo>
                        <a:pt x="20" y="0"/>
                      </a:lnTo>
                      <a:lnTo>
                        <a:pt x="12" y="2"/>
                      </a:lnTo>
                      <a:lnTo>
                        <a:pt x="8" y="9"/>
                      </a:lnTo>
                      <a:lnTo>
                        <a:pt x="8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1" name="Freeform 469"/>
                <p:cNvSpPr>
                  <a:spLocks/>
                </p:cNvSpPr>
                <p:nvPr/>
              </p:nvSpPr>
              <p:spPr bwMode="auto">
                <a:xfrm>
                  <a:off x="3525" y="1112"/>
                  <a:ext cx="35" cy="38"/>
                </a:xfrm>
                <a:custGeom>
                  <a:avLst/>
                  <a:gdLst>
                    <a:gd name="T0" fmla="*/ 12 w 35"/>
                    <a:gd name="T1" fmla="*/ 15 h 38"/>
                    <a:gd name="T2" fmla="*/ 12 w 35"/>
                    <a:gd name="T3" fmla="*/ 5 h 38"/>
                    <a:gd name="T4" fmla="*/ 0 w 35"/>
                    <a:gd name="T5" fmla="*/ 26 h 38"/>
                    <a:gd name="T6" fmla="*/ 21 w 35"/>
                    <a:gd name="T7" fmla="*/ 38 h 38"/>
                    <a:gd name="T8" fmla="*/ 33 w 35"/>
                    <a:gd name="T9" fmla="*/ 17 h 38"/>
                    <a:gd name="T10" fmla="*/ 33 w 35"/>
                    <a:gd name="T11" fmla="*/ 7 h 38"/>
                    <a:gd name="T12" fmla="*/ 33 w 35"/>
                    <a:gd name="T13" fmla="*/ 17 h 38"/>
                    <a:gd name="T14" fmla="*/ 35 w 35"/>
                    <a:gd name="T15" fmla="*/ 9 h 38"/>
                    <a:gd name="T16" fmla="*/ 29 w 35"/>
                    <a:gd name="T17" fmla="*/ 0 h 38"/>
                    <a:gd name="T18" fmla="*/ 21 w 35"/>
                    <a:gd name="T19" fmla="*/ 0 h 38"/>
                    <a:gd name="T20" fmla="*/ 12 w 35"/>
                    <a:gd name="T21" fmla="*/ 5 h 38"/>
                    <a:gd name="T22" fmla="*/ 12 w 35"/>
                    <a:gd name="T23" fmla="*/ 15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8">
                      <a:moveTo>
                        <a:pt x="12" y="15"/>
                      </a:moveTo>
                      <a:lnTo>
                        <a:pt x="12" y="5"/>
                      </a:lnTo>
                      <a:lnTo>
                        <a:pt x="0" y="26"/>
                      </a:lnTo>
                      <a:lnTo>
                        <a:pt x="21" y="38"/>
                      </a:lnTo>
                      <a:lnTo>
                        <a:pt x="33" y="17"/>
                      </a:lnTo>
                      <a:lnTo>
                        <a:pt x="33" y="7"/>
                      </a:lnTo>
                      <a:lnTo>
                        <a:pt x="33" y="17"/>
                      </a:lnTo>
                      <a:lnTo>
                        <a:pt x="35" y="9"/>
                      </a:lnTo>
                      <a:lnTo>
                        <a:pt x="29" y="0"/>
                      </a:lnTo>
                      <a:lnTo>
                        <a:pt x="21" y="0"/>
                      </a:lnTo>
                      <a:lnTo>
                        <a:pt x="12" y="5"/>
                      </a:lnTo>
                      <a:lnTo>
                        <a:pt x="12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2" name="Freeform 470"/>
                <p:cNvSpPr>
                  <a:spLocks/>
                </p:cNvSpPr>
                <p:nvPr/>
              </p:nvSpPr>
              <p:spPr bwMode="auto">
                <a:xfrm>
                  <a:off x="3529" y="1090"/>
                  <a:ext cx="29" cy="37"/>
                </a:xfrm>
                <a:custGeom>
                  <a:avLst/>
                  <a:gdLst>
                    <a:gd name="T0" fmla="*/ 2 w 29"/>
                    <a:gd name="T1" fmla="*/ 4 h 37"/>
                    <a:gd name="T2" fmla="*/ 0 w 29"/>
                    <a:gd name="T3" fmla="*/ 14 h 37"/>
                    <a:gd name="T4" fmla="*/ 8 w 29"/>
                    <a:gd name="T5" fmla="*/ 37 h 37"/>
                    <a:gd name="T6" fmla="*/ 29 w 29"/>
                    <a:gd name="T7" fmla="*/ 29 h 37"/>
                    <a:gd name="T8" fmla="*/ 21 w 29"/>
                    <a:gd name="T9" fmla="*/ 6 h 37"/>
                    <a:gd name="T10" fmla="*/ 19 w 29"/>
                    <a:gd name="T11" fmla="*/ 16 h 37"/>
                    <a:gd name="T12" fmla="*/ 21 w 29"/>
                    <a:gd name="T13" fmla="*/ 6 h 37"/>
                    <a:gd name="T14" fmla="*/ 15 w 29"/>
                    <a:gd name="T15" fmla="*/ 0 h 37"/>
                    <a:gd name="T16" fmla="*/ 8 w 29"/>
                    <a:gd name="T17" fmla="*/ 0 h 37"/>
                    <a:gd name="T18" fmla="*/ 0 w 29"/>
                    <a:gd name="T19" fmla="*/ 6 h 37"/>
                    <a:gd name="T20" fmla="*/ 0 w 29"/>
                    <a:gd name="T21" fmla="*/ 14 h 37"/>
                    <a:gd name="T22" fmla="*/ 2 w 29"/>
                    <a:gd name="T23" fmla="*/ 4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7">
                      <a:moveTo>
                        <a:pt x="2" y="4"/>
                      </a:moveTo>
                      <a:lnTo>
                        <a:pt x="0" y="14"/>
                      </a:lnTo>
                      <a:lnTo>
                        <a:pt x="8" y="37"/>
                      </a:lnTo>
                      <a:lnTo>
                        <a:pt x="29" y="29"/>
                      </a:lnTo>
                      <a:lnTo>
                        <a:pt x="21" y="6"/>
                      </a:lnTo>
                      <a:lnTo>
                        <a:pt x="19" y="16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8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2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3" name="Freeform 471"/>
                <p:cNvSpPr>
                  <a:spLocks/>
                </p:cNvSpPr>
                <p:nvPr/>
              </p:nvSpPr>
              <p:spPr bwMode="auto">
                <a:xfrm>
                  <a:off x="3531" y="1064"/>
                  <a:ext cx="36" cy="42"/>
                </a:xfrm>
                <a:custGeom>
                  <a:avLst/>
                  <a:gdLst>
                    <a:gd name="T0" fmla="*/ 17 w 36"/>
                    <a:gd name="T1" fmla="*/ 17 h 42"/>
                    <a:gd name="T2" fmla="*/ 17 w 36"/>
                    <a:gd name="T3" fmla="*/ 5 h 42"/>
                    <a:gd name="T4" fmla="*/ 0 w 36"/>
                    <a:gd name="T5" fmla="*/ 30 h 42"/>
                    <a:gd name="T6" fmla="*/ 17 w 36"/>
                    <a:gd name="T7" fmla="*/ 42 h 42"/>
                    <a:gd name="T8" fmla="*/ 34 w 36"/>
                    <a:gd name="T9" fmla="*/ 17 h 42"/>
                    <a:gd name="T10" fmla="*/ 34 w 36"/>
                    <a:gd name="T11" fmla="*/ 5 h 42"/>
                    <a:gd name="T12" fmla="*/ 34 w 36"/>
                    <a:gd name="T13" fmla="*/ 17 h 42"/>
                    <a:gd name="T14" fmla="*/ 36 w 36"/>
                    <a:gd name="T15" fmla="*/ 9 h 42"/>
                    <a:gd name="T16" fmla="*/ 32 w 36"/>
                    <a:gd name="T17" fmla="*/ 3 h 42"/>
                    <a:gd name="T18" fmla="*/ 25 w 36"/>
                    <a:gd name="T19" fmla="*/ 0 h 42"/>
                    <a:gd name="T20" fmla="*/ 17 w 36"/>
                    <a:gd name="T21" fmla="*/ 5 h 42"/>
                    <a:gd name="T22" fmla="*/ 17 w 36"/>
                    <a:gd name="T23" fmla="*/ 17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42">
                      <a:moveTo>
                        <a:pt x="17" y="17"/>
                      </a:moveTo>
                      <a:lnTo>
                        <a:pt x="17" y="5"/>
                      </a:lnTo>
                      <a:lnTo>
                        <a:pt x="0" y="30"/>
                      </a:lnTo>
                      <a:lnTo>
                        <a:pt x="17" y="42"/>
                      </a:lnTo>
                      <a:lnTo>
                        <a:pt x="34" y="17"/>
                      </a:lnTo>
                      <a:lnTo>
                        <a:pt x="34" y="5"/>
                      </a:lnTo>
                      <a:lnTo>
                        <a:pt x="34" y="17"/>
                      </a:lnTo>
                      <a:lnTo>
                        <a:pt x="36" y="9"/>
                      </a:lnTo>
                      <a:lnTo>
                        <a:pt x="32" y="3"/>
                      </a:lnTo>
                      <a:lnTo>
                        <a:pt x="25" y="0"/>
                      </a:lnTo>
                      <a:lnTo>
                        <a:pt x="17" y="5"/>
                      </a:lnTo>
                      <a:lnTo>
                        <a:pt x="17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4" name="Freeform 472"/>
                <p:cNvSpPr>
                  <a:spLocks/>
                </p:cNvSpPr>
                <p:nvPr/>
              </p:nvSpPr>
              <p:spPr bwMode="auto">
                <a:xfrm>
                  <a:off x="3537" y="1050"/>
                  <a:ext cx="28" cy="31"/>
                </a:xfrm>
                <a:custGeom>
                  <a:avLst/>
                  <a:gdLst>
                    <a:gd name="T0" fmla="*/ 11 w 28"/>
                    <a:gd name="T1" fmla="*/ 25 h 31"/>
                    <a:gd name="T2" fmla="*/ 3 w 28"/>
                    <a:gd name="T3" fmla="*/ 19 h 31"/>
                    <a:gd name="T4" fmla="*/ 11 w 28"/>
                    <a:gd name="T5" fmla="*/ 31 h 31"/>
                    <a:gd name="T6" fmla="*/ 28 w 28"/>
                    <a:gd name="T7" fmla="*/ 19 h 31"/>
                    <a:gd name="T8" fmla="*/ 19 w 28"/>
                    <a:gd name="T9" fmla="*/ 6 h 31"/>
                    <a:gd name="T10" fmla="*/ 11 w 28"/>
                    <a:gd name="T11" fmla="*/ 0 h 31"/>
                    <a:gd name="T12" fmla="*/ 19 w 28"/>
                    <a:gd name="T13" fmla="*/ 6 h 31"/>
                    <a:gd name="T14" fmla="*/ 13 w 28"/>
                    <a:gd name="T15" fmla="*/ 2 h 31"/>
                    <a:gd name="T16" fmla="*/ 5 w 28"/>
                    <a:gd name="T17" fmla="*/ 4 h 31"/>
                    <a:gd name="T18" fmla="*/ 0 w 28"/>
                    <a:gd name="T19" fmla="*/ 10 h 31"/>
                    <a:gd name="T20" fmla="*/ 3 w 28"/>
                    <a:gd name="T21" fmla="*/ 19 h 31"/>
                    <a:gd name="T22" fmla="*/ 11 w 28"/>
                    <a:gd name="T23" fmla="*/ 2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31">
                      <a:moveTo>
                        <a:pt x="11" y="25"/>
                      </a:moveTo>
                      <a:lnTo>
                        <a:pt x="3" y="19"/>
                      </a:lnTo>
                      <a:lnTo>
                        <a:pt x="11" y="31"/>
                      </a:lnTo>
                      <a:lnTo>
                        <a:pt x="28" y="19"/>
                      </a:lnTo>
                      <a:lnTo>
                        <a:pt x="19" y="6"/>
                      </a:lnTo>
                      <a:lnTo>
                        <a:pt x="11" y="0"/>
                      </a:lnTo>
                      <a:lnTo>
                        <a:pt x="19" y="6"/>
                      </a:lnTo>
                      <a:lnTo>
                        <a:pt x="13" y="2"/>
                      </a:lnTo>
                      <a:lnTo>
                        <a:pt x="5" y="4"/>
                      </a:lnTo>
                      <a:lnTo>
                        <a:pt x="0" y="10"/>
                      </a:lnTo>
                      <a:lnTo>
                        <a:pt x="3" y="19"/>
                      </a:lnTo>
                      <a:lnTo>
                        <a:pt x="11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5" name="Freeform 473"/>
                <p:cNvSpPr>
                  <a:spLocks/>
                </p:cNvSpPr>
                <p:nvPr/>
              </p:nvSpPr>
              <p:spPr bwMode="auto">
                <a:xfrm>
                  <a:off x="3527" y="1050"/>
                  <a:ext cx="23" cy="25"/>
                </a:xfrm>
                <a:custGeom>
                  <a:avLst/>
                  <a:gdLst>
                    <a:gd name="T0" fmla="*/ 2 w 23"/>
                    <a:gd name="T1" fmla="*/ 8 h 25"/>
                    <a:gd name="T2" fmla="*/ 13 w 23"/>
                    <a:gd name="T3" fmla="*/ 25 h 25"/>
                    <a:gd name="T4" fmla="*/ 21 w 23"/>
                    <a:gd name="T5" fmla="*/ 25 h 25"/>
                    <a:gd name="T6" fmla="*/ 21 w 23"/>
                    <a:gd name="T7" fmla="*/ 0 h 25"/>
                    <a:gd name="T8" fmla="*/ 13 w 23"/>
                    <a:gd name="T9" fmla="*/ 0 h 25"/>
                    <a:gd name="T10" fmla="*/ 23 w 23"/>
                    <a:gd name="T11" fmla="*/ 17 h 25"/>
                    <a:gd name="T12" fmla="*/ 13 w 23"/>
                    <a:gd name="T13" fmla="*/ 0 h 25"/>
                    <a:gd name="T14" fmla="*/ 4 w 23"/>
                    <a:gd name="T15" fmla="*/ 4 h 25"/>
                    <a:gd name="T16" fmla="*/ 0 w 23"/>
                    <a:gd name="T17" fmla="*/ 12 h 25"/>
                    <a:gd name="T18" fmla="*/ 4 w 23"/>
                    <a:gd name="T19" fmla="*/ 21 h 25"/>
                    <a:gd name="T20" fmla="*/ 13 w 23"/>
                    <a:gd name="T21" fmla="*/ 25 h 25"/>
                    <a:gd name="T22" fmla="*/ 2 w 23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8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23" y="17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6" name="Freeform 474"/>
                <p:cNvSpPr>
                  <a:spLocks/>
                </p:cNvSpPr>
                <p:nvPr/>
              </p:nvSpPr>
              <p:spPr bwMode="auto">
                <a:xfrm>
                  <a:off x="3529" y="1002"/>
                  <a:ext cx="44" cy="65"/>
                </a:xfrm>
                <a:custGeom>
                  <a:avLst/>
                  <a:gdLst>
                    <a:gd name="T0" fmla="*/ 23 w 44"/>
                    <a:gd name="T1" fmla="*/ 6 h 65"/>
                    <a:gd name="T2" fmla="*/ 23 w 44"/>
                    <a:gd name="T3" fmla="*/ 6 h 65"/>
                    <a:gd name="T4" fmla="*/ 0 w 44"/>
                    <a:gd name="T5" fmla="*/ 56 h 65"/>
                    <a:gd name="T6" fmla="*/ 21 w 44"/>
                    <a:gd name="T7" fmla="*/ 65 h 65"/>
                    <a:gd name="T8" fmla="*/ 44 w 44"/>
                    <a:gd name="T9" fmla="*/ 14 h 65"/>
                    <a:gd name="T10" fmla="*/ 44 w 44"/>
                    <a:gd name="T11" fmla="*/ 14 h 65"/>
                    <a:gd name="T12" fmla="*/ 44 w 44"/>
                    <a:gd name="T13" fmla="*/ 14 h 65"/>
                    <a:gd name="T14" fmla="*/ 44 w 44"/>
                    <a:gd name="T15" fmla="*/ 6 h 65"/>
                    <a:gd name="T16" fmla="*/ 38 w 44"/>
                    <a:gd name="T17" fmla="*/ 0 h 65"/>
                    <a:gd name="T18" fmla="*/ 29 w 44"/>
                    <a:gd name="T19" fmla="*/ 0 h 65"/>
                    <a:gd name="T20" fmla="*/ 23 w 44"/>
                    <a:gd name="T21" fmla="*/ 6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4" h="65">
                      <a:moveTo>
                        <a:pt x="23" y="6"/>
                      </a:moveTo>
                      <a:lnTo>
                        <a:pt x="23" y="6"/>
                      </a:lnTo>
                      <a:lnTo>
                        <a:pt x="0" y="56"/>
                      </a:lnTo>
                      <a:lnTo>
                        <a:pt x="21" y="65"/>
                      </a:lnTo>
                      <a:lnTo>
                        <a:pt x="44" y="14"/>
                      </a:lnTo>
                      <a:lnTo>
                        <a:pt x="44" y="14"/>
                      </a:lnTo>
                      <a:lnTo>
                        <a:pt x="44" y="14"/>
                      </a:lnTo>
                      <a:lnTo>
                        <a:pt x="44" y="6"/>
                      </a:lnTo>
                      <a:lnTo>
                        <a:pt x="38" y="0"/>
                      </a:lnTo>
                      <a:lnTo>
                        <a:pt x="29" y="0"/>
                      </a:lnTo>
                      <a:lnTo>
                        <a:pt x="23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7" name="Freeform 475"/>
                <p:cNvSpPr>
                  <a:spLocks/>
                </p:cNvSpPr>
                <p:nvPr/>
              </p:nvSpPr>
              <p:spPr bwMode="auto">
                <a:xfrm>
                  <a:off x="3552" y="958"/>
                  <a:ext cx="38" cy="58"/>
                </a:xfrm>
                <a:custGeom>
                  <a:avLst/>
                  <a:gdLst>
                    <a:gd name="T0" fmla="*/ 17 w 38"/>
                    <a:gd name="T1" fmla="*/ 11 h 58"/>
                    <a:gd name="T2" fmla="*/ 17 w 38"/>
                    <a:gd name="T3" fmla="*/ 6 h 58"/>
                    <a:gd name="T4" fmla="*/ 0 w 38"/>
                    <a:gd name="T5" fmla="*/ 50 h 58"/>
                    <a:gd name="T6" fmla="*/ 21 w 38"/>
                    <a:gd name="T7" fmla="*/ 58 h 58"/>
                    <a:gd name="T8" fmla="*/ 38 w 38"/>
                    <a:gd name="T9" fmla="*/ 15 h 58"/>
                    <a:gd name="T10" fmla="*/ 38 w 38"/>
                    <a:gd name="T11" fmla="*/ 11 h 58"/>
                    <a:gd name="T12" fmla="*/ 38 w 38"/>
                    <a:gd name="T13" fmla="*/ 15 h 58"/>
                    <a:gd name="T14" fmla="*/ 38 w 38"/>
                    <a:gd name="T15" fmla="*/ 6 h 58"/>
                    <a:gd name="T16" fmla="*/ 31 w 38"/>
                    <a:gd name="T17" fmla="*/ 0 h 58"/>
                    <a:gd name="T18" fmla="*/ 23 w 38"/>
                    <a:gd name="T19" fmla="*/ 0 h 58"/>
                    <a:gd name="T20" fmla="*/ 17 w 38"/>
                    <a:gd name="T21" fmla="*/ 6 h 58"/>
                    <a:gd name="T22" fmla="*/ 17 w 38"/>
                    <a:gd name="T23" fmla="*/ 11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58">
                      <a:moveTo>
                        <a:pt x="17" y="11"/>
                      </a:moveTo>
                      <a:lnTo>
                        <a:pt x="17" y="6"/>
                      </a:lnTo>
                      <a:lnTo>
                        <a:pt x="0" y="50"/>
                      </a:lnTo>
                      <a:lnTo>
                        <a:pt x="21" y="58"/>
                      </a:lnTo>
                      <a:lnTo>
                        <a:pt x="38" y="15"/>
                      </a:lnTo>
                      <a:lnTo>
                        <a:pt x="38" y="11"/>
                      </a:lnTo>
                      <a:lnTo>
                        <a:pt x="38" y="15"/>
                      </a:lnTo>
                      <a:lnTo>
                        <a:pt x="38" y="6"/>
                      </a:lnTo>
                      <a:lnTo>
                        <a:pt x="31" y="0"/>
                      </a:lnTo>
                      <a:lnTo>
                        <a:pt x="23" y="0"/>
                      </a:lnTo>
                      <a:lnTo>
                        <a:pt x="17" y="6"/>
                      </a:lnTo>
                      <a:lnTo>
                        <a:pt x="17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8" name="Freeform 476"/>
                <p:cNvSpPr>
                  <a:spLocks/>
                </p:cNvSpPr>
                <p:nvPr/>
              </p:nvSpPr>
              <p:spPr bwMode="auto">
                <a:xfrm>
                  <a:off x="3569" y="916"/>
                  <a:ext cx="25" cy="53"/>
                </a:xfrm>
                <a:custGeom>
                  <a:avLst/>
                  <a:gdLst>
                    <a:gd name="T0" fmla="*/ 10 w 25"/>
                    <a:gd name="T1" fmla="*/ 0 h 53"/>
                    <a:gd name="T2" fmla="*/ 4 w 25"/>
                    <a:gd name="T3" fmla="*/ 11 h 53"/>
                    <a:gd name="T4" fmla="*/ 0 w 25"/>
                    <a:gd name="T5" fmla="*/ 53 h 53"/>
                    <a:gd name="T6" fmla="*/ 21 w 25"/>
                    <a:gd name="T7" fmla="*/ 53 h 53"/>
                    <a:gd name="T8" fmla="*/ 25 w 25"/>
                    <a:gd name="T9" fmla="*/ 11 h 53"/>
                    <a:gd name="T10" fmla="*/ 19 w 25"/>
                    <a:gd name="T11" fmla="*/ 21 h 53"/>
                    <a:gd name="T12" fmla="*/ 25 w 25"/>
                    <a:gd name="T13" fmla="*/ 11 h 53"/>
                    <a:gd name="T14" fmla="*/ 21 w 25"/>
                    <a:gd name="T15" fmla="*/ 5 h 53"/>
                    <a:gd name="T16" fmla="*/ 14 w 25"/>
                    <a:gd name="T17" fmla="*/ 0 h 53"/>
                    <a:gd name="T18" fmla="*/ 8 w 25"/>
                    <a:gd name="T19" fmla="*/ 5 h 53"/>
                    <a:gd name="T20" fmla="*/ 4 w 25"/>
                    <a:gd name="T21" fmla="*/ 11 h 53"/>
                    <a:gd name="T22" fmla="*/ 10 w 25"/>
                    <a:gd name="T23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53">
                      <a:moveTo>
                        <a:pt x="10" y="0"/>
                      </a:moveTo>
                      <a:lnTo>
                        <a:pt x="4" y="11"/>
                      </a:lnTo>
                      <a:lnTo>
                        <a:pt x="0" y="53"/>
                      </a:lnTo>
                      <a:lnTo>
                        <a:pt x="21" y="53"/>
                      </a:lnTo>
                      <a:lnTo>
                        <a:pt x="25" y="11"/>
                      </a:lnTo>
                      <a:lnTo>
                        <a:pt x="19" y="21"/>
                      </a:lnTo>
                      <a:lnTo>
                        <a:pt x="25" y="11"/>
                      </a:lnTo>
                      <a:lnTo>
                        <a:pt x="21" y="5"/>
                      </a:lnTo>
                      <a:lnTo>
                        <a:pt x="14" y="0"/>
                      </a:lnTo>
                      <a:lnTo>
                        <a:pt x="8" y="5"/>
                      </a:lnTo>
                      <a:lnTo>
                        <a:pt x="4" y="11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29" name="Freeform 477"/>
                <p:cNvSpPr>
                  <a:spLocks/>
                </p:cNvSpPr>
                <p:nvPr/>
              </p:nvSpPr>
              <p:spPr bwMode="auto">
                <a:xfrm>
                  <a:off x="3579" y="904"/>
                  <a:ext cx="38" cy="33"/>
                </a:xfrm>
                <a:custGeom>
                  <a:avLst/>
                  <a:gdLst>
                    <a:gd name="T0" fmla="*/ 25 w 38"/>
                    <a:gd name="T1" fmla="*/ 0 h 33"/>
                    <a:gd name="T2" fmla="*/ 23 w 38"/>
                    <a:gd name="T3" fmla="*/ 0 h 33"/>
                    <a:gd name="T4" fmla="*/ 0 w 38"/>
                    <a:gd name="T5" fmla="*/ 12 h 33"/>
                    <a:gd name="T6" fmla="*/ 9 w 38"/>
                    <a:gd name="T7" fmla="*/ 33 h 33"/>
                    <a:gd name="T8" fmla="*/ 32 w 38"/>
                    <a:gd name="T9" fmla="*/ 21 h 33"/>
                    <a:gd name="T10" fmla="*/ 29 w 38"/>
                    <a:gd name="T11" fmla="*/ 21 h 33"/>
                    <a:gd name="T12" fmla="*/ 32 w 38"/>
                    <a:gd name="T13" fmla="*/ 21 h 33"/>
                    <a:gd name="T14" fmla="*/ 38 w 38"/>
                    <a:gd name="T15" fmla="*/ 14 h 33"/>
                    <a:gd name="T16" fmla="*/ 38 w 38"/>
                    <a:gd name="T17" fmla="*/ 6 h 33"/>
                    <a:gd name="T18" fmla="*/ 32 w 38"/>
                    <a:gd name="T19" fmla="*/ 0 h 33"/>
                    <a:gd name="T20" fmla="*/ 23 w 38"/>
                    <a:gd name="T21" fmla="*/ 0 h 33"/>
                    <a:gd name="T22" fmla="*/ 25 w 38"/>
                    <a:gd name="T23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3">
                      <a:moveTo>
                        <a:pt x="25" y="0"/>
                      </a:moveTo>
                      <a:lnTo>
                        <a:pt x="23" y="0"/>
                      </a:lnTo>
                      <a:lnTo>
                        <a:pt x="0" y="12"/>
                      </a:lnTo>
                      <a:lnTo>
                        <a:pt x="9" y="33"/>
                      </a:lnTo>
                      <a:lnTo>
                        <a:pt x="32" y="21"/>
                      </a:lnTo>
                      <a:lnTo>
                        <a:pt x="29" y="21"/>
                      </a:lnTo>
                      <a:lnTo>
                        <a:pt x="32" y="21"/>
                      </a:lnTo>
                      <a:lnTo>
                        <a:pt x="38" y="14"/>
                      </a:lnTo>
                      <a:lnTo>
                        <a:pt x="38" y="6"/>
                      </a:lnTo>
                      <a:lnTo>
                        <a:pt x="32" y="0"/>
                      </a:lnTo>
                      <a:lnTo>
                        <a:pt x="23" y="0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0" name="Freeform 478"/>
                <p:cNvSpPr>
                  <a:spLocks/>
                </p:cNvSpPr>
                <p:nvPr/>
              </p:nvSpPr>
              <p:spPr bwMode="auto">
                <a:xfrm>
                  <a:off x="3604" y="900"/>
                  <a:ext cx="27" cy="25"/>
                </a:xfrm>
                <a:custGeom>
                  <a:avLst/>
                  <a:gdLst>
                    <a:gd name="T0" fmla="*/ 27 w 27"/>
                    <a:gd name="T1" fmla="*/ 10 h 25"/>
                    <a:gd name="T2" fmla="*/ 13 w 27"/>
                    <a:gd name="T3" fmla="*/ 0 h 25"/>
                    <a:gd name="T4" fmla="*/ 0 w 27"/>
                    <a:gd name="T5" fmla="*/ 4 h 25"/>
                    <a:gd name="T6" fmla="*/ 4 w 27"/>
                    <a:gd name="T7" fmla="*/ 25 h 25"/>
                    <a:gd name="T8" fmla="*/ 17 w 27"/>
                    <a:gd name="T9" fmla="*/ 21 h 25"/>
                    <a:gd name="T10" fmla="*/ 2 w 27"/>
                    <a:gd name="T11" fmla="*/ 10 h 25"/>
                    <a:gd name="T12" fmla="*/ 17 w 27"/>
                    <a:gd name="T13" fmla="*/ 21 h 25"/>
                    <a:gd name="T14" fmla="*/ 23 w 27"/>
                    <a:gd name="T15" fmla="*/ 16 h 25"/>
                    <a:gd name="T16" fmla="*/ 25 w 27"/>
                    <a:gd name="T17" fmla="*/ 8 h 25"/>
                    <a:gd name="T18" fmla="*/ 21 w 27"/>
                    <a:gd name="T19" fmla="*/ 2 h 25"/>
                    <a:gd name="T20" fmla="*/ 13 w 27"/>
                    <a:gd name="T21" fmla="*/ 0 h 25"/>
                    <a:gd name="T22" fmla="*/ 27 w 27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7" y="10"/>
                      </a:moveTo>
                      <a:lnTo>
                        <a:pt x="13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17" y="21"/>
                      </a:lnTo>
                      <a:lnTo>
                        <a:pt x="2" y="10"/>
                      </a:lnTo>
                      <a:lnTo>
                        <a:pt x="17" y="21"/>
                      </a:lnTo>
                      <a:lnTo>
                        <a:pt x="23" y="16"/>
                      </a:lnTo>
                      <a:lnTo>
                        <a:pt x="25" y="8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27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1" name="Freeform 479"/>
                <p:cNvSpPr>
                  <a:spLocks/>
                </p:cNvSpPr>
                <p:nvPr/>
              </p:nvSpPr>
              <p:spPr bwMode="auto">
                <a:xfrm>
                  <a:off x="3606" y="910"/>
                  <a:ext cx="25" cy="29"/>
                </a:xfrm>
                <a:custGeom>
                  <a:avLst/>
                  <a:gdLst>
                    <a:gd name="T0" fmla="*/ 19 w 25"/>
                    <a:gd name="T1" fmla="*/ 8 h 29"/>
                    <a:gd name="T2" fmla="*/ 25 w 25"/>
                    <a:gd name="T3" fmla="*/ 17 h 29"/>
                    <a:gd name="T4" fmla="*/ 25 w 25"/>
                    <a:gd name="T5" fmla="*/ 0 h 29"/>
                    <a:gd name="T6" fmla="*/ 0 w 25"/>
                    <a:gd name="T7" fmla="*/ 0 h 29"/>
                    <a:gd name="T8" fmla="*/ 0 w 25"/>
                    <a:gd name="T9" fmla="*/ 17 h 29"/>
                    <a:gd name="T10" fmla="*/ 7 w 25"/>
                    <a:gd name="T11" fmla="*/ 25 h 29"/>
                    <a:gd name="T12" fmla="*/ 0 w 25"/>
                    <a:gd name="T13" fmla="*/ 17 h 29"/>
                    <a:gd name="T14" fmla="*/ 5 w 25"/>
                    <a:gd name="T15" fmla="*/ 25 h 29"/>
                    <a:gd name="T16" fmla="*/ 13 w 25"/>
                    <a:gd name="T17" fmla="*/ 29 h 29"/>
                    <a:gd name="T18" fmla="*/ 21 w 25"/>
                    <a:gd name="T19" fmla="*/ 25 h 29"/>
                    <a:gd name="T20" fmla="*/ 25 w 25"/>
                    <a:gd name="T21" fmla="*/ 17 h 29"/>
                    <a:gd name="T22" fmla="*/ 19 w 25"/>
                    <a:gd name="T23" fmla="*/ 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9" y="8"/>
                      </a:moveTo>
                      <a:lnTo>
                        <a:pt x="25" y="17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7" y="25"/>
                      </a:lnTo>
                      <a:lnTo>
                        <a:pt x="0" y="17"/>
                      </a:lnTo>
                      <a:lnTo>
                        <a:pt x="5" y="25"/>
                      </a:lnTo>
                      <a:lnTo>
                        <a:pt x="13" y="29"/>
                      </a:lnTo>
                      <a:lnTo>
                        <a:pt x="21" y="25"/>
                      </a:lnTo>
                      <a:lnTo>
                        <a:pt x="25" y="17"/>
                      </a:lnTo>
                      <a:lnTo>
                        <a:pt x="19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2" name="Freeform 480"/>
                <p:cNvSpPr>
                  <a:spLocks/>
                </p:cNvSpPr>
                <p:nvPr/>
              </p:nvSpPr>
              <p:spPr bwMode="auto">
                <a:xfrm>
                  <a:off x="3613" y="918"/>
                  <a:ext cx="33" cy="32"/>
                </a:xfrm>
                <a:custGeom>
                  <a:avLst/>
                  <a:gdLst>
                    <a:gd name="T0" fmla="*/ 33 w 33"/>
                    <a:gd name="T1" fmla="*/ 21 h 32"/>
                    <a:gd name="T2" fmla="*/ 29 w 33"/>
                    <a:gd name="T3" fmla="*/ 13 h 32"/>
                    <a:gd name="T4" fmla="*/ 12 w 33"/>
                    <a:gd name="T5" fmla="*/ 0 h 32"/>
                    <a:gd name="T6" fmla="*/ 0 w 33"/>
                    <a:gd name="T7" fmla="*/ 17 h 32"/>
                    <a:gd name="T8" fmla="*/ 16 w 33"/>
                    <a:gd name="T9" fmla="*/ 30 h 32"/>
                    <a:gd name="T10" fmla="*/ 12 w 33"/>
                    <a:gd name="T11" fmla="*/ 21 h 32"/>
                    <a:gd name="T12" fmla="*/ 16 w 33"/>
                    <a:gd name="T13" fmla="*/ 30 h 32"/>
                    <a:gd name="T14" fmla="*/ 25 w 33"/>
                    <a:gd name="T15" fmla="*/ 32 h 32"/>
                    <a:gd name="T16" fmla="*/ 31 w 33"/>
                    <a:gd name="T17" fmla="*/ 28 h 32"/>
                    <a:gd name="T18" fmla="*/ 33 w 33"/>
                    <a:gd name="T19" fmla="*/ 19 h 32"/>
                    <a:gd name="T20" fmla="*/ 29 w 33"/>
                    <a:gd name="T21" fmla="*/ 13 h 32"/>
                    <a:gd name="T22" fmla="*/ 33 w 33"/>
                    <a:gd name="T23" fmla="*/ 21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2">
                      <a:moveTo>
                        <a:pt x="33" y="21"/>
                      </a:moveTo>
                      <a:lnTo>
                        <a:pt x="29" y="13"/>
                      </a:lnTo>
                      <a:lnTo>
                        <a:pt x="12" y="0"/>
                      </a:lnTo>
                      <a:lnTo>
                        <a:pt x="0" y="17"/>
                      </a:lnTo>
                      <a:lnTo>
                        <a:pt x="16" y="30"/>
                      </a:lnTo>
                      <a:lnTo>
                        <a:pt x="12" y="21"/>
                      </a:lnTo>
                      <a:lnTo>
                        <a:pt x="16" y="30"/>
                      </a:lnTo>
                      <a:lnTo>
                        <a:pt x="25" y="32"/>
                      </a:lnTo>
                      <a:lnTo>
                        <a:pt x="31" y="28"/>
                      </a:lnTo>
                      <a:lnTo>
                        <a:pt x="33" y="19"/>
                      </a:lnTo>
                      <a:lnTo>
                        <a:pt x="29" y="13"/>
                      </a:lnTo>
                      <a:lnTo>
                        <a:pt x="33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3" name="Freeform 481"/>
                <p:cNvSpPr>
                  <a:spLocks/>
                </p:cNvSpPr>
                <p:nvPr/>
              </p:nvSpPr>
              <p:spPr bwMode="auto">
                <a:xfrm>
                  <a:off x="3625" y="939"/>
                  <a:ext cx="25" cy="75"/>
                </a:xfrm>
                <a:custGeom>
                  <a:avLst/>
                  <a:gdLst>
                    <a:gd name="T0" fmla="*/ 17 w 25"/>
                    <a:gd name="T1" fmla="*/ 55 h 75"/>
                    <a:gd name="T2" fmla="*/ 25 w 25"/>
                    <a:gd name="T3" fmla="*/ 65 h 75"/>
                    <a:gd name="T4" fmla="*/ 21 w 25"/>
                    <a:gd name="T5" fmla="*/ 0 h 75"/>
                    <a:gd name="T6" fmla="*/ 0 w 25"/>
                    <a:gd name="T7" fmla="*/ 0 h 75"/>
                    <a:gd name="T8" fmla="*/ 4 w 25"/>
                    <a:gd name="T9" fmla="*/ 65 h 75"/>
                    <a:gd name="T10" fmla="*/ 13 w 25"/>
                    <a:gd name="T11" fmla="*/ 75 h 75"/>
                    <a:gd name="T12" fmla="*/ 4 w 25"/>
                    <a:gd name="T13" fmla="*/ 65 h 75"/>
                    <a:gd name="T14" fmla="*/ 9 w 25"/>
                    <a:gd name="T15" fmla="*/ 71 h 75"/>
                    <a:gd name="T16" fmla="*/ 15 w 25"/>
                    <a:gd name="T17" fmla="*/ 73 h 75"/>
                    <a:gd name="T18" fmla="*/ 21 w 25"/>
                    <a:gd name="T19" fmla="*/ 71 h 75"/>
                    <a:gd name="T20" fmla="*/ 25 w 25"/>
                    <a:gd name="T21" fmla="*/ 65 h 75"/>
                    <a:gd name="T22" fmla="*/ 17 w 25"/>
                    <a:gd name="T23" fmla="*/ 55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75">
                      <a:moveTo>
                        <a:pt x="17" y="55"/>
                      </a:moveTo>
                      <a:lnTo>
                        <a:pt x="25" y="65"/>
                      </a:lnTo>
                      <a:lnTo>
                        <a:pt x="21" y="0"/>
                      </a:lnTo>
                      <a:lnTo>
                        <a:pt x="0" y="0"/>
                      </a:lnTo>
                      <a:lnTo>
                        <a:pt x="4" y="65"/>
                      </a:lnTo>
                      <a:lnTo>
                        <a:pt x="13" y="75"/>
                      </a:lnTo>
                      <a:lnTo>
                        <a:pt x="4" y="65"/>
                      </a:lnTo>
                      <a:lnTo>
                        <a:pt x="9" y="71"/>
                      </a:lnTo>
                      <a:lnTo>
                        <a:pt x="15" y="73"/>
                      </a:lnTo>
                      <a:lnTo>
                        <a:pt x="21" y="71"/>
                      </a:lnTo>
                      <a:lnTo>
                        <a:pt x="25" y="65"/>
                      </a:lnTo>
                      <a:lnTo>
                        <a:pt x="17" y="5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4" name="Freeform 482"/>
                <p:cNvSpPr>
                  <a:spLocks/>
                </p:cNvSpPr>
                <p:nvPr/>
              </p:nvSpPr>
              <p:spPr bwMode="auto">
                <a:xfrm>
                  <a:off x="3638" y="994"/>
                  <a:ext cx="44" cy="29"/>
                </a:xfrm>
                <a:custGeom>
                  <a:avLst/>
                  <a:gdLst>
                    <a:gd name="T0" fmla="*/ 44 w 44"/>
                    <a:gd name="T1" fmla="*/ 22 h 29"/>
                    <a:gd name="T2" fmla="*/ 35 w 44"/>
                    <a:gd name="T3" fmla="*/ 8 h 29"/>
                    <a:gd name="T4" fmla="*/ 4 w 44"/>
                    <a:gd name="T5" fmla="*/ 0 h 29"/>
                    <a:gd name="T6" fmla="*/ 0 w 44"/>
                    <a:gd name="T7" fmla="*/ 20 h 29"/>
                    <a:gd name="T8" fmla="*/ 31 w 44"/>
                    <a:gd name="T9" fmla="*/ 29 h 29"/>
                    <a:gd name="T10" fmla="*/ 23 w 44"/>
                    <a:gd name="T11" fmla="*/ 14 h 29"/>
                    <a:gd name="T12" fmla="*/ 31 w 44"/>
                    <a:gd name="T13" fmla="*/ 29 h 29"/>
                    <a:gd name="T14" fmla="*/ 39 w 44"/>
                    <a:gd name="T15" fmla="*/ 27 h 29"/>
                    <a:gd name="T16" fmla="*/ 44 w 44"/>
                    <a:gd name="T17" fmla="*/ 20 h 29"/>
                    <a:gd name="T18" fmla="*/ 42 w 44"/>
                    <a:gd name="T19" fmla="*/ 12 h 29"/>
                    <a:gd name="T20" fmla="*/ 35 w 44"/>
                    <a:gd name="T21" fmla="*/ 8 h 29"/>
                    <a:gd name="T22" fmla="*/ 44 w 44"/>
                    <a:gd name="T23" fmla="*/ 2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29">
                      <a:moveTo>
                        <a:pt x="44" y="22"/>
                      </a:moveTo>
                      <a:lnTo>
                        <a:pt x="35" y="8"/>
                      </a:lnTo>
                      <a:lnTo>
                        <a:pt x="4" y="0"/>
                      </a:lnTo>
                      <a:lnTo>
                        <a:pt x="0" y="20"/>
                      </a:lnTo>
                      <a:lnTo>
                        <a:pt x="31" y="29"/>
                      </a:lnTo>
                      <a:lnTo>
                        <a:pt x="23" y="14"/>
                      </a:lnTo>
                      <a:lnTo>
                        <a:pt x="31" y="29"/>
                      </a:lnTo>
                      <a:lnTo>
                        <a:pt x="39" y="27"/>
                      </a:lnTo>
                      <a:lnTo>
                        <a:pt x="44" y="20"/>
                      </a:lnTo>
                      <a:lnTo>
                        <a:pt x="42" y="12"/>
                      </a:lnTo>
                      <a:lnTo>
                        <a:pt x="35" y="8"/>
                      </a:lnTo>
                      <a:lnTo>
                        <a:pt x="44" y="2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5" name="Freeform 483"/>
                <p:cNvSpPr>
                  <a:spLocks/>
                </p:cNvSpPr>
                <p:nvPr/>
              </p:nvSpPr>
              <p:spPr bwMode="auto">
                <a:xfrm>
                  <a:off x="3652" y="1008"/>
                  <a:ext cx="30" cy="31"/>
                </a:xfrm>
                <a:custGeom>
                  <a:avLst/>
                  <a:gdLst>
                    <a:gd name="T0" fmla="*/ 21 w 30"/>
                    <a:gd name="T1" fmla="*/ 23 h 31"/>
                    <a:gd name="T2" fmla="*/ 21 w 30"/>
                    <a:gd name="T3" fmla="*/ 25 h 31"/>
                    <a:gd name="T4" fmla="*/ 30 w 30"/>
                    <a:gd name="T5" fmla="*/ 8 h 31"/>
                    <a:gd name="T6" fmla="*/ 9 w 30"/>
                    <a:gd name="T7" fmla="*/ 0 h 31"/>
                    <a:gd name="T8" fmla="*/ 0 w 30"/>
                    <a:gd name="T9" fmla="*/ 17 h 31"/>
                    <a:gd name="T10" fmla="*/ 0 w 30"/>
                    <a:gd name="T11" fmla="*/ 19 h 31"/>
                    <a:gd name="T12" fmla="*/ 0 w 30"/>
                    <a:gd name="T13" fmla="*/ 17 h 31"/>
                    <a:gd name="T14" fmla="*/ 0 w 30"/>
                    <a:gd name="T15" fmla="*/ 25 h 31"/>
                    <a:gd name="T16" fmla="*/ 9 w 30"/>
                    <a:gd name="T17" fmla="*/ 29 h 31"/>
                    <a:gd name="T18" fmla="*/ 15 w 30"/>
                    <a:gd name="T19" fmla="*/ 31 h 31"/>
                    <a:gd name="T20" fmla="*/ 21 w 30"/>
                    <a:gd name="T21" fmla="*/ 25 h 31"/>
                    <a:gd name="T22" fmla="*/ 21 w 30"/>
                    <a:gd name="T23" fmla="*/ 23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21" y="23"/>
                      </a:moveTo>
                      <a:lnTo>
                        <a:pt x="21" y="25"/>
                      </a:lnTo>
                      <a:lnTo>
                        <a:pt x="30" y="8"/>
                      </a:lnTo>
                      <a:lnTo>
                        <a:pt x="9" y="0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0" y="17"/>
                      </a:lnTo>
                      <a:lnTo>
                        <a:pt x="0" y="25"/>
                      </a:lnTo>
                      <a:lnTo>
                        <a:pt x="9" y="29"/>
                      </a:lnTo>
                      <a:lnTo>
                        <a:pt x="15" y="31"/>
                      </a:lnTo>
                      <a:lnTo>
                        <a:pt x="21" y="25"/>
                      </a:lnTo>
                      <a:lnTo>
                        <a:pt x="21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6" name="Freeform 484"/>
                <p:cNvSpPr>
                  <a:spLocks/>
                </p:cNvSpPr>
                <p:nvPr/>
              </p:nvSpPr>
              <p:spPr bwMode="auto">
                <a:xfrm>
                  <a:off x="3648" y="1027"/>
                  <a:ext cx="25" cy="29"/>
                </a:xfrm>
                <a:custGeom>
                  <a:avLst/>
                  <a:gdLst>
                    <a:gd name="T0" fmla="*/ 13 w 25"/>
                    <a:gd name="T1" fmla="*/ 8 h 29"/>
                    <a:gd name="T2" fmla="*/ 21 w 25"/>
                    <a:gd name="T3" fmla="*/ 21 h 29"/>
                    <a:gd name="T4" fmla="*/ 25 w 25"/>
                    <a:gd name="T5" fmla="*/ 4 h 29"/>
                    <a:gd name="T6" fmla="*/ 4 w 25"/>
                    <a:gd name="T7" fmla="*/ 0 h 29"/>
                    <a:gd name="T8" fmla="*/ 0 w 25"/>
                    <a:gd name="T9" fmla="*/ 17 h 29"/>
                    <a:gd name="T10" fmla="*/ 9 w 25"/>
                    <a:gd name="T11" fmla="*/ 29 h 29"/>
                    <a:gd name="T12" fmla="*/ 0 w 25"/>
                    <a:gd name="T13" fmla="*/ 17 h 29"/>
                    <a:gd name="T14" fmla="*/ 2 w 25"/>
                    <a:gd name="T15" fmla="*/ 25 h 29"/>
                    <a:gd name="T16" fmla="*/ 9 w 25"/>
                    <a:gd name="T17" fmla="*/ 27 h 29"/>
                    <a:gd name="T18" fmla="*/ 17 w 25"/>
                    <a:gd name="T19" fmla="*/ 27 h 29"/>
                    <a:gd name="T20" fmla="*/ 21 w 25"/>
                    <a:gd name="T21" fmla="*/ 21 h 29"/>
                    <a:gd name="T22" fmla="*/ 13 w 25"/>
                    <a:gd name="T23" fmla="*/ 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3" y="8"/>
                      </a:moveTo>
                      <a:lnTo>
                        <a:pt x="21" y="21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7"/>
                      </a:lnTo>
                      <a:lnTo>
                        <a:pt x="9" y="29"/>
                      </a:lnTo>
                      <a:lnTo>
                        <a:pt x="0" y="17"/>
                      </a:lnTo>
                      <a:lnTo>
                        <a:pt x="2" y="25"/>
                      </a:lnTo>
                      <a:lnTo>
                        <a:pt x="9" y="27"/>
                      </a:lnTo>
                      <a:lnTo>
                        <a:pt x="17" y="27"/>
                      </a:lnTo>
                      <a:lnTo>
                        <a:pt x="21" y="21"/>
                      </a:lnTo>
                      <a:lnTo>
                        <a:pt x="13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7" name="Freeform 485"/>
                <p:cNvSpPr>
                  <a:spLocks/>
                </p:cNvSpPr>
                <p:nvPr/>
              </p:nvSpPr>
              <p:spPr bwMode="auto">
                <a:xfrm>
                  <a:off x="3657" y="1035"/>
                  <a:ext cx="29" cy="25"/>
                </a:xfrm>
                <a:custGeom>
                  <a:avLst/>
                  <a:gdLst>
                    <a:gd name="T0" fmla="*/ 29 w 29"/>
                    <a:gd name="T1" fmla="*/ 9 h 25"/>
                    <a:gd name="T2" fmla="*/ 20 w 29"/>
                    <a:gd name="T3" fmla="*/ 4 h 25"/>
                    <a:gd name="T4" fmla="*/ 4 w 29"/>
                    <a:gd name="T5" fmla="*/ 0 h 25"/>
                    <a:gd name="T6" fmla="*/ 0 w 29"/>
                    <a:gd name="T7" fmla="*/ 21 h 25"/>
                    <a:gd name="T8" fmla="*/ 16 w 29"/>
                    <a:gd name="T9" fmla="*/ 25 h 25"/>
                    <a:gd name="T10" fmla="*/ 8 w 29"/>
                    <a:gd name="T11" fmla="*/ 21 h 25"/>
                    <a:gd name="T12" fmla="*/ 16 w 29"/>
                    <a:gd name="T13" fmla="*/ 25 h 25"/>
                    <a:gd name="T14" fmla="*/ 25 w 29"/>
                    <a:gd name="T15" fmla="*/ 23 h 25"/>
                    <a:gd name="T16" fmla="*/ 29 w 29"/>
                    <a:gd name="T17" fmla="*/ 17 h 25"/>
                    <a:gd name="T18" fmla="*/ 27 w 29"/>
                    <a:gd name="T19" fmla="*/ 9 h 25"/>
                    <a:gd name="T20" fmla="*/ 20 w 29"/>
                    <a:gd name="T21" fmla="*/ 4 h 25"/>
                    <a:gd name="T22" fmla="*/ 29 w 29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29" y="9"/>
                      </a:moveTo>
                      <a:lnTo>
                        <a:pt x="20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6" y="25"/>
                      </a:lnTo>
                      <a:lnTo>
                        <a:pt x="8" y="21"/>
                      </a:lnTo>
                      <a:lnTo>
                        <a:pt x="16" y="25"/>
                      </a:lnTo>
                      <a:lnTo>
                        <a:pt x="25" y="23"/>
                      </a:lnTo>
                      <a:lnTo>
                        <a:pt x="29" y="17"/>
                      </a:lnTo>
                      <a:lnTo>
                        <a:pt x="27" y="9"/>
                      </a:lnTo>
                      <a:lnTo>
                        <a:pt x="20" y="4"/>
                      </a:lnTo>
                      <a:lnTo>
                        <a:pt x="29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8" name="Freeform 486"/>
                <p:cNvSpPr>
                  <a:spLocks/>
                </p:cNvSpPr>
                <p:nvPr/>
              </p:nvSpPr>
              <p:spPr bwMode="auto">
                <a:xfrm>
                  <a:off x="3665" y="1044"/>
                  <a:ext cx="35" cy="37"/>
                </a:xfrm>
                <a:custGeom>
                  <a:avLst/>
                  <a:gdLst>
                    <a:gd name="T0" fmla="*/ 33 w 35"/>
                    <a:gd name="T1" fmla="*/ 31 h 37"/>
                    <a:gd name="T2" fmla="*/ 33 w 35"/>
                    <a:gd name="T3" fmla="*/ 20 h 37"/>
                    <a:gd name="T4" fmla="*/ 21 w 35"/>
                    <a:gd name="T5" fmla="*/ 0 h 37"/>
                    <a:gd name="T6" fmla="*/ 0 w 35"/>
                    <a:gd name="T7" fmla="*/ 12 h 37"/>
                    <a:gd name="T8" fmla="*/ 12 w 35"/>
                    <a:gd name="T9" fmla="*/ 33 h 37"/>
                    <a:gd name="T10" fmla="*/ 12 w 35"/>
                    <a:gd name="T11" fmla="*/ 23 h 37"/>
                    <a:gd name="T12" fmla="*/ 12 w 35"/>
                    <a:gd name="T13" fmla="*/ 33 h 37"/>
                    <a:gd name="T14" fmla="*/ 21 w 35"/>
                    <a:gd name="T15" fmla="*/ 37 h 37"/>
                    <a:gd name="T16" fmla="*/ 29 w 35"/>
                    <a:gd name="T17" fmla="*/ 35 h 37"/>
                    <a:gd name="T18" fmla="*/ 35 w 35"/>
                    <a:gd name="T19" fmla="*/ 29 h 37"/>
                    <a:gd name="T20" fmla="*/ 33 w 35"/>
                    <a:gd name="T21" fmla="*/ 20 h 37"/>
                    <a:gd name="T22" fmla="*/ 33 w 35"/>
                    <a:gd name="T23" fmla="*/ 31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7">
                      <a:moveTo>
                        <a:pt x="33" y="31"/>
                      </a:moveTo>
                      <a:lnTo>
                        <a:pt x="33" y="20"/>
                      </a:lnTo>
                      <a:lnTo>
                        <a:pt x="21" y="0"/>
                      </a:lnTo>
                      <a:lnTo>
                        <a:pt x="0" y="12"/>
                      </a:lnTo>
                      <a:lnTo>
                        <a:pt x="12" y="33"/>
                      </a:lnTo>
                      <a:lnTo>
                        <a:pt x="12" y="23"/>
                      </a:lnTo>
                      <a:lnTo>
                        <a:pt x="12" y="33"/>
                      </a:lnTo>
                      <a:lnTo>
                        <a:pt x="21" y="37"/>
                      </a:lnTo>
                      <a:lnTo>
                        <a:pt x="29" y="35"/>
                      </a:lnTo>
                      <a:lnTo>
                        <a:pt x="35" y="29"/>
                      </a:lnTo>
                      <a:lnTo>
                        <a:pt x="33" y="20"/>
                      </a:lnTo>
                      <a:lnTo>
                        <a:pt x="33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39" name="Freeform 487"/>
                <p:cNvSpPr>
                  <a:spLocks/>
                </p:cNvSpPr>
                <p:nvPr/>
              </p:nvSpPr>
              <p:spPr bwMode="auto">
                <a:xfrm>
                  <a:off x="3669" y="1067"/>
                  <a:ext cx="29" cy="31"/>
                </a:xfrm>
                <a:custGeom>
                  <a:avLst/>
                  <a:gdLst>
                    <a:gd name="T0" fmla="*/ 15 w 29"/>
                    <a:gd name="T1" fmla="*/ 10 h 31"/>
                    <a:gd name="T2" fmla="*/ 21 w 29"/>
                    <a:gd name="T3" fmla="*/ 25 h 31"/>
                    <a:gd name="T4" fmla="*/ 29 w 29"/>
                    <a:gd name="T5" fmla="*/ 8 h 31"/>
                    <a:gd name="T6" fmla="*/ 8 w 29"/>
                    <a:gd name="T7" fmla="*/ 0 h 31"/>
                    <a:gd name="T8" fmla="*/ 0 w 29"/>
                    <a:gd name="T9" fmla="*/ 16 h 31"/>
                    <a:gd name="T10" fmla="*/ 6 w 29"/>
                    <a:gd name="T11" fmla="*/ 31 h 31"/>
                    <a:gd name="T12" fmla="*/ 0 w 29"/>
                    <a:gd name="T13" fmla="*/ 16 h 31"/>
                    <a:gd name="T14" fmla="*/ 0 w 29"/>
                    <a:gd name="T15" fmla="*/ 25 h 31"/>
                    <a:gd name="T16" fmla="*/ 8 w 29"/>
                    <a:gd name="T17" fmla="*/ 29 h 31"/>
                    <a:gd name="T18" fmla="*/ 15 w 29"/>
                    <a:gd name="T19" fmla="*/ 31 h 31"/>
                    <a:gd name="T20" fmla="*/ 21 w 29"/>
                    <a:gd name="T21" fmla="*/ 25 h 31"/>
                    <a:gd name="T22" fmla="*/ 15 w 29"/>
                    <a:gd name="T23" fmla="*/ 1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15" y="10"/>
                      </a:moveTo>
                      <a:lnTo>
                        <a:pt x="21" y="25"/>
                      </a:lnTo>
                      <a:lnTo>
                        <a:pt x="29" y="8"/>
                      </a:lnTo>
                      <a:lnTo>
                        <a:pt x="8" y="0"/>
                      </a:lnTo>
                      <a:lnTo>
                        <a:pt x="0" y="16"/>
                      </a:lnTo>
                      <a:lnTo>
                        <a:pt x="6" y="31"/>
                      </a:lnTo>
                      <a:lnTo>
                        <a:pt x="0" y="16"/>
                      </a:lnTo>
                      <a:lnTo>
                        <a:pt x="0" y="25"/>
                      </a:lnTo>
                      <a:lnTo>
                        <a:pt x="8" y="29"/>
                      </a:lnTo>
                      <a:lnTo>
                        <a:pt x="15" y="31"/>
                      </a:lnTo>
                      <a:lnTo>
                        <a:pt x="21" y="25"/>
                      </a:lnTo>
                      <a:lnTo>
                        <a:pt x="15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0" name="Freeform 488"/>
                <p:cNvSpPr>
                  <a:spLocks/>
                </p:cNvSpPr>
                <p:nvPr/>
              </p:nvSpPr>
              <p:spPr bwMode="auto">
                <a:xfrm>
                  <a:off x="3675" y="1077"/>
                  <a:ext cx="30" cy="29"/>
                </a:xfrm>
                <a:custGeom>
                  <a:avLst/>
                  <a:gdLst>
                    <a:gd name="T0" fmla="*/ 30 w 30"/>
                    <a:gd name="T1" fmla="*/ 19 h 29"/>
                    <a:gd name="T2" fmla="*/ 23 w 30"/>
                    <a:gd name="T3" fmla="*/ 8 h 29"/>
                    <a:gd name="T4" fmla="*/ 9 w 30"/>
                    <a:gd name="T5" fmla="*/ 0 h 29"/>
                    <a:gd name="T6" fmla="*/ 0 w 30"/>
                    <a:gd name="T7" fmla="*/ 21 h 29"/>
                    <a:gd name="T8" fmla="*/ 15 w 30"/>
                    <a:gd name="T9" fmla="*/ 29 h 29"/>
                    <a:gd name="T10" fmla="*/ 9 w 30"/>
                    <a:gd name="T11" fmla="*/ 19 h 29"/>
                    <a:gd name="T12" fmla="*/ 15 w 30"/>
                    <a:gd name="T13" fmla="*/ 29 h 29"/>
                    <a:gd name="T14" fmla="*/ 23 w 30"/>
                    <a:gd name="T15" fmla="*/ 29 h 29"/>
                    <a:gd name="T16" fmla="*/ 30 w 30"/>
                    <a:gd name="T17" fmla="*/ 21 h 29"/>
                    <a:gd name="T18" fmla="*/ 30 w 30"/>
                    <a:gd name="T19" fmla="*/ 15 h 29"/>
                    <a:gd name="T20" fmla="*/ 23 w 30"/>
                    <a:gd name="T21" fmla="*/ 8 h 29"/>
                    <a:gd name="T22" fmla="*/ 30 w 30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30" y="19"/>
                      </a:moveTo>
                      <a:lnTo>
                        <a:pt x="23" y="8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15" y="29"/>
                      </a:lnTo>
                      <a:lnTo>
                        <a:pt x="9" y="19"/>
                      </a:lnTo>
                      <a:lnTo>
                        <a:pt x="15" y="29"/>
                      </a:lnTo>
                      <a:lnTo>
                        <a:pt x="23" y="29"/>
                      </a:lnTo>
                      <a:lnTo>
                        <a:pt x="30" y="21"/>
                      </a:lnTo>
                      <a:lnTo>
                        <a:pt x="30" y="15"/>
                      </a:lnTo>
                      <a:lnTo>
                        <a:pt x="23" y="8"/>
                      </a:lnTo>
                      <a:lnTo>
                        <a:pt x="30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1" name="Freeform 489"/>
                <p:cNvSpPr>
                  <a:spLocks/>
                </p:cNvSpPr>
                <p:nvPr/>
              </p:nvSpPr>
              <p:spPr bwMode="auto">
                <a:xfrm>
                  <a:off x="3684" y="1096"/>
                  <a:ext cx="25" cy="39"/>
                </a:xfrm>
                <a:custGeom>
                  <a:avLst/>
                  <a:gdLst>
                    <a:gd name="T0" fmla="*/ 25 w 25"/>
                    <a:gd name="T1" fmla="*/ 29 h 39"/>
                    <a:gd name="T2" fmla="*/ 25 w 25"/>
                    <a:gd name="T3" fmla="*/ 31 h 39"/>
                    <a:gd name="T4" fmla="*/ 21 w 25"/>
                    <a:gd name="T5" fmla="*/ 0 h 39"/>
                    <a:gd name="T6" fmla="*/ 0 w 25"/>
                    <a:gd name="T7" fmla="*/ 0 h 39"/>
                    <a:gd name="T8" fmla="*/ 4 w 25"/>
                    <a:gd name="T9" fmla="*/ 31 h 39"/>
                    <a:gd name="T10" fmla="*/ 4 w 25"/>
                    <a:gd name="T11" fmla="*/ 33 h 39"/>
                    <a:gd name="T12" fmla="*/ 4 w 25"/>
                    <a:gd name="T13" fmla="*/ 31 h 39"/>
                    <a:gd name="T14" fmla="*/ 8 w 25"/>
                    <a:gd name="T15" fmla="*/ 37 h 39"/>
                    <a:gd name="T16" fmla="*/ 14 w 25"/>
                    <a:gd name="T17" fmla="*/ 39 h 39"/>
                    <a:gd name="T18" fmla="*/ 21 w 25"/>
                    <a:gd name="T19" fmla="*/ 37 h 39"/>
                    <a:gd name="T20" fmla="*/ 25 w 25"/>
                    <a:gd name="T21" fmla="*/ 31 h 39"/>
                    <a:gd name="T22" fmla="*/ 25 w 25"/>
                    <a:gd name="T23" fmla="*/ 2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9">
                      <a:moveTo>
                        <a:pt x="25" y="29"/>
                      </a:moveTo>
                      <a:lnTo>
                        <a:pt x="25" y="31"/>
                      </a:lnTo>
                      <a:lnTo>
                        <a:pt x="21" y="0"/>
                      </a:lnTo>
                      <a:lnTo>
                        <a:pt x="0" y="0"/>
                      </a:lnTo>
                      <a:lnTo>
                        <a:pt x="4" y="31"/>
                      </a:lnTo>
                      <a:lnTo>
                        <a:pt x="4" y="33"/>
                      </a:lnTo>
                      <a:lnTo>
                        <a:pt x="4" y="31"/>
                      </a:lnTo>
                      <a:lnTo>
                        <a:pt x="8" y="37"/>
                      </a:lnTo>
                      <a:lnTo>
                        <a:pt x="14" y="39"/>
                      </a:lnTo>
                      <a:lnTo>
                        <a:pt x="21" y="37"/>
                      </a:lnTo>
                      <a:lnTo>
                        <a:pt x="25" y="31"/>
                      </a:lnTo>
                      <a:lnTo>
                        <a:pt x="25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2" name="Freeform 490"/>
                <p:cNvSpPr>
                  <a:spLocks/>
                </p:cNvSpPr>
                <p:nvPr/>
              </p:nvSpPr>
              <p:spPr bwMode="auto">
                <a:xfrm>
                  <a:off x="3688" y="1125"/>
                  <a:ext cx="25" cy="23"/>
                </a:xfrm>
                <a:custGeom>
                  <a:avLst/>
                  <a:gdLst>
                    <a:gd name="T0" fmla="*/ 25 w 25"/>
                    <a:gd name="T1" fmla="*/ 15 h 23"/>
                    <a:gd name="T2" fmla="*/ 25 w 25"/>
                    <a:gd name="T3" fmla="*/ 13 h 23"/>
                    <a:gd name="T4" fmla="*/ 21 w 25"/>
                    <a:gd name="T5" fmla="*/ 0 h 23"/>
                    <a:gd name="T6" fmla="*/ 0 w 25"/>
                    <a:gd name="T7" fmla="*/ 4 h 23"/>
                    <a:gd name="T8" fmla="*/ 4 w 25"/>
                    <a:gd name="T9" fmla="*/ 17 h 23"/>
                    <a:gd name="T10" fmla="*/ 4 w 25"/>
                    <a:gd name="T11" fmla="*/ 15 h 23"/>
                    <a:gd name="T12" fmla="*/ 4 w 25"/>
                    <a:gd name="T13" fmla="*/ 17 h 23"/>
                    <a:gd name="T14" fmla="*/ 8 w 25"/>
                    <a:gd name="T15" fmla="*/ 23 h 23"/>
                    <a:gd name="T16" fmla="*/ 17 w 25"/>
                    <a:gd name="T17" fmla="*/ 23 h 23"/>
                    <a:gd name="T18" fmla="*/ 23 w 25"/>
                    <a:gd name="T19" fmla="*/ 21 h 23"/>
                    <a:gd name="T20" fmla="*/ 25 w 25"/>
                    <a:gd name="T21" fmla="*/ 13 h 23"/>
                    <a:gd name="T22" fmla="*/ 25 w 25"/>
                    <a:gd name="T23" fmla="*/ 15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5" y="15"/>
                      </a:moveTo>
                      <a:lnTo>
                        <a:pt x="25" y="13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17"/>
                      </a:lnTo>
                      <a:lnTo>
                        <a:pt x="4" y="15"/>
                      </a:lnTo>
                      <a:lnTo>
                        <a:pt x="4" y="17"/>
                      </a:lnTo>
                      <a:lnTo>
                        <a:pt x="8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3" name="Freeform 491"/>
                <p:cNvSpPr>
                  <a:spLocks/>
                </p:cNvSpPr>
                <p:nvPr/>
              </p:nvSpPr>
              <p:spPr bwMode="auto">
                <a:xfrm>
                  <a:off x="3688" y="1140"/>
                  <a:ext cx="25" cy="37"/>
                </a:xfrm>
                <a:custGeom>
                  <a:avLst/>
                  <a:gdLst>
                    <a:gd name="T0" fmla="*/ 21 w 25"/>
                    <a:gd name="T1" fmla="*/ 25 h 37"/>
                    <a:gd name="T2" fmla="*/ 21 w 25"/>
                    <a:gd name="T3" fmla="*/ 29 h 37"/>
                    <a:gd name="T4" fmla="*/ 25 w 25"/>
                    <a:gd name="T5" fmla="*/ 0 h 37"/>
                    <a:gd name="T6" fmla="*/ 4 w 25"/>
                    <a:gd name="T7" fmla="*/ 0 h 37"/>
                    <a:gd name="T8" fmla="*/ 0 w 25"/>
                    <a:gd name="T9" fmla="*/ 29 h 37"/>
                    <a:gd name="T10" fmla="*/ 0 w 25"/>
                    <a:gd name="T11" fmla="*/ 33 h 37"/>
                    <a:gd name="T12" fmla="*/ 0 w 25"/>
                    <a:gd name="T13" fmla="*/ 29 h 37"/>
                    <a:gd name="T14" fmla="*/ 4 w 25"/>
                    <a:gd name="T15" fmla="*/ 35 h 37"/>
                    <a:gd name="T16" fmla="*/ 10 w 25"/>
                    <a:gd name="T17" fmla="*/ 37 h 37"/>
                    <a:gd name="T18" fmla="*/ 17 w 25"/>
                    <a:gd name="T19" fmla="*/ 35 h 37"/>
                    <a:gd name="T20" fmla="*/ 21 w 25"/>
                    <a:gd name="T21" fmla="*/ 29 h 37"/>
                    <a:gd name="T22" fmla="*/ 21 w 25"/>
                    <a:gd name="T2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7">
                      <a:moveTo>
                        <a:pt x="21" y="25"/>
                      </a:moveTo>
                      <a:lnTo>
                        <a:pt x="21" y="29"/>
                      </a:lnTo>
                      <a:lnTo>
                        <a:pt x="25" y="0"/>
                      </a:lnTo>
                      <a:lnTo>
                        <a:pt x="4" y="0"/>
                      </a:lnTo>
                      <a:lnTo>
                        <a:pt x="0" y="29"/>
                      </a:lnTo>
                      <a:lnTo>
                        <a:pt x="0" y="33"/>
                      </a:lnTo>
                      <a:lnTo>
                        <a:pt x="0" y="29"/>
                      </a:lnTo>
                      <a:lnTo>
                        <a:pt x="4" y="35"/>
                      </a:lnTo>
                      <a:lnTo>
                        <a:pt x="10" y="37"/>
                      </a:lnTo>
                      <a:lnTo>
                        <a:pt x="17" y="35"/>
                      </a:lnTo>
                      <a:lnTo>
                        <a:pt x="21" y="29"/>
                      </a:lnTo>
                      <a:lnTo>
                        <a:pt x="21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4" name="Freeform 492"/>
                <p:cNvSpPr>
                  <a:spLocks/>
                </p:cNvSpPr>
                <p:nvPr/>
              </p:nvSpPr>
              <p:spPr bwMode="auto">
                <a:xfrm>
                  <a:off x="3688" y="1165"/>
                  <a:ext cx="29" cy="35"/>
                </a:xfrm>
                <a:custGeom>
                  <a:avLst/>
                  <a:gdLst>
                    <a:gd name="T0" fmla="*/ 29 w 29"/>
                    <a:gd name="T1" fmla="*/ 23 h 35"/>
                    <a:gd name="T2" fmla="*/ 29 w 29"/>
                    <a:gd name="T3" fmla="*/ 21 h 35"/>
                    <a:gd name="T4" fmla="*/ 21 w 29"/>
                    <a:gd name="T5" fmla="*/ 0 h 35"/>
                    <a:gd name="T6" fmla="*/ 0 w 29"/>
                    <a:gd name="T7" fmla="*/ 8 h 35"/>
                    <a:gd name="T8" fmla="*/ 8 w 29"/>
                    <a:gd name="T9" fmla="*/ 29 h 35"/>
                    <a:gd name="T10" fmla="*/ 8 w 29"/>
                    <a:gd name="T11" fmla="*/ 27 h 35"/>
                    <a:gd name="T12" fmla="*/ 8 w 29"/>
                    <a:gd name="T13" fmla="*/ 29 h 35"/>
                    <a:gd name="T14" fmla="*/ 15 w 29"/>
                    <a:gd name="T15" fmla="*/ 35 h 35"/>
                    <a:gd name="T16" fmla="*/ 23 w 29"/>
                    <a:gd name="T17" fmla="*/ 33 h 35"/>
                    <a:gd name="T18" fmla="*/ 29 w 29"/>
                    <a:gd name="T19" fmla="*/ 29 h 35"/>
                    <a:gd name="T20" fmla="*/ 29 w 29"/>
                    <a:gd name="T21" fmla="*/ 21 h 35"/>
                    <a:gd name="T22" fmla="*/ 29 w 29"/>
                    <a:gd name="T23" fmla="*/ 23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5">
                      <a:moveTo>
                        <a:pt x="29" y="23"/>
                      </a:moveTo>
                      <a:lnTo>
                        <a:pt x="29" y="21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8" y="29"/>
                      </a:lnTo>
                      <a:lnTo>
                        <a:pt x="8" y="27"/>
                      </a:lnTo>
                      <a:lnTo>
                        <a:pt x="8" y="29"/>
                      </a:lnTo>
                      <a:lnTo>
                        <a:pt x="15" y="35"/>
                      </a:lnTo>
                      <a:lnTo>
                        <a:pt x="23" y="33"/>
                      </a:lnTo>
                      <a:lnTo>
                        <a:pt x="29" y="29"/>
                      </a:lnTo>
                      <a:lnTo>
                        <a:pt x="29" y="21"/>
                      </a:lnTo>
                      <a:lnTo>
                        <a:pt x="29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5" name="Freeform 493"/>
                <p:cNvSpPr>
                  <a:spLocks/>
                </p:cNvSpPr>
                <p:nvPr/>
              </p:nvSpPr>
              <p:spPr bwMode="auto">
                <a:xfrm>
                  <a:off x="3696" y="1188"/>
                  <a:ext cx="30" cy="41"/>
                </a:xfrm>
                <a:custGeom>
                  <a:avLst/>
                  <a:gdLst>
                    <a:gd name="T0" fmla="*/ 23 w 30"/>
                    <a:gd name="T1" fmla="*/ 20 h 41"/>
                    <a:gd name="T2" fmla="*/ 30 w 30"/>
                    <a:gd name="T3" fmla="*/ 29 h 41"/>
                    <a:gd name="T4" fmla="*/ 21 w 30"/>
                    <a:gd name="T5" fmla="*/ 0 h 41"/>
                    <a:gd name="T6" fmla="*/ 0 w 30"/>
                    <a:gd name="T7" fmla="*/ 4 h 41"/>
                    <a:gd name="T8" fmla="*/ 9 w 30"/>
                    <a:gd name="T9" fmla="*/ 33 h 41"/>
                    <a:gd name="T10" fmla="*/ 15 w 30"/>
                    <a:gd name="T11" fmla="*/ 41 h 41"/>
                    <a:gd name="T12" fmla="*/ 9 w 30"/>
                    <a:gd name="T13" fmla="*/ 33 h 41"/>
                    <a:gd name="T14" fmla="*/ 13 w 30"/>
                    <a:gd name="T15" fmla="*/ 39 h 41"/>
                    <a:gd name="T16" fmla="*/ 21 w 30"/>
                    <a:gd name="T17" fmla="*/ 39 h 41"/>
                    <a:gd name="T18" fmla="*/ 27 w 30"/>
                    <a:gd name="T19" fmla="*/ 37 h 41"/>
                    <a:gd name="T20" fmla="*/ 30 w 30"/>
                    <a:gd name="T21" fmla="*/ 29 h 41"/>
                    <a:gd name="T22" fmla="*/ 23 w 30"/>
                    <a:gd name="T23" fmla="*/ 2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41">
                      <a:moveTo>
                        <a:pt x="23" y="20"/>
                      </a:moveTo>
                      <a:lnTo>
                        <a:pt x="30" y="29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9" y="33"/>
                      </a:lnTo>
                      <a:lnTo>
                        <a:pt x="15" y="41"/>
                      </a:lnTo>
                      <a:lnTo>
                        <a:pt x="9" y="33"/>
                      </a:lnTo>
                      <a:lnTo>
                        <a:pt x="13" y="39"/>
                      </a:lnTo>
                      <a:lnTo>
                        <a:pt x="21" y="39"/>
                      </a:lnTo>
                      <a:lnTo>
                        <a:pt x="27" y="37"/>
                      </a:lnTo>
                      <a:lnTo>
                        <a:pt x="30" y="29"/>
                      </a:lnTo>
                      <a:lnTo>
                        <a:pt x="23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6" name="Freeform 494"/>
                <p:cNvSpPr>
                  <a:spLocks/>
                </p:cNvSpPr>
                <p:nvPr/>
              </p:nvSpPr>
              <p:spPr bwMode="auto">
                <a:xfrm>
                  <a:off x="3711" y="1208"/>
                  <a:ext cx="38" cy="30"/>
                </a:xfrm>
                <a:custGeom>
                  <a:avLst/>
                  <a:gdLst>
                    <a:gd name="T0" fmla="*/ 19 w 38"/>
                    <a:gd name="T1" fmla="*/ 13 h 30"/>
                    <a:gd name="T2" fmla="*/ 31 w 38"/>
                    <a:gd name="T3" fmla="*/ 9 h 30"/>
                    <a:gd name="T4" fmla="*/ 8 w 38"/>
                    <a:gd name="T5" fmla="*/ 0 h 30"/>
                    <a:gd name="T6" fmla="*/ 0 w 38"/>
                    <a:gd name="T7" fmla="*/ 21 h 30"/>
                    <a:gd name="T8" fmla="*/ 23 w 38"/>
                    <a:gd name="T9" fmla="*/ 30 h 30"/>
                    <a:gd name="T10" fmla="*/ 35 w 38"/>
                    <a:gd name="T11" fmla="*/ 26 h 30"/>
                    <a:gd name="T12" fmla="*/ 23 w 38"/>
                    <a:gd name="T13" fmla="*/ 30 h 30"/>
                    <a:gd name="T14" fmla="*/ 31 w 38"/>
                    <a:gd name="T15" fmla="*/ 30 h 30"/>
                    <a:gd name="T16" fmla="*/ 38 w 38"/>
                    <a:gd name="T17" fmla="*/ 21 h 30"/>
                    <a:gd name="T18" fmla="*/ 38 w 38"/>
                    <a:gd name="T19" fmla="*/ 15 h 30"/>
                    <a:gd name="T20" fmla="*/ 31 w 38"/>
                    <a:gd name="T21" fmla="*/ 9 h 30"/>
                    <a:gd name="T22" fmla="*/ 19 w 38"/>
                    <a:gd name="T23" fmla="*/ 13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0">
                      <a:moveTo>
                        <a:pt x="19" y="13"/>
                      </a:moveTo>
                      <a:lnTo>
                        <a:pt x="31" y="9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23" y="30"/>
                      </a:lnTo>
                      <a:lnTo>
                        <a:pt x="35" y="26"/>
                      </a:lnTo>
                      <a:lnTo>
                        <a:pt x="23" y="30"/>
                      </a:lnTo>
                      <a:lnTo>
                        <a:pt x="31" y="30"/>
                      </a:lnTo>
                      <a:lnTo>
                        <a:pt x="38" y="21"/>
                      </a:lnTo>
                      <a:lnTo>
                        <a:pt x="38" y="15"/>
                      </a:lnTo>
                      <a:lnTo>
                        <a:pt x="31" y="9"/>
                      </a:lnTo>
                      <a:lnTo>
                        <a:pt x="19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7" name="Freeform 495"/>
                <p:cNvSpPr>
                  <a:spLocks/>
                </p:cNvSpPr>
                <p:nvPr/>
              </p:nvSpPr>
              <p:spPr bwMode="auto">
                <a:xfrm>
                  <a:off x="3730" y="1200"/>
                  <a:ext cx="31" cy="34"/>
                </a:xfrm>
                <a:custGeom>
                  <a:avLst/>
                  <a:gdLst>
                    <a:gd name="T0" fmla="*/ 23 w 31"/>
                    <a:gd name="T1" fmla="*/ 0 h 34"/>
                    <a:gd name="T2" fmla="*/ 12 w 31"/>
                    <a:gd name="T3" fmla="*/ 4 h 34"/>
                    <a:gd name="T4" fmla="*/ 0 w 31"/>
                    <a:gd name="T5" fmla="*/ 21 h 34"/>
                    <a:gd name="T6" fmla="*/ 16 w 31"/>
                    <a:gd name="T7" fmla="*/ 34 h 34"/>
                    <a:gd name="T8" fmla="*/ 29 w 31"/>
                    <a:gd name="T9" fmla="*/ 17 h 34"/>
                    <a:gd name="T10" fmla="*/ 19 w 31"/>
                    <a:gd name="T11" fmla="*/ 21 h 34"/>
                    <a:gd name="T12" fmla="*/ 29 w 31"/>
                    <a:gd name="T13" fmla="*/ 17 h 34"/>
                    <a:gd name="T14" fmla="*/ 31 w 31"/>
                    <a:gd name="T15" fmla="*/ 8 h 34"/>
                    <a:gd name="T16" fmla="*/ 27 w 31"/>
                    <a:gd name="T17" fmla="*/ 2 h 34"/>
                    <a:gd name="T18" fmla="*/ 21 w 31"/>
                    <a:gd name="T19" fmla="*/ 0 h 34"/>
                    <a:gd name="T20" fmla="*/ 12 w 31"/>
                    <a:gd name="T21" fmla="*/ 4 h 34"/>
                    <a:gd name="T22" fmla="*/ 23 w 31"/>
                    <a:gd name="T23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4">
                      <a:moveTo>
                        <a:pt x="23" y="0"/>
                      </a:moveTo>
                      <a:lnTo>
                        <a:pt x="12" y="4"/>
                      </a:lnTo>
                      <a:lnTo>
                        <a:pt x="0" y="21"/>
                      </a:lnTo>
                      <a:lnTo>
                        <a:pt x="16" y="34"/>
                      </a:lnTo>
                      <a:lnTo>
                        <a:pt x="29" y="17"/>
                      </a:lnTo>
                      <a:lnTo>
                        <a:pt x="19" y="21"/>
                      </a:lnTo>
                      <a:lnTo>
                        <a:pt x="29" y="17"/>
                      </a:lnTo>
                      <a:lnTo>
                        <a:pt x="31" y="8"/>
                      </a:lnTo>
                      <a:lnTo>
                        <a:pt x="27" y="2"/>
                      </a:lnTo>
                      <a:lnTo>
                        <a:pt x="21" y="0"/>
                      </a:lnTo>
                      <a:lnTo>
                        <a:pt x="12" y="4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8" name="Freeform 496"/>
                <p:cNvSpPr>
                  <a:spLocks/>
                </p:cNvSpPr>
                <p:nvPr/>
              </p:nvSpPr>
              <p:spPr bwMode="auto">
                <a:xfrm>
                  <a:off x="3749" y="1200"/>
                  <a:ext cx="25" cy="25"/>
                </a:xfrm>
                <a:custGeom>
                  <a:avLst/>
                  <a:gdLst>
                    <a:gd name="T0" fmla="*/ 8 w 25"/>
                    <a:gd name="T1" fmla="*/ 6 h 25"/>
                    <a:gd name="T2" fmla="*/ 16 w 25"/>
                    <a:gd name="T3" fmla="*/ 4 h 25"/>
                    <a:gd name="T4" fmla="*/ 4 w 25"/>
                    <a:gd name="T5" fmla="*/ 0 h 25"/>
                    <a:gd name="T6" fmla="*/ 0 w 25"/>
                    <a:gd name="T7" fmla="*/ 21 h 25"/>
                    <a:gd name="T8" fmla="*/ 12 w 25"/>
                    <a:gd name="T9" fmla="*/ 25 h 25"/>
                    <a:gd name="T10" fmla="*/ 20 w 25"/>
                    <a:gd name="T11" fmla="*/ 23 h 25"/>
                    <a:gd name="T12" fmla="*/ 12 w 25"/>
                    <a:gd name="T13" fmla="*/ 25 h 25"/>
                    <a:gd name="T14" fmla="*/ 20 w 25"/>
                    <a:gd name="T15" fmla="*/ 23 h 25"/>
                    <a:gd name="T16" fmla="*/ 25 w 25"/>
                    <a:gd name="T17" fmla="*/ 17 h 25"/>
                    <a:gd name="T18" fmla="*/ 23 w 25"/>
                    <a:gd name="T19" fmla="*/ 8 h 25"/>
                    <a:gd name="T20" fmla="*/ 16 w 25"/>
                    <a:gd name="T21" fmla="*/ 4 h 25"/>
                    <a:gd name="T22" fmla="*/ 8 w 25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8" y="6"/>
                      </a:moveTo>
                      <a:lnTo>
                        <a:pt x="16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2" y="25"/>
                      </a:lnTo>
                      <a:lnTo>
                        <a:pt x="20" y="23"/>
                      </a:lnTo>
                      <a:lnTo>
                        <a:pt x="12" y="25"/>
                      </a:lnTo>
                      <a:lnTo>
                        <a:pt x="20" y="23"/>
                      </a:lnTo>
                      <a:lnTo>
                        <a:pt x="25" y="17"/>
                      </a:lnTo>
                      <a:lnTo>
                        <a:pt x="23" y="8"/>
                      </a:lnTo>
                      <a:lnTo>
                        <a:pt x="16" y="4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49" name="Freeform 497"/>
                <p:cNvSpPr>
                  <a:spLocks/>
                </p:cNvSpPr>
                <p:nvPr/>
              </p:nvSpPr>
              <p:spPr bwMode="auto">
                <a:xfrm>
                  <a:off x="3757" y="1192"/>
                  <a:ext cx="31" cy="31"/>
                </a:xfrm>
                <a:custGeom>
                  <a:avLst/>
                  <a:gdLst>
                    <a:gd name="T0" fmla="*/ 31 w 31"/>
                    <a:gd name="T1" fmla="*/ 6 h 31"/>
                    <a:gd name="T2" fmla="*/ 15 w 31"/>
                    <a:gd name="T3" fmla="*/ 2 h 31"/>
                    <a:gd name="T4" fmla="*/ 0 w 31"/>
                    <a:gd name="T5" fmla="*/ 14 h 31"/>
                    <a:gd name="T6" fmla="*/ 12 w 31"/>
                    <a:gd name="T7" fmla="*/ 31 h 31"/>
                    <a:gd name="T8" fmla="*/ 27 w 31"/>
                    <a:gd name="T9" fmla="*/ 19 h 31"/>
                    <a:gd name="T10" fmla="*/ 10 w 31"/>
                    <a:gd name="T11" fmla="*/ 14 h 31"/>
                    <a:gd name="T12" fmla="*/ 27 w 31"/>
                    <a:gd name="T13" fmla="*/ 19 h 31"/>
                    <a:gd name="T14" fmla="*/ 31 w 31"/>
                    <a:gd name="T15" fmla="*/ 10 h 31"/>
                    <a:gd name="T16" fmla="*/ 29 w 31"/>
                    <a:gd name="T17" fmla="*/ 4 h 31"/>
                    <a:gd name="T18" fmla="*/ 23 w 31"/>
                    <a:gd name="T19" fmla="*/ 0 h 31"/>
                    <a:gd name="T20" fmla="*/ 15 w 31"/>
                    <a:gd name="T21" fmla="*/ 2 h 31"/>
                    <a:gd name="T22" fmla="*/ 31 w 31"/>
                    <a:gd name="T23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1">
                      <a:moveTo>
                        <a:pt x="31" y="6"/>
                      </a:moveTo>
                      <a:lnTo>
                        <a:pt x="15" y="2"/>
                      </a:lnTo>
                      <a:lnTo>
                        <a:pt x="0" y="14"/>
                      </a:lnTo>
                      <a:lnTo>
                        <a:pt x="12" y="31"/>
                      </a:lnTo>
                      <a:lnTo>
                        <a:pt x="27" y="19"/>
                      </a:lnTo>
                      <a:lnTo>
                        <a:pt x="10" y="14"/>
                      </a:lnTo>
                      <a:lnTo>
                        <a:pt x="27" y="19"/>
                      </a:lnTo>
                      <a:lnTo>
                        <a:pt x="31" y="10"/>
                      </a:lnTo>
                      <a:lnTo>
                        <a:pt x="29" y="4"/>
                      </a:lnTo>
                      <a:lnTo>
                        <a:pt x="23" y="0"/>
                      </a:lnTo>
                      <a:lnTo>
                        <a:pt x="15" y="2"/>
                      </a:lnTo>
                      <a:lnTo>
                        <a:pt x="31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0" name="Freeform 498"/>
                <p:cNvSpPr>
                  <a:spLocks/>
                </p:cNvSpPr>
                <p:nvPr/>
              </p:nvSpPr>
              <p:spPr bwMode="auto">
                <a:xfrm>
                  <a:off x="3767" y="1198"/>
                  <a:ext cx="34" cy="48"/>
                </a:xfrm>
                <a:custGeom>
                  <a:avLst/>
                  <a:gdLst>
                    <a:gd name="T0" fmla="*/ 25 w 34"/>
                    <a:gd name="T1" fmla="*/ 27 h 48"/>
                    <a:gd name="T2" fmla="*/ 34 w 34"/>
                    <a:gd name="T3" fmla="*/ 33 h 48"/>
                    <a:gd name="T4" fmla="*/ 21 w 34"/>
                    <a:gd name="T5" fmla="*/ 0 h 48"/>
                    <a:gd name="T6" fmla="*/ 0 w 34"/>
                    <a:gd name="T7" fmla="*/ 8 h 48"/>
                    <a:gd name="T8" fmla="*/ 13 w 34"/>
                    <a:gd name="T9" fmla="*/ 42 h 48"/>
                    <a:gd name="T10" fmla="*/ 21 w 34"/>
                    <a:gd name="T11" fmla="*/ 48 h 48"/>
                    <a:gd name="T12" fmla="*/ 13 w 34"/>
                    <a:gd name="T13" fmla="*/ 42 h 48"/>
                    <a:gd name="T14" fmla="*/ 19 w 34"/>
                    <a:gd name="T15" fmla="*/ 48 h 48"/>
                    <a:gd name="T16" fmla="*/ 28 w 34"/>
                    <a:gd name="T17" fmla="*/ 46 h 48"/>
                    <a:gd name="T18" fmla="*/ 34 w 34"/>
                    <a:gd name="T19" fmla="*/ 42 h 48"/>
                    <a:gd name="T20" fmla="*/ 34 w 34"/>
                    <a:gd name="T21" fmla="*/ 33 h 48"/>
                    <a:gd name="T22" fmla="*/ 25 w 34"/>
                    <a:gd name="T23" fmla="*/ 27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48">
                      <a:moveTo>
                        <a:pt x="25" y="27"/>
                      </a:moveTo>
                      <a:lnTo>
                        <a:pt x="34" y="33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13" y="42"/>
                      </a:lnTo>
                      <a:lnTo>
                        <a:pt x="21" y="48"/>
                      </a:lnTo>
                      <a:lnTo>
                        <a:pt x="13" y="42"/>
                      </a:lnTo>
                      <a:lnTo>
                        <a:pt x="19" y="48"/>
                      </a:lnTo>
                      <a:lnTo>
                        <a:pt x="28" y="46"/>
                      </a:lnTo>
                      <a:lnTo>
                        <a:pt x="34" y="42"/>
                      </a:lnTo>
                      <a:lnTo>
                        <a:pt x="34" y="33"/>
                      </a:lnTo>
                      <a:lnTo>
                        <a:pt x="25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1" name="Freeform 499"/>
                <p:cNvSpPr>
                  <a:spLocks/>
                </p:cNvSpPr>
                <p:nvPr/>
              </p:nvSpPr>
              <p:spPr bwMode="auto">
                <a:xfrm>
                  <a:off x="3788" y="1225"/>
                  <a:ext cx="29" cy="25"/>
                </a:xfrm>
                <a:custGeom>
                  <a:avLst/>
                  <a:gdLst>
                    <a:gd name="T0" fmla="*/ 29 w 29"/>
                    <a:gd name="T1" fmla="*/ 13 h 25"/>
                    <a:gd name="T2" fmla="*/ 21 w 29"/>
                    <a:gd name="T3" fmla="*/ 4 h 25"/>
                    <a:gd name="T4" fmla="*/ 4 w 29"/>
                    <a:gd name="T5" fmla="*/ 0 h 25"/>
                    <a:gd name="T6" fmla="*/ 0 w 29"/>
                    <a:gd name="T7" fmla="*/ 21 h 25"/>
                    <a:gd name="T8" fmla="*/ 17 w 29"/>
                    <a:gd name="T9" fmla="*/ 25 h 25"/>
                    <a:gd name="T10" fmla="*/ 9 w 29"/>
                    <a:gd name="T11" fmla="*/ 17 h 25"/>
                    <a:gd name="T12" fmla="*/ 17 w 29"/>
                    <a:gd name="T13" fmla="*/ 25 h 25"/>
                    <a:gd name="T14" fmla="*/ 25 w 29"/>
                    <a:gd name="T15" fmla="*/ 23 h 25"/>
                    <a:gd name="T16" fmla="*/ 29 w 29"/>
                    <a:gd name="T17" fmla="*/ 17 h 25"/>
                    <a:gd name="T18" fmla="*/ 27 w 29"/>
                    <a:gd name="T19" fmla="*/ 9 h 25"/>
                    <a:gd name="T20" fmla="*/ 21 w 29"/>
                    <a:gd name="T21" fmla="*/ 4 h 25"/>
                    <a:gd name="T22" fmla="*/ 29 w 29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29" y="13"/>
                      </a:moveTo>
                      <a:lnTo>
                        <a:pt x="21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7" y="25"/>
                      </a:lnTo>
                      <a:lnTo>
                        <a:pt x="9" y="17"/>
                      </a:lnTo>
                      <a:lnTo>
                        <a:pt x="17" y="25"/>
                      </a:lnTo>
                      <a:lnTo>
                        <a:pt x="25" y="23"/>
                      </a:lnTo>
                      <a:lnTo>
                        <a:pt x="29" y="17"/>
                      </a:lnTo>
                      <a:lnTo>
                        <a:pt x="27" y="9"/>
                      </a:lnTo>
                      <a:lnTo>
                        <a:pt x="21" y="4"/>
                      </a:lnTo>
                      <a:lnTo>
                        <a:pt x="29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2" name="Freeform 500"/>
                <p:cNvSpPr>
                  <a:spLocks/>
                </p:cNvSpPr>
                <p:nvPr/>
              </p:nvSpPr>
              <p:spPr bwMode="auto">
                <a:xfrm>
                  <a:off x="3797" y="1238"/>
                  <a:ext cx="25" cy="25"/>
                </a:xfrm>
                <a:custGeom>
                  <a:avLst/>
                  <a:gdLst>
                    <a:gd name="T0" fmla="*/ 20 w 25"/>
                    <a:gd name="T1" fmla="*/ 4 h 25"/>
                    <a:gd name="T2" fmla="*/ 25 w 25"/>
                    <a:gd name="T3" fmla="*/ 12 h 25"/>
                    <a:gd name="T4" fmla="*/ 20 w 25"/>
                    <a:gd name="T5" fmla="*/ 0 h 25"/>
                    <a:gd name="T6" fmla="*/ 0 w 25"/>
                    <a:gd name="T7" fmla="*/ 4 h 25"/>
                    <a:gd name="T8" fmla="*/ 4 w 25"/>
                    <a:gd name="T9" fmla="*/ 16 h 25"/>
                    <a:gd name="T10" fmla="*/ 8 w 25"/>
                    <a:gd name="T11" fmla="*/ 25 h 25"/>
                    <a:gd name="T12" fmla="*/ 4 w 25"/>
                    <a:gd name="T13" fmla="*/ 16 h 25"/>
                    <a:gd name="T14" fmla="*/ 8 w 25"/>
                    <a:gd name="T15" fmla="*/ 23 h 25"/>
                    <a:gd name="T16" fmla="*/ 16 w 25"/>
                    <a:gd name="T17" fmla="*/ 23 h 25"/>
                    <a:gd name="T18" fmla="*/ 23 w 25"/>
                    <a:gd name="T19" fmla="*/ 21 h 25"/>
                    <a:gd name="T20" fmla="*/ 25 w 25"/>
                    <a:gd name="T21" fmla="*/ 12 h 25"/>
                    <a:gd name="T22" fmla="*/ 20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0" y="4"/>
                      </a:moveTo>
                      <a:lnTo>
                        <a:pt x="25" y="12"/>
                      </a:lnTo>
                      <a:lnTo>
                        <a:pt x="20" y="0"/>
                      </a:lnTo>
                      <a:lnTo>
                        <a:pt x="0" y="4"/>
                      </a:lnTo>
                      <a:lnTo>
                        <a:pt x="4" y="16"/>
                      </a:lnTo>
                      <a:lnTo>
                        <a:pt x="8" y="25"/>
                      </a:lnTo>
                      <a:lnTo>
                        <a:pt x="4" y="16"/>
                      </a:lnTo>
                      <a:lnTo>
                        <a:pt x="8" y="23"/>
                      </a:lnTo>
                      <a:lnTo>
                        <a:pt x="16" y="23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0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3" name="Freeform 501"/>
                <p:cNvSpPr>
                  <a:spLocks/>
                </p:cNvSpPr>
                <p:nvPr/>
              </p:nvSpPr>
              <p:spPr bwMode="auto">
                <a:xfrm>
                  <a:off x="3805" y="1242"/>
                  <a:ext cx="48" cy="42"/>
                </a:xfrm>
                <a:custGeom>
                  <a:avLst/>
                  <a:gdLst>
                    <a:gd name="T0" fmla="*/ 48 w 48"/>
                    <a:gd name="T1" fmla="*/ 33 h 42"/>
                    <a:gd name="T2" fmla="*/ 44 w 48"/>
                    <a:gd name="T3" fmla="*/ 19 h 42"/>
                    <a:gd name="T4" fmla="*/ 12 w 48"/>
                    <a:gd name="T5" fmla="*/ 0 h 42"/>
                    <a:gd name="T6" fmla="*/ 0 w 48"/>
                    <a:gd name="T7" fmla="*/ 21 h 42"/>
                    <a:gd name="T8" fmla="*/ 31 w 48"/>
                    <a:gd name="T9" fmla="*/ 40 h 42"/>
                    <a:gd name="T10" fmla="*/ 27 w 48"/>
                    <a:gd name="T11" fmla="*/ 25 h 42"/>
                    <a:gd name="T12" fmla="*/ 31 w 48"/>
                    <a:gd name="T13" fmla="*/ 40 h 42"/>
                    <a:gd name="T14" fmla="*/ 40 w 48"/>
                    <a:gd name="T15" fmla="*/ 42 h 42"/>
                    <a:gd name="T16" fmla="*/ 48 w 48"/>
                    <a:gd name="T17" fmla="*/ 35 h 42"/>
                    <a:gd name="T18" fmla="*/ 48 w 48"/>
                    <a:gd name="T19" fmla="*/ 27 h 42"/>
                    <a:gd name="T20" fmla="*/ 44 w 48"/>
                    <a:gd name="T21" fmla="*/ 19 h 42"/>
                    <a:gd name="T22" fmla="*/ 48 w 48"/>
                    <a:gd name="T23" fmla="*/ 33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" h="42">
                      <a:moveTo>
                        <a:pt x="48" y="33"/>
                      </a:moveTo>
                      <a:lnTo>
                        <a:pt x="44" y="19"/>
                      </a:lnTo>
                      <a:lnTo>
                        <a:pt x="12" y="0"/>
                      </a:lnTo>
                      <a:lnTo>
                        <a:pt x="0" y="21"/>
                      </a:lnTo>
                      <a:lnTo>
                        <a:pt x="31" y="40"/>
                      </a:lnTo>
                      <a:lnTo>
                        <a:pt x="27" y="25"/>
                      </a:lnTo>
                      <a:lnTo>
                        <a:pt x="31" y="40"/>
                      </a:lnTo>
                      <a:lnTo>
                        <a:pt x="40" y="42"/>
                      </a:lnTo>
                      <a:lnTo>
                        <a:pt x="48" y="35"/>
                      </a:lnTo>
                      <a:lnTo>
                        <a:pt x="48" y="27"/>
                      </a:lnTo>
                      <a:lnTo>
                        <a:pt x="44" y="19"/>
                      </a:lnTo>
                      <a:lnTo>
                        <a:pt x="48" y="3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4" name="Freeform 502"/>
                <p:cNvSpPr>
                  <a:spLocks/>
                </p:cNvSpPr>
                <p:nvPr/>
              </p:nvSpPr>
              <p:spPr bwMode="auto">
                <a:xfrm>
                  <a:off x="3824" y="1267"/>
                  <a:ext cx="29" cy="31"/>
                </a:xfrm>
                <a:custGeom>
                  <a:avLst/>
                  <a:gdLst>
                    <a:gd name="T0" fmla="*/ 14 w 29"/>
                    <a:gd name="T1" fmla="*/ 10 h 31"/>
                    <a:gd name="T2" fmla="*/ 21 w 29"/>
                    <a:gd name="T3" fmla="*/ 25 h 31"/>
                    <a:gd name="T4" fmla="*/ 29 w 29"/>
                    <a:gd name="T5" fmla="*/ 8 h 31"/>
                    <a:gd name="T6" fmla="*/ 8 w 29"/>
                    <a:gd name="T7" fmla="*/ 0 h 31"/>
                    <a:gd name="T8" fmla="*/ 0 w 29"/>
                    <a:gd name="T9" fmla="*/ 17 h 31"/>
                    <a:gd name="T10" fmla="*/ 6 w 29"/>
                    <a:gd name="T11" fmla="*/ 31 h 31"/>
                    <a:gd name="T12" fmla="*/ 0 w 29"/>
                    <a:gd name="T13" fmla="*/ 17 h 31"/>
                    <a:gd name="T14" fmla="*/ 0 w 29"/>
                    <a:gd name="T15" fmla="*/ 25 h 31"/>
                    <a:gd name="T16" fmla="*/ 8 w 29"/>
                    <a:gd name="T17" fmla="*/ 29 h 31"/>
                    <a:gd name="T18" fmla="*/ 14 w 29"/>
                    <a:gd name="T19" fmla="*/ 31 h 31"/>
                    <a:gd name="T20" fmla="*/ 21 w 29"/>
                    <a:gd name="T21" fmla="*/ 25 h 31"/>
                    <a:gd name="T22" fmla="*/ 14 w 29"/>
                    <a:gd name="T23" fmla="*/ 1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14" y="10"/>
                      </a:moveTo>
                      <a:lnTo>
                        <a:pt x="21" y="25"/>
                      </a:lnTo>
                      <a:lnTo>
                        <a:pt x="29" y="8"/>
                      </a:lnTo>
                      <a:lnTo>
                        <a:pt x="8" y="0"/>
                      </a:lnTo>
                      <a:lnTo>
                        <a:pt x="0" y="17"/>
                      </a:lnTo>
                      <a:lnTo>
                        <a:pt x="6" y="31"/>
                      </a:lnTo>
                      <a:lnTo>
                        <a:pt x="0" y="17"/>
                      </a:lnTo>
                      <a:lnTo>
                        <a:pt x="0" y="25"/>
                      </a:lnTo>
                      <a:lnTo>
                        <a:pt x="8" y="29"/>
                      </a:lnTo>
                      <a:lnTo>
                        <a:pt x="14" y="31"/>
                      </a:lnTo>
                      <a:lnTo>
                        <a:pt x="21" y="25"/>
                      </a:lnTo>
                      <a:lnTo>
                        <a:pt x="14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5" name="Freeform 503"/>
                <p:cNvSpPr>
                  <a:spLocks/>
                </p:cNvSpPr>
                <p:nvPr/>
              </p:nvSpPr>
              <p:spPr bwMode="auto">
                <a:xfrm>
                  <a:off x="3830" y="1277"/>
                  <a:ext cx="23" cy="25"/>
                </a:xfrm>
                <a:custGeom>
                  <a:avLst/>
                  <a:gdLst>
                    <a:gd name="T0" fmla="*/ 23 w 23"/>
                    <a:gd name="T1" fmla="*/ 19 h 25"/>
                    <a:gd name="T2" fmla="*/ 17 w 23"/>
                    <a:gd name="T3" fmla="*/ 5 h 25"/>
                    <a:gd name="T4" fmla="*/ 8 w 23"/>
                    <a:gd name="T5" fmla="*/ 0 h 25"/>
                    <a:gd name="T6" fmla="*/ 0 w 23"/>
                    <a:gd name="T7" fmla="*/ 21 h 25"/>
                    <a:gd name="T8" fmla="*/ 8 w 23"/>
                    <a:gd name="T9" fmla="*/ 25 h 25"/>
                    <a:gd name="T10" fmla="*/ 2 w 23"/>
                    <a:gd name="T11" fmla="*/ 11 h 25"/>
                    <a:gd name="T12" fmla="*/ 8 w 23"/>
                    <a:gd name="T13" fmla="*/ 25 h 25"/>
                    <a:gd name="T14" fmla="*/ 17 w 23"/>
                    <a:gd name="T15" fmla="*/ 25 h 25"/>
                    <a:gd name="T16" fmla="*/ 23 w 23"/>
                    <a:gd name="T17" fmla="*/ 17 h 25"/>
                    <a:gd name="T18" fmla="*/ 23 w 23"/>
                    <a:gd name="T19" fmla="*/ 11 h 25"/>
                    <a:gd name="T20" fmla="*/ 17 w 23"/>
                    <a:gd name="T21" fmla="*/ 5 h 25"/>
                    <a:gd name="T22" fmla="*/ 23 w 23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3" y="19"/>
                      </a:moveTo>
                      <a:lnTo>
                        <a:pt x="17" y="5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2" y="11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7" y="5"/>
                      </a:lnTo>
                      <a:lnTo>
                        <a:pt x="23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6" name="Freeform 504"/>
                <p:cNvSpPr>
                  <a:spLocks/>
                </p:cNvSpPr>
                <p:nvPr/>
              </p:nvSpPr>
              <p:spPr bwMode="auto">
                <a:xfrm>
                  <a:off x="3824" y="1288"/>
                  <a:ext cx="29" cy="35"/>
                </a:xfrm>
                <a:custGeom>
                  <a:avLst/>
                  <a:gdLst>
                    <a:gd name="T0" fmla="*/ 21 w 29"/>
                    <a:gd name="T1" fmla="*/ 21 h 35"/>
                    <a:gd name="T2" fmla="*/ 21 w 29"/>
                    <a:gd name="T3" fmla="*/ 29 h 35"/>
                    <a:gd name="T4" fmla="*/ 29 w 29"/>
                    <a:gd name="T5" fmla="*/ 8 h 35"/>
                    <a:gd name="T6" fmla="*/ 8 w 29"/>
                    <a:gd name="T7" fmla="*/ 0 h 35"/>
                    <a:gd name="T8" fmla="*/ 0 w 29"/>
                    <a:gd name="T9" fmla="*/ 21 h 35"/>
                    <a:gd name="T10" fmla="*/ 0 w 29"/>
                    <a:gd name="T11" fmla="*/ 29 h 35"/>
                    <a:gd name="T12" fmla="*/ 0 w 29"/>
                    <a:gd name="T13" fmla="*/ 21 h 35"/>
                    <a:gd name="T14" fmla="*/ 0 w 29"/>
                    <a:gd name="T15" fmla="*/ 29 h 35"/>
                    <a:gd name="T16" fmla="*/ 8 w 29"/>
                    <a:gd name="T17" fmla="*/ 33 h 35"/>
                    <a:gd name="T18" fmla="*/ 14 w 29"/>
                    <a:gd name="T19" fmla="*/ 35 h 35"/>
                    <a:gd name="T20" fmla="*/ 21 w 29"/>
                    <a:gd name="T21" fmla="*/ 29 h 35"/>
                    <a:gd name="T22" fmla="*/ 21 w 29"/>
                    <a:gd name="T23" fmla="*/ 21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5">
                      <a:moveTo>
                        <a:pt x="21" y="21"/>
                      </a:moveTo>
                      <a:lnTo>
                        <a:pt x="21" y="29"/>
                      </a:lnTo>
                      <a:lnTo>
                        <a:pt x="29" y="8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0" y="29"/>
                      </a:lnTo>
                      <a:lnTo>
                        <a:pt x="0" y="21"/>
                      </a:lnTo>
                      <a:lnTo>
                        <a:pt x="0" y="29"/>
                      </a:lnTo>
                      <a:lnTo>
                        <a:pt x="8" y="33"/>
                      </a:lnTo>
                      <a:lnTo>
                        <a:pt x="14" y="35"/>
                      </a:lnTo>
                      <a:lnTo>
                        <a:pt x="21" y="29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7" name="Freeform 505"/>
                <p:cNvSpPr>
                  <a:spLocks/>
                </p:cNvSpPr>
                <p:nvPr/>
              </p:nvSpPr>
              <p:spPr bwMode="auto">
                <a:xfrm>
                  <a:off x="3824" y="1309"/>
                  <a:ext cx="33" cy="39"/>
                </a:xfrm>
                <a:custGeom>
                  <a:avLst/>
                  <a:gdLst>
                    <a:gd name="T0" fmla="*/ 33 w 33"/>
                    <a:gd name="T1" fmla="*/ 27 h 39"/>
                    <a:gd name="T2" fmla="*/ 33 w 33"/>
                    <a:gd name="T3" fmla="*/ 25 h 39"/>
                    <a:gd name="T4" fmla="*/ 21 w 33"/>
                    <a:gd name="T5" fmla="*/ 0 h 39"/>
                    <a:gd name="T6" fmla="*/ 0 w 33"/>
                    <a:gd name="T7" fmla="*/ 8 h 39"/>
                    <a:gd name="T8" fmla="*/ 12 w 33"/>
                    <a:gd name="T9" fmla="*/ 33 h 39"/>
                    <a:gd name="T10" fmla="*/ 12 w 33"/>
                    <a:gd name="T11" fmla="*/ 31 h 39"/>
                    <a:gd name="T12" fmla="*/ 12 w 33"/>
                    <a:gd name="T13" fmla="*/ 33 h 39"/>
                    <a:gd name="T14" fmla="*/ 19 w 33"/>
                    <a:gd name="T15" fmla="*/ 39 h 39"/>
                    <a:gd name="T16" fmla="*/ 27 w 33"/>
                    <a:gd name="T17" fmla="*/ 37 h 39"/>
                    <a:gd name="T18" fmla="*/ 33 w 33"/>
                    <a:gd name="T19" fmla="*/ 33 h 39"/>
                    <a:gd name="T20" fmla="*/ 33 w 33"/>
                    <a:gd name="T21" fmla="*/ 25 h 39"/>
                    <a:gd name="T22" fmla="*/ 33 w 33"/>
                    <a:gd name="T23" fmla="*/ 27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9">
                      <a:moveTo>
                        <a:pt x="33" y="27"/>
                      </a:moveTo>
                      <a:lnTo>
                        <a:pt x="33" y="25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12" y="33"/>
                      </a:lnTo>
                      <a:lnTo>
                        <a:pt x="12" y="31"/>
                      </a:lnTo>
                      <a:lnTo>
                        <a:pt x="12" y="33"/>
                      </a:lnTo>
                      <a:lnTo>
                        <a:pt x="19" y="39"/>
                      </a:lnTo>
                      <a:lnTo>
                        <a:pt x="27" y="37"/>
                      </a:lnTo>
                      <a:lnTo>
                        <a:pt x="33" y="33"/>
                      </a:lnTo>
                      <a:lnTo>
                        <a:pt x="33" y="25"/>
                      </a:lnTo>
                      <a:lnTo>
                        <a:pt x="33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8" name="Freeform 506"/>
                <p:cNvSpPr>
                  <a:spLocks/>
                </p:cNvSpPr>
                <p:nvPr/>
              </p:nvSpPr>
              <p:spPr bwMode="auto">
                <a:xfrm>
                  <a:off x="3836" y="1336"/>
                  <a:ext cx="30" cy="56"/>
                </a:xfrm>
                <a:custGeom>
                  <a:avLst/>
                  <a:gdLst>
                    <a:gd name="T0" fmla="*/ 30 w 30"/>
                    <a:gd name="T1" fmla="*/ 50 h 56"/>
                    <a:gd name="T2" fmla="*/ 30 w 30"/>
                    <a:gd name="T3" fmla="*/ 46 h 56"/>
                    <a:gd name="T4" fmla="*/ 21 w 30"/>
                    <a:gd name="T5" fmla="*/ 0 h 56"/>
                    <a:gd name="T6" fmla="*/ 0 w 30"/>
                    <a:gd name="T7" fmla="*/ 4 h 56"/>
                    <a:gd name="T8" fmla="*/ 9 w 30"/>
                    <a:gd name="T9" fmla="*/ 50 h 56"/>
                    <a:gd name="T10" fmla="*/ 9 w 30"/>
                    <a:gd name="T11" fmla="*/ 46 h 56"/>
                    <a:gd name="T12" fmla="*/ 9 w 30"/>
                    <a:gd name="T13" fmla="*/ 50 h 56"/>
                    <a:gd name="T14" fmla="*/ 13 w 30"/>
                    <a:gd name="T15" fmla="*/ 56 h 56"/>
                    <a:gd name="T16" fmla="*/ 21 w 30"/>
                    <a:gd name="T17" fmla="*/ 56 h 56"/>
                    <a:gd name="T18" fmla="*/ 27 w 30"/>
                    <a:gd name="T19" fmla="*/ 54 h 56"/>
                    <a:gd name="T20" fmla="*/ 30 w 30"/>
                    <a:gd name="T21" fmla="*/ 46 h 56"/>
                    <a:gd name="T22" fmla="*/ 30 w 30"/>
                    <a:gd name="T23" fmla="*/ 5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56">
                      <a:moveTo>
                        <a:pt x="30" y="50"/>
                      </a:moveTo>
                      <a:lnTo>
                        <a:pt x="30" y="46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9" y="50"/>
                      </a:lnTo>
                      <a:lnTo>
                        <a:pt x="9" y="46"/>
                      </a:lnTo>
                      <a:lnTo>
                        <a:pt x="9" y="50"/>
                      </a:lnTo>
                      <a:lnTo>
                        <a:pt x="13" y="56"/>
                      </a:lnTo>
                      <a:lnTo>
                        <a:pt x="21" y="56"/>
                      </a:lnTo>
                      <a:lnTo>
                        <a:pt x="27" y="54"/>
                      </a:lnTo>
                      <a:lnTo>
                        <a:pt x="30" y="46"/>
                      </a:lnTo>
                      <a:lnTo>
                        <a:pt x="30" y="5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59" name="Freeform 507"/>
                <p:cNvSpPr>
                  <a:spLocks/>
                </p:cNvSpPr>
                <p:nvPr/>
              </p:nvSpPr>
              <p:spPr bwMode="auto">
                <a:xfrm>
                  <a:off x="3840" y="1382"/>
                  <a:ext cx="26" cy="27"/>
                </a:xfrm>
                <a:custGeom>
                  <a:avLst/>
                  <a:gdLst>
                    <a:gd name="T0" fmla="*/ 19 w 26"/>
                    <a:gd name="T1" fmla="*/ 12 h 27"/>
                    <a:gd name="T2" fmla="*/ 21 w 26"/>
                    <a:gd name="T3" fmla="*/ 21 h 27"/>
                    <a:gd name="T4" fmla="*/ 26 w 26"/>
                    <a:gd name="T5" fmla="*/ 4 h 27"/>
                    <a:gd name="T6" fmla="*/ 5 w 26"/>
                    <a:gd name="T7" fmla="*/ 0 h 27"/>
                    <a:gd name="T8" fmla="*/ 0 w 26"/>
                    <a:gd name="T9" fmla="*/ 16 h 27"/>
                    <a:gd name="T10" fmla="*/ 3 w 26"/>
                    <a:gd name="T11" fmla="*/ 25 h 27"/>
                    <a:gd name="T12" fmla="*/ 0 w 26"/>
                    <a:gd name="T13" fmla="*/ 16 h 27"/>
                    <a:gd name="T14" fmla="*/ 3 w 26"/>
                    <a:gd name="T15" fmla="*/ 25 h 27"/>
                    <a:gd name="T16" fmla="*/ 9 w 26"/>
                    <a:gd name="T17" fmla="*/ 27 h 27"/>
                    <a:gd name="T18" fmla="*/ 17 w 26"/>
                    <a:gd name="T19" fmla="*/ 27 h 27"/>
                    <a:gd name="T20" fmla="*/ 21 w 26"/>
                    <a:gd name="T21" fmla="*/ 21 h 27"/>
                    <a:gd name="T22" fmla="*/ 19 w 26"/>
                    <a:gd name="T23" fmla="*/ 1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7">
                      <a:moveTo>
                        <a:pt x="19" y="12"/>
                      </a:moveTo>
                      <a:lnTo>
                        <a:pt x="21" y="21"/>
                      </a:lnTo>
                      <a:lnTo>
                        <a:pt x="26" y="4"/>
                      </a:lnTo>
                      <a:lnTo>
                        <a:pt x="5" y="0"/>
                      </a:lnTo>
                      <a:lnTo>
                        <a:pt x="0" y="16"/>
                      </a:lnTo>
                      <a:lnTo>
                        <a:pt x="3" y="25"/>
                      </a:lnTo>
                      <a:lnTo>
                        <a:pt x="0" y="16"/>
                      </a:lnTo>
                      <a:lnTo>
                        <a:pt x="3" y="25"/>
                      </a:lnTo>
                      <a:lnTo>
                        <a:pt x="9" y="27"/>
                      </a:lnTo>
                      <a:lnTo>
                        <a:pt x="17" y="27"/>
                      </a:lnTo>
                      <a:lnTo>
                        <a:pt x="21" y="21"/>
                      </a:lnTo>
                      <a:lnTo>
                        <a:pt x="19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0" name="Freeform 508"/>
                <p:cNvSpPr>
                  <a:spLocks/>
                </p:cNvSpPr>
                <p:nvPr/>
              </p:nvSpPr>
              <p:spPr bwMode="auto">
                <a:xfrm>
                  <a:off x="3843" y="1394"/>
                  <a:ext cx="46" cy="54"/>
                </a:xfrm>
                <a:custGeom>
                  <a:avLst/>
                  <a:gdLst>
                    <a:gd name="T0" fmla="*/ 35 w 46"/>
                    <a:gd name="T1" fmla="*/ 29 h 54"/>
                    <a:gd name="T2" fmla="*/ 43 w 46"/>
                    <a:gd name="T3" fmla="*/ 36 h 54"/>
                    <a:gd name="T4" fmla="*/ 16 w 46"/>
                    <a:gd name="T5" fmla="*/ 0 h 54"/>
                    <a:gd name="T6" fmla="*/ 0 w 46"/>
                    <a:gd name="T7" fmla="*/ 13 h 54"/>
                    <a:gd name="T8" fmla="*/ 27 w 46"/>
                    <a:gd name="T9" fmla="*/ 48 h 54"/>
                    <a:gd name="T10" fmla="*/ 35 w 46"/>
                    <a:gd name="T11" fmla="*/ 54 h 54"/>
                    <a:gd name="T12" fmla="*/ 27 w 46"/>
                    <a:gd name="T13" fmla="*/ 48 h 54"/>
                    <a:gd name="T14" fmla="*/ 35 w 46"/>
                    <a:gd name="T15" fmla="*/ 52 h 54"/>
                    <a:gd name="T16" fmla="*/ 41 w 46"/>
                    <a:gd name="T17" fmla="*/ 50 h 54"/>
                    <a:gd name="T18" fmla="*/ 46 w 46"/>
                    <a:gd name="T19" fmla="*/ 44 h 54"/>
                    <a:gd name="T20" fmla="*/ 43 w 46"/>
                    <a:gd name="T21" fmla="*/ 36 h 54"/>
                    <a:gd name="T22" fmla="*/ 35 w 46"/>
                    <a:gd name="T23" fmla="*/ 29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54">
                      <a:moveTo>
                        <a:pt x="35" y="29"/>
                      </a:moveTo>
                      <a:lnTo>
                        <a:pt x="43" y="36"/>
                      </a:lnTo>
                      <a:lnTo>
                        <a:pt x="16" y="0"/>
                      </a:lnTo>
                      <a:lnTo>
                        <a:pt x="0" y="13"/>
                      </a:lnTo>
                      <a:lnTo>
                        <a:pt x="27" y="48"/>
                      </a:lnTo>
                      <a:lnTo>
                        <a:pt x="35" y="54"/>
                      </a:lnTo>
                      <a:lnTo>
                        <a:pt x="27" y="48"/>
                      </a:lnTo>
                      <a:lnTo>
                        <a:pt x="35" y="52"/>
                      </a:lnTo>
                      <a:lnTo>
                        <a:pt x="41" y="50"/>
                      </a:lnTo>
                      <a:lnTo>
                        <a:pt x="46" y="44"/>
                      </a:lnTo>
                      <a:lnTo>
                        <a:pt x="43" y="36"/>
                      </a:lnTo>
                      <a:lnTo>
                        <a:pt x="35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1" name="Freeform 509"/>
                <p:cNvSpPr>
                  <a:spLocks/>
                </p:cNvSpPr>
                <p:nvPr/>
              </p:nvSpPr>
              <p:spPr bwMode="auto">
                <a:xfrm>
                  <a:off x="3878" y="1423"/>
                  <a:ext cx="29" cy="25"/>
                </a:xfrm>
                <a:custGeom>
                  <a:avLst/>
                  <a:gdLst>
                    <a:gd name="T0" fmla="*/ 25 w 29"/>
                    <a:gd name="T1" fmla="*/ 19 h 25"/>
                    <a:gd name="T2" fmla="*/ 17 w 29"/>
                    <a:gd name="T3" fmla="*/ 0 h 25"/>
                    <a:gd name="T4" fmla="*/ 0 w 29"/>
                    <a:gd name="T5" fmla="*/ 0 h 25"/>
                    <a:gd name="T6" fmla="*/ 0 w 29"/>
                    <a:gd name="T7" fmla="*/ 25 h 25"/>
                    <a:gd name="T8" fmla="*/ 17 w 29"/>
                    <a:gd name="T9" fmla="*/ 25 h 25"/>
                    <a:gd name="T10" fmla="*/ 8 w 29"/>
                    <a:gd name="T11" fmla="*/ 7 h 25"/>
                    <a:gd name="T12" fmla="*/ 17 w 29"/>
                    <a:gd name="T13" fmla="*/ 25 h 25"/>
                    <a:gd name="T14" fmla="*/ 27 w 29"/>
                    <a:gd name="T15" fmla="*/ 21 h 25"/>
                    <a:gd name="T16" fmla="*/ 29 w 29"/>
                    <a:gd name="T17" fmla="*/ 13 h 25"/>
                    <a:gd name="T18" fmla="*/ 27 w 29"/>
                    <a:gd name="T19" fmla="*/ 5 h 25"/>
                    <a:gd name="T20" fmla="*/ 17 w 29"/>
                    <a:gd name="T21" fmla="*/ 0 h 25"/>
                    <a:gd name="T22" fmla="*/ 25 w 29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25" y="19"/>
                      </a:moveTo>
                      <a:lnTo>
                        <a:pt x="17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7" y="25"/>
                      </a:lnTo>
                      <a:lnTo>
                        <a:pt x="8" y="7"/>
                      </a:lnTo>
                      <a:lnTo>
                        <a:pt x="17" y="25"/>
                      </a:lnTo>
                      <a:lnTo>
                        <a:pt x="27" y="21"/>
                      </a:lnTo>
                      <a:lnTo>
                        <a:pt x="29" y="13"/>
                      </a:lnTo>
                      <a:lnTo>
                        <a:pt x="27" y="5"/>
                      </a:lnTo>
                      <a:lnTo>
                        <a:pt x="17" y="0"/>
                      </a:lnTo>
                      <a:lnTo>
                        <a:pt x="25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2" name="Freeform 510"/>
                <p:cNvSpPr>
                  <a:spLocks/>
                </p:cNvSpPr>
                <p:nvPr/>
              </p:nvSpPr>
              <p:spPr bwMode="auto">
                <a:xfrm>
                  <a:off x="3876" y="1430"/>
                  <a:ext cx="27" cy="29"/>
                </a:xfrm>
                <a:custGeom>
                  <a:avLst/>
                  <a:gdLst>
                    <a:gd name="T0" fmla="*/ 21 w 27"/>
                    <a:gd name="T1" fmla="*/ 14 h 29"/>
                    <a:gd name="T2" fmla="*/ 19 w 27"/>
                    <a:gd name="T3" fmla="*/ 25 h 29"/>
                    <a:gd name="T4" fmla="*/ 27 w 27"/>
                    <a:gd name="T5" fmla="*/ 12 h 29"/>
                    <a:gd name="T6" fmla="*/ 10 w 27"/>
                    <a:gd name="T7" fmla="*/ 0 h 29"/>
                    <a:gd name="T8" fmla="*/ 2 w 27"/>
                    <a:gd name="T9" fmla="*/ 12 h 29"/>
                    <a:gd name="T10" fmla="*/ 0 w 27"/>
                    <a:gd name="T11" fmla="*/ 23 h 29"/>
                    <a:gd name="T12" fmla="*/ 2 w 27"/>
                    <a:gd name="T13" fmla="*/ 12 h 29"/>
                    <a:gd name="T14" fmla="*/ 0 w 27"/>
                    <a:gd name="T15" fmla="*/ 21 h 29"/>
                    <a:gd name="T16" fmla="*/ 4 w 27"/>
                    <a:gd name="T17" fmla="*/ 27 h 29"/>
                    <a:gd name="T18" fmla="*/ 13 w 27"/>
                    <a:gd name="T19" fmla="*/ 29 h 29"/>
                    <a:gd name="T20" fmla="*/ 19 w 27"/>
                    <a:gd name="T21" fmla="*/ 25 h 29"/>
                    <a:gd name="T22" fmla="*/ 21 w 27"/>
                    <a:gd name="T2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21" y="14"/>
                      </a:moveTo>
                      <a:lnTo>
                        <a:pt x="19" y="25"/>
                      </a:lnTo>
                      <a:lnTo>
                        <a:pt x="27" y="12"/>
                      </a:lnTo>
                      <a:lnTo>
                        <a:pt x="10" y="0"/>
                      </a:lnTo>
                      <a:lnTo>
                        <a:pt x="2" y="12"/>
                      </a:lnTo>
                      <a:lnTo>
                        <a:pt x="0" y="23"/>
                      </a:lnTo>
                      <a:lnTo>
                        <a:pt x="2" y="12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13" y="29"/>
                      </a:lnTo>
                      <a:lnTo>
                        <a:pt x="19" y="25"/>
                      </a:lnTo>
                      <a:lnTo>
                        <a:pt x="21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3" name="Freeform 511"/>
                <p:cNvSpPr>
                  <a:spLocks/>
                </p:cNvSpPr>
                <p:nvPr/>
              </p:nvSpPr>
              <p:spPr bwMode="auto">
                <a:xfrm>
                  <a:off x="3876" y="1444"/>
                  <a:ext cx="44" cy="65"/>
                </a:xfrm>
                <a:custGeom>
                  <a:avLst/>
                  <a:gdLst>
                    <a:gd name="T0" fmla="*/ 44 w 44"/>
                    <a:gd name="T1" fmla="*/ 57 h 65"/>
                    <a:gd name="T2" fmla="*/ 44 w 44"/>
                    <a:gd name="T3" fmla="*/ 50 h 65"/>
                    <a:gd name="T4" fmla="*/ 21 w 44"/>
                    <a:gd name="T5" fmla="*/ 0 h 65"/>
                    <a:gd name="T6" fmla="*/ 0 w 44"/>
                    <a:gd name="T7" fmla="*/ 9 h 65"/>
                    <a:gd name="T8" fmla="*/ 23 w 44"/>
                    <a:gd name="T9" fmla="*/ 59 h 65"/>
                    <a:gd name="T10" fmla="*/ 23 w 44"/>
                    <a:gd name="T11" fmla="*/ 52 h 65"/>
                    <a:gd name="T12" fmla="*/ 23 w 44"/>
                    <a:gd name="T13" fmla="*/ 59 h 65"/>
                    <a:gd name="T14" fmla="*/ 29 w 44"/>
                    <a:gd name="T15" fmla="*/ 65 h 65"/>
                    <a:gd name="T16" fmla="*/ 38 w 44"/>
                    <a:gd name="T17" fmla="*/ 63 h 65"/>
                    <a:gd name="T18" fmla="*/ 44 w 44"/>
                    <a:gd name="T19" fmla="*/ 59 h 65"/>
                    <a:gd name="T20" fmla="*/ 44 w 44"/>
                    <a:gd name="T21" fmla="*/ 50 h 65"/>
                    <a:gd name="T22" fmla="*/ 44 w 44"/>
                    <a:gd name="T23" fmla="*/ 57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65">
                      <a:moveTo>
                        <a:pt x="44" y="57"/>
                      </a:moveTo>
                      <a:lnTo>
                        <a:pt x="44" y="50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23" y="59"/>
                      </a:lnTo>
                      <a:lnTo>
                        <a:pt x="23" y="52"/>
                      </a:lnTo>
                      <a:lnTo>
                        <a:pt x="23" y="59"/>
                      </a:lnTo>
                      <a:lnTo>
                        <a:pt x="29" y="65"/>
                      </a:lnTo>
                      <a:lnTo>
                        <a:pt x="38" y="63"/>
                      </a:lnTo>
                      <a:lnTo>
                        <a:pt x="44" y="59"/>
                      </a:lnTo>
                      <a:lnTo>
                        <a:pt x="44" y="50"/>
                      </a:lnTo>
                      <a:lnTo>
                        <a:pt x="44" y="5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4" name="Freeform 512"/>
                <p:cNvSpPr>
                  <a:spLocks/>
                </p:cNvSpPr>
                <p:nvPr/>
              </p:nvSpPr>
              <p:spPr bwMode="auto">
                <a:xfrm>
                  <a:off x="3889" y="1496"/>
                  <a:ext cx="31" cy="53"/>
                </a:xfrm>
                <a:custGeom>
                  <a:avLst/>
                  <a:gdLst>
                    <a:gd name="T0" fmla="*/ 20 w 31"/>
                    <a:gd name="T1" fmla="*/ 42 h 53"/>
                    <a:gd name="T2" fmla="*/ 20 w 31"/>
                    <a:gd name="T3" fmla="*/ 46 h 53"/>
                    <a:gd name="T4" fmla="*/ 31 w 31"/>
                    <a:gd name="T5" fmla="*/ 5 h 53"/>
                    <a:gd name="T6" fmla="*/ 10 w 31"/>
                    <a:gd name="T7" fmla="*/ 0 h 53"/>
                    <a:gd name="T8" fmla="*/ 0 w 31"/>
                    <a:gd name="T9" fmla="*/ 42 h 53"/>
                    <a:gd name="T10" fmla="*/ 0 w 31"/>
                    <a:gd name="T11" fmla="*/ 46 h 53"/>
                    <a:gd name="T12" fmla="*/ 0 w 31"/>
                    <a:gd name="T13" fmla="*/ 42 h 53"/>
                    <a:gd name="T14" fmla="*/ 2 w 31"/>
                    <a:gd name="T15" fmla="*/ 51 h 53"/>
                    <a:gd name="T16" fmla="*/ 8 w 31"/>
                    <a:gd name="T17" fmla="*/ 53 h 53"/>
                    <a:gd name="T18" fmla="*/ 16 w 31"/>
                    <a:gd name="T19" fmla="*/ 53 h 53"/>
                    <a:gd name="T20" fmla="*/ 20 w 31"/>
                    <a:gd name="T21" fmla="*/ 46 h 53"/>
                    <a:gd name="T22" fmla="*/ 20 w 31"/>
                    <a:gd name="T23" fmla="*/ 4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53">
                      <a:moveTo>
                        <a:pt x="20" y="42"/>
                      </a:moveTo>
                      <a:lnTo>
                        <a:pt x="20" y="46"/>
                      </a:lnTo>
                      <a:lnTo>
                        <a:pt x="31" y="5"/>
                      </a:lnTo>
                      <a:lnTo>
                        <a:pt x="10" y="0"/>
                      </a:lnTo>
                      <a:lnTo>
                        <a:pt x="0" y="42"/>
                      </a:lnTo>
                      <a:lnTo>
                        <a:pt x="0" y="46"/>
                      </a:lnTo>
                      <a:lnTo>
                        <a:pt x="0" y="42"/>
                      </a:lnTo>
                      <a:lnTo>
                        <a:pt x="2" y="51"/>
                      </a:lnTo>
                      <a:lnTo>
                        <a:pt x="8" y="53"/>
                      </a:lnTo>
                      <a:lnTo>
                        <a:pt x="16" y="53"/>
                      </a:lnTo>
                      <a:lnTo>
                        <a:pt x="20" y="46"/>
                      </a:lnTo>
                      <a:lnTo>
                        <a:pt x="20" y="4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5" name="Freeform 513"/>
                <p:cNvSpPr>
                  <a:spLocks/>
                </p:cNvSpPr>
                <p:nvPr/>
              </p:nvSpPr>
              <p:spPr bwMode="auto">
                <a:xfrm>
                  <a:off x="3889" y="1538"/>
                  <a:ext cx="27" cy="29"/>
                </a:xfrm>
                <a:custGeom>
                  <a:avLst/>
                  <a:gdLst>
                    <a:gd name="T0" fmla="*/ 25 w 27"/>
                    <a:gd name="T1" fmla="*/ 15 h 29"/>
                    <a:gd name="T2" fmla="*/ 27 w 27"/>
                    <a:gd name="T3" fmla="*/ 19 h 29"/>
                    <a:gd name="T4" fmla="*/ 20 w 27"/>
                    <a:gd name="T5" fmla="*/ 0 h 29"/>
                    <a:gd name="T6" fmla="*/ 0 w 27"/>
                    <a:gd name="T7" fmla="*/ 4 h 29"/>
                    <a:gd name="T8" fmla="*/ 6 w 27"/>
                    <a:gd name="T9" fmla="*/ 23 h 29"/>
                    <a:gd name="T10" fmla="*/ 8 w 27"/>
                    <a:gd name="T11" fmla="*/ 27 h 29"/>
                    <a:gd name="T12" fmla="*/ 6 w 27"/>
                    <a:gd name="T13" fmla="*/ 23 h 29"/>
                    <a:gd name="T14" fmla="*/ 10 w 27"/>
                    <a:gd name="T15" fmla="*/ 29 h 29"/>
                    <a:gd name="T16" fmla="*/ 18 w 27"/>
                    <a:gd name="T17" fmla="*/ 29 h 29"/>
                    <a:gd name="T18" fmla="*/ 25 w 27"/>
                    <a:gd name="T19" fmla="*/ 27 h 29"/>
                    <a:gd name="T20" fmla="*/ 27 w 27"/>
                    <a:gd name="T21" fmla="*/ 19 h 29"/>
                    <a:gd name="T22" fmla="*/ 25 w 27"/>
                    <a:gd name="T23" fmla="*/ 1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25" y="15"/>
                      </a:moveTo>
                      <a:lnTo>
                        <a:pt x="27" y="19"/>
                      </a:lnTo>
                      <a:lnTo>
                        <a:pt x="20" y="0"/>
                      </a:lnTo>
                      <a:lnTo>
                        <a:pt x="0" y="4"/>
                      </a:lnTo>
                      <a:lnTo>
                        <a:pt x="6" y="23"/>
                      </a:lnTo>
                      <a:lnTo>
                        <a:pt x="8" y="27"/>
                      </a:lnTo>
                      <a:lnTo>
                        <a:pt x="6" y="23"/>
                      </a:lnTo>
                      <a:lnTo>
                        <a:pt x="10" y="29"/>
                      </a:lnTo>
                      <a:lnTo>
                        <a:pt x="18" y="29"/>
                      </a:lnTo>
                      <a:lnTo>
                        <a:pt x="25" y="27"/>
                      </a:lnTo>
                      <a:lnTo>
                        <a:pt x="27" y="19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6" name="Freeform 514"/>
                <p:cNvSpPr>
                  <a:spLocks/>
                </p:cNvSpPr>
                <p:nvPr/>
              </p:nvSpPr>
              <p:spPr bwMode="auto">
                <a:xfrm>
                  <a:off x="3897" y="1553"/>
                  <a:ext cx="27" cy="31"/>
                </a:xfrm>
                <a:custGeom>
                  <a:avLst/>
                  <a:gdLst>
                    <a:gd name="T0" fmla="*/ 17 w 27"/>
                    <a:gd name="T1" fmla="*/ 6 h 31"/>
                    <a:gd name="T2" fmla="*/ 25 w 27"/>
                    <a:gd name="T3" fmla="*/ 12 h 31"/>
                    <a:gd name="T4" fmla="*/ 17 w 27"/>
                    <a:gd name="T5" fmla="*/ 0 h 31"/>
                    <a:gd name="T6" fmla="*/ 0 w 27"/>
                    <a:gd name="T7" fmla="*/ 12 h 31"/>
                    <a:gd name="T8" fmla="*/ 8 w 27"/>
                    <a:gd name="T9" fmla="*/ 25 h 31"/>
                    <a:gd name="T10" fmla="*/ 17 w 27"/>
                    <a:gd name="T11" fmla="*/ 31 h 31"/>
                    <a:gd name="T12" fmla="*/ 8 w 27"/>
                    <a:gd name="T13" fmla="*/ 25 h 31"/>
                    <a:gd name="T14" fmla="*/ 17 w 27"/>
                    <a:gd name="T15" fmla="*/ 29 h 31"/>
                    <a:gd name="T16" fmla="*/ 23 w 27"/>
                    <a:gd name="T17" fmla="*/ 27 h 31"/>
                    <a:gd name="T18" fmla="*/ 27 w 27"/>
                    <a:gd name="T19" fmla="*/ 21 h 31"/>
                    <a:gd name="T20" fmla="*/ 25 w 27"/>
                    <a:gd name="T21" fmla="*/ 12 h 31"/>
                    <a:gd name="T22" fmla="*/ 17 w 27"/>
                    <a:gd name="T23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1">
                      <a:moveTo>
                        <a:pt x="17" y="6"/>
                      </a:moveTo>
                      <a:lnTo>
                        <a:pt x="25" y="12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8" y="25"/>
                      </a:lnTo>
                      <a:lnTo>
                        <a:pt x="17" y="31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23" y="27"/>
                      </a:lnTo>
                      <a:lnTo>
                        <a:pt x="27" y="21"/>
                      </a:lnTo>
                      <a:lnTo>
                        <a:pt x="25" y="12"/>
                      </a:lnTo>
                      <a:lnTo>
                        <a:pt x="17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7" name="Freeform 515"/>
                <p:cNvSpPr>
                  <a:spLocks/>
                </p:cNvSpPr>
                <p:nvPr/>
              </p:nvSpPr>
              <p:spPr bwMode="auto">
                <a:xfrm>
                  <a:off x="3914" y="1559"/>
                  <a:ext cx="25" cy="25"/>
                </a:xfrm>
                <a:custGeom>
                  <a:avLst/>
                  <a:gdLst>
                    <a:gd name="T0" fmla="*/ 23 w 25"/>
                    <a:gd name="T1" fmla="*/ 15 h 25"/>
                    <a:gd name="T2" fmla="*/ 12 w 25"/>
                    <a:gd name="T3" fmla="*/ 0 h 25"/>
                    <a:gd name="T4" fmla="*/ 0 w 25"/>
                    <a:gd name="T5" fmla="*/ 0 h 25"/>
                    <a:gd name="T6" fmla="*/ 0 w 25"/>
                    <a:gd name="T7" fmla="*/ 25 h 25"/>
                    <a:gd name="T8" fmla="*/ 12 w 25"/>
                    <a:gd name="T9" fmla="*/ 25 h 25"/>
                    <a:gd name="T10" fmla="*/ 2 w 25"/>
                    <a:gd name="T11" fmla="*/ 11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23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15"/>
                      </a:move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2" y="25"/>
                      </a:lnTo>
                      <a:lnTo>
                        <a:pt x="2" y="11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23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8" name="Freeform 516"/>
                <p:cNvSpPr>
                  <a:spLocks/>
                </p:cNvSpPr>
                <p:nvPr/>
              </p:nvSpPr>
              <p:spPr bwMode="auto">
                <a:xfrm>
                  <a:off x="3907" y="1570"/>
                  <a:ext cx="30" cy="39"/>
                </a:xfrm>
                <a:custGeom>
                  <a:avLst/>
                  <a:gdLst>
                    <a:gd name="T0" fmla="*/ 19 w 30"/>
                    <a:gd name="T1" fmla="*/ 25 h 39"/>
                    <a:gd name="T2" fmla="*/ 21 w 30"/>
                    <a:gd name="T3" fmla="*/ 33 h 39"/>
                    <a:gd name="T4" fmla="*/ 30 w 30"/>
                    <a:gd name="T5" fmla="*/ 4 h 39"/>
                    <a:gd name="T6" fmla="*/ 9 w 30"/>
                    <a:gd name="T7" fmla="*/ 0 h 39"/>
                    <a:gd name="T8" fmla="*/ 0 w 30"/>
                    <a:gd name="T9" fmla="*/ 29 h 39"/>
                    <a:gd name="T10" fmla="*/ 2 w 30"/>
                    <a:gd name="T11" fmla="*/ 37 h 39"/>
                    <a:gd name="T12" fmla="*/ 0 w 30"/>
                    <a:gd name="T13" fmla="*/ 29 h 39"/>
                    <a:gd name="T14" fmla="*/ 2 w 30"/>
                    <a:gd name="T15" fmla="*/ 37 h 39"/>
                    <a:gd name="T16" fmla="*/ 9 w 30"/>
                    <a:gd name="T17" fmla="*/ 39 h 39"/>
                    <a:gd name="T18" fmla="*/ 17 w 30"/>
                    <a:gd name="T19" fmla="*/ 39 h 39"/>
                    <a:gd name="T20" fmla="*/ 21 w 30"/>
                    <a:gd name="T21" fmla="*/ 33 h 39"/>
                    <a:gd name="T22" fmla="*/ 19 w 30"/>
                    <a:gd name="T23" fmla="*/ 25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9">
                      <a:moveTo>
                        <a:pt x="19" y="25"/>
                      </a:moveTo>
                      <a:lnTo>
                        <a:pt x="21" y="33"/>
                      </a:lnTo>
                      <a:lnTo>
                        <a:pt x="30" y="4"/>
                      </a:lnTo>
                      <a:lnTo>
                        <a:pt x="9" y="0"/>
                      </a:lnTo>
                      <a:lnTo>
                        <a:pt x="0" y="29"/>
                      </a:lnTo>
                      <a:lnTo>
                        <a:pt x="2" y="37"/>
                      </a:lnTo>
                      <a:lnTo>
                        <a:pt x="0" y="29"/>
                      </a:lnTo>
                      <a:lnTo>
                        <a:pt x="2" y="37"/>
                      </a:lnTo>
                      <a:lnTo>
                        <a:pt x="9" y="39"/>
                      </a:lnTo>
                      <a:lnTo>
                        <a:pt x="17" y="39"/>
                      </a:lnTo>
                      <a:lnTo>
                        <a:pt x="21" y="33"/>
                      </a:lnTo>
                      <a:lnTo>
                        <a:pt x="1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69" name="Freeform 517"/>
                <p:cNvSpPr>
                  <a:spLocks/>
                </p:cNvSpPr>
                <p:nvPr/>
              </p:nvSpPr>
              <p:spPr bwMode="auto">
                <a:xfrm>
                  <a:off x="3909" y="1595"/>
                  <a:ext cx="36" cy="37"/>
                </a:xfrm>
                <a:custGeom>
                  <a:avLst/>
                  <a:gdLst>
                    <a:gd name="T0" fmla="*/ 32 w 36"/>
                    <a:gd name="T1" fmla="*/ 16 h 37"/>
                    <a:gd name="T2" fmla="*/ 34 w 36"/>
                    <a:gd name="T3" fmla="*/ 20 h 37"/>
                    <a:gd name="T4" fmla="*/ 17 w 36"/>
                    <a:gd name="T5" fmla="*/ 0 h 37"/>
                    <a:gd name="T6" fmla="*/ 0 w 36"/>
                    <a:gd name="T7" fmla="*/ 12 h 37"/>
                    <a:gd name="T8" fmla="*/ 17 w 36"/>
                    <a:gd name="T9" fmla="*/ 33 h 37"/>
                    <a:gd name="T10" fmla="*/ 19 w 36"/>
                    <a:gd name="T11" fmla="*/ 37 h 37"/>
                    <a:gd name="T12" fmla="*/ 17 w 36"/>
                    <a:gd name="T13" fmla="*/ 33 h 37"/>
                    <a:gd name="T14" fmla="*/ 26 w 36"/>
                    <a:gd name="T15" fmla="*/ 37 h 37"/>
                    <a:gd name="T16" fmla="*/ 32 w 36"/>
                    <a:gd name="T17" fmla="*/ 35 h 37"/>
                    <a:gd name="T18" fmla="*/ 36 w 36"/>
                    <a:gd name="T19" fmla="*/ 29 h 37"/>
                    <a:gd name="T20" fmla="*/ 34 w 36"/>
                    <a:gd name="T21" fmla="*/ 20 h 37"/>
                    <a:gd name="T22" fmla="*/ 32 w 36"/>
                    <a:gd name="T23" fmla="*/ 16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7">
                      <a:moveTo>
                        <a:pt x="32" y="16"/>
                      </a:moveTo>
                      <a:lnTo>
                        <a:pt x="34" y="20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17" y="33"/>
                      </a:lnTo>
                      <a:lnTo>
                        <a:pt x="19" y="37"/>
                      </a:lnTo>
                      <a:lnTo>
                        <a:pt x="17" y="33"/>
                      </a:lnTo>
                      <a:lnTo>
                        <a:pt x="26" y="37"/>
                      </a:lnTo>
                      <a:lnTo>
                        <a:pt x="32" y="35"/>
                      </a:lnTo>
                      <a:lnTo>
                        <a:pt x="36" y="29"/>
                      </a:lnTo>
                      <a:lnTo>
                        <a:pt x="34" y="20"/>
                      </a:lnTo>
                      <a:lnTo>
                        <a:pt x="32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70" name="Freeform 518"/>
                <p:cNvSpPr>
                  <a:spLocks/>
                </p:cNvSpPr>
                <p:nvPr/>
              </p:nvSpPr>
              <p:spPr bwMode="auto">
                <a:xfrm>
                  <a:off x="3928" y="1611"/>
                  <a:ext cx="53" cy="44"/>
                </a:xfrm>
                <a:custGeom>
                  <a:avLst/>
                  <a:gdLst>
                    <a:gd name="T0" fmla="*/ 36 w 53"/>
                    <a:gd name="T1" fmla="*/ 23 h 44"/>
                    <a:gd name="T2" fmla="*/ 48 w 53"/>
                    <a:gd name="T3" fmla="*/ 21 h 44"/>
                    <a:gd name="T4" fmla="*/ 13 w 53"/>
                    <a:gd name="T5" fmla="*/ 0 h 44"/>
                    <a:gd name="T6" fmla="*/ 0 w 53"/>
                    <a:gd name="T7" fmla="*/ 21 h 44"/>
                    <a:gd name="T8" fmla="*/ 36 w 53"/>
                    <a:gd name="T9" fmla="*/ 42 h 44"/>
                    <a:gd name="T10" fmla="*/ 48 w 53"/>
                    <a:gd name="T11" fmla="*/ 40 h 44"/>
                    <a:gd name="T12" fmla="*/ 36 w 53"/>
                    <a:gd name="T13" fmla="*/ 42 h 44"/>
                    <a:gd name="T14" fmla="*/ 44 w 53"/>
                    <a:gd name="T15" fmla="*/ 44 h 44"/>
                    <a:gd name="T16" fmla="*/ 53 w 53"/>
                    <a:gd name="T17" fmla="*/ 38 h 44"/>
                    <a:gd name="T18" fmla="*/ 53 w 53"/>
                    <a:gd name="T19" fmla="*/ 29 h 44"/>
                    <a:gd name="T20" fmla="*/ 48 w 53"/>
                    <a:gd name="T21" fmla="*/ 21 h 44"/>
                    <a:gd name="T22" fmla="*/ 36 w 53"/>
                    <a:gd name="T23" fmla="*/ 23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3" h="44">
                      <a:moveTo>
                        <a:pt x="36" y="23"/>
                      </a:moveTo>
                      <a:lnTo>
                        <a:pt x="48" y="21"/>
                      </a:lnTo>
                      <a:lnTo>
                        <a:pt x="13" y="0"/>
                      </a:lnTo>
                      <a:lnTo>
                        <a:pt x="0" y="21"/>
                      </a:lnTo>
                      <a:lnTo>
                        <a:pt x="36" y="42"/>
                      </a:lnTo>
                      <a:lnTo>
                        <a:pt x="48" y="40"/>
                      </a:lnTo>
                      <a:lnTo>
                        <a:pt x="36" y="42"/>
                      </a:lnTo>
                      <a:lnTo>
                        <a:pt x="44" y="44"/>
                      </a:lnTo>
                      <a:lnTo>
                        <a:pt x="53" y="38"/>
                      </a:lnTo>
                      <a:lnTo>
                        <a:pt x="53" y="29"/>
                      </a:lnTo>
                      <a:lnTo>
                        <a:pt x="48" y="21"/>
                      </a:lnTo>
                      <a:lnTo>
                        <a:pt x="36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33671" name="Group 519"/>
              <p:cNvGrpSpPr>
                <a:grpSpLocks/>
              </p:cNvGrpSpPr>
              <p:nvPr/>
            </p:nvGrpSpPr>
            <p:grpSpPr bwMode="auto">
              <a:xfrm>
                <a:off x="2503" y="885"/>
                <a:ext cx="2019" cy="2373"/>
                <a:chOff x="2503" y="885"/>
                <a:chExt cx="2019" cy="2373"/>
              </a:xfrm>
            </p:grpSpPr>
            <p:sp>
              <p:nvSpPr>
                <p:cNvPr id="433672" name="Freeform 520"/>
                <p:cNvSpPr>
                  <a:spLocks/>
                </p:cNvSpPr>
                <p:nvPr/>
              </p:nvSpPr>
              <p:spPr bwMode="auto">
                <a:xfrm>
                  <a:off x="3964" y="1624"/>
                  <a:ext cx="29" cy="27"/>
                </a:xfrm>
                <a:custGeom>
                  <a:avLst/>
                  <a:gdLst>
                    <a:gd name="T0" fmla="*/ 29 w 29"/>
                    <a:gd name="T1" fmla="*/ 8 h 27"/>
                    <a:gd name="T2" fmla="*/ 12 w 29"/>
                    <a:gd name="T3" fmla="*/ 2 h 27"/>
                    <a:gd name="T4" fmla="*/ 0 w 29"/>
                    <a:gd name="T5" fmla="*/ 10 h 27"/>
                    <a:gd name="T6" fmla="*/ 12 w 29"/>
                    <a:gd name="T7" fmla="*/ 27 h 27"/>
                    <a:gd name="T8" fmla="*/ 25 w 29"/>
                    <a:gd name="T9" fmla="*/ 19 h 27"/>
                    <a:gd name="T10" fmla="*/ 8 w 29"/>
                    <a:gd name="T11" fmla="*/ 12 h 27"/>
                    <a:gd name="T12" fmla="*/ 25 w 29"/>
                    <a:gd name="T13" fmla="*/ 19 h 27"/>
                    <a:gd name="T14" fmla="*/ 29 w 29"/>
                    <a:gd name="T15" fmla="*/ 10 h 27"/>
                    <a:gd name="T16" fmla="*/ 27 w 29"/>
                    <a:gd name="T17" fmla="*/ 4 h 27"/>
                    <a:gd name="T18" fmla="*/ 21 w 29"/>
                    <a:gd name="T19" fmla="*/ 0 h 27"/>
                    <a:gd name="T20" fmla="*/ 12 w 29"/>
                    <a:gd name="T21" fmla="*/ 2 h 27"/>
                    <a:gd name="T22" fmla="*/ 29 w 29"/>
                    <a:gd name="T23" fmla="*/ 8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29" y="8"/>
                      </a:moveTo>
                      <a:lnTo>
                        <a:pt x="12" y="2"/>
                      </a:lnTo>
                      <a:lnTo>
                        <a:pt x="0" y="10"/>
                      </a:lnTo>
                      <a:lnTo>
                        <a:pt x="12" y="27"/>
                      </a:lnTo>
                      <a:lnTo>
                        <a:pt x="25" y="19"/>
                      </a:lnTo>
                      <a:lnTo>
                        <a:pt x="8" y="12"/>
                      </a:lnTo>
                      <a:lnTo>
                        <a:pt x="25" y="19"/>
                      </a:lnTo>
                      <a:lnTo>
                        <a:pt x="29" y="10"/>
                      </a:lnTo>
                      <a:lnTo>
                        <a:pt x="27" y="4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29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73" name="Freeform 521"/>
                <p:cNvSpPr>
                  <a:spLocks/>
                </p:cNvSpPr>
                <p:nvPr/>
              </p:nvSpPr>
              <p:spPr bwMode="auto">
                <a:xfrm>
                  <a:off x="3972" y="1632"/>
                  <a:ext cx="25" cy="31"/>
                </a:xfrm>
                <a:custGeom>
                  <a:avLst/>
                  <a:gdLst>
                    <a:gd name="T0" fmla="*/ 15 w 25"/>
                    <a:gd name="T1" fmla="*/ 6 h 31"/>
                    <a:gd name="T2" fmla="*/ 25 w 25"/>
                    <a:gd name="T3" fmla="*/ 17 h 31"/>
                    <a:gd name="T4" fmla="*/ 21 w 25"/>
                    <a:gd name="T5" fmla="*/ 0 h 31"/>
                    <a:gd name="T6" fmla="*/ 0 w 25"/>
                    <a:gd name="T7" fmla="*/ 4 h 31"/>
                    <a:gd name="T8" fmla="*/ 4 w 25"/>
                    <a:gd name="T9" fmla="*/ 21 h 31"/>
                    <a:gd name="T10" fmla="*/ 15 w 25"/>
                    <a:gd name="T11" fmla="*/ 31 h 31"/>
                    <a:gd name="T12" fmla="*/ 4 w 25"/>
                    <a:gd name="T13" fmla="*/ 21 h 31"/>
                    <a:gd name="T14" fmla="*/ 9 w 25"/>
                    <a:gd name="T15" fmla="*/ 27 h 31"/>
                    <a:gd name="T16" fmla="*/ 17 w 25"/>
                    <a:gd name="T17" fmla="*/ 27 h 31"/>
                    <a:gd name="T18" fmla="*/ 23 w 25"/>
                    <a:gd name="T19" fmla="*/ 25 h 31"/>
                    <a:gd name="T20" fmla="*/ 25 w 25"/>
                    <a:gd name="T21" fmla="*/ 17 h 31"/>
                    <a:gd name="T22" fmla="*/ 15 w 25"/>
                    <a:gd name="T23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1">
                      <a:moveTo>
                        <a:pt x="15" y="6"/>
                      </a:moveTo>
                      <a:lnTo>
                        <a:pt x="25" y="17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21"/>
                      </a:lnTo>
                      <a:lnTo>
                        <a:pt x="15" y="31"/>
                      </a:lnTo>
                      <a:lnTo>
                        <a:pt x="4" y="21"/>
                      </a:lnTo>
                      <a:lnTo>
                        <a:pt x="9" y="27"/>
                      </a:lnTo>
                      <a:lnTo>
                        <a:pt x="17" y="27"/>
                      </a:lnTo>
                      <a:lnTo>
                        <a:pt x="23" y="25"/>
                      </a:lnTo>
                      <a:lnTo>
                        <a:pt x="25" y="17"/>
                      </a:lnTo>
                      <a:lnTo>
                        <a:pt x="15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74" name="Freeform 522"/>
                <p:cNvSpPr>
                  <a:spLocks/>
                </p:cNvSpPr>
                <p:nvPr/>
              </p:nvSpPr>
              <p:spPr bwMode="auto">
                <a:xfrm>
                  <a:off x="3987" y="1638"/>
                  <a:ext cx="39" cy="25"/>
                </a:xfrm>
                <a:custGeom>
                  <a:avLst/>
                  <a:gdLst>
                    <a:gd name="T0" fmla="*/ 37 w 39"/>
                    <a:gd name="T1" fmla="*/ 7 h 25"/>
                    <a:gd name="T2" fmla="*/ 27 w 39"/>
                    <a:gd name="T3" fmla="*/ 0 h 25"/>
                    <a:gd name="T4" fmla="*/ 0 w 39"/>
                    <a:gd name="T5" fmla="*/ 0 h 25"/>
                    <a:gd name="T6" fmla="*/ 0 w 39"/>
                    <a:gd name="T7" fmla="*/ 25 h 25"/>
                    <a:gd name="T8" fmla="*/ 27 w 39"/>
                    <a:gd name="T9" fmla="*/ 25 h 25"/>
                    <a:gd name="T10" fmla="*/ 17 w 39"/>
                    <a:gd name="T11" fmla="*/ 19 h 25"/>
                    <a:gd name="T12" fmla="*/ 27 w 39"/>
                    <a:gd name="T13" fmla="*/ 25 h 25"/>
                    <a:gd name="T14" fmla="*/ 37 w 39"/>
                    <a:gd name="T15" fmla="*/ 21 h 25"/>
                    <a:gd name="T16" fmla="*/ 39 w 39"/>
                    <a:gd name="T17" fmla="*/ 13 h 25"/>
                    <a:gd name="T18" fmla="*/ 37 w 39"/>
                    <a:gd name="T19" fmla="*/ 5 h 25"/>
                    <a:gd name="T20" fmla="*/ 27 w 39"/>
                    <a:gd name="T21" fmla="*/ 0 h 25"/>
                    <a:gd name="T22" fmla="*/ 37 w 39"/>
                    <a:gd name="T23" fmla="*/ 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25">
                      <a:moveTo>
                        <a:pt x="37" y="7"/>
                      </a:move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27" y="25"/>
                      </a:lnTo>
                      <a:lnTo>
                        <a:pt x="17" y="19"/>
                      </a:lnTo>
                      <a:lnTo>
                        <a:pt x="27" y="25"/>
                      </a:lnTo>
                      <a:lnTo>
                        <a:pt x="37" y="21"/>
                      </a:lnTo>
                      <a:lnTo>
                        <a:pt x="39" y="13"/>
                      </a:lnTo>
                      <a:lnTo>
                        <a:pt x="37" y="5"/>
                      </a:lnTo>
                      <a:lnTo>
                        <a:pt x="27" y="0"/>
                      </a:lnTo>
                      <a:lnTo>
                        <a:pt x="37" y="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75" name="Freeform 523"/>
                <p:cNvSpPr>
                  <a:spLocks/>
                </p:cNvSpPr>
                <p:nvPr/>
              </p:nvSpPr>
              <p:spPr bwMode="auto">
                <a:xfrm>
                  <a:off x="4004" y="1645"/>
                  <a:ext cx="35" cy="37"/>
                </a:xfrm>
                <a:custGeom>
                  <a:avLst/>
                  <a:gdLst>
                    <a:gd name="T0" fmla="*/ 33 w 35"/>
                    <a:gd name="T1" fmla="*/ 25 h 37"/>
                    <a:gd name="T2" fmla="*/ 33 w 35"/>
                    <a:gd name="T3" fmla="*/ 21 h 37"/>
                    <a:gd name="T4" fmla="*/ 20 w 35"/>
                    <a:gd name="T5" fmla="*/ 0 h 37"/>
                    <a:gd name="T6" fmla="*/ 0 w 35"/>
                    <a:gd name="T7" fmla="*/ 12 h 37"/>
                    <a:gd name="T8" fmla="*/ 12 w 35"/>
                    <a:gd name="T9" fmla="*/ 33 h 37"/>
                    <a:gd name="T10" fmla="*/ 12 w 35"/>
                    <a:gd name="T11" fmla="*/ 29 h 37"/>
                    <a:gd name="T12" fmla="*/ 12 w 35"/>
                    <a:gd name="T13" fmla="*/ 33 h 37"/>
                    <a:gd name="T14" fmla="*/ 20 w 35"/>
                    <a:gd name="T15" fmla="*/ 37 h 37"/>
                    <a:gd name="T16" fmla="*/ 29 w 35"/>
                    <a:gd name="T17" fmla="*/ 35 h 37"/>
                    <a:gd name="T18" fmla="*/ 35 w 35"/>
                    <a:gd name="T19" fmla="*/ 29 h 37"/>
                    <a:gd name="T20" fmla="*/ 33 w 35"/>
                    <a:gd name="T21" fmla="*/ 21 h 37"/>
                    <a:gd name="T22" fmla="*/ 33 w 35"/>
                    <a:gd name="T2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7">
                      <a:moveTo>
                        <a:pt x="33" y="25"/>
                      </a:moveTo>
                      <a:lnTo>
                        <a:pt x="33" y="21"/>
                      </a:lnTo>
                      <a:lnTo>
                        <a:pt x="20" y="0"/>
                      </a:lnTo>
                      <a:lnTo>
                        <a:pt x="0" y="12"/>
                      </a:lnTo>
                      <a:lnTo>
                        <a:pt x="12" y="33"/>
                      </a:lnTo>
                      <a:lnTo>
                        <a:pt x="12" y="29"/>
                      </a:lnTo>
                      <a:lnTo>
                        <a:pt x="12" y="33"/>
                      </a:lnTo>
                      <a:lnTo>
                        <a:pt x="20" y="37"/>
                      </a:lnTo>
                      <a:lnTo>
                        <a:pt x="29" y="35"/>
                      </a:lnTo>
                      <a:lnTo>
                        <a:pt x="35" y="29"/>
                      </a:lnTo>
                      <a:lnTo>
                        <a:pt x="33" y="21"/>
                      </a:lnTo>
                      <a:lnTo>
                        <a:pt x="3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76" name="Freeform 524"/>
                <p:cNvSpPr>
                  <a:spLocks/>
                </p:cNvSpPr>
                <p:nvPr/>
              </p:nvSpPr>
              <p:spPr bwMode="auto">
                <a:xfrm>
                  <a:off x="4016" y="1670"/>
                  <a:ext cx="25" cy="29"/>
                </a:xfrm>
                <a:custGeom>
                  <a:avLst/>
                  <a:gdLst>
                    <a:gd name="T0" fmla="*/ 15 w 25"/>
                    <a:gd name="T1" fmla="*/ 4 h 29"/>
                    <a:gd name="T2" fmla="*/ 25 w 25"/>
                    <a:gd name="T3" fmla="*/ 14 h 29"/>
                    <a:gd name="T4" fmla="*/ 21 w 25"/>
                    <a:gd name="T5" fmla="*/ 0 h 29"/>
                    <a:gd name="T6" fmla="*/ 0 w 25"/>
                    <a:gd name="T7" fmla="*/ 4 h 29"/>
                    <a:gd name="T8" fmla="*/ 4 w 25"/>
                    <a:gd name="T9" fmla="*/ 18 h 29"/>
                    <a:gd name="T10" fmla="*/ 15 w 25"/>
                    <a:gd name="T11" fmla="*/ 29 h 29"/>
                    <a:gd name="T12" fmla="*/ 4 w 25"/>
                    <a:gd name="T13" fmla="*/ 18 h 29"/>
                    <a:gd name="T14" fmla="*/ 8 w 25"/>
                    <a:gd name="T15" fmla="*/ 25 h 29"/>
                    <a:gd name="T16" fmla="*/ 17 w 25"/>
                    <a:gd name="T17" fmla="*/ 25 h 29"/>
                    <a:gd name="T18" fmla="*/ 23 w 25"/>
                    <a:gd name="T19" fmla="*/ 23 h 29"/>
                    <a:gd name="T20" fmla="*/ 25 w 25"/>
                    <a:gd name="T21" fmla="*/ 14 h 29"/>
                    <a:gd name="T22" fmla="*/ 15 w 25"/>
                    <a:gd name="T23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5" y="4"/>
                      </a:moveTo>
                      <a:lnTo>
                        <a:pt x="25" y="14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18"/>
                      </a:lnTo>
                      <a:lnTo>
                        <a:pt x="15" y="29"/>
                      </a:lnTo>
                      <a:lnTo>
                        <a:pt x="4" y="18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23"/>
                      </a:lnTo>
                      <a:lnTo>
                        <a:pt x="25" y="14"/>
                      </a:lnTo>
                      <a:lnTo>
                        <a:pt x="15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77" name="Freeform 525"/>
                <p:cNvSpPr>
                  <a:spLocks/>
                </p:cNvSpPr>
                <p:nvPr/>
              </p:nvSpPr>
              <p:spPr bwMode="auto">
                <a:xfrm>
                  <a:off x="4031" y="1674"/>
                  <a:ext cx="23" cy="25"/>
                </a:xfrm>
                <a:custGeom>
                  <a:avLst/>
                  <a:gdLst>
                    <a:gd name="T0" fmla="*/ 0 w 23"/>
                    <a:gd name="T1" fmla="*/ 8 h 25"/>
                    <a:gd name="T2" fmla="*/ 10 w 23"/>
                    <a:gd name="T3" fmla="*/ 0 h 25"/>
                    <a:gd name="T4" fmla="*/ 0 w 23"/>
                    <a:gd name="T5" fmla="*/ 0 h 25"/>
                    <a:gd name="T6" fmla="*/ 0 w 23"/>
                    <a:gd name="T7" fmla="*/ 25 h 25"/>
                    <a:gd name="T8" fmla="*/ 10 w 23"/>
                    <a:gd name="T9" fmla="*/ 25 h 25"/>
                    <a:gd name="T10" fmla="*/ 21 w 23"/>
                    <a:gd name="T11" fmla="*/ 17 h 25"/>
                    <a:gd name="T12" fmla="*/ 10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2 h 25"/>
                    <a:gd name="T18" fmla="*/ 21 w 23"/>
                    <a:gd name="T19" fmla="*/ 4 h 25"/>
                    <a:gd name="T20" fmla="*/ 10 w 23"/>
                    <a:gd name="T21" fmla="*/ 0 h 25"/>
                    <a:gd name="T22" fmla="*/ 0 w 23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8"/>
                      </a:moveTo>
                      <a:lnTo>
                        <a:pt x="1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0" y="25"/>
                      </a:lnTo>
                      <a:lnTo>
                        <a:pt x="21" y="17"/>
                      </a:lnTo>
                      <a:lnTo>
                        <a:pt x="10" y="25"/>
                      </a:lnTo>
                      <a:lnTo>
                        <a:pt x="21" y="21"/>
                      </a:lnTo>
                      <a:lnTo>
                        <a:pt x="23" y="12"/>
                      </a:lnTo>
                      <a:lnTo>
                        <a:pt x="21" y="4"/>
                      </a:lnTo>
                      <a:lnTo>
                        <a:pt x="10" y="0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78" name="Freeform 526"/>
                <p:cNvSpPr>
                  <a:spLocks/>
                </p:cNvSpPr>
                <p:nvPr/>
              </p:nvSpPr>
              <p:spPr bwMode="auto">
                <a:xfrm>
                  <a:off x="4031" y="1666"/>
                  <a:ext cx="25" cy="25"/>
                </a:xfrm>
                <a:custGeom>
                  <a:avLst/>
                  <a:gdLst>
                    <a:gd name="T0" fmla="*/ 25 w 25"/>
                    <a:gd name="T1" fmla="*/ 6 h 25"/>
                    <a:gd name="T2" fmla="*/ 4 w 25"/>
                    <a:gd name="T3" fmla="*/ 6 h 25"/>
                    <a:gd name="T4" fmla="*/ 0 w 25"/>
                    <a:gd name="T5" fmla="*/ 16 h 25"/>
                    <a:gd name="T6" fmla="*/ 21 w 25"/>
                    <a:gd name="T7" fmla="*/ 25 h 25"/>
                    <a:gd name="T8" fmla="*/ 25 w 25"/>
                    <a:gd name="T9" fmla="*/ 14 h 25"/>
                    <a:gd name="T10" fmla="*/ 4 w 25"/>
                    <a:gd name="T11" fmla="*/ 14 h 25"/>
                    <a:gd name="T12" fmla="*/ 25 w 25"/>
                    <a:gd name="T13" fmla="*/ 14 h 25"/>
                    <a:gd name="T14" fmla="*/ 25 w 25"/>
                    <a:gd name="T15" fmla="*/ 6 h 25"/>
                    <a:gd name="T16" fmla="*/ 18 w 25"/>
                    <a:gd name="T17" fmla="*/ 0 h 25"/>
                    <a:gd name="T18" fmla="*/ 10 w 25"/>
                    <a:gd name="T19" fmla="*/ 0 h 25"/>
                    <a:gd name="T20" fmla="*/ 4 w 25"/>
                    <a:gd name="T21" fmla="*/ 6 h 25"/>
                    <a:gd name="T22" fmla="*/ 25 w 25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6"/>
                      </a:moveTo>
                      <a:lnTo>
                        <a:pt x="4" y="6"/>
                      </a:lnTo>
                      <a:lnTo>
                        <a:pt x="0" y="16"/>
                      </a:lnTo>
                      <a:lnTo>
                        <a:pt x="21" y="25"/>
                      </a:lnTo>
                      <a:lnTo>
                        <a:pt x="25" y="14"/>
                      </a:lnTo>
                      <a:lnTo>
                        <a:pt x="4" y="14"/>
                      </a:lnTo>
                      <a:lnTo>
                        <a:pt x="25" y="14"/>
                      </a:lnTo>
                      <a:lnTo>
                        <a:pt x="25" y="6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4" y="6"/>
                      </a:lnTo>
                      <a:lnTo>
                        <a:pt x="25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79" name="Freeform 527"/>
                <p:cNvSpPr>
                  <a:spLocks/>
                </p:cNvSpPr>
                <p:nvPr/>
              </p:nvSpPr>
              <p:spPr bwMode="auto">
                <a:xfrm>
                  <a:off x="4035" y="1672"/>
                  <a:ext cx="25" cy="25"/>
                </a:xfrm>
                <a:custGeom>
                  <a:avLst/>
                  <a:gdLst>
                    <a:gd name="T0" fmla="*/ 23 w 25"/>
                    <a:gd name="T1" fmla="*/ 6 h 25"/>
                    <a:gd name="T2" fmla="*/ 25 w 25"/>
                    <a:gd name="T3" fmla="*/ 10 h 25"/>
                    <a:gd name="T4" fmla="*/ 21 w 25"/>
                    <a:gd name="T5" fmla="*/ 0 h 25"/>
                    <a:gd name="T6" fmla="*/ 0 w 25"/>
                    <a:gd name="T7" fmla="*/ 8 h 25"/>
                    <a:gd name="T8" fmla="*/ 4 w 25"/>
                    <a:gd name="T9" fmla="*/ 19 h 25"/>
                    <a:gd name="T10" fmla="*/ 6 w 25"/>
                    <a:gd name="T11" fmla="*/ 23 h 25"/>
                    <a:gd name="T12" fmla="*/ 4 w 25"/>
                    <a:gd name="T13" fmla="*/ 19 h 25"/>
                    <a:gd name="T14" fmla="*/ 10 w 25"/>
                    <a:gd name="T15" fmla="*/ 25 h 25"/>
                    <a:gd name="T16" fmla="*/ 19 w 25"/>
                    <a:gd name="T17" fmla="*/ 23 h 25"/>
                    <a:gd name="T18" fmla="*/ 25 w 25"/>
                    <a:gd name="T19" fmla="*/ 19 h 25"/>
                    <a:gd name="T20" fmla="*/ 25 w 25"/>
                    <a:gd name="T21" fmla="*/ 10 h 25"/>
                    <a:gd name="T22" fmla="*/ 23 w 25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6"/>
                      </a:moveTo>
                      <a:lnTo>
                        <a:pt x="25" y="10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9"/>
                      </a:lnTo>
                      <a:lnTo>
                        <a:pt x="6" y="23"/>
                      </a:lnTo>
                      <a:lnTo>
                        <a:pt x="4" y="19"/>
                      </a:lnTo>
                      <a:lnTo>
                        <a:pt x="10" y="25"/>
                      </a:lnTo>
                      <a:lnTo>
                        <a:pt x="19" y="23"/>
                      </a:lnTo>
                      <a:lnTo>
                        <a:pt x="25" y="19"/>
                      </a:lnTo>
                      <a:lnTo>
                        <a:pt x="25" y="10"/>
                      </a:lnTo>
                      <a:lnTo>
                        <a:pt x="23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0" name="Freeform 528"/>
                <p:cNvSpPr>
                  <a:spLocks/>
                </p:cNvSpPr>
                <p:nvPr/>
              </p:nvSpPr>
              <p:spPr bwMode="auto">
                <a:xfrm>
                  <a:off x="4041" y="1678"/>
                  <a:ext cx="29" cy="29"/>
                </a:xfrm>
                <a:custGeom>
                  <a:avLst/>
                  <a:gdLst>
                    <a:gd name="T0" fmla="*/ 19 w 29"/>
                    <a:gd name="T1" fmla="*/ 6 h 29"/>
                    <a:gd name="T2" fmla="*/ 25 w 29"/>
                    <a:gd name="T3" fmla="*/ 8 h 29"/>
                    <a:gd name="T4" fmla="*/ 17 w 29"/>
                    <a:gd name="T5" fmla="*/ 0 h 29"/>
                    <a:gd name="T6" fmla="*/ 0 w 29"/>
                    <a:gd name="T7" fmla="*/ 17 h 29"/>
                    <a:gd name="T8" fmla="*/ 8 w 29"/>
                    <a:gd name="T9" fmla="*/ 25 h 29"/>
                    <a:gd name="T10" fmla="*/ 15 w 29"/>
                    <a:gd name="T11" fmla="*/ 27 h 29"/>
                    <a:gd name="T12" fmla="*/ 8 w 29"/>
                    <a:gd name="T13" fmla="*/ 25 h 29"/>
                    <a:gd name="T14" fmla="*/ 17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7 h 29"/>
                    <a:gd name="T20" fmla="*/ 25 w 29"/>
                    <a:gd name="T21" fmla="*/ 8 h 29"/>
                    <a:gd name="T22" fmla="*/ 19 w 29"/>
                    <a:gd name="T23" fmla="*/ 6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9" y="6"/>
                      </a:moveTo>
                      <a:lnTo>
                        <a:pt x="25" y="8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15" y="27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8"/>
                      </a:lnTo>
                      <a:lnTo>
                        <a:pt x="19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1" name="Freeform 529"/>
                <p:cNvSpPr>
                  <a:spLocks/>
                </p:cNvSpPr>
                <p:nvPr/>
              </p:nvSpPr>
              <p:spPr bwMode="auto">
                <a:xfrm>
                  <a:off x="4056" y="1684"/>
                  <a:ext cx="35" cy="25"/>
                </a:xfrm>
                <a:custGeom>
                  <a:avLst/>
                  <a:gdLst>
                    <a:gd name="T0" fmla="*/ 33 w 35"/>
                    <a:gd name="T1" fmla="*/ 9 h 25"/>
                    <a:gd name="T2" fmla="*/ 27 w 35"/>
                    <a:gd name="T3" fmla="*/ 4 h 25"/>
                    <a:gd name="T4" fmla="*/ 4 w 35"/>
                    <a:gd name="T5" fmla="*/ 0 h 25"/>
                    <a:gd name="T6" fmla="*/ 0 w 35"/>
                    <a:gd name="T7" fmla="*/ 21 h 25"/>
                    <a:gd name="T8" fmla="*/ 23 w 35"/>
                    <a:gd name="T9" fmla="*/ 25 h 25"/>
                    <a:gd name="T10" fmla="*/ 16 w 35"/>
                    <a:gd name="T11" fmla="*/ 21 h 25"/>
                    <a:gd name="T12" fmla="*/ 23 w 35"/>
                    <a:gd name="T13" fmla="*/ 25 h 25"/>
                    <a:gd name="T14" fmla="*/ 31 w 35"/>
                    <a:gd name="T15" fmla="*/ 23 h 25"/>
                    <a:gd name="T16" fmla="*/ 35 w 35"/>
                    <a:gd name="T17" fmla="*/ 17 h 25"/>
                    <a:gd name="T18" fmla="*/ 33 w 35"/>
                    <a:gd name="T19" fmla="*/ 9 h 25"/>
                    <a:gd name="T20" fmla="*/ 27 w 35"/>
                    <a:gd name="T21" fmla="*/ 4 h 25"/>
                    <a:gd name="T22" fmla="*/ 33 w 35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33" y="9"/>
                      </a:moveTo>
                      <a:lnTo>
                        <a:pt x="27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23" y="25"/>
                      </a:lnTo>
                      <a:lnTo>
                        <a:pt x="16" y="21"/>
                      </a:lnTo>
                      <a:lnTo>
                        <a:pt x="23" y="25"/>
                      </a:lnTo>
                      <a:lnTo>
                        <a:pt x="31" y="23"/>
                      </a:lnTo>
                      <a:lnTo>
                        <a:pt x="35" y="17"/>
                      </a:lnTo>
                      <a:lnTo>
                        <a:pt x="33" y="9"/>
                      </a:lnTo>
                      <a:lnTo>
                        <a:pt x="27" y="4"/>
                      </a:lnTo>
                      <a:lnTo>
                        <a:pt x="33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2" name="Freeform 530"/>
                <p:cNvSpPr>
                  <a:spLocks/>
                </p:cNvSpPr>
                <p:nvPr/>
              </p:nvSpPr>
              <p:spPr bwMode="auto">
                <a:xfrm>
                  <a:off x="4072" y="1693"/>
                  <a:ext cx="28" cy="29"/>
                </a:xfrm>
                <a:custGeom>
                  <a:avLst/>
                  <a:gdLst>
                    <a:gd name="T0" fmla="*/ 9 w 28"/>
                    <a:gd name="T1" fmla="*/ 10 h 29"/>
                    <a:gd name="T2" fmla="*/ 26 w 28"/>
                    <a:gd name="T3" fmla="*/ 12 h 29"/>
                    <a:gd name="T4" fmla="*/ 17 w 28"/>
                    <a:gd name="T5" fmla="*/ 0 h 29"/>
                    <a:gd name="T6" fmla="*/ 0 w 28"/>
                    <a:gd name="T7" fmla="*/ 12 h 29"/>
                    <a:gd name="T8" fmla="*/ 9 w 28"/>
                    <a:gd name="T9" fmla="*/ 25 h 29"/>
                    <a:gd name="T10" fmla="*/ 26 w 28"/>
                    <a:gd name="T11" fmla="*/ 27 h 29"/>
                    <a:gd name="T12" fmla="*/ 9 w 28"/>
                    <a:gd name="T13" fmla="*/ 25 h 29"/>
                    <a:gd name="T14" fmla="*/ 17 w 28"/>
                    <a:gd name="T15" fmla="*/ 29 h 29"/>
                    <a:gd name="T16" fmla="*/ 23 w 28"/>
                    <a:gd name="T17" fmla="*/ 27 h 29"/>
                    <a:gd name="T18" fmla="*/ 28 w 28"/>
                    <a:gd name="T19" fmla="*/ 21 h 29"/>
                    <a:gd name="T20" fmla="*/ 26 w 28"/>
                    <a:gd name="T21" fmla="*/ 12 h 29"/>
                    <a:gd name="T22" fmla="*/ 9 w 28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9">
                      <a:moveTo>
                        <a:pt x="9" y="10"/>
                      </a:moveTo>
                      <a:lnTo>
                        <a:pt x="26" y="12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9" y="25"/>
                      </a:lnTo>
                      <a:lnTo>
                        <a:pt x="26" y="27"/>
                      </a:lnTo>
                      <a:lnTo>
                        <a:pt x="9" y="25"/>
                      </a:lnTo>
                      <a:lnTo>
                        <a:pt x="17" y="29"/>
                      </a:lnTo>
                      <a:lnTo>
                        <a:pt x="23" y="27"/>
                      </a:lnTo>
                      <a:lnTo>
                        <a:pt x="28" y="21"/>
                      </a:lnTo>
                      <a:lnTo>
                        <a:pt x="26" y="12"/>
                      </a:lnTo>
                      <a:lnTo>
                        <a:pt x="9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3" name="Freeform 531"/>
                <p:cNvSpPr>
                  <a:spLocks/>
                </p:cNvSpPr>
                <p:nvPr/>
              </p:nvSpPr>
              <p:spPr bwMode="auto">
                <a:xfrm>
                  <a:off x="4081" y="1691"/>
                  <a:ext cx="29" cy="29"/>
                </a:xfrm>
                <a:custGeom>
                  <a:avLst/>
                  <a:gdLst>
                    <a:gd name="T0" fmla="*/ 23 w 29"/>
                    <a:gd name="T1" fmla="*/ 4 h 29"/>
                    <a:gd name="T2" fmla="*/ 8 w 29"/>
                    <a:gd name="T3" fmla="*/ 4 h 29"/>
                    <a:gd name="T4" fmla="*/ 0 w 29"/>
                    <a:gd name="T5" fmla="*/ 12 h 29"/>
                    <a:gd name="T6" fmla="*/ 17 w 29"/>
                    <a:gd name="T7" fmla="*/ 29 h 29"/>
                    <a:gd name="T8" fmla="*/ 25 w 29"/>
                    <a:gd name="T9" fmla="*/ 20 h 29"/>
                    <a:gd name="T10" fmla="*/ 10 w 29"/>
                    <a:gd name="T11" fmla="*/ 20 h 29"/>
                    <a:gd name="T12" fmla="*/ 25 w 29"/>
                    <a:gd name="T13" fmla="*/ 20 h 29"/>
                    <a:gd name="T14" fmla="*/ 29 w 29"/>
                    <a:gd name="T15" fmla="*/ 12 h 29"/>
                    <a:gd name="T16" fmla="*/ 25 w 29"/>
                    <a:gd name="T17" fmla="*/ 4 h 29"/>
                    <a:gd name="T18" fmla="*/ 17 w 29"/>
                    <a:gd name="T19" fmla="*/ 0 h 29"/>
                    <a:gd name="T20" fmla="*/ 8 w 29"/>
                    <a:gd name="T21" fmla="*/ 4 h 29"/>
                    <a:gd name="T22" fmla="*/ 23 w 29"/>
                    <a:gd name="T23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3" y="4"/>
                      </a:moveTo>
                      <a:lnTo>
                        <a:pt x="8" y="4"/>
                      </a:lnTo>
                      <a:lnTo>
                        <a:pt x="0" y="12"/>
                      </a:lnTo>
                      <a:lnTo>
                        <a:pt x="17" y="29"/>
                      </a:lnTo>
                      <a:lnTo>
                        <a:pt x="25" y="20"/>
                      </a:lnTo>
                      <a:lnTo>
                        <a:pt x="10" y="20"/>
                      </a:lnTo>
                      <a:lnTo>
                        <a:pt x="25" y="20"/>
                      </a:lnTo>
                      <a:lnTo>
                        <a:pt x="29" y="12"/>
                      </a:lnTo>
                      <a:lnTo>
                        <a:pt x="25" y="4"/>
                      </a:lnTo>
                      <a:lnTo>
                        <a:pt x="17" y="0"/>
                      </a:lnTo>
                      <a:lnTo>
                        <a:pt x="8" y="4"/>
                      </a:lnTo>
                      <a:lnTo>
                        <a:pt x="23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4" name="Freeform 532"/>
                <p:cNvSpPr>
                  <a:spLocks/>
                </p:cNvSpPr>
                <p:nvPr/>
              </p:nvSpPr>
              <p:spPr bwMode="auto">
                <a:xfrm>
                  <a:off x="4091" y="1695"/>
                  <a:ext cx="34" cy="31"/>
                </a:xfrm>
                <a:custGeom>
                  <a:avLst/>
                  <a:gdLst>
                    <a:gd name="T0" fmla="*/ 30 w 34"/>
                    <a:gd name="T1" fmla="*/ 12 h 31"/>
                    <a:gd name="T2" fmla="*/ 30 w 34"/>
                    <a:gd name="T3" fmla="*/ 12 h 31"/>
                    <a:gd name="T4" fmla="*/ 13 w 34"/>
                    <a:gd name="T5" fmla="*/ 0 h 31"/>
                    <a:gd name="T6" fmla="*/ 0 w 34"/>
                    <a:gd name="T7" fmla="*/ 16 h 31"/>
                    <a:gd name="T8" fmla="*/ 17 w 34"/>
                    <a:gd name="T9" fmla="*/ 29 h 31"/>
                    <a:gd name="T10" fmla="*/ 17 w 34"/>
                    <a:gd name="T11" fmla="*/ 29 h 31"/>
                    <a:gd name="T12" fmla="*/ 17 w 34"/>
                    <a:gd name="T13" fmla="*/ 29 h 31"/>
                    <a:gd name="T14" fmla="*/ 25 w 34"/>
                    <a:gd name="T15" fmla="*/ 31 h 31"/>
                    <a:gd name="T16" fmla="*/ 32 w 34"/>
                    <a:gd name="T17" fmla="*/ 27 h 31"/>
                    <a:gd name="T18" fmla="*/ 34 w 34"/>
                    <a:gd name="T19" fmla="*/ 19 h 31"/>
                    <a:gd name="T20" fmla="*/ 30 w 34"/>
                    <a:gd name="T21" fmla="*/ 12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" h="31">
                      <a:moveTo>
                        <a:pt x="30" y="12"/>
                      </a:moveTo>
                      <a:lnTo>
                        <a:pt x="30" y="12"/>
                      </a:lnTo>
                      <a:lnTo>
                        <a:pt x="13" y="0"/>
                      </a:lnTo>
                      <a:lnTo>
                        <a:pt x="0" y="16"/>
                      </a:lnTo>
                      <a:lnTo>
                        <a:pt x="17" y="29"/>
                      </a:lnTo>
                      <a:lnTo>
                        <a:pt x="17" y="29"/>
                      </a:lnTo>
                      <a:lnTo>
                        <a:pt x="17" y="29"/>
                      </a:lnTo>
                      <a:lnTo>
                        <a:pt x="25" y="31"/>
                      </a:lnTo>
                      <a:lnTo>
                        <a:pt x="32" y="27"/>
                      </a:lnTo>
                      <a:lnTo>
                        <a:pt x="34" y="19"/>
                      </a:lnTo>
                      <a:lnTo>
                        <a:pt x="3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5" name="Freeform 533"/>
                <p:cNvSpPr>
                  <a:spLocks/>
                </p:cNvSpPr>
                <p:nvPr/>
              </p:nvSpPr>
              <p:spPr bwMode="auto">
                <a:xfrm>
                  <a:off x="4108" y="1707"/>
                  <a:ext cx="31" cy="32"/>
                </a:xfrm>
                <a:custGeom>
                  <a:avLst/>
                  <a:gdLst>
                    <a:gd name="T0" fmla="*/ 31 w 31"/>
                    <a:gd name="T1" fmla="*/ 17 h 32"/>
                    <a:gd name="T2" fmla="*/ 27 w 31"/>
                    <a:gd name="T3" fmla="*/ 13 h 32"/>
                    <a:gd name="T4" fmla="*/ 13 w 31"/>
                    <a:gd name="T5" fmla="*/ 0 h 32"/>
                    <a:gd name="T6" fmla="*/ 0 w 31"/>
                    <a:gd name="T7" fmla="*/ 17 h 32"/>
                    <a:gd name="T8" fmla="*/ 15 w 31"/>
                    <a:gd name="T9" fmla="*/ 29 h 32"/>
                    <a:gd name="T10" fmla="*/ 10 w 31"/>
                    <a:gd name="T11" fmla="*/ 25 h 32"/>
                    <a:gd name="T12" fmla="*/ 15 w 31"/>
                    <a:gd name="T13" fmla="*/ 29 h 32"/>
                    <a:gd name="T14" fmla="*/ 23 w 31"/>
                    <a:gd name="T15" fmla="*/ 32 h 32"/>
                    <a:gd name="T16" fmla="*/ 29 w 31"/>
                    <a:gd name="T17" fmla="*/ 27 h 32"/>
                    <a:gd name="T18" fmla="*/ 31 w 31"/>
                    <a:gd name="T19" fmla="*/ 19 h 32"/>
                    <a:gd name="T20" fmla="*/ 27 w 31"/>
                    <a:gd name="T21" fmla="*/ 13 h 32"/>
                    <a:gd name="T22" fmla="*/ 31 w 31"/>
                    <a:gd name="T23" fmla="*/ 17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2">
                      <a:moveTo>
                        <a:pt x="31" y="17"/>
                      </a:moveTo>
                      <a:lnTo>
                        <a:pt x="27" y="13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15" y="29"/>
                      </a:lnTo>
                      <a:lnTo>
                        <a:pt x="10" y="25"/>
                      </a:lnTo>
                      <a:lnTo>
                        <a:pt x="15" y="29"/>
                      </a:lnTo>
                      <a:lnTo>
                        <a:pt x="23" y="32"/>
                      </a:lnTo>
                      <a:lnTo>
                        <a:pt x="29" y="27"/>
                      </a:lnTo>
                      <a:lnTo>
                        <a:pt x="31" y="19"/>
                      </a:lnTo>
                      <a:lnTo>
                        <a:pt x="27" y="13"/>
                      </a:lnTo>
                      <a:lnTo>
                        <a:pt x="3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6" name="Freeform 534"/>
                <p:cNvSpPr>
                  <a:spLocks/>
                </p:cNvSpPr>
                <p:nvPr/>
              </p:nvSpPr>
              <p:spPr bwMode="auto">
                <a:xfrm>
                  <a:off x="4118" y="1724"/>
                  <a:ext cx="30" cy="31"/>
                </a:xfrm>
                <a:custGeom>
                  <a:avLst/>
                  <a:gdLst>
                    <a:gd name="T0" fmla="*/ 13 w 30"/>
                    <a:gd name="T1" fmla="*/ 29 h 31"/>
                    <a:gd name="T2" fmla="*/ 30 w 30"/>
                    <a:gd name="T3" fmla="*/ 17 h 31"/>
                    <a:gd name="T4" fmla="*/ 21 w 30"/>
                    <a:gd name="T5" fmla="*/ 0 h 31"/>
                    <a:gd name="T6" fmla="*/ 0 w 30"/>
                    <a:gd name="T7" fmla="*/ 8 h 31"/>
                    <a:gd name="T8" fmla="*/ 9 w 30"/>
                    <a:gd name="T9" fmla="*/ 25 h 31"/>
                    <a:gd name="T10" fmla="*/ 26 w 30"/>
                    <a:gd name="T11" fmla="*/ 12 h 31"/>
                    <a:gd name="T12" fmla="*/ 9 w 30"/>
                    <a:gd name="T13" fmla="*/ 25 h 31"/>
                    <a:gd name="T14" fmla="*/ 15 w 30"/>
                    <a:gd name="T15" fmla="*/ 31 h 31"/>
                    <a:gd name="T16" fmla="*/ 23 w 30"/>
                    <a:gd name="T17" fmla="*/ 29 h 31"/>
                    <a:gd name="T18" fmla="*/ 30 w 30"/>
                    <a:gd name="T19" fmla="*/ 25 h 31"/>
                    <a:gd name="T20" fmla="*/ 30 w 30"/>
                    <a:gd name="T21" fmla="*/ 17 h 31"/>
                    <a:gd name="T22" fmla="*/ 13 w 30"/>
                    <a:gd name="T23" fmla="*/ 29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13" y="29"/>
                      </a:moveTo>
                      <a:lnTo>
                        <a:pt x="30" y="17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9" y="25"/>
                      </a:lnTo>
                      <a:lnTo>
                        <a:pt x="26" y="12"/>
                      </a:lnTo>
                      <a:lnTo>
                        <a:pt x="9" y="25"/>
                      </a:lnTo>
                      <a:lnTo>
                        <a:pt x="15" y="31"/>
                      </a:lnTo>
                      <a:lnTo>
                        <a:pt x="23" y="29"/>
                      </a:lnTo>
                      <a:lnTo>
                        <a:pt x="30" y="25"/>
                      </a:lnTo>
                      <a:lnTo>
                        <a:pt x="30" y="17"/>
                      </a:lnTo>
                      <a:lnTo>
                        <a:pt x="13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7" name="Freeform 535"/>
                <p:cNvSpPr>
                  <a:spLocks/>
                </p:cNvSpPr>
                <p:nvPr/>
              </p:nvSpPr>
              <p:spPr bwMode="auto">
                <a:xfrm>
                  <a:off x="4114" y="1726"/>
                  <a:ext cx="30" cy="27"/>
                </a:xfrm>
                <a:custGeom>
                  <a:avLst/>
                  <a:gdLst>
                    <a:gd name="T0" fmla="*/ 19 w 30"/>
                    <a:gd name="T1" fmla="*/ 17 h 27"/>
                    <a:gd name="T2" fmla="*/ 4 w 30"/>
                    <a:gd name="T3" fmla="*/ 19 h 27"/>
                    <a:gd name="T4" fmla="*/ 17 w 30"/>
                    <a:gd name="T5" fmla="*/ 27 h 27"/>
                    <a:gd name="T6" fmla="*/ 30 w 30"/>
                    <a:gd name="T7" fmla="*/ 10 h 27"/>
                    <a:gd name="T8" fmla="*/ 17 w 30"/>
                    <a:gd name="T9" fmla="*/ 2 h 27"/>
                    <a:gd name="T10" fmla="*/ 2 w 30"/>
                    <a:gd name="T11" fmla="*/ 4 h 27"/>
                    <a:gd name="T12" fmla="*/ 17 w 30"/>
                    <a:gd name="T13" fmla="*/ 2 h 27"/>
                    <a:gd name="T14" fmla="*/ 9 w 30"/>
                    <a:gd name="T15" fmla="*/ 0 h 27"/>
                    <a:gd name="T16" fmla="*/ 2 w 30"/>
                    <a:gd name="T17" fmla="*/ 4 h 27"/>
                    <a:gd name="T18" fmla="*/ 0 w 30"/>
                    <a:gd name="T19" fmla="*/ 10 h 27"/>
                    <a:gd name="T20" fmla="*/ 4 w 30"/>
                    <a:gd name="T21" fmla="*/ 19 h 27"/>
                    <a:gd name="T22" fmla="*/ 19 w 30"/>
                    <a:gd name="T23" fmla="*/ 1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7">
                      <a:moveTo>
                        <a:pt x="19" y="17"/>
                      </a:moveTo>
                      <a:lnTo>
                        <a:pt x="4" y="19"/>
                      </a:lnTo>
                      <a:lnTo>
                        <a:pt x="17" y="27"/>
                      </a:lnTo>
                      <a:lnTo>
                        <a:pt x="30" y="10"/>
                      </a:lnTo>
                      <a:lnTo>
                        <a:pt x="17" y="2"/>
                      </a:lnTo>
                      <a:lnTo>
                        <a:pt x="2" y="4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19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8" name="Freeform 536"/>
                <p:cNvSpPr>
                  <a:spLocks/>
                </p:cNvSpPr>
                <p:nvPr/>
              </p:nvSpPr>
              <p:spPr bwMode="auto">
                <a:xfrm>
                  <a:off x="4104" y="1730"/>
                  <a:ext cx="29" cy="29"/>
                </a:xfrm>
                <a:custGeom>
                  <a:avLst/>
                  <a:gdLst>
                    <a:gd name="T0" fmla="*/ 19 w 29"/>
                    <a:gd name="T1" fmla="*/ 13 h 29"/>
                    <a:gd name="T2" fmla="*/ 19 w 29"/>
                    <a:gd name="T3" fmla="*/ 25 h 29"/>
                    <a:gd name="T4" fmla="*/ 29 w 29"/>
                    <a:gd name="T5" fmla="*/ 13 h 29"/>
                    <a:gd name="T6" fmla="*/ 12 w 29"/>
                    <a:gd name="T7" fmla="*/ 0 h 29"/>
                    <a:gd name="T8" fmla="*/ 2 w 29"/>
                    <a:gd name="T9" fmla="*/ 13 h 29"/>
                    <a:gd name="T10" fmla="*/ 2 w 29"/>
                    <a:gd name="T11" fmla="*/ 25 h 29"/>
                    <a:gd name="T12" fmla="*/ 2 w 29"/>
                    <a:gd name="T13" fmla="*/ 13 h 29"/>
                    <a:gd name="T14" fmla="*/ 0 w 29"/>
                    <a:gd name="T15" fmla="*/ 21 h 29"/>
                    <a:gd name="T16" fmla="*/ 4 w 29"/>
                    <a:gd name="T17" fmla="*/ 27 h 29"/>
                    <a:gd name="T18" fmla="*/ 12 w 29"/>
                    <a:gd name="T19" fmla="*/ 29 h 29"/>
                    <a:gd name="T20" fmla="*/ 19 w 29"/>
                    <a:gd name="T21" fmla="*/ 25 h 29"/>
                    <a:gd name="T22" fmla="*/ 19 w 29"/>
                    <a:gd name="T23" fmla="*/ 1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9" y="13"/>
                      </a:moveTo>
                      <a:lnTo>
                        <a:pt x="19" y="25"/>
                      </a:lnTo>
                      <a:lnTo>
                        <a:pt x="29" y="13"/>
                      </a:lnTo>
                      <a:lnTo>
                        <a:pt x="12" y="0"/>
                      </a:lnTo>
                      <a:lnTo>
                        <a:pt x="2" y="13"/>
                      </a:lnTo>
                      <a:lnTo>
                        <a:pt x="2" y="25"/>
                      </a:lnTo>
                      <a:lnTo>
                        <a:pt x="2" y="13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12" y="29"/>
                      </a:lnTo>
                      <a:lnTo>
                        <a:pt x="19" y="25"/>
                      </a:lnTo>
                      <a:lnTo>
                        <a:pt x="19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89" name="Freeform 537"/>
                <p:cNvSpPr>
                  <a:spLocks/>
                </p:cNvSpPr>
                <p:nvPr/>
              </p:nvSpPr>
              <p:spPr bwMode="auto">
                <a:xfrm>
                  <a:off x="4106" y="1743"/>
                  <a:ext cx="35" cy="37"/>
                </a:xfrm>
                <a:custGeom>
                  <a:avLst/>
                  <a:gdLst>
                    <a:gd name="T0" fmla="*/ 35 w 35"/>
                    <a:gd name="T1" fmla="*/ 27 h 37"/>
                    <a:gd name="T2" fmla="*/ 31 w 35"/>
                    <a:gd name="T3" fmla="*/ 21 h 37"/>
                    <a:gd name="T4" fmla="*/ 17 w 35"/>
                    <a:gd name="T5" fmla="*/ 0 h 37"/>
                    <a:gd name="T6" fmla="*/ 0 w 35"/>
                    <a:gd name="T7" fmla="*/ 12 h 37"/>
                    <a:gd name="T8" fmla="*/ 15 w 35"/>
                    <a:gd name="T9" fmla="*/ 33 h 37"/>
                    <a:gd name="T10" fmla="*/ 10 w 35"/>
                    <a:gd name="T11" fmla="*/ 27 h 37"/>
                    <a:gd name="T12" fmla="*/ 15 w 35"/>
                    <a:gd name="T13" fmla="*/ 33 h 37"/>
                    <a:gd name="T14" fmla="*/ 23 w 35"/>
                    <a:gd name="T15" fmla="*/ 37 h 37"/>
                    <a:gd name="T16" fmla="*/ 29 w 35"/>
                    <a:gd name="T17" fmla="*/ 35 h 37"/>
                    <a:gd name="T18" fmla="*/ 33 w 35"/>
                    <a:gd name="T19" fmla="*/ 29 h 37"/>
                    <a:gd name="T20" fmla="*/ 31 w 35"/>
                    <a:gd name="T21" fmla="*/ 21 h 37"/>
                    <a:gd name="T22" fmla="*/ 35 w 35"/>
                    <a:gd name="T23" fmla="*/ 2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7">
                      <a:moveTo>
                        <a:pt x="35" y="27"/>
                      </a:moveTo>
                      <a:lnTo>
                        <a:pt x="31" y="21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15" y="33"/>
                      </a:lnTo>
                      <a:lnTo>
                        <a:pt x="10" y="27"/>
                      </a:lnTo>
                      <a:lnTo>
                        <a:pt x="15" y="33"/>
                      </a:lnTo>
                      <a:lnTo>
                        <a:pt x="23" y="37"/>
                      </a:lnTo>
                      <a:lnTo>
                        <a:pt x="29" y="35"/>
                      </a:lnTo>
                      <a:lnTo>
                        <a:pt x="33" y="29"/>
                      </a:lnTo>
                      <a:lnTo>
                        <a:pt x="31" y="21"/>
                      </a:lnTo>
                      <a:lnTo>
                        <a:pt x="35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0" name="Freeform 538"/>
                <p:cNvSpPr>
                  <a:spLocks/>
                </p:cNvSpPr>
                <p:nvPr/>
              </p:nvSpPr>
              <p:spPr bwMode="auto">
                <a:xfrm>
                  <a:off x="4116" y="1764"/>
                  <a:ext cx="25" cy="23"/>
                </a:xfrm>
                <a:custGeom>
                  <a:avLst/>
                  <a:gdLst>
                    <a:gd name="T0" fmla="*/ 15 w 25"/>
                    <a:gd name="T1" fmla="*/ 0 h 23"/>
                    <a:gd name="T2" fmla="*/ 25 w 25"/>
                    <a:gd name="T3" fmla="*/ 10 h 23"/>
                    <a:gd name="T4" fmla="*/ 25 w 25"/>
                    <a:gd name="T5" fmla="*/ 6 h 23"/>
                    <a:gd name="T6" fmla="*/ 0 w 25"/>
                    <a:gd name="T7" fmla="*/ 6 h 23"/>
                    <a:gd name="T8" fmla="*/ 0 w 25"/>
                    <a:gd name="T9" fmla="*/ 10 h 23"/>
                    <a:gd name="T10" fmla="*/ 11 w 25"/>
                    <a:gd name="T11" fmla="*/ 20 h 23"/>
                    <a:gd name="T12" fmla="*/ 0 w 25"/>
                    <a:gd name="T13" fmla="*/ 10 h 23"/>
                    <a:gd name="T14" fmla="*/ 5 w 25"/>
                    <a:gd name="T15" fmla="*/ 18 h 23"/>
                    <a:gd name="T16" fmla="*/ 13 w 25"/>
                    <a:gd name="T17" fmla="*/ 23 h 23"/>
                    <a:gd name="T18" fmla="*/ 21 w 25"/>
                    <a:gd name="T19" fmla="*/ 18 h 23"/>
                    <a:gd name="T20" fmla="*/ 25 w 25"/>
                    <a:gd name="T21" fmla="*/ 10 h 23"/>
                    <a:gd name="T22" fmla="*/ 15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5" y="0"/>
                      </a:moveTo>
                      <a:lnTo>
                        <a:pt x="25" y="10"/>
                      </a:lnTo>
                      <a:lnTo>
                        <a:pt x="25" y="6"/>
                      </a:ln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11" y="20"/>
                      </a:lnTo>
                      <a:lnTo>
                        <a:pt x="0" y="10"/>
                      </a:lnTo>
                      <a:lnTo>
                        <a:pt x="5" y="18"/>
                      </a:lnTo>
                      <a:lnTo>
                        <a:pt x="13" y="23"/>
                      </a:lnTo>
                      <a:lnTo>
                        <a:pt x="21" y="18"/>
                      </a:lnTo>
                      <a:lnTo>
                        <a:pt x="25" y="1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1" name="Freeform 539"/>
                <p:cNvSpPr>
                  <a:spLocks/>
                </p:cNvSpPr>
                <p:nvPr/>
              </p:nvSpPr>
              <p:spPr bwMode="auto">
                <a:xfrm>
                  <a:off x="4127" y="1764"/>
                  <a:ext cx="25" cy="25"/>
                </a:xfrm>
                <a:custGeom>
                  <a:avLst/>
                  <a:gdLst>
                    <a:gd name="T0" fmla="*/ 23 w 25"/>
                    <a:gd name="T1" fmla="*/ 6 h 25"/>
                    <a:gd name="T2" fmla="*/ 17 w 25"/>
                    <a:gd name="T3" fmla="*/ 4 h 25"/>
                    <a:gd name="T4" fmla="*/ 4 w 25"/>
                    <a:gd name="T5" fmla="*/ 0 h 25"/>
                    <a:gd name="T6" fmla="*/ 0 w 25"/>
                    <a:gd name="T7" fmla="*/ 20 h 25"/>
                    <a:gd name="T8" fmla="*/ 12 w 25"/>
                    <a:gd name="T9" fmla="*/ 25 h 25"/>
                    <a:gd name="T10" fmla="*/ 6 w 25"/>
                    <a:gd name="T11" fmla="*/ 23 h 25"/>
                    <a:gd name="T12" fmla="*/ 12 w 25"/>
                    <a:gd name="T13" fmla="*/ 25 h 25"/>
                    <a:gd name="T14" fmla="*/ 21 w 25"/>
                    <a:gd name="T15" fmla="*/ 23 h 25"/>
                    <a:gd name="T16" fmla="*/ 25 w 25"/>
                    <a:gd name="T17" fmla="*/ 16 h 25"/>
                    <a:gd name="T18" fmla="*/ 23 w 25"/>
                    <a:gd name="T19" fmla="*/ 8 h 25"/>
                    <a:gd name="T20" fmla="*/ 17 w 25"/>
                    <a:gd name="T21" fmla="*/ 4 h 25"/>
                    <a:gd name="T22" fmla="*/ 23 w 25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6"/>
                      </a:moveTo>
                      <a:lnTo>
                        <a:pt x="17" y="4"/>
                      </a:lnTo>
                      <a:lnTo>
                        <a:pt x="4" y="0"/>
                      </a:lnTo>
                      <a:lnTo>
                        <a:pt x="0" y="20"/>
                      </a:lnTo>
                      <a:lnTo>
                        <a:pt x="12" y="25"/>
                      </a:lnTo>
                      <a:lnTo>
                        <a:pt x="6" y="23"/>
                      </a:lnTo>
                      <a:lnTo>
                        <a:pt x="12" y="25"/>
                      </a:lnTo>
                      <a:lnTo>
                        <a:pt x="21" y="23"/>
                      </a:lnTo>
                      <a:lnTo>
                        <a:pt x="25" y="16"/>
                      </a:lnTo>
                      <a:lnTo>
                        <a:pt x="23" y="8"/>
                      </a:lnTo>
                      <a:lnTo>
                        <a:pt x="17" y="4"/>
                      </a:lnTo>
                      <a:lnTo>
                        <a:pt x="23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2" name="Freeform 540"/>
                <p:cNvSpPr>
                  <a:spLocks/>
                </p:cNvSpPr>
                <p:nvPr/>
              </p:nvSpPr>
              <p:spPr bwMode="auto">
                <a:xfrm>
                  <a:off x="4133" y="1770"/>
                  <a:ext cx="38" cy="37"/>
                </a:xfrm>
                <a:custGeom>
                  <a:avLst/>
                  <a:gdLst>
                    <a:gd name="T0" fmla="*/ 38 w 38"/>
                    <a:gd name="T1" fmla="*/ 25 h 37"/>
                    <a:gd name="T2" fmla="*/ 34 w 38"/>
                    <a:gd name="T3" fmla="*/ 17 h 37"/>
                    <a:gd name="T4" fmla="*/ 17 w 38"/>
                    <a:gd name="T5" fmla="*/ 0 h 37"/>
                    <a:gd name="T6" fmla="*/ 0 w 38"/>
                    <a:gd name="T7" fmla="*/ 17 h 37"/>
                    <a:gd name="T8" fmla="*/ 17 w 38"/>
                    <a:gd name="T9" fmla="*/ 33 h 37"/>
                    <a:gd name="T10" fmla="*/ 13 w 38"/>
                    <a:gd name="T11" fmla="*/ 25 h 37"/>
                    <a:gd name="T12" fmla="*/ 17 w 38"/>
                    <a:gd name="T13" fmla="*/ 33 h 37"/>
                    <a:gd name="T14" fmla="*/ 25 w 38"/>
                    <a:gd name="T15" fmla="*/ 37 h 37"/>
                    <a:gd name="T16" fmla="*/ 34 w 38"/>
                    <a:gd name="T17" fmla="*/ 33 h 37"/>
                    <a:gd name="T18" fmla="*/ 38 w 38"/>
                    <a:gd name="T19" fmla="*/ 25 h 37"/>
                    <a:gd name="T20" fmla="*/ 34 w 38"/>
                    <a:gd name="T21" fmla="*/ 17 h 37"/>
                    <a:gd name="T22" fmla="*/ 38 w 38"/>
                    <a:gd name="T2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7">
                      <a:moveTo>
                        <a:pt x="38" y="25"/>
                      </a:moveTo>
                      <a:lnTo>
                        <a:pt x="34" y="17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17" y="33"/>
                      </a:lnTo>
                      <a:lnTo>
                        <a:pt x="13" y="25"/>
                      </a:lnTo>
                      <a:lnTo>
                        <a:pt x="17" y="33"/>
                      </a:lnTo>
                      <a:lnTo>
                        <a:pt x="25" y="37"/>
                      </a:lnTo>
                      <a:lnTo>
                        <a:pt x="34" y="33"/>
                      </a:lnTo>
                      <a:lnTo>
                        <a:pt x="38" y="25"/>
                      </a:lnTo>
                      <a:lnTo>
                        <a:pt x="34" y="17"/>
                      </a:lnTo>
                      <a:lnTo>
                        <a:pt x="38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3" name="Freeform 541"/>
                <p:cNvSpPr>
                  <a:spLocks/>
                </p:cNvSpPr>
                <p:nvPr/>
              </p:nvSpPr>
              <p:spPr bwMode="auto">
                <a:xfrm>
                  <a:off x="4146" y="1795"/>
                  <a:ext cx="25" cy="29"/>
                </a:xfrm>
                <a:custGeom>
                  <a:avLst/>
                  <a:gdLst>
                    <a:gd name="T0" fmla="*/ 12 w 25"/>
                    <a:gd name="T1" fmla="*/ 4 h 29"/>
                    <a:gd name="T2" fmla="*/ 25 w 25"/>
                    <a:gd name="T3" fmla="*/ 17 h 29"/>
                    <a:gd name="T4" fmla="*/ 25 w 25"/>
                    <a:gd name="T5" fmla="*/ 0 h 29"/>
                    <a:gd name="T6" fmla="*/ 0 w 25"/>
                    <a:gd name="T7" fmla="*/ 0 h 29"/>
                    <a:gd name="T8" fmla="*/ 0 w 25"/>
                    <a:gd name="T9" fmla="*/ 17 h 29"/>
                    <a:gd name="T10" fmla="*/ 12 w 25"/>
                    <a:gd name="T11" fmla="*/ 29 h 29"/>
                    <a:gd name="T12" fmla="*/ 0 w 25"/>
                    <a:gd name="T13" fmla="*/ 17 h 29"/>
                    <a:gd name="T14" fmla="*/ 4 w 25"/>
                    <a:gd name="T15" fmla="*/ 25 h 29"/>
                    <a:gd name="T16" fmla="*/ 12 w 25"/>
                    <a:gd name="T17" fmla="*/ 29 h 29"/>
                    <a:gd name="T18" fmla="*/ 21 w 25"/>
                    <a:gd name="T19" fmla="*/ 25 h 29"/>
                    <a:gd name="T20" fmla="*/ 25 w 25"/>
                    <a:gd name="T21" fmla="*/ 17 h 29"/>
                    <a:gd name="T22" fmla="*/ 12 w 25"/>
                    <a:gd name="T23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2" y="4"/>
                      </a:moveTo>
                      <a:lnTo>
                        <a:pt x="25" y="17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12" y="29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2" y="29"/>
                      </a:lnTo>
                      <a:lnTo>
                        <a:pt x="21" y="25"/>
                      </a:lnTo>
                      <a:lnTo>
                        <a:pt x="25" y="17"/>
                      </a:lnTo>
                      <a:lnTo>
                        <a:pt x="12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4" name="Freeform 542"/>
                <p:cNvSpPr>
                  <a:spLocks/>
                </p:cNvSpPr>
                <p:nvPr/>
              </p:nvSpPr>
              <p:spPr bwMode="auto">
                <a:xfrm>
                  <a:off x="4152" y="1799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12 w 25"/>
                    <a:gd name="T3" fmla="*/ 0 h 25"/>
                    <a:gd name="T4" fmla="*/ 6 w 25"/>
                    <a:gd name="T5" fmla="*/ 0 h 25"/>
                    <a:gd name="T6" fmla="*/ 6 w 25"/>
                    <a:gd name="T7" fmla="*/ 25 h 25"/>
                    <a:gd name="T8" fmla="*/ 12 w 25"/>
                    <a:gd name="T9" fmla="*/ 25 h 25"/>
                    <a:gd name="T10" fmla="*/ 0 w 25"/>
                    <a:gd name="T11" fmla="*/ 13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6" y="25"/>
                      </a:lnTo>
                      <a:lnTo>
                        <a:pt x="12" y="25"/>
                      </a:lnTo>
                      <a:lnTo>
                        <a:pt x="0" y="13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5" name="Freeform 543"/>
                <p:cNvSpPr>
                  <a:spLocks/>
                </p:cNvSpPr>
                <p:nvPr/>
              </p:nvSpPr>
              <p:spPr bwMode="auto">
                <a:xfrm>
                  <a:off x="4152" y="1812"/>
                  <a:ext cx="25" cy="27"/>
                </a:xfrm>
                <a:custGeom>
                  <a:avLst/>
                  <a:gdLst>
                    <a:gd name="T0" fmla="*/ 19 w 25"/>
                    <a:gd name="T1" fmla="*/ 6 h 27"/>
                    <a:gd name="T2" fmla="*/ 25 w 25"/>
                    <a:gd name="T3" fmla="*/ 14 h 27"/>
                    <a:gd name="T4" fmla="*/ 25 w 25"/>
                    <a:gd name="T5" fmla="*/ 0 h 27"/>
                    <a:gd name="T6" fmla="*/ 0 w 25"/>
                    <a:gd name="T7" fmla="*/ 0 h 27"/>
                    <a:gd name="T8" fmla="*/ 0 w 25"/>
                    <a:gd name="T9" fmla="*/ 14 h 27"/>
                    <a:gd name="T10" fmla="*/ 6 w 25"/>
                    <a:gd name="T11" fmla="*/ 23 h 27"/>
                    <a:gd name="T12" fmla="*/ 0 w 25"/>
                    <a:gd name="T13" fmla="*/ 14 h 27"/>
                    <a:gd name="T14" fmla="*/ 4 w 25"/>
                    <a:gd name="T15" fmla="*/ 23 h 27"/>
                    <a:gd name="T16" fmla="*/ 12 w 25"/>
                    <a:gd name="T17" fmla="*/ 27 h 27"/>
                    <a:gd name="T18" fmla="*/ 21 w 25"/>
                    <a:gd name="T19" fmla="*/ 23 h 27"/>
                    <a:gd name="T20" fmla="*/ 25 w 25"/>
                    <a:gd name="T21" fmla="*/ 14 h 27"/>
                    <a:gd name="T22" fmla="*/ 19 w 25"/>
                    <a:gd name="T23" fmla="*/ 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9" y="6"/>
                      </a:moveTo>
                      <a:lnTo>
                        <a:pt x="25" y="14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6" y="23"/>
                      </a:lnTo>
                      <a:lnTo>
                        <a:pt x="0" y="14"/>
                      </a:lnTo>
                      <a:lnTo>
                        <a:pt x="4" y="23"/>
                      </a:lnTo>
                      <a:lnTo>
                        <a:pt x="12" y="27"/>
                      </a:lnTo>
                      <a:lnTo>
                        <a:pt x="21" y="23"/>
                      </a:lnTo>
                      <a:lnTo>
                        <a:pt x="25" y="14"/>
                      </a:lnTo>
                      <a:lnTo>
                        <a:pt x="19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6" name="Freeform 544"/>
                <p:cNvSpPr>
                  <a:spLocks/>
                </p:cNvSpPr>
                <p:nvPr/>
              </p:nvSpPr>
              <p:spPr bwMode="auto">
                <a:xfrm>
                  <a:off x="4158" y="1818"/>
                  <a:ext cx="32" cy="27"/>
                </a:xfrm>
                <a:custGeom>
                  <a:avLst/>
                  <a:gdLst>
                    <a:gd name="T0" fmla="*/ 32 w 32"/>
                    <a:gd name="T1" fmla="*/ 17 h 27"/>
                    <a:gd name="T2" fmla="*/ 25 w 32"/>
                    <a:gd name="T3" fmla="*/ 8 h 27"/>
                    <a:gd name="T4" fmla="*/ 13 w 32"/>
                    <a:gd name="T5" fmla="*/ 0 h 27"/>
                    <a:gd name="T6" fmla="*/ 0 w 32"/>
                    <a:gd name="T7" fmla="*/ 17 h 27"/>
                    <a:gd name="T8" fmla="*/ 13 w 32"/>
                    <a:gd name="T9" fmla="*/ 25 h 27"/>
                    <a:gd name="T10" fmla="*/ 6 w 32"/>
                    <a:gd name="T11" fmla="*/ 17 h 27"/>
                    <a:gd name="T12" fmla="*/ 13 w 32"/>
                    <a:gd name="T13" fmla="*/ 25 h 27"/>
                    <a:gd name="T14" fmla="*/ 21 w 32"/>
                    <a:gd name="T15" fmla="*/ 27 h 27"/>
                    <a:gd name="T16" fmla="*/ 27 w 32"/>
                    <a:gd name="T17" fmla="*/ 23 h 27"/>
                    <a:gd name="T18" fmla="*/ 29 w 32"/>
                    <a:gd name="T19" fmla="*/ 14 h 27"/>
                    <a:gd name="T20" fmla="*/ 25 w 32"/>
                    <a:gd name="T21" fmla="*/ 8 h 27"/>
                    <a:gd name="T22" fmla="*/ 32 w 32"/>
                    <a:gd name="T23" fmla="*/ 1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7">
                      <a:moveTo>
                        <a:pt x="32" y="17"/>
                      </a:moveTo>
                      <a:lnTo>
                        <a:pt x="25" y="8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13" y="25"/>
                      </a:lnTo>
                      <a:lnTo>
                        <a:pt x="6" y="17"/>
                      </a:lnTo>
                      <a:lnTo>
                        <a:pt x="13" y="25"/>
                      </a:lnTo>
                      <a:lnTo>
                        <a:pt x="21" y="27"/>
                      </a:lnTo>
                      <a:lnTo>
                        <a:pt x="27" y="23"/>
                      </a:lnTo>
                      <a:lnTo>
                        <a:pt x="29" y="14"/>
                      </a:lnTo>
                      <a:lnTo>
                        <a:pt x="25" y="8"/>
                      </a:lnTo>
                      <a:lnTo>
                        <a:pt x="3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7" name="Freeform 545"/>
                <p:cNvSpPr>
                  <a:spLocks/>
                </p:cNvSpPr>
                <p:nvPr/>
              </p:nvSpPr>
              <p:spPr bwMode="auto">
                <a:xfrm>
                  <a:off x="4164" y="1835"/>
                  <a:ext cx="26" cy="33"/>
                </a:xfrm>
                <a:custGeom>
                  <a:avLst/>
                  <a:gdLst>
                    <a:gd name="T0" fmla="*/ 23 w 26"/>
                    <a:gd name="T1" fmla="*/ 18 h 33"/>
                    <a:gd name="T2" fmla="*/ 26 w 26"/>
                    <a:gd name="T3" fmla="*/ 20 h 33"/>
                    <a:gd name="T4" fmla="*/ 26 w 26"/>
                    <a:gd name="T5" fmla="*/ 0 h 33"/>
                    <a:gd name="T6" fmla="*/ 0 w 26"/>
                    <a:gd name="T7" fmla="*/ 0 h 33"/>
                    <a:gd name="T8" fmla="*/ 0 w 26"/>
                    <a:gd name="T9" fmla="*/ 20 h 33"/>
                    <a:gd name="T10" fmla="*/ 3 w 26"/>
                    <a:gd name="T11" fmla="*/ 22 h 33"/>
                    <a:gd name="T12" fmla="*/ 0 w 26"/>
                    <a:gd name="T13" fmla="*/ 20 h 33"/>
                    <a:gd name="T14" fmla="*/ 5 w 26"/>
                    <a:gd name="T15" fmla="*/ 29 h 33"/>
                    <a:gd name="T16" fmla="*/ 13 w 26"/>
                    <a:gd name="T17" fmla="*/ 33 h 33"/>
                    <a:gd name="T18" fmla="*/ 21 w 26"/>
                    <a:gd name="T19" fmla="*/ 29 h 33"/>
                    <a:gd name="T20" fmla="*/ 26 w 26"/>
                    <a:gd name="T21" fmla="*/ 20 h 33"/>
                    <a:gd name="T22" fmla="*/ 23 w 26"/>
                    <a:gd name="T23" fmla="*/ 1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33">
                      <a:moveTo>
                        <a:pt x="23" y="18"/>
                      </a:moveTo>
                      <a:lnTo>
                        <a:pt x="26" y="20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20"/>
                      </a:lnTo>
                      <a:lnTo>
                        <a:pt x="3" y="22"/>
                      </a:lnTo>
                      <a:lnTo>
                        <a:pt x="0" y="20"/>
                      </a:lnTo>
                      <a:lnTo>
                        <a:pt x="5" y="29"/>
                      </a:lnTo>
                      <a:lnTo>
                        <a:pt x="13" y="33"/>
                      </a:lnTo>
                      <a:lnTo>
                        <a:pt x="21" y="29"/>
                      </a:lnTo>
                      <a:lnTo>
                        <a:pt x="26" y="20"/>
                      </a:lnTo>
                      <a:lnTo>
                        <a:pt x="23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8" name="Freeform 546"/>
                <p:cNvSpPr>
                  <a:spLocks/>
                </p:cNvSpPr>
                <p:nvPr/>
              </p:nvSpPr>
              <p:spPr bwMode="auto">
                <a:xfrm>
                  <a:off x="4167" y="1853"/>
                  <a:ext cx="33" cy="48"/>
                </a:xfrm>
                <a:custGeom>
                  <a:avLst/>
                  <a:gdLst>
                    <a:gd name="T0" fmla="*/ 31 w 33"/>
                    <a:gd name="T1" fmla="*/ 34 h 48"/>
                    <a:gd name="T2" fmla="*/ 33 w 33"/>
                    <a:gd name="T3" fmla="*/ 38 h 48"/>
                    <a:gd name="T4" fmla="*/ 20 w 33"/>
                    <a:gd name="T5" fmla="*/ 0 h 48"/>
                    <a:gd name="T6" fmla="*/ 0 w 33"/>
                    <a:gd name="T7" fmla="*/ 4 h 48"/>
                    <a:gd name="T8" fmla="*/ 12 w 33"/>
                    <a:gd name="T9" fmla="*/ 42 h 48"/>
                    <a:gd name="T10" fmla="*/ 14 w 33"/>
                    <a:gd name="T11" fmla="*/ 46 h 48"/>
                    <a:gd name="T12" fmla="*/ 12 w 33"/>
                    <a:gd name="T13" fmla="*/ 42 h 48"/>
                    <a:gd name="T14" fmla="*/ 16 w 33"/>
                    <a:gd name="T15" fmla="*/ 48 h 48"/>
                    <a:gd name="T16" fmla="*/ 25 w 33"/>
                    <a:gd name="T17" fmla="*/ 48 h 48"/>
                    <a:gd name="T18" fmla="*/ 31 w 33"/>
                    <a:gd name="T19" fmla="*/ 46 h 48"/>
                    <a:gd name="T20" fmla="*/ 33 w 33"/>
                    <a:gd name="T21" fmla="*/ 38 h 48"/>
                    <a:gd name="T22" fmla="*/ 31 w 33"/>
                    <a:gd name="T23" fmla="*/ 34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48">
                      <a:moveTo>
                        <a:pt x="31" y="34"/>
                      </a:moveTo>
                      <a:lnTo>
                        <a:pt x="33" y="38"/>
                      </a:lnTo>
                      <a:lnTo>
                        <a:pt x="20" y="0"/>
                      </a:lnTo>
                      <a:lnTo>
                        <a:pt x="0" y="4"/>
                      </a:lnTo>
                      <a:lnTo>
                        <a:pt x="12" y="42"/>
                      </a:lnTo>
                      <a:lnTo>
                        <a:pt x="14" y="46"/>
                      </a:lnTo>
                      <a:lnTo>
                        <a:pt x="12" y="42"/>
                      </a:lnTo>
                      <a:lnTo>
                        <a:pt x="16" y="48"/>
                      </a:lnTo>
                      <a:lnTo>
                        <a:pt x="25" y="48"/>
                      </a:lnTo>
                      <a:lnTo>
                        <a:pt x="31" y="46"/>
                      </a:lnTo>
                      <a:lnTo>
                        <a:pt x="33" y="38"/>
                      </a:lnTo>
                      <a:lnTo>
                        <a:pt x="31" y="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699" name="Freeform 547"/>
                <p:cNvSpPr>
                  <a:spLocks/>
                </p:cNvSpPr>
                <p:nvPr/>
              </p:nvSpPr>
              <p:spPr bwMode="auto">
                <a:xfrm>
                  <a:off x="4181" y="1887"/>
                  <a:ext cx="32" cy="33"/>
                </a:xfrm>
                <a:custGeom>
                  <a:avLst/>
                  <a:gdLst>
                    <a:gd name="T0" fmla="*/ 15 w 32"/>
                    <a:gd name="T1" fmla="*/ 14 h 33"/>
                    <a:gd name="T2" fmla="*/ 29 w 32"/>
                    <a:gd name="T3" fmla="*/ 16 h 33"/>
                    <a:gd name="T4" fmla="*/ 17 w 32"/>
                    <a:gd name="T5" fmla="*/ 0 h 33"/>
                    <a:gd name="T6" fmla="*/ 0 w 32"/>
                    <a:gd name="T7" fmla="*/ 12 h 33"/>
                    <a:gd name="T8" fmla="*/ 13 w 32"/>
                    <a:gd name="T9" fmla="*/ 29 h 33"/>
                    <a:gd name="T10" fmla="*/ 27 w 32"/>
                    <a:gd name="T11" fmla="*/ 31 h 33"/>
                    <a:gd name="T12" fmla="*/ 13 w 32"/>
                    <a:gd name="T13" fmla="*/ 29 h 33"/>
                    <a:gd name="T14" fmla="*/ 21 w 32"/>
                    <a:gd name="T15" fmla="*/ 33 h 33"/>
                    <a:gd name="T16" fmla="*/ 27 w 32"/>
                    <a:gd name="T17" fmla="*/ 31 h 33"/>
                    <a:gd name="T18" fmla="*/ 32 w 32"/>
                    <a:gd name="T19" fmla="*/ 25 h 33"/>
                    <a:gd name="T20" fmla="*/ 29 w 32"/>
                    <a:gd name="T21" fmla="*/ 16 h 33"/>
                    <a:gd name="T22" fmla="*/ 15 w 32"/>
                    <a:gd name="T23" fmla="*/ 14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33">
                      <a:moveTo>
                        <a:pt x="15" y="14"/>
                      </a:moveTo>
                      <a:lnTo>
                        <a:pt x="29" y="16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13" y="29"/>
                      </a:lnTo>
                      <a:lnTo>
                        <a:pt x="27" y="31"/>
                      </a:lnTo>
                      <a:lnTo>
                        <a:pt x="13" y="29"/>
                      </a:lnTo>
                      <a:lnTo>
                        <a:pt x="21" y="33"/>
                      </a:lnTo>
                      <a:lnTo>
                        <a:pt x="27" y="31"/>
                      </a:lnTo>
                      <a:lnTo>
                        <a:pt x="32" y="25"/>
                      </a:lnTo>
                      <a:lnTo>
                        <a:pt x="29" y="16"/>
                      </a:lnTo>
                      <a:lnTo>
                        <a:pt x="15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0" name="Freeform 548"/>
                <p:cNvSpPr>
                  <a:spLocks/>
                </p:cNvSpPr>
                <p:nvPr/>
              </p:nvSpPr>
              <p:spPr bwMode="auto">
                <a:xfrm>
                  <a:off x="4196" y="1895"/>
                  <a:ext cx="23" cy="23"/>
                </a:xfrm>
                <a:custGeom>
                  <a:avLst/>
                  <a:gdLst>
                    <a:gd name="T0" fmla="*/ 21 w 23"/>
                    <a:gd name="T1" fmla="*/ 2 h 23"/>
                    <a:gd name="T2" fmla="*/ 6 w 23"/>
                    <a:gd name="T3" fmla="*/ 2 h 23"/>
                    <a:gd name="T4" fmla="*/ 0 w 23"/>
                    <a:gd name="T5" fmla="*/ 6 h 23"/>
                    <a:gd name="T6" fmla="*/ 12 w 23"/>
                    <a:gd name="T7" fmla="*/ 23 h 23"/>
                    <a:gd name="T8" fmla="*/ 19 w 23"/>
                    <a:gd name="T9" fmla="*/ 19 h 23"/>
                    <a:gd name="T10" fmla="*/ 4 w 23"/>
                    <a:gd name="T11" fmla="*/ 19 h 23"/>
                    <a:gd name="T12" fmla="*/ 19 w 23"/>
                    <a:gd name="T13" fmla="*/ 19 h 23"/>
                    <a:gd name="T14" fmla="*/ 23 w 23"/>
                    <a:gd name="T15" fmla="*/ 10 h 23"/>
                    <a:gd name="T16" fmla="*/ 21 w 23"/>
                    <a:gd name="T17" fmla="*/ 4 h 23"/>
                    <a:gd name="T18" fmla="*/ 14 w 23"/>
                    <a:gd name="T19" fmla="*/ 0 h 23"/>
                    <a:gd name="T20" fmla="*/ 6 w 23"/>
                    <a:gd name="T21" fmla="*/ 2 h 23"/>
                    <a:gd name="T22" fmla="*/ 21 w 23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21" y="2"/>
                      </a:moveTo>
                      <a:lnTo>
                        <a:pt x="6" y="2"/>
                      </a:lnTo>
                      <a:lnTo>
                        <a:pt x="0" y="6"/>
                      </a:lnTo>
                      <a:lnTo>
                        <a:pt x="12" y="23"/>
                      </a:lnTo>
                      <a:lnTo>
                        <a:pt x="19" y="19"/>
                      </a:lnTo>
                      <a:lnTo>
                        <a:pt x="4" y="19"/>
                      </a:lnTo>
                      <a:lnTo>
                        <a:pt x="19" y="19"/>
                      </a:lnTo>
                      <a:lnTo>
                        <a:pt x="23" y="10"/>
                      </a:lnTo>
                      <a:lnTo>
                        <a:pt x="21" y="4"/>
                      </a:lnTo>
                      <a:lnTo>
                        <a:pt x="14" y="0"/>
                      </a:lnTo>
                      <a:lnTo>
                        <a:pt x="6" y="2"/>
                      </a:ln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1" name="Freeform 549"/>
                <p:cNvSpPr>
                  <a:spLocks/>
                </p:cNvSpPr>
                <p:nvPr/>
              </p:nvSpPr>
              <p:spPr bwMode="auto">
                <a:xfrm>
                  <a:off x="4200" y="1897"/>
                  <a:ext cx="38" cy="38"/>
                </a:xfrm>
                <a:custGeom>
                  <a:avLst/>
                  <a:gdLst>
                    <a:gd name="T0" fmla="*/ 15 w 38"/>
                    <a:gd name="T1" fmla="*/ 29 h 38"/>
                    <a:gd name="T2" fmla="*/ 33 w 38"/>
                    <a:gd name="T3" fmla="*/ 17 h 38"/>
                    <a:gd name="T4" fmla="*/ 17 w 38"/>
                    <a:gd name="T5" fmla="*/ 0 h 38"/>
                    <a:gd name="T6" fmla="*/ 0 w 38"/>
                    <a:gd name="T7" fmla="*/ 17 h 38"/>
                    <a:gd name="T8" fmla="*/ 17 w 38"/>
                    <a:gd name="T9" fmla="*/ 34 h 38"/>
                    <a:gd name="T10" fmla="*/ 35 w 38"/>
                    <a:gd name="T11" fmla="*/ 21 h 38"/>
                    <a:gd name="T12" fmla="*/ 17 w 38"/>
                    <a:gd name="T13" fmla="*/ 34 h 38"/>
                    <a:gd name="T14" fmla="*/ 25 w 38"/>
                    <a:gd name="T15" fmla="*/ 38 h 38"/>
                    <a:gd name="T16" fmla="*/ 33 w 38"/>
                    <a:gd name="T17" fmla="*/ 34 h 38"/>
                    <a:gd name="T18" fmla="*/ 38 w 38"/>
                    <a:gd name="T19" fmla="*/ 25 h 38"/>
                    <a:gd name="T20" fmla="*/ 33 w 38"/>
                    <a:gd name="T21" fmla="*/ 17 h 38"/>
                    <a:gd name="T22" fmla="*/ 15 w 38"/>
                    <a:gd name="T23" fmla="*/ 29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8">
                      <a:moveTo>
                        <a:pt x="15" y="29"/>
                      </a:moveTo>
                      <a:lnTo>
                        <a:pt x="33" y="17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17" y="34"/>
                      </a:lnTo>
                      <a:lnTo>
                        <a:pt x="35" y="21"/>
                      </a:lnTo>
                      <a:lnTo>
                        <a:pt x="17" y="34"/>
                      </a:lnTo>
                      <a:lnTo>
                        <a:pt x="25" y="38"/>
                      </a:lnTo>
                      <a:lnTo>
                        <a:pt x="33" y="34"/>
                      </a:lnTo>
                      <a:lnTo>
                        <a:pt x="38" y="25"/>
                      </a:lnTo>
                      <a:lnTo>
                        <a:pt x="33" y="17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2" name="Freeform 550"/>
                <p:cNvSpPr>
                  <a:spLocks/>
                </p:cNvSpPr>
                <p:nvPr/>
              </p:nvSpPr>
              <p:spPr bwMode="auto">
                <a:xfrm>
                  <a:off x="4206" y="1891"/>
                  <a:ext cx="29" cy="35"/>
                </a:xfrm>
                <a:custGeom>
                  <a:avLst/>
                  <a:gdLst>
                    <a:gd name="T0" fmla="*/ 0 w 29"/>
                    <a:gd name="T1" fmla="*/ 6 h 35"/>
                    <a:gd name="T2" fmla="*/ 0 w 29"/>
                    <a:gd name="T3" fmla="*/ 14 h 35"/>
                    <a:gd name="T4" fmla="*/ 9 w 29"/>
                    <a:gd name="T5" fmla="*/ 35 h 35"/>
                    <a:gd name="T6" fmla="*/ 29 w 29"/>
                    <a:gd name="T7" fmla="*/ 27 h 35"/>
                    <a:gd name="T8" fmla="*/ 21 w 29"/>
                    <a:gd name="T9" fmla="*/ 6 h 35"/>
                    <a:gd name="T10" fmla="*/ 21 w 29"/>
                    <a:gd name="T11" fmla="*/ 14 h 35"/>
                    <a:gd name="T12" fmla="*/ 21 w 29"/>
                    <a:gd name="T13" fmla="*/ 6 h 35"/>
                    <a:gd name="T14" fmla="*/ 15 w 29"/>
                    <a:gd name="T15" fmla="*/ 0 h 35"/>
                    <a:gd name="T16" fmla="*/ 9 w 29"/>
                    <a:gd name="T17" fmla="*/ 0 h 35"/>
                    <a:gd name="T18" fmla="*/ 0 w 29"/>
                    <a:gd name="T19" fmla="*/ 6 h 35"/>
                    <a:gd name="T20" fmla="*/ 0 w 29"/>
                    <a:gd name="T21" fmla="*/ 14 h 35"/>
                    <a:gd name="T22" fmla="*/ 0 w 29"/>
                    <a:gd name="T23" fmla="*/ 6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5">
                      <a:moveTo>
                        <a:pt x="0" y="6"/>
                      </a:moveTo>
                      <a:lnTo>
                        <a:pt x="0" y="14"/>
                      </a:lnTo>
                      <a:lnTo>
                        <a:pt x="9" y="35"/>
                      </a:lnTo>
                      <a:lnTo>
                        <a:pt x="29" y="27"/>
                      </a:lnTo>
                      <a:lnTo>
                        <a:pt x="21" y="6"/>
                      </a:lnTo>
                      <a:lnTo>
                        <a:pt x="21" y="14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3" name="Freeform 551"/>
                <p:cNvSpPr>
                  <a:spLocks/>
                </p:cNvSpPr>
                <p:nvPr/>
              </p:nvSpPr>
              <p:spPr bwMode="auto">
                <a:xfrm>
                  <a:off x="4206" y="1870"/>
                  <a:ext cx="29" cy="35"/>
                </a:xfrm>
                <a:custGeom>
                  <a:avLst/>
                  <a:gdLst>
                    <a:gd name="T0" fmla="*/ 29 w 29"/>
                    <a:gd name="T1" fmla="*/ 4 h 35"/>
                    <a:gd name="T2" fmla="*/ 9 w 29"/>
                    <a:gd name="T3" fmla="*/ 6 h 35"/>
                    <a:gd name="T4" fmla="*/ 0 w 29"/>
                    <a:gd name="T5" fmla="*/ 27 h 35"/>
                    <a:gd name="T6" fmla="*/ 21 w 29"/>
                    <a:gd name="T7" fmla="*/ 35 h 35"/>
                    <a:gd name="T8" fmla="*/ 29 w 29"/>
                    <a:gd name="T9" fmla="*/ 15 h 35"/>
                    <a:gd name="T10" fmla="*/ 9 w 29"/>
                    <a:gd name="T11" fmla="*/ 17 h 35"/>
                    <a:gd name="T12" fmla="*/ 29 w 29"/>
                    <a:gd name="T13" fmla="*/ 15 h 35"/>
                    <a:gd name="T14" fmla="*/ 29 w 29"/>
                    <a:gd name="T15" fmla="*/ 6 h 35"/>
                    <a:gd name="T16" fmla="*/ 23 w 29"/>
                    <a:gd name="T17" fmla="*/ 0 h 35"/>
                    <a:gd name="T18" fmla="*/ 15 w 29"/>
                    <a:gd name="T19" fmla="*/ 0 h 35"/>
                    <a:gd name="T20" fmla="*/ 9 w 29"/>
                    <a:gd name="T21" fmla="*/ 6 h 35"/>
                    <a:gd name="T22" fmla="*/ 29 w 29"/>
                    <a:gd name="T23" fmla="*/ 4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5">
                      <a:moveTo>
                        <a:pt x="29" y="4"/>
                      </a:moveTo>
                      <a:lnTo>
                        <a:pt x="9" y="6"/>
                      </a:lnTo>
                      <a:lnTo>
                        <a:pt x="0" y="27"/>
                      </a:lnTo>
                      <a:lnTo>
                        <a:pt x="21" y="35"/>
                      </a:lnTo>
                      <a:lnTo>
                        <a:pt x="29" y="15"/>
                      </a:lnTo>
                      <a:lnTo>
                        <a:pt x="9" y="17"/>
                      </a:lnTo>
                      <a:lnTo>
                        <a:pt x="29" y="15"/>
                      </a:lnTo>
                      <a:lnTo>
                        <a:pt x="29" y="6"/>
                      </a:lnTo>
                      <a:lnTo>
                        <a:pt x="23" y="0"/>
                      </a:lnTo>
                      <a:lnTo>
                        <a:pt x="15" y="0"/>
                      </a:lnTo>
                      <a:lnTo>
                        <a:pt x="9" y="6"/>
                      </a:lnTo>
                      <a:lnTo>
                        <a:pt x="29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4" name="Freeform 552"/>
                <p:cNvSpPr>
                  <a:spLocks/>
                </p:cNvSpPr>
                <p:nvPr/>
              </p:nvSpPr>
              <p:spPr bwMode="auto">
                <a:xfrm>
                  <a:off x="4215" y="1874"/>
                  <a:ext cx="35" cy="38"/>
                </a:xfrm>
                <a:custGeom>
                  <a:avLst/>
                  <a:gdLst>
                    <a:gd name="T0" fmla="*/ 29 w 35"/>
                    <a:gd name="T1" fmla="*/ 19 h 38"/>
                    <a:gd name="T2" fmla="*/ 33 w 35"/>
                    <a:gd name="T3" fmla="*/ 21 h 38"/>
                    <a:gd name="T4" fmla="*/ 20 w 35"/>
                    <a:gd name="T5" fmla="*/ 0 h 38"/>
                    <a:gd name="T6" fmla="*/ 0 w 35"/>
                    <a:gd name="T7" fmla="*/ 13 h 38"/>
                    <a:gd name="T8" fmla="*/ 12 w 35"/>
                    <a:gd name="T9" fmla="*/ 34 h 38"/>
                    <a:gd name="T10" fmla="*/ 16 w 35"/>
                    <a:gd name="T11" fmla="*/ 36 h 38"/>
                    <a:gd name="T12" fmla="*/ 12 w 35"/>
                    <a:gd name="T13" fmla="*/ 34 h 38"/>
                    <a:gd name="T14" fmla="*/ 20 w 35"/>
                    <a:gd name="T15" fmla="*/ 38 h 38"/>
                    <a:gd name="T16" fmla="*/ 29 w 35"/>
                    <a:gd name="T17" fmla="*/ 36 h 38"/>
                    <a:gd name="T18" fmla="*/ 35 w 35"/>
                    <a:gd name="T19" fmla="*/ 29 h 38"/>
                    <a:gd name="T20" fmla="*/ 33 w 35"/>
                    <a:gd name="T21" fmla="*/ 21 h 38"/>
                    <a:gd name="T22" fmla="*/ 29 w 35"/>
                    <a:gd name="T23" fmla="*/ 19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8">
                      <a:moveTo>
                        <a:pt x="29" y="19"/>
                      </a:moveTo>
                      <a:lnTo>
                        <a:pt x="33" y="21"/>
                      </a:lnTo>
                      <a:lnTo>
                        <a:pt x="20" y="0"/>
                      </a:lnTo>
                      <a:lnTo>
                        <a:pt x="0" y="13"/>
                      </a:lnTo>
                      <a:lnTo>
                        <a:pt x="12" y="34"/>
                      </a:lnTo>
                      <a:lnTo>
                        <a:pt x="16" y="36"/>
                      </a:lnTo>
                      <a:lnTo>
                        <a:pt x="12" y="34"/>
                      </a:lnTo>
                      <a:lnTo>
                        <a:pt x="20" y="38"/>
                      </a:lnTo>
                      <a:lnTo>
                        <a:pt x="29" y="36"/>
                      </a:lnTo>
                      <a:lnTo>
                        <a:pt x="35" y="29"/>
                      </a:lnTo>
                      <a:lnTo>
                        <a:pt x="33" y="21"/>
                      </a:lnTo>
                      <a:lnTo>
                        <a:pt x="29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5" name="Freeform 553"/>
                <p:cNvSpPr>
                  <a:spLocks/>
                </p:cNvSpPr>
                <p:nvPr/>
              </p:nvSpPr>
              <p:spPr bwMode="auto">
                <a:xfrm>
                  <a:off x="4231" y="1893"/>
                  <a:ext cx="48" cy="40"/>
                </a:xfrm>
                <a:custGeom>
                  <a:avLst/>
                  <a:gdLst>
                    <a:gd name="T0" fmla="*/ 27 w 48"/>
                    <a:gd name="T1" fmla="*/ 31 h 40"/>
                    <a:gd name="T2" fmla="*/ 44 w 48"/>
                    <a:gd name="T3" fmla="*/ 21 h 40"/>
                    <a:gd name="T4" fmla="*/ 13 w 48"/>
                    <a:gd name="T5" fmla="*/ 0 h 40"/>
                    <a:gd name="T6" fmla="*/ 0 w 48"/>
                    <a:gd name="T7" fmla="*/ 17 h 40"/>
                    <a:gd name="T8" fmla="*/ 32 w 48"/>
                    <a:gd name="T9" fmla="*/ 38 h 40"/>
                    <a:gd name="T10" fmla="*/ 48 w 48"/>
                    <a:gd name="T11" fmla="*/ 27 h 40"/>
                    <a:gd name="T12" fmla="*/ 32 w 48"/>
                    <a:gd name="T13" fmla="*/ 38 h 40"/>
                    <a:gd name="T14" fmla="*/ 40 w 48"/>
                    <a:gd name="T15" fmla="*/ 40 h 40"/>
                    <a:gd name="T16" fmla="*/ 46 w 48"/>
                    <a:gd name="T17" fmla="*/ 35 h 40"/>
                    <a:gd name="T18" fmla="*/ 48 w 48"/>
                    <a:gd name="T19" fmla="*/ 27 h 40"/>
                    <a:gd name="T20" fmla="*/ 44 w 48"/>
                    <a:gd name="T21" fmla="*/ 21 h 40"/>
                    <a:gd name="T22" fmla="*/ 27 w 48"/>
                    <a:gd name="T23" fmla="*/ 31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" h="40">
                      <a:moveTo>
                        <a:pt x="27" y="31"/>
                      </a:moveTo>
                      <a:lnTo>
                        <a:pt x="44" y="21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32" y="38"/>
                      </a:lnTo>
                      <a:lnTo>
                        <a:pt x="48" y="27"/>
                      </a:lnTo>
                      <a:lnTo>
                        <a:pt x="32" y="38"/>
                      </a:lnTo>
                      <a:lnTo>
                        <a:pt x="40" y="40"/>
                      </a:lnTo>
                      <a:lnTo>
                        <a:pt x="46" y="35"/>
                      </a:lnTo>
                      <a:lnTo>
                        <a:pt x="48" y="27"/>
                      </a:lnTo>
                      <a:lnTo>
                        <a:pt x="44" y="21"/>
                      </a:lnTo>
                      <a:lnTo>
                        <a:pt x="27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6" name="Freeform 554"/>
                <p:cNvSpPr>
                  <a:spLocks/>
                </p:cNvSpPr>
                <p:nvPr/>
              </p:nvSpPr>
              <p:spPr bwMode="auto">
                <a:xfrm>
                  <a:off x="4254" y="1899"/>
                  <a:ext cx="25" cy="25"/>
                </a:xfrm>
                <a:custGeom>
                  <a:avLst/>
                  <a:gdLst>
                    <a:gd name="T0" fmla="*/ 0 w 25"/>
                    <a:gd name="T1" fmla="*/ 9 h 25"/>
                    <a:gd name="T2" fmla="*/ 0 w 25"/>
                    <a:gd name="T3" fmla="*/ 13 h 25"/>
                    <a:gd name="T4" fmla="*/ 4 w 25"/>
                    <a:gd name="T5" fmla="*/ 25 h 25"/>
                    <a:gd name="T6" fmla="*/ 25 w 25"/>
                    <a:gd name="T7" fmla="*/ 21 h 25"/>
                    <a:gd name="T8" fmla="*/ 21 w 25"/>
                    <a:gd name="T9" fmla="*/ 9 h 25"/>
                    <a:gd name="T10" fmla="*/ 21 w 25"/>
                    <a:gd name="T11" fmla="*/ 13 h 25"/>
                    <a:gd name="T12" fmla="*/ 21 w 25"/>
                    <a:gd name="T13" fmla="*/ 9 h 25"/>
                    <a:gd name="T14" fmla="*/ 17 w 25"/>
                    <a:gd name="T15" fmla="*/ 2 h 25"/>
                    <a:gd name="T16" fmla="*/ 9 w 25"/>
                    <a:gd name="T17" fmla="*/ 0 h 25"/>
                    <a:gd name="T18" fmla="*/ 2 w 25"/>
                    <a:gd name="T19" fmla="*/ 4 h 25"/>
                    <a:gd name="T20" fmla="*/ 0 w 25"/>
                    <a:gd name="T21" fmla="*/ 13 h 25"/>
                    <a:gd name="T22" fmla="*/ 0 w 25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9"/>
                      </a:moveTo>
                      <a:lnTo>
                        <a:pt x="0" y="13"/>
                      </a:lnTo>
                      <a:lnTo>
                        <a:pt x="4" y="25"/>
                      </a:lnTo>
                      <a:lnTo>
                        <a:pt x="25" y="21"/>
                      </a:lnTo>
                      <a:lnTo>
                        <a:pt x="21" y="9"/>
                      </a:lnTo>
                      <a:lnTo>
                        <a:pt x="21" y="13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2" y="4"/>
                      </a:lnTo>
                      <a:lnTo>
                        <a:pt x="0" y="13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7" name="Freeform 555"/>
                <p:cNvSpPr>
                  <a:spLocks/>
                </p:cNvSpPr>
                <p:nvPr/>
              </p:nvSpPr>
              <p:spPr bwMode="auto">
                <a:xfrm>
                  <a:off x="4254" y="1887"/>
                  <a:ext cx="25" cy="25"/>
                </a:xfrm>
                <a:custGeom>
                  <a:avLst/>
                  <a:gdLst>
                    <a:gd name="T0" fmla="*/ 19 w 25"/>
                    <a:gd name="T1" fmla="*/ 0 h 25"/>
                    <a:gd name="T2" fmla="*/ 4 w 25"/>
                    <a:gd name="T3" fmla="*/ 8 h 25"/>
                    <a:gd name="T4" fmla="*/ 0 w 25"/>
                    <a:gd name="T5" fmla="*/ 21 h 25"/>
                    <a:gd name="T6" fmla="*/ 21 w 25"/>
                    <a:gd name="T7" fmla="*/ 25 h 25"/>
                    <a:gd name="T8" fmla="*/ 25 w 25"/>
                    <a:gd name="T9" fmla="*/ 12 h 25"/>
                    <a:gd name="T10" fmla="*/ 11 w 25"/>
                    <a:gd name="T11" fmla="*/ 21 h 25"/>
                    <a:gd name="T12" fmla="*/ 25 w 25"/>
                    <a:gd name="T13" fmla="*/ 12 h 25"/>
                    <a:gd name="T14" fmla="*/ 23 w 25"/>
                    <a:gd name="T15" fmla="*/ 4 h 25"/>
                    <a:gd name="T16" fmla="*/ 17 w 25"/>
                    <a:gd name="T17" fmla="*/ 0 h 25"/>
                    <a:gd name="T18" fmla="*/ 9 w 25"/>
                    <a:gd name="T19" fmla="*/ 2 h 25"/>
                    <a:gd name="T20" fmla="*/ 4 w 25"/>
                    <a:gd name="T21" fmla="*/ 8 h 25"/>
                    <a:gd name="T22" fmla="*/ 19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9" y="0"/>
                      </a:moveTo>
                      <a:lnTo>
                        <a:pt x="4" y="8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25" y="12"/>
                      </a:lnTo>
                      <a:lnTo>
                        <a:pt x="11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7" y="0"/>
                      </a:lnTo>
                      <a:lnTo>
                        <a:pt x="9" y="2"/>
                      </a:lnTo>
                      <a:lnTo>
                        <a:pt x="4" y="8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8" name="Freeform 556"/>
                <p:cNvSpPr>
                  <a:spLocks/>
                </p:cNvSpPr>
                <p:nvPr/>
              </p:nvSpPr>
              <p:spPr bwMode="auto">
                <a:xfrm>
                  <a:off x="4265" y="1887"/>
                  <a:ext cx="23" cy="25"/>
                </a:xfrm>
                <a:custGeom>
                  <a:avLst/>
                  <a:gdLst>
                    <a:gd name="T0" fmla="*/ 23 w 23"/>
                    <a:gd name="T1" fmla="*/ 10 h 25"/>
                    <a:gd name="T2" fmla="*/ 16 w 23"/>
                    <a:gd name="T3" fmla="*/ 4 h 25"/>
                    <a:gd name="T4" fmla="*/ 8 w 23"/>
                    <a:gd name="T5" fmla="*/ 0 h 25"/>
                    <a:gd name="T6" fmla="*/ 0 w 23"/>
                    <a:gd name="T7" fmla="*/ 21 h 25"/>
                    <a:gd name="T8" fmla="*/ 8 w 23"/>
                    <a:gd name="T9" fmla="*/ 25 h 25"/>
                    <a:gd name="T10" fmla="*/ 2 w 23"/>
                    <a:gd name="T11" fmla="*/ 18 h 25"/>
                    <a:gd name="T12" fmla="*/ 8 w 23"/>
                    <a:gd name="T13" fmla="*/ 25 h 25"/>
                    <a:gd name="T14" fmla="*/ 16 w 23"/>
                    <a:gd name="T15" fmla="*/ 25 h 25"/>
                    <a:gd name="T16" fmla="*/ 23 w 23"/>
                    <a:gd name="T17" fmla="*/ 16 h 25"/>
                    <a:gd name="T18" fmla="*/ 23 w 23"/>
                    <a:gd name="T19" fmla="*/ 10 h 25"/>
                    <a:gd name="T20" fmla="*/ 16 w 23"/>
                    <a:gd name="T21" fmla="*/ 4 h 25"/>
                    <a:gd name="T22" fmla="*/ 23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3" y="10"/>
                      </a:move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2" y="18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3" y="16"/>
                      </a:lnTo>
                      <a:lnTo>
                        <a:pt x="23" y="10"/>
                      </a:lnTo>
                      <a:lnTo>
                        <a:pt x="16" y="4"/>
                      </a:lnTo>
                      <a:lnTo>
                        <a:pt x="2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09" name="Freeform 557"/>
                <p:cNvSpPr>
                  <a:spLocks/>
                </p:cNvSpPr>
                <p:nvPr/>
              </p:nvSpPr>
              <p:spPr bwMode="auto">
                <a:xfrm>
                  <a:off x="4267" y="1897"/>
                  <a:ext cx="29" cy="31"/>
                </a:xfrm>
                <a:custGeom>
                  <a:avLst/>
                  <a:gdLst>
                    <a:gd name="T0" fmla="*/ 29 w 29"/>
                    <a:gd name="T1" fmla="*/ 17 h 31"/>
                    <a:gd name="T2" fmla="*/ 29 w 29"/>
                    <a:gd name="T3" fmla="*/ 17 h 31"/>
                    <a:gd name="T4" fmla="*/ 21 w 29"/>
                    <a:gd name="T5" fmla="*/ 0 h 31"/>
                    <a:gd name="T6" fmla="*/ 0 w 29"/>
                    <a:gd name="T7" fmla="*/ 8 h 31"/>
                    <a:gd name="T8" fmla="*/ 8 w 29"/>
                    <a:gd name="T9" fmla="*/ 25 h 31"/>
                    <a:gd name="T10" fmla="*/ 8 w 29"/>
                    <a:gd name="T11" fmla="*/ 25 h 31"/>
                    <a:gd name="T12" fmla="*/ 8 w 29"/>
                    <a:gd name="T13" fmla="*/ 25 h 31"/>
                    <a:gd name="T14" fmla="*/ 14 w 29"/>
                    <a:gd name="T15" fmla="*/ 31 h 31"/>
                    <a:gd name="T16" fmla="*/ 23 w 29"/>
                    <a:gd name="T17" fmla="*/ 29 h 31"/>
                    <a:gd name="T18" fmla="*/ 29 w 29"/>
                    <a:gd name="T19" fmla="*/ 25 h 31"/>
                    <a:gd name="T20" fmla="*/ 29 w 29"/>
                    <a:gd name="T21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31">
                      <a:moveTo>
                        <a:pt x="29" y="17"/>
                      </a:moveTo>
                      <a:lnTo>
                        <a:pt x="29" y="17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14" y="31"/>
                      </a:lnTo>
                      <a:lnTo>
                        <a:pt x="23" y="29"/>
                      </a:lnTo>
                      <a:lnTo>
                        <a:pt x="29" y="25"/>
                      </a:lnTo>
                      <a:lnTo>
                        <a:pt x="29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0" name="Freeform 558"/>
                <p:cNvSpPr>
                  <a:spLocks/>
                </p:cNvSpPr>
                <p:nvPr/>
              </p:nvSpPr>
              <p:spPr bwMode="auto">
                <a:xfrm>
                  <a:off x="4275" y="1914"/>
                  <a:ext cx="27" cy="27"/>
                </a:xfrm>
                <a:custGeom>
                  <a:avLst/>
                  <a:gdLst>
                    <a:gd name="T0" fmla="*/ 27 w 27"/>
                    <a:gd name="T1" fmla="*/ 19 h 27"/>
                    <a:gd name="T2" fmla="*/ 27 w 27"/>
                    <a:gd name="T3" fmla="*/ 12 h 27"/>
                    <a:gd name="T4" fmla="*/ 21 w 27"/>
                    <a:gd name="T5" fmla="*/ 0 h 27"/>
                    <a:gd name="T6" fmla="*/ 0 w 27"/>
                    <a:gd name="T7" fmla="*/ 8 h 27"/>
                    <a:gd name="T8" fmla="*/ 6 w 27"/>
                    <a:gd name="T9" fmla="*/ 21 h 27"/>
                    <a:gd name="T10" fmla="*/ 6 w 27"/>
                    <a:gd name="T11" fmla="*/ 14 h 27"/>
                    <a:gd name="T12" fmla="*/ 6 w 27"/>
                    <a:gd name="T13" fmla="*/ 21 h 27"/>
                    <a:gd name="T14" fmla="*/ 13 w 27"/>
                    <a:gd name="T15" fmla="*/ 27 h 27"/>
                    <a:gd name="T16" fmla="*/ 21 w 27"/>
                    <a:gd name="T17" fmla="*/ 25 h 27"/>
                    <a:gd name="T18" fmla="*/ 27 w 27"/>
                    <a:gd name="T19" fmla="*/ 21 h 27"/>
                    <a:gd name="T20" fmla="*/ 27 w 27"/>
                    <a:gd name="T21" fmla="*/ 12 h 27"/>
                    <a:gd name="T22" fmla="*/ 27 w 27"/>
                    <a:gd name="T23" fmla="*/ 19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7">
                      <a:moveTo>
                        <a:pt x="27" y="19"/>
                      </a:moveTo>
                      <a:lnTo>
                        <a:pt x="27" y="12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6" y="21"/>
                      </a:lnTo>
                      <a:lnTo>
                        <a:pt x="6" y="14"/>
                      </a:lnTo>
                      <a:lnTo>
                        <a:pt x="6" y="21"/>
                      </a:lnTo>
                      <a:lnTo>
                        <a:pt x="13" y="27"/>
                      </a:lnTo>
                      <a:lnTo>
                        <a:pt x="21" y="25"/>
                      </a:lnTo>
                      <a:lnTo>
                        <a:pt x="27" y="21"/>
                      </a:lnTo>
                      <a:lnTo>
                        <a:pt x="27" y="12"/>
                      </a:lnTo>
                      <a:lnTo>
                        <a:pt x="27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1" name="Freeform 559"/>
                <p:cNvSpPr>
                  <a:spLocks/>
                </p:cNvSpPr>
                <p:nvPr/>
              </p:nvSpPr>
              <p:spPr bwMode="auto">
                <a:xfrm>
                  <a:off x="4271" y="1928"/>
                  <a:ext cx="31" cy="46"/>
                </a:xfrm>
                <a:custGeom>
                  <a:avLst/>
                  <a:gdLst>
                    <a:gd name="T0" fmla="*/ 19 w 31"/>
                    <a:gd name="T1" fmla="*/ 32 h 46"/>
                    <a:gd name="T2" fmla="*/ 21 w 31"/>
                    <a:gd name="T3" fmla="*/ 40 h 46"/>
                    <a:gd name="T4" fmla="*/ 31 w 31"/>
                    <a:gd name="T5" fmla="*/ 5 h 46"/>
                    <a:gd name="T6" fmla="*/ 10 w 31"/>
                    <a:gd name="T7" fmla="*/ 0 h 46"/>
                    <a:gd name="T8" fmla="*/ 0 w 31"/>
                    <a:gd name="T9" fmla="*/ 36 h 46"/>
                    <a:gd name="T10" fmla="*/ 2 w 31"/>
                    <a:gd name="T11" fmla="*/ 44 h 46"/>
                    <a:gd name="T12" fmla="*/ 0 w 31"/>
                    <a:gd name="T13" fmla="*/ 36 h 46"/>
                    <a:gd name="T14" fmla="*/ 2 w 31"/>
                    <a:gd name="T15" fmla="*/ 44 h 46"/>
                    <a:gd name="T16" fmla="*/ 8 w 31"/>
                    <a:gd name="T17" fmla="*/ 46 h 46"/>
                    <a:gd name="T18" fmla="*/ 17 w 31"/>
                    <a:gd name="T19" fmla="*/ 46 h 46"/>
                    <a:gd name="T20" fmla="*/ 21 w 31"/>
                    <a:gd name="T21" fmla="*/ 40 h 46"/>
                    <a:gd name="T22" fmla="*/ 19 w 31"/>
                    <a:gd name="T23" fmla="*/ 32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46">
                      <a:moveTo>
                        <a:pt x="19" y="32"/>
                      </a:moveTo>
                      <a:lnTo>
                        <a:pt x="21" y="40"/>
                      </a:lnTo>
                      <a:lnTo>
                        <a:pt x="31" y="5"/>
                      </a:lnTo>
                      <a:lnTo>
                        <a:pt x="10" y="0"/>
                      </a:lnTo>
                      <a:lnTo>
                        <a:pt x="0" y="36"/>
                      </a:lnTo>
                      <a:lnTo>
                        <a:pt x="2" y="44"/>
                      </a:lnTo>
                      <a:lnTo>
                        <a:pt x="0" y="36"/>
                      </a:lnTo>
                      <a:lnTo>
                        <a:pt x="2" y="44"/>
                      </a:lnTo>
                      <a:lnTo>
                        <a:pt x="8" y="46"/>
                      </a:lnTo>
                      <a:lnTo>
                        <a:pt x="17" y="46"/>
                      </a:lnTo>
                      <a:lnTo>
                        <a:pt x="21" y="40"/>
                      </a:lnTo>
                      <a:lnTo>
                        <a:pt x="19" y="3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2" name="Freeform 560"/>
                <p:cNvSpPr>
                  <a:spLocks/>
                </p:cNvSpPr>
                <p:nvPr/>
              </p:nvSpPr>
              <p:spPr bwMode="auto">
                <a:xfrm>
                  <a:off x="4273" y="1960"/>
                  <a:ext cx="29" cy="29"/>
                </a:xfrm>
                <a:custGeom>
                  <a:avLst/>
                  <a:gdLst>
                    <a:gd name="T0" fmla="*/ 29 w 29"/>
                    <a:gd name="T1" fmla="*/ 23 h 29"/>
                    <a:gd name="T2" fmla="*/ 27 w 29"/>
                    <a:gd name="T3" fmla="*/ 12 h 29"/>
                    <a:gd name="T4" fmla="*/ 17 w 29"/>
                    <a:gd name="T5" fmla="*/ 0 h 29"/>
                    <a:gd name="T6" fmla="*/ 0 w 29"/>
                    <a:gd name="T7" fmla="*/ 12 h 29"/>
                    <a:gd name="T8" fmla="*/ 11 w 29"/>
                    <a:gd name="T9" fmla="*/ 25 h 29"/>
                    <a:gd name="T10" fmla="*/ 8 w 29"/>
                    <a:gd name="T11" fmla="*/ 14 h 29"/>
                    <a:gd name="T12" fmla="*/ 11 w 29"/>
                    <a:gd name="T13" fmla="*/ 25 h 29"/>
                    <a:gd name="T14" fmla="*/ 19 w 29"/>
                    <a:gd name="T15" fmla="*/ 29 h 29"/>
                    <a:gd name="T16" fmla="*/ 25 w 29"/>
                    <a:gd name="T17" fmla="*/ 27 h 29"/>
                    <a:gd name="T18" fmla="*/ 29 w 29"/>
                    <a:gd name="T19" fmla="*/ 21 h 29"/>
                    <a:gd name="T20" fmla="*/ 27 w 29"/>
                    <a:gd name="T21" fmla="*/ 12 h 29"/>
                    <a:gd name="T22" fmla="*/ 29 w 29"/>
                    <a:gd name="T23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9" y="23"/>
                      </a:moveTo>
                      <a:lnTo>
                        <a:pt x="27" y="12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11" y="25"/>
                      </a:lnTo>
                      <a:lnTo>
                        <a:pt x="8" y="14"/>
                      </a:lnTo>
                      <a:lnTo>
                        <a:pt x="11" y="25"/>
                      </a:lnTo>
                      <a:lnTo>
                        <a:pt x="19" y="29"/>
                      </a:lnTo>
                      <a:lnTo>
                        <a:pt x="25" y="27"/>
                      </a:lnTo>
                      <a:lnTo>
                        <a:pt x="29" y="21"/>
                      </a:lnTo>
                      <a:lnTo>
                        <a:pt x="27" y="12"/>
                      </a:lnTo>
                      <a:lnTo>
                        <a:pt x="29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3" name="Freeform 561"/>
                <p:cNvSpPr>
                  <a:spLocks/>
                </p:cNvSpPr>
                <p:nvPr/>
              </p:nvSpPr>
              <p:spPr bwMode="auto">
                <a:xfrm>
                  <a:off x="4275" y="1974"/>
                  <a:ext cx="27" cy="27"/>
                </a:xfrm>
                <a:custGeom>
                  <a:avLst/>
                  <a:gdLst>
                    <a:gd name="T0" fmla="*/ 19 w 27"/>
                    <a:gd name="T1" fmla="*/ 11 h 27"/>
                    <a:gd name="T2" fmla="*/ 21 w 27"/>
                    <a:gd name="T3" fmla="*/ 21 h 27"/>
                    <a:gd name="T4" fmla="*/ 27 w 27"/>
                    <a:gd name="T5" fmla="*/ 9 h 27"/>
                    <a:gd name="T6" fmla="*/ 6 w 27"/>
                    <a:gd name="T7" fmla="*/ 0 h 27"/>
                    <a:gd name="T8" fmla="*/ 0 w 27"/>
                    <a:gd name="T9" fmla="*/ 13 h 27"/>
                    <a:gd name="T10" fmla="*/ 2 w 27"/>
                    <a:gd name="T11" fmla="*/ 23 h 27"/>
                    <a:gd name="T12" fmla="*/ 0 w 27"/>
                    <a:gd name="T13" fmla="*/ 13 h 27"/>
                    <a:gd name="T14" fmla="*/ 0 w 27"/>
                    <a:gd name="T15" fmla="*/ 21 h 27"/>
                    <a:gd name="T16" fmla="*/ 9 w 27"/>
                    <a:gd name="T17" fmla="*/ 25 h 27"/>
                    <a:gd name="T18" fmla="*/ 15 w 27"/>
                    <a:gd name="T19" fmla="*/ 27 h 27"/>
                    <a:gd name="T20" fmla="*/ 21 w 27"/>
                    <a:gd name="T21" fmla="*/ 21 h 27"/>
                    <a:gd name="T22" fmla="*/ 19 w 27"/>
                    <a:gd name="T23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7">
                      <a:moveTo>
                        <a:pt x="19" y="11"/>
                      </a:moveTo>
                      <a:lnTo>
                        <a:pt x="21" y="21"/>
                      </a:lnTo>
                      <a:lnTo>
                        <a:pt x="27" y="9"/>
                      </a:lnTo>
                      <a:lnTo>
                        <a:pt x="6" y="0"/>
                      </a:lnTo>
                      <a:lnTo>
                        <a:pt x="0" y="13"/>
                      </a:lnTo>
                      <a:lnTo>
                        <a:pt x="2" y="23"/>
                      </a:ln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9" y="25"/>
                      </a:lnTo>
                      <a:lnTo>
                        <a:pt x="15" y="27"/>
                      </a:lnTo>
                      <a:lnTo>
                        <a:pt x="21" y="21"/>
                      </a:lnTo>
                      <a:lnTo>
                        <a:pt x="19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4" name="Freeform 562"/>
                <p:cNvSpPr>
                  <a:spLocks/>
                </p:cNvSpPr>
                <p:nvPr/>
              </p:nvSpPr>
              <p:spPr bwMode="auto">
                <a:xfrm>
                  <a:off x="4277" y="1985"/>
                  <a:ext cx="30" cy="29"/>
                </a:xfrm>
                <a:custGeom>
                  <a:avLst/>
                  <a:gdLst>
                    <a:gd name="T0" fmla="*/ 13 w 30"/>
                    <a:gd name="T1" fmla="*/ 10 h 29"/>
                    <a:gd name="T2" fmla="*/ 27 w 30"/>
                    <a:gd name="T3" fmla="*/ 12 h 29"/>
                    <a:gd name="T4" fmla="*/ 17 w 30"/>
                    <a:gd name="T5" fmla="*/ 0 h 29"/>
                    <a:gd name="T6" fmla="*/ 0 w 30"/>
                    <a:gd name="T7" fmla="*/ 12 h 29"/>
                    <a:gd name="T8" fmla="*/ 11 w 30"/>
                    <a:gd name="T9" fmla="*/ 25 h 29"/>
                    <a:gd name="T10" fmla="*/ 25 w 30"/>
                    <a:gd name="T11" fmla="*/ 27 h 29"/>
                    <a:gd name="T12" fmla="*/ 11 w 30"/>
                    <a:gd name="T13" fmla="*/ 25 h 29"/>
                    <a:gd name="T14" fmla="*/ 19 w 30"/>
                    <a:gd name="T15" fmla="*/ 29 h 29"/>
                    <a:gd name="T16" fmla="*/ 25 w 30"/>
                    <a:gd name="T17" fmla="*/ 27 h 29"/>
                    <a:gd name="T18" fmla="*/ 30 w 30"/>
                    <a:gd name="T19" fmla="*/ 21 h 29"/>
                    <a:gd name="T20" fmla="*/ 27 w 30"/>
                    <a:gd name="T21" fmla="*/ 12 h 29"/>
                    <a:gd name="T22" fmla="*/ 13 w 30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13" y="10"/>
                      </a:moveTo>
                      <a:lnTo>
                        <a:pt x="27" y="12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11" y="25"/>
                      </a:lnTo>
                      <a:lnTo>
                        <a:pt x="25" y="27"/>
                      </a:lnTo>
                      <a:lnTo>
                        <a:pt x="11" y="25"/>
                      </a:lnTo>
                      <a:lnTo>
                        <a:pt x="19" y="29"/>
                      </a:lnTo>
                      <a:lnTo>
                        <a:pt x="25" y="27"/>
                      </a:lnTo>
                      <a:lnTo>
                        <a:pt x="30" y="21"/>
                      </a:lnTo>
                      <a:lnTo>
                        <a:pt x="27" y="12"/>
                      </a:lnTo>
                      <a:lnTo>
                        <a:pt x="1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5" name="Freeform 563"/>
                <p:cNvSpPr>
                  <a:spLocks/>
                </p:cNvSpPr>
                <p:nvPr/>
              </p:nvSpPr>
              <p:spPr bwMode="auto">
                <a:xfrm>
                  <a:off x="4290" y="1985"/>
                  <a:ext cx="29" cy="27"/>
                </a:xfrm>
                <a:custGeom>
                  <a:avLst/>
                  <a:gdLst>
                    <a:gd name="T0" fmla="*/ 21 w 29"/>
                    <a:gd name="T1" fmla="*/ 0 h 27"/>
                    <a:gd name="T2" fmla="*/ 12 w 29"/>
                    <a:gd name="T3" fmla="*/ 2 h 27"/>
                    <a:gd name="T4" fmla="*/ 0 w 29"/>
                    <a:gd name="T5" fmla="*/ 10 h 27"/>
                    <a:gd name="T6" fmla="*/ 12 w 29"/>
                    <a:gd name="T7" fmla="*/ 27 h 27"/>
                    <a:gd name="T8" fmla="*/ 25 w 29"/>
                    <a:gd name="T9" fmla="*/ 19 h 27"/>
                    <a:gd name="T10" fmla="*/ 17 w 29"/>
                    <a:gd name="T11" fmla="*/ 21 h 27"/>
                    <a:gd name="T12" fmla="*/ 25 w 29"/>
                    <a:gd name="T13" fmla="*/ 19 h 27"/>
                    <a:gd name="T14" fmla="*/ 29 w 29"/>
                    <a:gd name="T15" fmla="*/ 10 h 27"/>
                    <a:gd name="T16" fmla="*/ 27 w 29"/>
                    <a:gd name="T17" fmla="*/ 4 h 27"/>
                    <a:gd name="T18" fmla="*/ 21 w 29"/>
                    <a:gd name="T19" fmla="*/ 0 h 27"/>
                    <a:gd name="T20" fmla="*/ 12 w 29"/>
                    <a:gd name="T21" fmla="*/ 2 h 27"/>
                    <a:gd name="T22" fmla="*/ 21 w 29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21" y="0"/>
                      </a:moveTo>
                      <a:lnTo>
                        <a:pt x="12" y="2"/>
                      </a:lnTo>
                      <a:lnTo>
                        <a:pt x="0" y="10"/>
                      </a:lnTo>
                      <a:lnTo>
                        <a:pt x="12" y="27"/>
                      </a:lnTo>
                      <a:lnTo>
                        <a:pt x="25" y="19"/>
                      </a:lnTo>
                      <a:lnTo>
                        <a:pt x="17" y="21"/>
                      </a:lnTo>
                      <a:lnTo>
                        <a:pt x="25" y="19"/>
                      </a:lnTo>
                      <a:lnTo>
                        <a:pt x="29" y="10"/>
                      </a:lnTo>
                      <a:lnTo>
                        <a:pt x="27" y="4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6" name="Freeform 564"/>
                <p:cNvSpPr>
                  <a:spLocks/>
                </p:cNvSpPr>
                <p:nvPr/>
              </p:nvSpPr>
              <p:spPr bwMode="auto">
                <a:xfrm>
                  <a:off x="4307" y="1985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16 w 25"/>
                    <a:gd name="T3" fmla="*/ 4 h 25"/>
                    <a:gd name="T4" fmla="*/ 4 w 25"/>
                    <a:gd name="T5" fmla="*/ 0 h 25"/>
                    <a:gd name="T6" fmla="*/ 0 w 25"/>
                    <a:gd name="T7" fmla="*/ 21 h 25"/>
                    <a:gd name="T8" fmla="*/ 12 w 25"/>
                    <a:gd name="T9" fmla="*/ 25 h 25"/>
                    <a:gd name="T10" fmla="*/ 4 w 25"/>
                    <a:gd name="T11" fmla="*/ 16 h 25"/>
                    <a:gd name="T12" fmla="*/ 12 w 25"/>
                    <a:gd name="T13" fmla="*/ 25 h 25"/>
                    <a:gd name="T14" fmla="*/ 20 w 25"/>
                    <a:gd name="T15" fmla="*/ 23 h 25"/>
                    <a:gd name="T16" fmla="*/ 25 w 25"/>
                    <a:gd name="T17" fmla="*/ 16 h 25"/>
                    <a:gd name="T18" fmla="*/ 23 w 25"/>
                    <a:gd name="T19" fmla="*/ 8 h 25"/>
                    <a:gd name="T20" fmla="*/ 16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16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2" y="25"/>
                      </a:lnTo>
                      <a:lnTo>
                        <a:pt x="4" y="16"/>
                      </a:lnTo>
                      <a:lnTo>
                        <a:pt x="12" y="25"/>
                      </a:lnTo>
                      <a:lnTo>
                        <a:pt x="20" y="23"/>
                      </a:lnTo>
                      <a:lnTo>
                        <a:pt x="25" y="16"/>
                      </a:lnTo>
                      <a:lnTo>
                        <a:pt x="23" y="8"/>
                      </a:lnTo>
                      <a:lnTo>
                        <a:pt x="16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7" name="Freeform 565"/>
                <p:cNvSpPr>
                  <a:spLocks/>
                </p:cNvSpPr>
                <p:nvPr/>
              </p:nvSpPr>
              <p:spPr bwMode="auto">
                <a:xfrm>
                  <a:off x="4311" y="1997"/>
                  <a:ext cx="25" cy="34"/>
                </a:xfrm>
                <a:custGeom>
                  <a:avLst/>
                  <a:gdLst>
                    <a:gd name="T0" fmla="*/ 19 w 25"/>
                    <a:gd name="T1" fmla="*/ 34 h 34"/>
                    <a:gd name="T2" fmla="*/ 25 w 25"/>
                    <a:gd name="T3" fmla="*/ 21 h 34"/>
                    <a:gd name="T4" fmla="*/ 21 w 25"/>
                    <a:gd name="T5" fmla="*/ 0 h 34"/>
                    <a:gd name="T6" fmla="*/ 0 w 25"/>
                    <a:gd name="T7" fmla="*/ 4 h 34"/>
                    <a:gd name="T8" fmla="*/ 4 w 25"/>
                    <a:gd name="T9" fmla="*/ 25 h 34"/>
                    <a:gd name="T10" fmla="*/ 10 w 25"/>
                    <a:gd name="T11" fmla="*/ 13 h 34"/>
                    <a:gd name="T12" fmla="*/ 4 w 25"/>
                    <a:gd name="T13" fmla="*/ 25 h 34"/>
                    <a:gd name="T14" fmla="*/ 8 w 25"/>
                    <a:gd name="T15" fmla="*/ 32 h 34"/>
                    <a:gd name="T16" fmla="*/ 16 w 25"/>
                    <a:gd name="T17" fmla="*/ 32 h 34"/>
                    <a:gd name="T18" fmla="*/ 23 w 25"/>
                    <a:gd name="T19" fmla="*/ 30 h 34"/>
                    <a:gd name="T20" fmla="*/ 25 w 25"/>
                    <a:gd name="T21" fmla="*/ 21 h 34"/>
                    <a:gd name="T22" fmla="*/ 19 w 25"/>
                    <a:gd name="T23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4">
                      <a:moveTo>
                        <a:pt x="19" y="34"/>
                      </a:moveTo>
                      <a:lnTo>
                        <a:pt x="25" y="21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10" y="13"/>
                      </a:lnTo>
                      <a:lnTo>
                        <a:pt x="4" y="25"/>
                      </a:lnTo>
                      <a:lnTo>
                        <a:pt x="8" y="32"/>
                      </a:lnTo>
                      <a:lnTo>
                        <a:pt x="16" y="32"/>
                      </a:lnTo>
                      <a:lnTo>
                        <a:pt x="23" y="30"/>
                      </a:lnTo>
                      <a:lnTo>
                        <a:pt x="25" y="21"/>
                      </a:lnTo>
                      <a:lnTo>
                        <a:pt x="19" y="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8" name="Freeform 566"/>
                <p:cNvSpPr>
                  <a:spLocks/>
                </p:cNvSpPr>
                <p:nvPr/>
              </p:nvSpPr>
              <p:spPr bwMode="auto">
                <a:xfrm>
                  <a:off x="4307" y="2010"/>
                  <a:ext cx="23" cy="25"/>
                </a:xfrm>
                <a:custGeom>
                  <a:avLst/>
                  <a:gdLst>
                    <a:gd name="T0" fmla="*/ 18 w 23"/>
                    <a:gd name="T1" fmla="*/ 8 h 25"/>
                    <a:gd name="T2" fmla="*/ 14 w 23"/>
                    <a:gd name="T3" fmla="*/ 25 h 25"/>
                    <a:gd name="T4" fmla="*/ 23 w 23"/>
                    <a:gd name="T5" fmla="*/ 21 h 25"/>
                    <a:gd name="T6" fmla="*/ 14 w 23"/>
                    <a:gd name="T7" fmla="*/ 0 h 25"/>
                    <a:gd name="T8" fmla="*/ 6 w 23"/>
                    <a:gd name="T9" fmla="*/ 4 h 25"/>
                    <a:gd name="T10" fmla="*/ 2 w 23"/>
                    <a:gd name="T11" fmla="*/ 21 h 25"/>
                    <a:gd name="T12" fmla="*/ 6 w 23"/>
                    <a:gd name="T13" fmla="*/ 4 h 25"/>
                    <a:gd name="T14" fmla="*/ 0 w 23"/>
                    <a:gd name="T15" fmla="*/ 10 h 25"/>
                    <a:gd name="T16" fmla="*/ 2 w 23"/>
                    <a:gd name="T17" fmla="*/ 17 h 25"/>
                    <a:gd name="T18" fmla="*/ 6 w 23"/>
                    <a:gd name="T19" fmla="*/ 25 h 25"/>
                    <a:gd name="T20" fmla="*/ 14 w 23"/>
                    <a:gd name="T21" fmla="*/ 25 h 25"/>
                    <a:gd name="T22" fmla="*/ 18 w 23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8" y="8"/>
                      </a:moveTo>
                      <a:lnTo>
                        <a:pt x="14" y="25"/>
                      </a:lnTo>
                      <a:lnTo>
                        <a:pt x="23" y="21"/>
                      </a:lnTo>
                      <a:lnTo>
                        <a:pt x="14" y="0"/>
                      </a:lnTo>
                      <a:lnTo>
                        <a:pt x="6" y="4"/>
                      </a:lnTo>
                      <a:lnTo>
                        <a:pt x="2" y="21"/>
                      </a:lnTo>
                      <a:lnTo>
                        <a:pt x="6" y="4"/>
                      </a:lnTo>
                      <a:lnTo>
                        <a:pt x="0" y="10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4" y="25"/>
                      </a:lnTo>
                      <a:lnTo>
                        <a:pt x="18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19" name="Freeform 567"/>
                <p:cNvSpPr>
                  <a:spLocks/>
                </p:cNvSpPr>
                <p:nvPr/>
              </p:nvSpPr>
              <p:spPr bwMode="auto">
                <a:xfrm>
                  <a:off x="4309" y="2018"/>
                  <a:ext cx="27" cy="29"/>
                </a:xfrm>
                <a:custGeom>
                  <a:avLst/>
                  <a:gdLst>
                    <a:gd name="T0" fmla="*/ 18 w 27"/>
                    <a:gd name="T1" fmla="*/ 9 h 29"/>
                    <a:gd name="T2" fmla="*/ 25 w 27"/>
                    <a:gd name="T3" fmla="*/ 13 h 29"/>
                    <a:gd name="T4" fmla="*/ 16 w 27"/>
                    <a:gd name="T5" fmla="*/ 0 h 29"/>
                    <a:gd name="T6" fmla="*/ 0 w 27"/>
                    <a:gd name="T7" fmla="*/ 13 h 29"/>
                    <a:gd name="T8" fmla="*/ 8 w 27"/>
                    <a:gd name="T9" fmla="*/ 25 h 29"/>
                    <a:gd name="T10" fmla="*/ 14 w 27"/>
                    <a:gd name="T11" fmla="*/ 29 h 29"/>
                    <a:gd name="T12" fmla="*/ 8 w 27"/>
                    <a:gd name="T13" fmla="*/ 25 h 29"/>
                    <a:gd name="T14" fmla="*/ 16 w 27"/>
                    <a:gd name="T15" fmla="*/ 29 h 29"/>
                    <a:gd name="T16" fmla="*/ 23 w 27"/>
                    <a:gd name="T17" fmla="*/ 27 h 29"/>
                    <a:gd name="T18" fmla="*/ 27 w 27"/>
                    <a:gd name="T19" fmla="*/ 21 h 29"/>
                    <a:gd name="T20" fmla="*/ 25 w 27"/>
                    <a:gd name="T21" fmla="*/ 13 h 29"/>
                    <a:gd name="T22" fmla="*/ 18 w 27"/>
                    <a:gd name="T23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18" y="9"/>
                      </a:moveTo>
                      <a:lnTo>
                        <a:pt x="25" y="13"/>
                      </a:lnTo>
                      <a:lnTo>
                        <a:pt x="16" y="0"/>
                      </a:lnTo>
                      <a:lnTo>
                        <a:pt x="0" y="13"/>
                      </a:lnTo>
                      <a:lnTo>
                        <a:pt x="8" y="25"/>
                      </a:lnTo>
                      <a:lnTo>
                        <a:pt x="14" y="29"/>
                      </a:lnTo>
                      <a:lnTo>
                        <a:pt x="8" y="25"/>
                      </a:lnTo>
                      <a:lnTo>
                        <a:pt x="16" y="29"/>
                      </a:lnTo>
                      <a:lnTo>
                        <a:pt x="23" y="27"/>
                      </a:lnTo>
                      <a:lnTo>
                        <a:pt x="27" y="21"/>
                      </a:lnTo>
                      <a:lnTo>
                        <a:pt x="25" y="13"/>
                      </a:lnTo>
                      <a:lnTo>
                        <a:pt x="18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0" name="Freeform 568"/>
                <p:cNvSpPr>
                  <a:spLocks/>
                </p:cNvSpPr>
                <p:nvPr/>
              </p:nvSpPr>
              <p:spPr bwMode="auto">
                <a:xfrm>
                  <a:off x="4323" y="2027"/>
                  <a:ext cx="40" cy="29"/>
                </a:xfrm>
                <a:custGeom>
                  <a:avLst/>
                  <a:gdLst>
                    <a:gd name="T0" fmla="*/ 21 w 40"/>
                    <a:gd name="T1" fmla="*/ 10 h 29"/>
                    <a:gd name="T2" fmla="*/ 32 w 40"/>
                    <a:gd name="T3" fmla="*/ 8 h 29"/>
                    <a:gd name="T4" fmla="*/ 4 w 40"/>
                    <a:gd name="T5" fmla="*/ 0 h 29"/>
                    <a:gd name="T6" fmla="*/ 0 w 40"/>
                    <a:gd name="T7" fmla="*/ 20 h 29"/>
                    <a:gd name="T8" fmla="*/ 27 w 40"/>
                    <a:gd name="T9" fmla="*/ 29 h 29"/>
                    <a:gd name="T10" fmla="*/ 38 w 40"/>
                    <a:gd name="T11" fmla="*/ 27 h 29"/>
                    <a:gd name="T12" fmla="*/ 27 w 40"/>
                    <a:gd name="T13" fmla="*/ 29 h 29"/>
                    <a:gd name="T14" fmla="*/ 36 w 40"/>
                    <a:gd name="T15" fmla="*/ 27 h 29"/>
                    <a:gd name="T16" fmla="*/ 40 w 40"/>
                    <a:gd name="T17" fmla="*/ 20 h 29"/>
                    <a:gd name="T18" fmla="*/ 38 w 40"/>
                    <a:gd name="T19" fmla="*/ 12 h 29"/>
                    <a:gd name="T20" fmla="*/ 32 w 40"/>
                    <a:gd name="T21" fmla="*/ 8 h 29"/>
                    <a:gd name="T22" fmla="*/ 21 w 40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29">
                      <a:moveTo>
                        <a:pt x="21" y="10"/>
                      </a:moveTo>
                      <a:lnTo>
                        <a:pt x="32" y="8"/>
                      </a:lnTo>
                      <a:lnTo>
                        <a:pt x="4" y="0"/>
                      </a:lnTo>
                      <a:lnTo>
                        <a:pt x="0" y="20"/>
                      </a:lnTo>
                      <a:lnTo>
                        <a:pt x="27" y="29"/>
                      </a:lnTo>
                      <a:lnTo>
                        <a:pt x="38" y="27"/>
                      </a:lnTo>
                      <a:lnTo>
                        <a:pt x="27" y="29"/>
                      </a:lnTo>
                      <a:lnTo>
                        <a:pt x="36" y="27"/>
                      </a:lnTo>
                      <a:lnTo>
                        <a:pt x="40" y="20"/>
                      </a:lnTo>
                      <a:lnTo>
                        <a:pt x="38" y="12"/>
                      </a:lnTo>
                      <a:lnTo>
                        <a:pt x="32" y="8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1" name="Freeform 569"/>
                <p:cNvSpPr>
                  <a:spLocks/>
                </p:cNvSpPr>
                <p:nvPr/>
              </p:nvSpPr>
              <p:spPr bwMode="auto">
                <a:xfrm>
                  <a:off x="4344" y="2029"/>
                  <a:ext cx="25" cy="25"/>
                </a:xfrm>
                <a:custGeom>
                  <a:avLst/>
                  <a:gdLst>
                    <a:gd name="T0" fmla="*/ 21 w 25"/>
                    <a:gd name="T1" fmla="*/ 4 h 25"/>
                    <a:gd name="T2" fmla="*/ 4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0 h 25"/>
                    <a:gd name="T10" fmla="*/ 4 w 25"/>
                    <a:gd name="T11" fmla="*/ 20 h 25"/>
                    <a:gd name="T12" fmla="*/ 21 w 25"/>
                    <a:gd name="T13" fmla="*/ 20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4 w 25"/>
                    <a:gd name="T21" fmla="*/ 4 h 25"/>
                    <a:gd name="T22" fmla="*/ 21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4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0"/>
                      </a:lnTo>
                      <a:lnTo>
                        <a:pt x="4" y="20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2" name="Freeform 570"/>
                <p:cNvSpPr>
                  <a:spLocks/>
                </p:cNvSpPr>
                <p:nvPr/>
              </p:nvSpPr>
              <p:spPr bwMode="auto">
                <a:xfrm>
                  <a:off x="4348" y="2033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6 h 25"/>
                    <a:gd name="T8" fmla="*/ 5 w 25"/>
                    <a:gd name="T9" fmla="*/ 21 h 25"/>
                    <a:gd name="T10" fmla="*/ 0 w 25"/>
                    <a:gd name="T11" fmla="*/ 12 h 25"/>
                    <a:gd name="T12" fmla="*/ 5 w 25"/>
                    <a:gd name="T13" fmla="*/ 21 h 25"/>
                    <a:gd name="T14" fmla="*/ 13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5" y="21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3" name="Freeform 571"/>
                <p:cNvSpPr>
                  <a:spLocks/>
                </p:cNvSpPr>
                <p:nvPr/>
              </p:nvSpPr>
              <p:spPr bwMode="auto">
                <a:xfrm>
                  <a:off x="4348" y="2041"/>
                  <a:ext cx="25" cy="21"/>
                </a:xfrm>
                <a:custGeom>
                  <a:avLst/>
                  <a:gdLst>
                    <a:gd name="T0" fmla="*/ 19 w 25"/>
                    <a:gd name="T1" fmla="*/ 0 h 21"/>
                    <a:gd name="T2" fmla="*/ 25 w 25"/>
                    <a:gd name="T3" fmla="*/ 8 h 21"/>
                    <a:gd name="T4" fmla="*/ 25 w 25"/>
                    <a:gd name="T5" fmla="*/ 4 h 21"/>
                    <a:gd name="T6" fmla="*/ 0 w 25"/>
                    <a:gd name="T7" fmla="*/ 4 h 21"/>
                    <a:gd name="T8" fmla="*/ 0 w 25"/>
                    <a:gd name="T9" fmla="*/ 8 h 21"/>
                    <a:gd name="T10" fmla="*/ 7 w 25"/>
                    <a:gd name="T11" fmla="*/ 17 h 21"/>
                    <a:gd name="T12" fmla="*/ 0 w 25"/>
                    <a:gd name="T13" fmla="*/ 8 h 21"/>
                    <a:gd name="T14" fmla="*/ 5 w 25"/>
                    <a:gd name="T15" fmla="*/ 17 h 21"/>
                    <a:gd name="T16" fmla="*/ 13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8 h 21"/>
                    <a:gd name="T22" fmla="*/ 19 w 25"/>
                    <a:gd name="T23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19" y="0"/>
                      </a:moveTo>
                      <a:lnTo>
                        <a:pt x="25" y="8"/>
                      </a:lnTo>
                      <a:lnTo>
                        <a:pt x="25" y="4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7" y="17"/>
                      </a:lnTo>
                      <a:lnTo>
                        <a:pt x="0" y="8"/>
                      </a:lnTo>
                      <a:lnTo>
                        <a:pt x="5" y="17"/>
                      </a:lnTo>
                      <a:lnTo>
                        <a:pt x="13" y="21"/>
                      </a:lnTo>
                      <a:lnTo>
                        <a:pt x="21" y="17"/>
                      </a:lnTo>
                      <a:lnTo>
                        <a:pt x="25" y="8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4" name="Freeform 572"/>
                <p:cNvSpPr>
                  <a:spLocks/>
                </p:cNvSpPr>
                <p:nvPr/>
              </p:nvSpPr>
              <p:spPr bwMode="auto">
                <a:xfrm>
                  <a:off x="4465" y="2116"/>
                  <a:ext cx="42" cy="65"/>
                </a:xfrm>
                <a:custGeom>
                  <a:avLst/>
                  <a:gdLst>
                    <a:gd name="T0" fmla="*/ 21 w 42"/>
                    <a:gd name="T1" fmla="*/ 15 h 65"/>
                    <a:gd name="T2" fmla="*/ 21 w 42"/>
                    <a:gd name="T3" fmla="*/ 7 h 65"/>
                    <a:gd name="T4" fmla="*/ 0 w 42"/>
                    <a:gd name="T5" fmla="*/ 57 h 65"/>
                    <a:gd name="T6" fmla="*/ 21 w 42"/>
                    <a:gd name="T7" fmla="*/ 65 h 65"/>
                    <a:gd name="T8" fmla="*/ 42 w 42"/>
                    <a:gd name="T9" fmla="*/ 15 h 65"/>
                    <a:gd name="T10" fmla="*/ 42 w 42"/>
                    <a:gd name="T11" fmla="*/ 7 h 65"/>
                    <a:gd name="T12" fmla="*/ 42 w 42"/>
                    <a:gd name="T13" fmla="*/ 15 h 65"/>
                    <a:gd name="T14" fmla="*/ 42 w 42"/>
                    <a:gd name="T15" fmla="*/ 7 h 65"/>
                    <a:gd name="T16" fmla="*/ 36 w 42"/>
                    <a:gd name="T17" fmla="*/ 0 h 65"/>
                    <a:gd name="T18" fmla="*/ 28 w 42"/>
                    <a:gd name="T19" fmla="*/ 0 h 65"/>
                    <a:gd name="T20" fmla="*/ 21 w 42"/>
                    <a:gd name="T21" fmla="*/ 7 h 65"/>
                    <a:gd name="T22" fmla="*/ 21 w 42"/>
                    <a:gd name="T23" fmla="*/ 1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65">
                      <a:moveTo>
                        <a:pt x="21" y="15"/>
                      </a:moveTo>
                      <a:lnTo>
                        <a:pt x="21" y="7"/>
                      </a:lnTo>
                      <a:lnTo>
                        <a:pt x="0" y="57"/>
                      </a:lnTo>
                      <a:lnTo>
                        <a:pt x="21" y="65"/>
                      </a:lnTo>
                      <a:lnTo>
                        <a:pt x="42" y="15"/>
                      </a:lnTo>
                      <a:lnTo>
                        <a:pt x="42" y="7"/>
                      </a:lnTo>
                      <a:lnTo>
                        <a:pt x="42" y="15"/>
                      </a:lnTo>
                      <a:lnTo>
                        <a:pt x="42" y="7"/>
                      </a:lnTo>
                      <a:lnTo>
                        <a:pt x="36" y="0"/>
                      </a:lnTo>
                      <a:lnTo>
                        <a:pt x="28" y="0"/>
                      </a:lnTo>
                      <a:lnTo>
                        <a:pt x="21" y="7"/>
                      </a:lnTo>
                      <a:lnTo>
                        <a:pt x="21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5" name="Freeform 573"/>
                <p:cNvSpPr>
                  <a:spLocks/>
                </p:cNvSpPr>
                <p:nvPr/>
              </p:nvSpPr>
              <p:spPr bwMode="auto">
                <a:xfrm>
                  <a:off x="4478" y="2093"/>
                  <a:ext cx="29" cy="38"/>
                </a:xfrm>
                <a:custGeom>
                  <a:avLst/>
                  <a:gdLst>
                    <a:gd name="T0" fmla="*/ 15 w 29"/>
                    <a:gd name="T1" fmla="*/ 21 h 38"/>
                    <a:gd name="T2" fmla="*/ 0 w 29"/>
                    <a:gd name="T3" fmla="*/ 15 h 38"/>
                    <a:gd name="T4" fmla="*/ 8 w 29"/>
                    <a:gd name="T5" fmla="*/ 38 h 38"/>
                    <a:gd name="T6" fmla="*/ 29 w 29"/>
                    <a:gd name="T7" fmla="*/ 30 h 38"/>
                    <a:gd name="T8" fmla="*/ 21 w 29"/>
                    <a:gd name="T9" fmla="*/ 7 h 38"/>
                    <a:gd name="T10" fmla="*/ 6 w 29"/>
                    <a:gd name="T11" fmla="*/ 0 h 38"/>
                    <a:gd name="T12" fmla="*/ 21 w 29"/>
                    <a:gd name="T13" fmla="*/ 7 h 38"/>
                    <a:gd name="T14" fmla="*/ 15 w 29"/>
                    <a:gd name="T15" fmla="*/ 0 h 38"/>
                    <a:gd name="T16" fmla="*/ 8 w 29"/>
                    <a:gd name="T17" fmla="*/ 0 h 38"/>
                    <a:gd name="T18" fmla="*/ 0 w 29"/>
                    <a:gd name="T19" fmla="*/ 7 h 38"/>
                    <a:gd name="T20" fmla="*/ 0 w 29"/>
                    <a:gd name="T21" fmla="*/ 15 h 38"/>
                    <a:gd name="T22" fmla="*/ 15 w 29"/>
                    <a:gd name="T23" fmla="*/ 21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8">
                      <a:moveTo>
                        <a:pt x="15" y="21"/>
                      </a:moveTo>
                      <a:lnTo>
                        <a:pt x="0" y="15"/>
                      </a:lnTo>
                      <a:lnTo>
                        <a:pt x="8" y="38"/>
                      </a:lnTo>
                      <a:lnTo>
                        <a:pt x="29" y="30"/>
                      </a:lnTo>
                      <a:lnTo>
                        <a:pt x="21" y="7"/>
                      </a:lnTo>
                      <a:lnTo>
                        <a:pt x="6" y="0"/>
                      </a:lnTo>
                      <a:lnTo>
                        <a:pt x="21" y="7"/>
                      </a:lnTo>
                      <a:lnTo>
                        <a:pt x="15" y="0"/>
                      </a:lnTo>
                      <a:lnTo>
                        <a:pt x="8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6" name="Freeform 574"/>
                <p:cNvSpPr>
                  <a:spLocks/>
                </p:cNvSpPr>
                <p:nvPr/>
              </p:nvSpPr>
              <p:spPr bwMode="auto">
                <a:xfrm>
                  <a:off x="4465" y="2093"/>
                  <a:ext cx="28" cy="27"/>
                </a:xfrm>
                <a:custGeom>
                  <a:avLst/>
                  <a:gdLst>
                    <a:gd name="T0" fmla="*/ 19 w 28"/>
                    <a:gd name="T1" fmla="*/ 11 h 27"/>
                    <a:gd name="T2" fmla="*/ 15 w 28"/>
                    <a:gd name="T3" fmla="*/ 27 h 27"/>
                    <a:gd name="T4" fmla="*/ 28 w 28"/>
                    <a:gd name="T5" fmla="*/ 21 h 27"/>
                    <a:gd name="T6" fmla="*/ 19 w 28"/>
                    <a:gd name="T7" fmla="*/ 0 h 27"/>
                    <a:gd name="T8" fmla="*/ 7 w 28"/>
                    <a:gd name="T9" fmla="*/ 7 h 27"/>
                    <a:gd name="T10" fmla="*/ 2 w 28"/>
                    <a:gd name="T11" fmla="*/ 23 h 27"/>
                    <a:gd name="T12" fmla="*/ 7 w 28"/>
                    <a:gd name="T13" fmla="*/ 7 h 27"/>
                    <a:gd name="T14" fmla="*/ 0 w 28"/>
                    <a:gd name="T15" fmla="*/ 13 h 27"/>
                    <a:gd name="T16" fmla="*/ 2 w 28"/>
                    <a:gd name="T17" fmla="*/ 19 h 27"/>
                    <a:gd name="T18" fmla="*/ 7 w 28"/>
                    <a:gd name="T19" fmla="*/ 27 h 27"/>
                    <a:gd name="T20" fmla="*/ 15 w 28"/>
                    <a:gd name="T21" fmla="*/ 27 h 27"/>
                    <a:gd name="T22" fmla="*/ 19 w 28"/>
                    <a:gd name="T23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7">
                      <a:moveTo>
                        <a:pt x="19" y="11"/>
                      </a:moveTo>
                      <a:lnTo>
                        <a:pt x="15" y="27"/>
                      </a:lnTo>
                      <a:lnTo>
                        <a:pt x="28" y="21"/>
                      </a:lnTo>
                      <a:lnTo>
                        <a:pt x="19" y="0"/>
                      </a:lnTo>
                      <a:lnTo>
                        <a:pt x="7" y="7"/>
                      </a:lnTo>
                      <a:lnTo>
                        <a:pt x="2" y="23"/>
                      </a:lnTo>
                      <a:lnTo>
                        <a:pt x="7" y="7"/>
                      </a:lnTo>
                      <a:lnTo>
                        <a:pt x="0" y="13"/>
                      </a:lnTo>
                      <a:lnTo>
                        <a:pt x="2" y="19"/>
                      </a:lnTo>
                      <a:lnTo>
                        <a:pt x="7" y="27"/>
                      </a:lnTo>
                      <a:lnTo>
                        <a:pt x="15" y="27"/>
                      </a:lnTo>
                      <a:lnTo>
                        <a:pt x="19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7" name="Freeform 575"/>
                <p:cNvSpPr>
                  <a:spLocks/>
                </p:cNvSpPr>
                <p:nvPr/>
              </p:nvSpPr>
              <p:spPr bwMode="auto">
                <a:xfrm>
                  <a:off x="4467" y="2104"/>
                  <a:ext cx="28" cy="29"/>
                </a:xfrm>
                <a:custGeom>
                  <a:avLst/>
                  <a:gdLst>
                    <a:gd name="T0" fmla="*/ 26 w 28"/>
                    <a:gd name="T1" fmla="*/ 25 h 29"/>
                    <a:gd name="T2" fmla="*/ 26 w 28"/>
                    <a:gd name="T3" fmla="*/ 12 h 29"/>
                    <a:gd name="T4" fmla="*/ 17 w 28"/>
                    <a:gd name="T5" fmla="*/ 0 h 29"/>
                    <a:gd name="T6" fmla="*/ 0 w 28"/>
                    <a:gd name="T7" fmla="*/ 12 h 29"/>
                    <a:gd name="T8" fmla="*/ 9 w 28"/>
                    <a:gd name="T9" fmla="*/ 25 h 29"/>
                    <a:gd name="T10" fmla="*/ 9 w 28"/>
                    <a:gd name="T11" fmla="*/ 12 h 29"/>
                    <a:gd name="T12" fmla="*/ 9 w 28"/>
                    <a:gd name="T13" fmla="*/ 25 h 29"/>
                    <a:gd name="T14" fmla="*/ 17 w 28"/>
                    <a:gd name="T15" fmla="*/ 29 h 29"/>
                    <a:gd name="T16" fmla="*/ 23 w 28"/>
                    <a:gd name="T17" fmla="*/ 27 h 29"/>
                    <a:gd name="T18" fmla="*/ 28 w 28"/>
                    <a:gd name="T19" fmla="*/ 21 h 29"/>
                    <a:gd name="T20" fmla="*/ 26 w 28"/>
                    <a:gd name="T21" fmla="*/ 12 h 29"/>
                    <a:gd name="T22" fmla="*/ 26 w 28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9">
                      <a:moveTo>
                        <a:pt x="26" y="25"/>
                      </a:moveTo>
                      <a:lnTo>
                        <a:pt x="26" y="12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9" y="25"/>
                      </a:lnTo>
                      <a:lnTo>
                        <a:pt x="9" y="12"/>
                      </a:lnTo>
                      <a:lnTo>
                        <a:pt x="9" y="25"/>
                      </a:lnTo>
                      <a:lnTo>
                        <a:pt x="17" y="29"/>
                      </a:lnTo>
                      <a:lnTo>
                        <a:pt x="23" y="27"/>
                      </a:lnTo>
                      <a:lnTo>
                        <a:pt x="28" y="21"/>
                      </a:lnTo>
                      <a:lnTo>
                        <a:pt x="26" y="12"/>
                      </a:lnTo>
                      <a:lnTo>
                        <a:pt x="26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8" name="Freeform 576"/>
                <p:cNvSpPr>
                  <a:spLocks/>
                </p:cNvSpPr>
                <p:nvPr/>
              </p:nvSpPr>
              <p:spPr bwMode="auto">
                <a:xfrm>
                  <a:off x="4457" y="2116"/>
                  <a:ext cx="36" cy="44"/>
                </a:xfrm>
                <a:custGeom>
                  <a:avLst/>
                  <a:gdLst>
                    <a:gd name="T0" fmla="*/ 10 w 36"/>
                    <a:gd name="T1" fmla="*/ 19 h 44"/>
                    <a:gd name="T2" fmla="*/ 19 w 36"/>
                    <a:gd name="T3" fmla="*/ 38 h 44"/>
                    <a:gd name="T4" fmla="*/ 36 w 36"/>
                    <a:gd name="T5" fmla="*/ 13 h 44"/>
                    <a:gd name="T6" fmla="*/ 19 w 36"/>
                    <a:gd name="T7" fmla="*/ 0 h 44"/>
                    <a:gd name="T8" fmla="*/ 2 w 36"/>
                    <a:gd name="T9" fmla="*/ 25 h 44"/>
                    <a:gd name="T10" fmla="*/ 10 w 36"/>
                    <a:gd name="T11" fmla="*/ 44 h 44"/>
                    <a:gd name="T12" fmla="*/ 2 w 36"/>
                    <a:gd name="T13" fmla="*/ 25 h 44"/>
                    <a:gd name="T14" fmla="*/ 0 w 36"/>
                    <a:gd name="T15" fmla="*/ 34 h 44"/>
                    <a:gd name="T16" fmla="*/ 4 w 36"/>
                    <a:gd name="T17" fmla="*/ 40 h 44"/>
                    <a:gd name="T18" fmla="*/ 13 w 36"/>
                    <a:gd name="T19" fmla="*/ 42 h 44"/>
                    <a:gd name="T20" fmla="*/ 19 w 36"/>
                    <a:gd name="T21" fmla="*/ 38 h 44"/>
                    <a:gd name="T22" fmla="*/ 10 w 36"/>
                    <a:gd name="T23" fmla="*/ 19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44">
                      <a:moveTo>
                        <a:pt x="10" y="19"/>
                      </a:moveTo>
                      <a:lnTo>
                        <a:pt x="19" y="38"/>
                      </a:lnTo>
                      <a:lnTo>
                        <a:pt x="36" y="13"/>
                      </a:lnTo>
                      <a:lnTo>
                        <a:pt x="19" y="0"/>
                      </a:lnTo>
                      <a:lnTo>
                        <a:pt x="2" y="25"/>
                      </a:lnTo>
                      <a:lnTo>
                        <a:pt x="10" y="44"/>
                      </a:lnTo>
                      <a:lnTo>
                        <a:pt x="2" y="25"/>
                      </a:lnTo>
                      <a:lnTo>
                        <a:pt x="0" y="34"/>
                      </a:lnTo>
                      <a:lnTo>
                        <a:pt x="4" y="40"/>
                      </a:lnTo>
                      <a:lnTo>
                        <a:pt x="13" y="42"/>
                      </a:lnTo>
                      <a:lnTo>
                        <a:pt x="19" y="38"/>
                      </a:lnTo>
                      <a:lnTo>
                        <a:pt x="10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29" name="Freeform 577"/>
                <p:cNvSpPr>
                  <a:spLocks/>
                </p:cNvSpPr>
                <p:nvPr/>
              </p:nvSpPr>
              <p:spPr bwMode="auto">
                <a:xfrm>
                  <a:off x="4461" y="2135"/>
                  <a:ext cx="23" cy="25"/>
                </a:xfrm>
                <a:custGeom>
                  <a:avLst/>
                  <a:gdLst>
                    <a:gd name="T0" fmla="*/ 21 w 23"/>
                    <a:gd name="T1" fmla="*/ 15 h 25"/>
                    <a:gd name="T2" fmla="*/ 11 w 23"/>
                    <a:gd name="T3" fmla="*/ 0 h 25"/>
                    <a:gd name="T4" fmla="*/ 6 w 23"/>
                    <a:gd name="T5" fmla="*/ 0 h 25"/>
                    <a:gd name="T6" fmla="*/ 6 w 23"/>
                    <a:gd name="T7" fmla="*/ 25 h 25"/>
                    <a:gd name="T8" fmla="*/ 11 w 23"/>
                    <a:gd name="T9" fmla="*/ 25 h 25"/>
                    <a:gd name="T10" fmla="*/ 0 w 23"/>
                    <a:gd name="T11" fmla="*/ 10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3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21 w 23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15"/>
                      </a:move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6" y="25"/>
                      </a:lnTo>
                      <a:lnTo>
                        <a:pt x="11" y="25"/>
                      </a:lnTo>
                      <a:lnTo>
                        <a:pt x="0" y="10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3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21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0" name="Freeform 578"/>
                <p:cNvSpPr>
                  <a:spLocks/>
                </p:cNvSpPr>
                <p:nvPr/>
              </p:nvSpPr>
              <p:spPr bwMode="auto">
                <a:xfrm>
                  <a:off x="4453" y="2145"/>
                  <a:ext cx="29" cy="40"/>
                </a:xfrm>
                <a:custGeom>
                  <a:avLst/>
                  <a:gdLst>
                    <a:gd name="T0" fmla="*/ 21 w 29"/>
                    <a:gd name="T1" fmla="*/ 28 h 40"/>
                    <a:gd name="T2" fmla="*/ 21 w 29"/>
                    <a:gd name="T3" fmla="*/ 34 h 40"/>
                    <a:gd name="T4" fmla="*/ 29 w 29"/>
                    <a:gd name="T5" fmla="*/ 5 h 40"/>
                    <a:gd name="T6" fmla="*/ 8 w 29"/>
                    <a:gd name="T7" fmla="*/ 0 h 40"/>
                    <a:gd name="T8" fmla="*/ 0 w 29"/>
                    <a:gd name="T9" fmla="*/ 30 h 40"/>
                    <a:gd name="T10" fmla="*/ 0 w 29"/>
                    <a:gd name="T11" fmla="*/ 36 h 40"/>
                    <a:gd name="T12" fmla="*/ 0 w 29"/>
                    <a:gd name="T13" fmla="*/ 30 h 40"/>
                    <a:gd name="T14" fmla="*/ 2 w 29"/>
                    <a:gd name="T15" fmla="*/ 38 h 40"/>
                    <a:gd name="T16" fmla="*/ 8 w 29"/>
                    <a:gd name="T17" fmla="*/ 40 h 40"/>
                    <a:gd name="T18" fmla="*/ 17 w 29"/>
                    <a:gd name="T19" fmla="*/ 40 h 40"/>
                    <a:gd name="T20" fmla="*/ 21 w 29"/>
                    <a:gd name="T21" fmla="*/ 34 h 40"/>
                    <a:gd name="T22" fmla="*/ 21 w 29"/>
                    <a:gd name="T23" fmla="*/ 28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40">
                      <a:moveTo>
                        <a:pt x="21" y="28"/>
                      </a:moveTo>
                      <a:lnTo>
                        <a:pt x="21" y="34"/>
                      </a:lnTo>
                      <a:lnTo>
                        <a:pt x="29" y="5"/>
                      </a:lnTo>
                      <a:lnTo>
                        <a:pt x="8" y="0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0" y="30"/>
                      </a:lnTo>
                      <a:lnTo>
                        <a:pt x="2" y="38"/>
                      </a:lnTo>
                      <a:lnTo>
                        <a:pt x="8" y="40"/>
                      </a:lnTo>
                      <a:lnTo>
                        <a:pt x="17" y="40"/>
                      </a:lnTo>
                      <a:lnTo>
                        <a:pt x="21" y="34"/>
                      </a:lnTo>
                      <a:lnTo>
                        <a:pt x="21" y="2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1" name="Freeform 579"/>
                <p:cNvSpPr>
                  <a:spLocks/>
                </p:cNvSpPr>
                <p:nvPr/>
              </p:nvSpPr>
              <p:spPr bwMode="auto">
                <a:xfrm>
                  <a:off x="4453" y="2173"/>
                  <a:ext cx="29" cy="35"/>
                </a:xfrm>
                <a:custGeom>
                  <a:avLst/>
                  <a:gdLst>
                    <a:gd name="T0" fmla="*/ 10 w 29"/>
                    <a:gd name="T1" fmla="*/ 16 h 35"/>
                    <a:gd name="T2" fmla="*/ 29 w 29"/>
                    <a:gd name="T3" fmla="*/ 20 h 35"/>
                    <a:gd name="T4" fmla="*/ 21 w 29"/>
                    <a:gd name="T5" fmla="*/ 0 h 35"/>
                    <a:gd name="T6" fmla="*/ 0 w 29"/>
                    <a:gd name="T7" fmla="*/ 8 h 35"/>
                    <a:gd name="T8" fmla="*/ 8 w 29"/>
                    <a:gd name="T9" fmla="*/ 29 h 35"/>
                    <a:gd name="T10" fmla="*/ 27 w 29"/>
                    <a:gd name="T11" fmla="*/ 33 h 35"/>
                    <a:gd name="T12" fmla="*/ 8 w 29"/>
                    <a:gd name="T13" fmla="*/ 29 h 35"/>
                    <a:gd name="T14" fmla="*/ 14 w 29"/>
                    <a:gd name="T15" fmla="*/ 35 h 35"/>
                    <a:gd name="T16" fmla="*/ 23 w 29"/>
                    <a:gd name="T17" fmla="*/ 33 h 35"/>
                    <a:gd name="T18" fmla="*/ 29 w 29"/>
                    <a:gd name="T19" fmla="*/ 29 h 35"/>
                    <a:gd name="T20" fmla="*/ 29 w 29"/>
                    <a:gd name="T21" fmla="*/ 20 h 35"/>
                    <a:gd name="T22" fmla="*/ 10 w 29"/>
                    <a:gd name="T23" fmla="*/ 16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5">
                      <a:moveTo>
                        <a:pt x="10" y="16"/>
                      </a:moveTo>
                      <a:lnTo>
                        <a:pt x="29" y="20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8" y="29"/>
                      </a:lnTo>
                      <a:lnTo>
                        <a:pt x="27" y="33"/>
                      </a:lnTo>
                      <a:lnTo>
                        <a:pt x="8" y="29"/>
                      </a:lnTo>
                      <a:lnTo>
                        <a:pt x="14" y="35"/>
                      </a:lnTo>
                      <a:lnTo>
                        <a:pt x="23" y="33"/>
                      </a:lnTo>
                      <a:lnTo>
                        <a:pt x="29" y="29"/>
                      </a:lnTo>
                      <a:lnTo>
                        <a:pt x="29" y="20"/>
                      </a:lnTo>
                      <a:lnTo>
                        <a:pt x="10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2" name="Freeform 580"/>
                <p:cNvSpPr>
                  <a:spLocks/>
                </p:cNvSpPr>
                <p:nvPr/>
              </p:nvSpPr>
              <p:spPr bwMode="auto">
                <a:xfrm>
                  <a:off x="4463" y="2181"/>
                  <a:ext cx="25" cy="25"/>
                </a:xfrm>
                <a:custGeom>
                  <a:avLst/>
                  <a:gdLst>
                    <a:gd name="T0" fmla="*/ 2 w 25"/>
                    <a:gd name="T1" fmla="*/ 17 h 25"/>
                    <a:gd name="T2" fmla="*/ 4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1 h 25"/>
                    <a:gd name="T10" fmla="*/ 23 w 25"/>
                    <a:gd name="T11" fmla="*/ 8 h 25"/>
                    <a:gd name="T12" fmla="*/ 21 w 25"/>
                    <a:gd name="T13" fmla="*/ 21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4 w 25"/>
                    <a:gd name="T21" fmla="*/ 4 h 25"/>
                    <a:gd name="T22" fmla="*/ 2 w 25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" y="17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1"/>
                      </a:lnTo>
                      <a:lnTo>
                        <a:pt x="23" y="8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3" name="Freeform 581"/>
                <p:cNvSpPr>
                  <a:spLocks/>
                </p:cNvSpPr>
                <p:nvPr/>
              </p:nvSpPr>
              <p:spPr bwMode="auto">
                <a:xfrm>
                  <a:off x="4461" y="2175"/>
                  <a:ext cx="25" cy="23"/>
                </a:xfrm>
                <a:custGeom>
                  <a:avLst/>
                  <a:gdLst>
                    <a:gd name="T0" fmla="*/ 0 w 25"/>
                    <a:gd name="T1" fmla="*/ 6 h 23"/>
                    <a:gd name="T2" fmla="*/ 0 w 25"/>
                    <a:gd name="T3" fmla="*/ 14 h 23"/>
                    <a:gd name="T4" fmla="*/ 4 w 25"/>
                    <a:gd name="T5" fmla="*/ 23 h 23"/>
                    <a:gd name="T6" fmla="*/ 25 w 25"/>
                    <a:gd name="T7" fmla="*/ 14 h 23"/>
                    <a:gd name="T8" fmla="*/ 21 w 25"/>
                    <a:gd name="T9" fmla="*/ 6 h 23"/>
                    <a:gd name="T10" fmla="*/ 21 w 25"/>
                    <a:gd name="T11" fmla="*/ 14 h 23"/>
                    <a:gd name="T12" fmla="*/ 21 w 25"/>
                    <a:gd name="T13" fmla="*/ 6 h 23"/>
                    <a:gd name="T14" fmla="*/ 15 w 25"/>
                    <a:gd name="T15" fmla="*/ 0 h 23"/>
                    <a:gd name="T16" fmla="*/ 9 w 25"/>
                    <a:gd name="T17" fmla="*/ 0 h 23"/>
                    <a:gd name="T18" fmla="*/ 0 w 25"/>
                    <a:gd name="T19" fmla="*/ 6 h 23"/>
                    <a:gd name="T20" fmla="*/ 0 w 25"/>
                    <a:gd name="T21" fmla="*/ 14 h 23"/>
                    <a:gd name="T22" fmla="*/ 0 w 25"/>
                    <a:gd name="T23" fmla="*/ 6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0" y="6"/>
                      </a:moveTo>
                      <a:lnTo>
                        <a:pt x="0" y="14"/>
                      </a:lnTo>
                      <a:lnTo>
                        <a:pt x="4" y="23"/>
                      </a:lnTo>
                      <a:lnTo>
                        <a:pt x="25" y="14"/>
                      </a:lnTo>
                      <a:lnTo>
                        <a:pt x="21" y="6"/>
                      </a:lnTo>
                      <a:lnTo>
                        <a:pt x="21" y="14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4" name="Freeform 582"/>
                <p:cNvSpPr>
                  <a:spLocks/>
                </p:cNvSpPr>
                <p:nvPr/>
              </p:nvSpPr>
              <p:spPr bwMode="auto">
                <a:xfrm>
                  <a:off x="4461" y="2166"/>
                  <a:ext cx="25" cy="23"/>
                </a:xfrm>
                <a:custGeom>
                  <a:avLst/>
                  <a:gdLst>
                    <a:gd name="T0" fmla="*/ 4 w 25"/>
                    <a:gd name="T1" fmla="*/ 7 h 23"/>
                    <a:gd name="T2" fmla="*/ 4 w 25"/>
                    <a:gd name="T3" fmla="*/ 7 h 23"/>
                    <a:gd name="T4" fmla="*/ 0 w 25"/>
                    <a:gd name="T5" fmla="*/ 15 h 23"/>
                    <a:gd name="T6" fmla="*/ 21 w 25"/>
                    <a:gd name="T7" fmla="*/ 23 h 23"/>
                    <a:gd name="T8" fmla="*/ 25 w 25"/>
                    <a:gd name="T9" fmla="*/ 15 h 23"/>
                    <a:gd name="T10" fmla="*/ 25 w 25"/>
                    <a:gd name="T11" fmla="*/ 15 h 23"/>
                    <a:gd name="T12" fmla="*/ 25 w 25"/>
                    <a:gd name="T13" fmla="*/ 15 h 23"/>
                    <a:gd name="T14" fmla="*/ 25 w 25"/>
                    <a:gd name="T15" fmla="*/ 7 h 23"/>
                    <a:gd name="T16" fmla="*/ 19 w 25"/>
                    <a:gd name="T17" fmla="*/ 0 h 23"/>
                    <a:gd name="T18" fmla="*/ 11 w 25"/>
                    <a:gd name="T19" fmla="*/ 0 h 23"/>
                    <a:gd name="T20" fmla="*/ 4 w 25"/>
                    <a:gd name="T21" fmla="*/ 7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3">
                      <a:moveTo>
                        <a:pt x="4" y="7"/>
                      </a:moveTo>
                      <a:lnTo>
                        <a:pt x="4" y="7"/>
                      </a:lnTo>
                      <a:lnTo>
                        <a:pt x="0" y="15"/>
                      </a:lnTo>
                      <a:lnTo>
                        <a:pt x="21" y="23"/>
                      </a:lnTo>
                      <a:lnTo>
                        <a:pt x="25" y="15"/>
                      </a:lnTo>
                      <a:lnTo>
                        <a:pt x="25" y="15"/>
                      </a:lnTo>
                      <a:lnTo>
                        <a:pt x="25" y="15"/>
                      </a:lnTo>
                      <a:lnTo>
                        <a:pt x="25" y="7"/>
                      </a:lnTo>
                      <a:lnTo>
                        <a:pt x="19" y="0"/>
                      </a:lnTo>
                      <a:lnTo>
                        <a:pt x="11" y="0"/>
                      </a:lnTo>
                      <a:lnTo>
                        <a:pt x="4" y="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5" name="Freeform 583"/>
                <p:cNvSpPr>
                  <a:spLocks/>
                </p:cNvSpPr>
                <p:nvPr/>
              </p:nvSpPr>
              <p:spPr bwMode="auto">
                <a:xfrm>
                  <a:off x="3343" y="1405"/>
                  <a:ext cx="31" cy="25"/>
                </a:xfrm>
                <a:custGeom>
                  <a:avLst/>
                  <a:gdLst>
                    <a:gd name="T0" fmla="*/ 11 w 31"/>
                    <a:gd name="T1" fmla="*/ 6 h 25"/>
                    <a:gd name="T2" fmla="*/ 19 w 31"/>
                    <a:gd name="T3" fmla="*/ 0 h 25"/>
                    <a:gd name="T4" fmla="*/ 0 w 31"/>
                    <a:gd name="T5" fmla="*/ 4 h 25"/>
                    <a:gd name="T6" fmla="*/ 4 w 31"/>
                    <a:gd name="T7" fmla="*/ 25 h 25"/>
                    <a:gd name="T8" fmla="*/ 23 w 31"/>
                    <a:gd name="T9" fmla="*/ 21 h 25"/>
                    <a:gd name="T10" fmla="*/ 31 w 31"/>
                    <a:gd name="T11" fmla="*/ 14 h 25"/>
                    <a:gd name="T12" fmla="*/ 23 w 31"/>
                    <a:gd name="T13" fmla="*/ 21 h 25"/>
                    <a:gd name="T14" fmla="*/ 29 w 31"/>
                    <a:gd name="T15" fmla="*/ 16 h 25"/>
                    <a:gd name="T16" fmla="*/ 31 w 31"/>
                    <a:gd name="T17" fmla="*/ 8 h 25"/>
                    <a:gd name="T18" fmla="*/ 27 w 31"/>
                    <a:gd name="T19" fmla="*/ 2 h 25"/>
                    <a:gd name="T20" fmla="*/ 19 w 31"/>
                    <a:gd name="T21" fmla="*/ 0 h 25"/>
                    <a:gd name="T22" fmla="*/ 11 w 31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5">
                      <a:moveTo>
                        <a:pt x="11" y="6"/>
                      </a:moveTo>
                      <a:lnTo>
                        <a:pt x="19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23" y="21"/>
                      </a:lnTo>
                      <a:lnTo>
                        <a:pt x="31" y="14"/>
                      </a:lnTo>
                      <a:lnTo>
                        <a:pt x="23" y="21"/>
                      </a:lnTo>
                      <a:lnTo>
                        <a:pt x="29" y="16"/>
                      </a:lnTo>
                      <a:lnTo>
                        <a:pt x="31" y="8"/>
                      </a:lnTo>
                      <a:lnTo>
                        <a:pt x="27" y="2"/>
                      </a:lnTo>
                      <a:lnTo>
                        <a:pt x="19" y="0"/>
                      </a:lnTo>
                      <a:lnTo>
                        <a:pt x="11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6" name="Freeform 584"/>
                <p:cNvSpPr>
                  <a:spLocks/>
                </p:cNvSpPr>
                <p:nvPr/>
              </p:nvSpPr>
              <p:spPr bwMode="auto">
                <a:xfrm>
                  <a:off x="3354" y="1388"/>
                  <a:ext cx="29" cy="31"/>
                </a:xfrm>
                <a:custGeom>
                  <a:avLst/>
                  <a:gdLst>
                    <a:gd name="T0" fmla="*/ 18 w 29"/>
                    <a:gd name="T1" fmla="*/ 25 h 31"/>
                    <a:gd name="T2" fmla="*/ 8 w 29"/>
                    <a:gd name="T3" fmla="*/ 8 h 31"/>
                    <a:gd name="T4" fmla="*/ 0 w 29"/>
                    <a:gd name="T5" fmla="*/ 23 h 31"/>
                    <a:gd name="T6" fmla="*/ 20 w 29"/>
                    <a:gd name="T7" fmla="*/ 31 h 31"/>
                    <a:gd name="T8" fmla="*/ 29 w 29"/>
                    <a:gd name="T9" fmla="*/ 17 h 31"/>
                    <a:gd name="T10" fmla="*/ 18 w 29"/>
                    <a:gd name="T11" fmla="*/ 0 h 31"/>
                    <a:gd name="T12" fmla="*/ 29 w 29"/>
                    <a:gd name="T13" fmla="*/ 17 h 31"/>
                    <a:gd name="T14" fmla="*/ 29 w 29"/>
                    <a:gd name="T15" fmla="*/ 8 h 31"/>
                    <a:gd name="T16" fmla="*/ 23 w 29"/>
                    <a:gd name="T17" fmla="*/ 2 h 31"/>
                    <a:gd name="T18" fmla="*/ 14 w 29"/>
                    <a:gd name="T19" fmla="*/ 2 h 31"/>
                    <a:gd name="T20" fmla="*/ 8 w 29"/>
                    <a:gd name="T21" fmla="*/ 8 h 31"/>
                    <a:gd name="T22" fmla="*/ 18 w 29"/>
                    <a:gd name="T23" fmla="*/ 2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18" y="25"/>
                      </a:moveTo>
                      <a:lnTo>
                        <a:pt x="8" y="8"/>
                      </a:lnTo>
                      <a:lnTo>
                        <a:pt x="0" y="23"/>
                      </a:lnTo>
                      <a:lnTo>
                        <a:pt x="20" y="31"/>
                      </a:lnTo>
                      <a:lnTo>
                        <a:pt x="29" y="17"/>
                      </a:lnTo>
                      <a:lnTo>
                        <a:pt x="18" y="0"/>
                      </a:lnTo>
                      <a:lnTo>
                        <a:pt x="29" y="17"/>
                      </a:lnTo>
                      <a:lnTo>
                        <a:pt x="29" y="8"/>
                      </a:lnTo>
                      <a:lnTo>
                        <a:pt x="23" y="2"/>
                      </a:lnTo>
                      <a:lnTo>
                        <a:pt x="14" y="2"/>
                      </a:lnTo>
                      <a:lnTo>
                        <a:pt x="8" y="8"/>
                      </a:lnTo>
                      <a:lnTo>
                        <a:pt x="18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7" name="Freeform 585"/>
                <p:cNvSpPr>
                  <a:spLocks/>
                </p:cNvSpPr>
                <p:nvPr/>
              </p:nvSpPr>
              <p:spPr bwMode="auto">
                <a:xfrm>
                  <a:off x="3339" y="1388"/>
                  <a:ext cx="33" cy="25"/>
                </a:xfrm>
                <a:custGeom>
                  <a:avLst/>
                  <a:gdLst>
                    <a:gd name="T0" fmla="*/ 21 w 33"/>
                    <a:gd name="T1" fmla="*/ 19 h 25"/>
                    <a:gd name="T2" fmla="*/ 12 w 33"/>
                    <a:gd name="T3" fmla="*/ 25 h 25"/>
                    <a:gd name="T4" fmla="*/ 33 w 33"/>
                    <a:gd name="T5" fmla="*/ 25 h 25"/>
                    <a:gd name="T6" fmla="*/ 33 w 33"/>
                    <a:gd name="T7" fmla="*/ 0 h 25"/>
                    <a:gd name="T8" fmla="*/ 12 w 33"/>
                    <a:gd name="T9" fmla="*/ 0 h 25"/>
                    <a:gd name="T10" fmla="*/ 4 w 33"/>
                    <a:gd name="T11" fmla="*/ 6 h 25"/>
                    <a:gd name="T12" fmla="*/ 12 w 33"/>
                    <a:gd name="T13" fmla="*/ 0 h 25"/>
                    <a:gd name="T14" fmla="*/ 4 w 33"/>
                    <a:gd name="T15" fmla="*/ 4 h 25"/>
                    <a:gd name="T16" fmla="*/ 0 w 33"/>
                    <a:gd name="T17" fmla="*/ 12 h 25"/>
                    <a:gd name="T18" fmla="*/ 4 w 33"/>
                    <a:gd name="T19" fmla="*/ 21 h 25"/>
                    <a:gd name="T20" fmla="*/ 12 w 33"/>
                    <a:gd name="T21" fmla="*/ 25 h 25"/>
                    <a:gd name="T22" fmla="*/ 21 w 33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5">
                      <a:moveTo>
                        <a:pt x="21" y="19"/>
                      </a:moveTo>
                      <a:lnTo>
                        <a:pt x="12" y="25"/>
                      </a:lnTo>
                      <a:lnTo>
                        <a:pt x="33" y="25"/>
                      </a:lnTo>
                      <a:lnTo>
                        <a:pt x="33" y="0"/>
                      </a:lnTo>
                      <a:lnTo>
                        <a:pt x="12" y="0"/>
                      </a:lnTo>
                      <a:lnTo>
                        <a:pt x="4" y="6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8" name="Freeform 586"/>
                <p:cNvSpPr>
                  <a:spLocks/>
                </p:cNvSpPr>
                <p:nvPr/>
              </p:nvSpPr>
              <p:spPr bwMode="auto">
                <a:xfrm>
                  <a:off x="3328" y="1394"/>
                  <a:ext cx="32" cy="32"/>
                </a:xfrm>
                <a:custGeom>
                  <a:avLst/>
                  <a:gdLst>
                    <a:gd name="T0" fmla="*/ 26 w 32"/>
                    <a:gd name="T1" fmla="*/ 21 h 32"/>
                    <a:gd name="T2" fmla="*/ 21 w 32"/>
                    <a:gd name="T3" fmla="*/ 27 h 32"/>
                    <a:gd name="T4" fmla="*/ 32 w 32"/>
                    <a:gd name="T5" fmla="*/ 13 h 32"/>
                    <a:gd name="T6" fmla="*/ 15 w 32"/>
                    <a:gd name="T7" fmla="*/ 0 h 32"/>
                    <a:gd name="T8" fmla="*/ 5 w 32"/>
                    <a:gd name="T9" fmla="*/ 15 h 32"/>
                    <a:gd name="T10" fmla="*/ 0 w 32"/>
                    <a:gd name="T11" fmla="*/ 21 h 32"/>
                    <a:gd name="T12" fmla="*/ 5 w 32"/>
                    <a:gd name="T13" fmla="*/ 15 h 32"/>
                    <a:gd name="T14" fmla="*/ 3 w 32"/>
                    <a:gd name="T15" fmla="*/ 23 h 32"/>
                    <a:gd name="T16" fmla="*/ 7 w 32"/>
                    <a:gd name="T17" fmla="*/ 29 h 32"/>
                    <a:gd name="T18" fmla="*/ 15 w 32"/>
                    <a:gd name="T19" fmla="*/ 32 h 32"/>
                    <a:gd name="T20" fmla="*/ 21 w 32"/>
                    <a:gd name="T21" fmla="*/ 27 h 32"/>
                    <a:gd name="T22" fmla="*/ 26 w 32"/>
                    <a:gd name="T23" fmla="*/ 21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32">
                      <a:moveTo>
                        <a:pt x="26" y="21"/>
                      </a:moveTo>
                      <a:lnTo>
                        <a:pt x="21" y="27"/>
                      </a:lnTo>
                      <a:lnTo>
                        <a:pt x="32" y="13"/>
                      </a:lnTo>
                      <a:lnTo>
                        <a:pt x="15" y="0"/>
                      </a:lnTo>
                      <a:lnTo>
                        <a:pt x="5" y="15"/>
                      </a:lnTo>
                      <a:lnTo>
                        <a:pt x="0" y="21"/>
                      </a:lnTo>
                      <a:lnTo>
                        <a:pt x="5" y="15"/>
                      </a:lnTo>
                      <a:lnTo>
                        <a:pt x="3" y="23"/>
                      </a:lnTo>
                      <a:lnTo>
                        <a:pt x="7" y="29"/>
                      </a:lnTo>
                      <a:lnTo>
                        <a:pt x="15" y="32"/>
                      </a:lnTo>
                      <a:lnTo>
                        <a:pt x="21" y="27"/>
                      </a:lnTo>
                      <a:lnTo>
                        <a:pt x="2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39" name="Freeform 587"/>
                <p:cNvSpPr>
                  <a:spLocks/>
                </p:cNvSpPr>
                <p:nvPr/>
              </p:nvSpPr>
              <p:spPr bwMode="auto">
                <a:xfrm>
                  <a:off x="3328" y="1411"/>
                  <a:ext cx="26" cy="21"/>
                </a:xfrm>
                <a:custGeom>
                  <a:avLst/>
                  <a:gdLst>
                    <a:gd name="T0" fmla="*/ 5 w 26"/>
                    <a:gd name="T1" fmla="*/ 0 h 21"/>
                    <a:gd name="T2" fmla="*/ 26 w 26"/>
                    <a:gd name="T3" fmla="*/ 8 h 21"/>
                    <a:gd name="T4" fmla="*/ 26 w 26"/>
                    <a:gd name="T5" fmla="*/ 4 h 21"/>
                    <a:gd name="T6" fmla="*/ 0 w 26"/>
                    <a:gd name="T7" fmla="*/ 4 h 21"/>
                    <a:gd name="T8" fmla="*/ 0 w 26"/>
                    <a:gd name="T9" fmla="*/ 8 h 21"/>
                    <a:gd name="T10" fmla="*/ 21 w 26"/>
                    <a:gd name="T11" fmla="*/ 17 h 21"/>
                    <a:gd name="T12" fmla="*/ 0 w 26"/>
                    <a:gd name="T13" fmla="*/ 8 h 21"/>
                    <a:gd name="T14" fmla="*/ 5 w 26"/>
                    <a:gd name="T15" fmla="*/ 17 h 21"/>
                    <a:gd name="T16" fmla="*/ 13 w 26"/>
                    <a:gd name="T17" fmla="*/ 21 h 21"/>
                    <a:gd name="T18" fmla="*/ 21 w 26"/>
                    <a:gd name="T19" fmla="*/ 17 h 21"/>
                    <a:gd name="T20" fmla="*/ 26 w 26"/>
                    <a:gd name="T21" fmla="*/ 8 h 21"/>
                    <a:gd name="T22" fmla="*/ 5 w 26"/>
                    <a:gd name="T23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1">
                      <a:moveTo>
                        <a:pt x="5" y="0"/>
                      </a:moveTo>
                      <a:lnTo>
                        <a:pt x="26" y="8"/>
                      </a:lnTo>
                      <a:lnTo>
                        <a:pt x="26" y="4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21" y="17"/>
                      </a:lnTo>
                      <a:lnTo>
                        <a:pt x="0" y="8"/>
                      </a:lnTo>
                      <a:lnTo>
                        <a:pt x="5" y="17"/>
                      </a:lnTo>
                      <a:lnTo>
                        <a:pt x="13" y="21"/>
                      </a:lnTo>
                      <a:lnTo>
                        <a:pt x="21" y="17"/>
                      </a:lnTo>
                      <a:lnTo>
                        <a:pt x="26" y="8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0" name="Freeform 588"/>
                <p:cNvSpPr>
                  <a:spLocks/>
                </p:cNvSpPr>
                <p:nvPr/>
              </p:nvSpPr>
              <p:spPr bwMode="auto">
                <a:xfrm>
                  <a:off x="3333" y="1403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4 w 25"/>
                    <a:gd name="T3" fmla="*/ 4 h 25"/>
                    <a:gd name="T4" fmla="*/ 0 w 25"/>
                    <a:gd name="T5" fmla="*/ 8 h 25"/>
                    <a:gd name="T6" fmla="*/ 16 w 25"/>
                    <a:gd name="T7" fmla="*/ 25 h 25"/>
                    <a:gd name="T8" fmla="*/ 21 w 25"/>
                    <a:gd name="T9" fmla="*/ 20 h 25"/>
                    <a:gd name="T10" fmla="*/ 0 w 25"/>
                    <a:gd name="T11" fmla="*/ 12 h 25"/>
                    <a:gd name="T12" fmla="*/ 21 w 25"/>
                    <a:gd name="T13" fmla="*/ 20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6" y="25"/>
                      </a:lnTo>
                      <a:lnTo>
                        <a:pt x="21" y="20"/>
                      </a:lnTo>
                      <a:lnTo>
                        <a:pt x="0" y="12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1" name="Freeform 589"/>
                <p:cNvSpPr>
                  <a:spLocks/>
                </p:cNvSpPr>
                <p:nvPr/>
              </p:nvSpPr>
              <p:spPr bwMode="auto">
                <a:xfrm>
                  <a:off x="3333" y="1409"/>
                  <a:ext cx="25" cy="23"/>
                </a:xfrm>
                <a:custGeom>
                  <a:avLst/>
                  <a:gdLst>
                    <a:gd name="T0" fmla="*/ 10 w 25"/>
                    <a:gd name="T1" fmla="*/ 0 h 23"/>
                    <a:gd name="T2" fmla="*/ 25 w 25"/>
                    <a:gd name="T3" fmla="*/ 10 h 23"/>
                    <a:gd name="T4" fmla="*/ 25 w 25"/>
                    <a:gd name="T5" fmla="*/ 6 h 23"/>
                    <a:gd name="T6" fmla="*/ 0 w 25"/>
                    <a:gd name="T7" fmla="*/ 6 h 23"/>
                    <a:gd name="T8" fmla="*/ 0 w 25"/>
                    <a:gd name="T9" fmla="*/ 10 h 23"/>
                    <a:gd name="T10" fmla="*/ 14 w 25"/>
                    <a:gd name="T11" fmla="*/ 21 h 23"/>
                    <a:gd name="T12" fmla="*/ 0 w 25"/>
                    <a:gd name="T13" fmla="*/ 10 h 23"/>
                    <a:gd name="T14" fmla="*/ 4 w 25"/>
                    <a:gd name="T15" fmla="*/ 19 h 23"/>
                    <a:gd name="T16" fmla="*/ 12 w 25"/>
                    <a:gd name="T17" fmla="*/ 23 h 23"/>
                    <a:gd name="T18" fmla="*/ 21 w 25"/>
                    <a:gd name="T19" fmla="*/ 19 h 23"/>
                    <a:gd name="T20" fmla="*/ 25 w 25"/>
                    <a:gd name="T21" fmla="*/ 10 h 23"/>
                    <a:gd name="T22" fmla="*/ 10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0" y="0"/>
                      </a:moveTo>
                      <a:lnTo>
                        <a:pt x="25" y="10"/>
                      </a:lnTo>
                      <a:lnTo>
                        <a:pt x="25" y="6"/>
                      </a:ln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14" y="21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12" y="23"/>
                      </a:lnTo>
                      <a:lnTo>
                        <a:pt x="21" y="19"/>
                      </a:lnTo>
                      <a:lnTo>
                        <a:pt x="25" y="1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2" name="Freeform 590"/>
                <p:cNvSpPr>
                  <a:spLocks/>
                </p:cNvSpPr>
                <p:nvPr/>
              </p:nvSpPr>
              <p:spPr bwMode="auto">
                <a:xfrm>
                  <a:off x="4497" y="2323"/>
                  <a:ext cx="25" cy="25"/>
                </a:xfrm>
                <a:custGeom>
                  <a:avLst/>
                  <a:gdLst>
                    <a:gd name="T0" fmla="*/ 25 w 25"/>
                    <a:gd name="T1" fmla="*/ 19 h 25"/>
                    <a:gd name="T2" fmla="*/ 19 w 25"/>
                    <a:gd name="T3" fmla="*/ 4 h 25"/>
                    <a:gd name="T4" fmla="*/ 8 w 25"/>
                    <a:gd name="T5" fmla="*/ 0 h 25"/>
                    <a:gd name="T6" fmla="*/ 0 w 25"/>
                    <a:gd name="T7" fmla="*/ 21 h 25"/>
                    <a:gd name="T8" fmla="*/ 10 w 25"/>
                    <a:gd name="T9" fmla="*/ 25 h 25"/>
                    <a:gd name="T10" fmla="*/ 4 w 25"/>
                    <a:gd name="T11" fmla="*/ 10 h 25"/>
                    <a:gd name="T12" fmla="*/ 10 w 25"/>
                    <a:gd name="T13" fmla="*/ 25 h 25"/>
                    <a:gd name="T14" fmla="*/ 19 w 25"/>
                    <a:gd name="T15" fmla="*/ 25 h 25"/>
                    <a:gd name="T16" fmla="*/ 25 w 25"/>
                    <a:gd name="T17" fmla="*/ 17 h 25"/>
                    <a:gd name="T18" fmla="*/ 25 w 25"/>
                    <a:gd name="T19" fmla="*/ 10 h 25"/>
                    <a:gd name="T20" fmla="*/ 19 w 25"/>
                    <a:gd name="T21" fmla="*/ 4 h 25"/>
                    <a:gd name="T22" fmla="*/ 25 w 2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9"/>
                      </a:move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10" y="25"/>
                      </a:lnTo>
                      <a:lnTo>
                        <a:pt x="4" y="10"/>
                      </a:lnTo>
                      <a:lnTo>
                        <a:pt x="10" y="25"/>
                      </a:lnTo>
                      <a:lnTo>
                        <a:pt x="19" y="25"/>
                      </a:lnTo>
                      <a:lnTo>
                        <a:pt x="25" y="17"/>
                      </a:lnTo>
                      <a:lnTo>
                        <a:pt x="25" y="10"/>
                      </a:lnTo>
                      <a:lnTo>
                        <a:pt x="19" y="4"/>
                      </a:lnTo>
                      <a:lnTo>
                        <a:pt x="25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3" name="Freeform 591"/>
                <p:cNvSpPr>
                  <a:spLocks/>
                </p:cNvSpPr>
                <p:nvPr/>
              </p:nvSpPr>
              <p:spPr bwMode="auto">
                <a:xfrm>
                  <a:off x="4490" y="2333"/>
                  <a:ext cx="32" cy="40"/>
                </a:xfrm>
                <a:custGeom>
                  <a:avLst/>
                  <a:gdLst>
                    <a:gd name="T0" fmla="*/ 0 w 32"/>
                    <a:gd name="T1" fmla="*/ 34 h 40"/>
                    <a:gd name="T2" fmla="*/ 21 w 32"/>
                    <a:gd name="T3" fmla="*/ 34 h 40"/>
                    <a:gd name="T4" fmla="*/ 32 w 32"/>
                    <a:gd name="T5" fmla="*/ 9 h 40"/>
                    <a:gd name="T6" fmla="*/ 11 w 32"/>
                    <a:gd name="T7" fmla="*/ 0 h 40"/>
                    <a:gd name="T8" fmla="*/ 0 w 32"/>
                    <a:gd name="T9" fmla="*/ 25 h 40"/>
                    <a:gd name="T10" fmla="*/ 21 w 32"/>
                    <a:gd name="T11" fmla="*/ 25 h 40"/>
                    <a:gd name="T12" fmla="*/ 0 w 32"/>
                    <a:gd name="T13" fmla="*/ 25 h 40"/>
                    <a:gd name="T14" fmla="*/ 0 w 32"/>
                    <a:gd name="T15" fmla="*/ 34 h 40"/>
                    <a:gd name="T16" fmla="*/ 9 w 32"/>
                    <a:gd name="T17" fmla="*/ 38 h 40"/>
                    <a:gd name="T18" fmla="*/ 15 w 32"/>
                    <a:gd name="T19" fmla="*/ 40 h 40"/>
                    <a:gd name="T20" fmla="*/ 21 w 32"/>
                    <a:gd name="T21" fmla="*/ 34 h 40"/>
                    <a:gd name="T22" fmla="*/ 0 w 32"/>
                    <a:gd name="T23" fmla="*/ 34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40">
                      <a:moveTo>
                        <a:pt x="0" y="34"/>
                      </a:moveTo>
                      <a:lnTo>
                        <a:pt x="21" y="34"/>
                      </a:lnTo>
                      <a:lnTo>
                        <a:pt x="32" y="9"/>
                      </a:lnTo>
                      <a:lnTo>
                        <a:pt x="11" y="0"/>
                      </a:lnTo>
                      <a:lnTo>
                        <a:pt x="0" y="25"/>
                      </a:lnTo>
                      <a:lnTo>
                        <a:pt x="21" y="25"/>
                      </a:lnTo>
                      <a:lnTo>
                        <a:pt x="0" y="25"/>
                      </a:lnTo>
                      <a:lnTo>
                        <a:pt x="0" y="34"/>
                      </a:lnTo>
                      <a:lnTo>
                        <a:pt x="9" y="38"/>
                      </a:lnTo>
                      <a:lnTo>
                        <a:pt x="15" y="40"/>
                      </a:lnTo>
                      <a:lnTo>
                        <a:pt x="21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4" name="Freeform 592"/>
                <p:cNvSpPr>
                  <a:spLocks/>
                </p:cNvSpPr>
                <p:nvPr/>
              </p:nvSpPr>
              <p:spPr bwMode="auto">
                <a:xfrm>
                  <a:off x="4486" y="2342"/>
                  <a:ext cx="25" cy="25"/>
                </a:xfrm>
                <a:custGeom>
                  <a:avLst/>
                  <a:gdLst>
                    <a:gd name="T0" fmla="*/ 11 w 25"/>
                    <a:gd name="T1" fmla="*/ 0 h 25"/>
                    <a:gd name="T2" fmla="*/ 0 w 25"/>
                    <a:gd name="T3" fmla="*/ 16 h 25"/>
                    <a:gd name="T4" fmla="*/ 4 w 25"/>
                    <a:gd name="T5" fmla="*/ 25 h 25"/>
                    <a:gd name="T6" fmla="*/ 25 w 25"/>
                    <a:gd name="T7" fmla="*/ 16 h 25"/>
                    <a:gd name="T8" fmla="*/ 21 w 25"/>
                    <a:gd name="T9" fmla="*/ 8 h 25"/>
                    <a:gd name="T10" fmla="*/ 11 w 25"/>
                    <a:gd name="T11" fmla="*/ 25 h 25"/>
                    <a:gd name="T12" fmla="*/ 21 w 25"/>
                    <a:gd name="T13" fmla="*/ 8 h 25"/>
                    <a:gd name="T14" fmla="*/ 15 w 25"/>
                    <a:gd name="T15" fmla="*/ 2 h 25"/>
                    <a:gd name="T16" fmla="*/ 9 w 25"/>
                    <a:gd name="T17" fmla="*/ 2 h 25"/>
                    <a:gd name="T18" fmla="*/ 0 w 25"/>
                    <a:gd name="T19" fmla="*/ 8 h 25"/>
                    <a:gd name="T20" fmla="*/ 0 w 25"/>
                    <a:gd name="T21" fmla="*/ 16 h 25"/>
                    <a:gd name="T22" fmla="*/ 11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1" y="0"/>
                      </a:moveTo>
                      <a:lnTo>
                        <a:pt x="0" y="16"/>
                      </a:lnTo>
                      <a:lnTo>
                        <a:pt x="4" y="25"/>
                      </a:lnTo>
                      <a:lnTo>
                        <a:pt x="25" y="16"/>
                      </a:lnTo>
                      <a:lnTo>
                        <a:pt x="21" y="8"/>
                      </a:lnTo>
                      <a:lnTo>
                        <a:pt x="11" y="25"/>
                      </a:lnTo>
                      <a:lnTo>
                        <a:pt x="21" y="8"/>
                      </a:lnTo>
                      <a:lnTo>
                        <a:pt x="15" y="2"/>
                      </a:lnTo>
                      <a:lnTo>
                        <a:pt x="9" y="2"/>
                      </a:ln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5" name="Freeform 593"/>
                <p:cNvSpPr>
                  <a:spLocks/>
                </p:cNvSpPr>
                <p:nvPr/>
              </p:nvSpPr>
              <p:spPr bwMode="auto">
                <a:xfrm>
                  <a:off x="4488" y="2342"/>
                  <a:ext cx="25" cy="25"/>
                </a:xfrm>
                <a:custGeom>
                  <a:avLst/>
                  <a:gdLst>
                    <a:gd name="T0" fmla="*/ 0 w 25"/>
                    <a:gd name="T1" fmla="*/ 12 h 25"/>
                    <a:gd name="T2" fmla="*/ 13 w 25"/>
                    <a:gd name="T3" fmla="*/ 0 h 25"/>
                    <a:gd name="T4" fmla="*/ 9 w 25"/>
                    <a:gd name="T5" fmla="*/ 0 h 25"/>
                    <a:gd name="T6" fmla="*/ 9 w 25"/>
                    <a:gd name="T7" fmla="*/ 25 h 25"/>
                    <a:gd name="T8" fmla="*/ 13 w 25"/>
                    <a:gd name="T9" fmla="*/ 25 h 25"/>
                    <a:gd name="T10" fmla="*/ 25 w 25"/>
                    <a:gd name="T11" fmla="*/ 12 h 25"/>
                    <a:gd name="T12" fmla="*/ 13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3 w 25"/>
                    <a:gd name="T21" fmla="*/ 0 h 25"/>
                    <a:gd name="T22" fmla="*/ 0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2"/>
                      </a:moveTo>
                      <a:lnTo>
                        <a:pt x="13" y="0"/>
                      </a:lnTo>
                      <a:lnTo>
                        <a:pt x="9" y="0"/>
                      </a:lnTo>
                      <a:lnTo>
                        <a:pt x="9" y="25"/>
                      </a:lnTo>
                      <a:lnTo>
                        <a:pt x="13" y="25"/>
                      </a:lnTo>
                      <a:lnTo>
                        <a:pt x="25" y="12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6" name="Freeform 594"/>
                <p:cNvSpPr>
                  <a:spLocks/>
                </p:cNvSpPr>
                <p:nvPr/>
              </p:nvSpPr>
              <p:spPr bwMode="auto">
                <a:xfrm>
                  <a:off x="4488" y="2329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0 w 25"/>
                    <a:gd name="T3" fmla="*/ 13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3 h 25"/>
                    <a:gd name="T10" fmla="*/ 25 w 25"/>
                    <a:gd name="T11" fmla="*/ 13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3 w 25"/>
                    <a:gd name="T17" fmla="*/ 0 h 25"/>
                    <a:gd name="T18" fmla="*/ 5 w 25"/>
                    <a:gd name="T19" fmla="*/ 2 h 25"/>
                    <a:gd name="T20" fmla="*/ 0 w 25"/>
                    <a:gd name="T21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7" name="Freeform 595"/>
                <p:cNvSpPr>
                  <a:spLocks/>
                </p:cNvSpPr>
                <p:nvPr/>
              </p:nvSpPr>
              <p:spPr bwMode="auto">
                <a:xfrm>
                  <a:off x="4488" y="2321"/>
                  <a:ext cx="25" cy="23"/>
                </a:xfrm>
                <a:custGeom>
                  <a:avLst/>
                  <a:gdLst>
                    <a:gd name="T0" fmla="*/ 17 w 25"/>
                    <a:gd name="T1" fmla="*/ 2 h 23"/>
                    <a:gd name="T2" fmla="*/ 0 w 25"/>
                    <a:gd name="T3" fmla="*/ 12 h 23"/>
                    <a:gd name="T4" fmla="*/ 0 w 25"/>
                    <a:gd name="T5" fmla="*/ 21 h 23"/>
                    <a:gd name="T6" fmla="*/ 25 w 25"/>
                    <a:gd name="T7" fmla="*/ 21 h 23"/>
                    <a:gd name="T8" fmla="*/ 25 w 25"/>
                    <a:gd name="T9" fmla="*/ 12 h 23"/>
                    <a:gd name="T10" fmla="*/ 9 w 25"/>
                    <a:gd name="T11" fmla="*/ 23 h 23"/>
                    <a:gd name="T12" fmla="*/ 25 w 25"/>
                    <a:gd name="T13" fmla="*/ 12 h 23"/>
                    <a:gd name="T14" fmla="*/ 21 w 25"/>
                    <a:gd name="T15" fmla="*/ 2 h 23"/>
                    <a:gd name="T16" fmla="*/ 13 w 25"/>
                    <a:gd name="T17" fmla="*/ 0 h 23"/>
                    <a:gd name="T18" fmla="*/ 5 w 25"/>
                    <a:gd name="T19" fmla="*/ 2 h 23"/>
                    <a:gd name="T20" fmla="*/ 0 w 25"/>
                    <a:gd name="T21" fmla="*/ 12 h 23"/>
                    <a:gd name="T22" fmla="*/ 17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7" y="2"/>
                      </a:moveTo>
                      <a:lnTo>
                        <a:pt x="0" y="12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2"/>
                      </a:lnTo>
                      <a:lnTo>
                        <a:pt x="9" y="23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2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8" name="Freeform 596"/>
                <p:cNvSpPr>
                  <a:spLocks/>
                </p:cNvSpPr>
                <p:nvPr/>
              </p:nvSpPr>
              <p:spPr bwMode="auto">
                <a:xfrm>
                  <a:off x="3577" y="891"/>
                  <a:ext cx="25" cy="25"/>
                </a:xfrm>
                <a:custGeom>
                  <a:avLst/>
                  <a:gdLst>
                    <a:gd name="T0" fmla="*/ 6 w 25"/>
                    <a:gd name="T1" fmla="*/ 19 h 25"/>
                    <a:gd name="T2" fmla="*/ 13 w 25"/>
                    <a:gd name="T3" fmla="*/ 0 h 25"/>
                    <a:gd name="T4" fmla="*/ 0 w 25"/>
                    <a:gd name="T5" fmla="*/ 4 h 25"/>
                    <a:gd name="T6" fmla="*/ 4 w 25"/>
                    <a:gd name="T7" fmla="*/ 25 h 25"/>
                    <a:gd name="T8" fmla="*/ 17 w 25"/>
                    <a:gd name="T9" fmla="*/ 21 h 25"/>
                    <a:gd name="T10" fmla="*/ 23 w 25"/>
                    <a:gd name="T11" fmla="*/ 2 h 25"/>
                    <a:gd name="T12" fmla="*/ 17 w 25"/>
                    <a:gd name="T13" fmla="*/ 21 h 25"/>
                    <a:gd name="T14" fmla="*/ 23 w 25"/>
                    <a:gd name="T15" fmla="*/ 17 h 25"/>
                    <a:gd name="T16" fmla="*/ 25 w 25"/>
                    <a:gd name="T17" fmla="*/ 9 h 25"/>
                    <a:gd name="T18" fmla="*/ 21 w 25"/>
                    <a:gd name="T19" fmla="*/ 2 h 25"/>
                    <a:gd name="T20" fmla="*/ 13 w 25"/>
                    <a:gd name="T21" fmla="*/ 0 h 25"/>
                    <a:gd name="T22" fmla="*/ 6 w 2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6" y="19"/>
                      </a:moveTo>
                      <a:lnTo>
                        <a:pt x="13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17" y="21"/>
                      </a:lnTo>
                      <a:lnTo>
                        <a:pt x="23" y="2"/>
                      </a:lnTo>
                      <a:lnTo>
                        <a:pt x="17" y="21"/>
                      </a:lnTo>
                      <a:lnTo>
                        <a:pt x="23" y="17"/>
                      </a:lnTo>
                      <a:lnTo>
                        <a:pt x="25" y="9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49" name="Freeform 597"/>
                <p:cNvSpPr>
                  <a:spLocks/>
                </p:cNvSpPr>
                <p:nvPr/>
              </p:nvSpPr>
              <p:spPr bwMode="auto">
                <a:xfrm>
                  <a:off x="3575" y="885"/>
                  <a:ext cx="25" cy="25"/>
                </a:xfrm>
                <a:custGeom>
                  <a:avLst/>
                  <a:gdLst>
                    <a:gd name="T0" fmla="*/ 17 w 25"/>
                    <a:gd name="T1" fmla="*/ 23 h 25"/>
                    <a:gd name="T2" fmla="*/ 4 w 25"/>
                    <a:gd name="T3" fmla="*/ 21 h 25"/>
                    <a:gd name="T4" fmla="*/ 8 w 25"/>
                    <a:gd name="T5" fmla="*/ 25 h 25"/>
                    <a:gd name="T6" fmla="*/ 25 w 25"/>
                    <a:gd name="T7" fmla="*/ 8 h 25"/>
                    <a:gd name="T8" fmla="*/ 21 w 25"/>
                    <a:gd name="T9" fmla="*/ 4 h 25"/>
                    <a:gd name="T10" fmla="*/ 8 w 25"/>
                    <a:gd name="T11" fmla="*/ 2 h 25"/>
                    <a:gd name="T12" fmla="*/ 21 w 25"/>
                    <a:gd name="T13" fmla="*/ 4 h 25"/>
                    <a:gd name="T14" fmla="*/ 13 w 25"/>
                    <a:gd name="T15" fmla="*/ 0 h 25"/>
                    <a:gd name="T16" fmla="*/ 4 w 25"/>
                    <a:gd name="T17" fmla="*/ 4 h 25"/>
                    <a:gd name="T18" fmla="*/ 0 w 25"/>
                    <a:gd name="T19" fmla="*/ 13 h 25"/>
                    <a:gd name="T20" fmla="*/ 4 w 25"/>
                    <a:gd name="T21" fmla="*/ 21 h 25"/>
                    <a:gd name="T22" fmla="*/ 17 w 25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7" y="23"/>
                      </a:moveTo>
                      <a:lnTo>
                        <a:pt x="4" y="21"/>
                      </a:lnTo>
                      <a:lnTo>
                        <a:pt x="8" y="25"/>
                      </a:lnTo>
                      <a:lnTo>
                        <a:pt x="25" y="8"/>
                      </a:lnTo>
                      <a:lnTo>
                        <a:pt x="21" y="4"/>
                      </a:lnTo>
                      <a:lnTo>
                        <a:pt x="8" y="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0" name="Freeform 598"/>
                <p:cNvSpPr>
                  <a:spLocks/>
                </p:cNvSpPr>
                <p:nvPr/>
              </p:nvSpPr>
              <p:spPr bwMode="auto">
                <a:xfrm>
                  <a:off x="3567" y="887"/>
                  <a:ext cx="25" cy="25"/>
                </a:xfrm>
                <a:custGeom>
                  <a:avLst/>
                  <a:gdLst>
                    <a:gd name="T0" fmla="*/ 25 w 25"/>
                    <a:gd name="T1" fmla="*/ 15 h 25"/>
                    <a:gd name="T2" fmla="*/ 16 w 25"/>
                    <a:gd name="T3" fmla="*/ 25 h 25"/>
                    <a:gd name="T4" fmla="*/ 25 w 25"/>
                    <a:gd name="T5" fmla="*/ 21 h 25"/>
                    <a:gd name="T6" fmla="*/ 16 w 25"/>
                    <a:gd name="T7" fmla="*/ 0 h 25"/>
                    <a:gd name="T8" fmla="*/ 8 w 25"/>
                    <a:gd name="T9" fmla="*/ 4 h 25"/>
                    <a:gd name="T10" fmla="*/ 0 w 25"/>
                    <a:gd name="T11" fmla="*/ 15 h 25"/>
                    <a:gd name="T12" fmla="*/ 8 w 25"/>
                    <a:gd name="T13" fmla="*/ 4 h 25"/>
                    <a:gd name="T14" fmla="*/ 2 w 25"/>
                    <a:gd name="T15" fmla="*/ 11 h 25"/>
                    <a:gd name="T16" fmla="*/ 4 w 25"/>
                    <a:gd name="T17" fmla="*/ 17 h 25"/>
                    <a:gd name="T18" fmla="*/ 8 w 25"/>
                    <a:gd name="T19" fmla="*/ 25 h 25"/>
                    <a:gd name="T20" fmla="*/ 16 w 25"/>
                    <a:gd name="T21" fmla="*/ 25 h 25"/>
                    <a:gd name="T22" fmla="*/ 25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5"/>
                      </a:moveTo>
                      <a:lnTo>
                        <a:pt x="16" y="25"/>
                      </a:lnTo>
                      <a:lnTo>
                        <a:pt x="25" y="21"/>
                      </a:lnTo>
                      <a:lnTo>
                        <a:pt x="16" y="0"/>
                      </a:lnTo>
                      <a:lnTo>
                        <a:pt x="8" y="4"/>
                      </a:lnTo>
                      <a:lnTo>
                        <a:pt x="0" y="15"/>
                      </a:lnTo>
                      <a:lnTo>
                        <a:pt x="8" y="4"/>
                      </a:lnTo>
                      <a:lnTo>
                        <a:pt x="2" y="11"/>
                      </a:lnTo>
                      <a:lnTo>
                        <a:pt x="4" y="17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1" name="Freeform 599"/>
                <p:cNvSpPr>
                  <a:spLocks/>
                </p:cNvSpPr>
                <p:nvPr/>
              </p:nvSpPr>
              <p:spPr bwMode="auto">
                <a:xfrm>
                  <a:off x="3567" y="895"/>
                  <a:ext cx="25" cy="23"/>
                </a:xfrm>
                <a:custGeom>
                  <a:avLst/>
                  <a:gdLst>
                    <a:gd name="T0" fmla="*/ 10 w 25"/>
                    <a:gd name="T1" fmla="*/ 0 h 23"/>
                    <a:gd name="T2" fmla="*/ 25 w 25"/>
                    <a:gd name="T3" fmla="*/ 11 h 23"/>
                    <a:gd name="T4" fmla="*/ 25 w 25"/>
                    <a:gd name="T5" fmla="*/ 7 h 23"/>
                    <a:gd name="T6" fmla="*/ 0 w 25"/>
                    <a:gd name="T7" fmla="*/ 7 h 23"/>
                    <a:gd name="T8" fmla="*/ 0 w 25"/>
                    <a:gd name="T9" fmla="*/ 11 h 23"/>
                    <a:gd name="T10" fmla="*/ 14 w 25"/>
                    <a:gd name="T11" fmla="*/ 21 h 23"/>
                    <a:gd name="T12" fmla="*/ 0 w 25"/>
                    <a:gd name="T13" fmla="*/ 11 h 23"/>
                    <a:gd name="T14" fmla="*/ 4 w 25"/>
                    <a:gd name="T15" fmla="*/ 19 h 23"/>
                    <a:gd name="T16" fmla="*/ 12 w 25"/>
                    <a:gd name="T17" fmla="*/ 23 h 23"/>
                    <a:gd name="T18" fmla="*/ 21 w 25"/>
                    <a:gd name="T19" fmla="*/ 19 h 23"/>
                    <a:gd name="T20" fmla="*/ 25 w 25"/>
                    <a:gd name="T21" fmla="*/ 11 h 23"/>
                    <a:gd name="T22" fmla="*/ 10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0" y="0"/>
                      </a:moveTo>
                      <a:lnTo>
                        <a:pt x="25" y="11"/>
                      </a:lnTo>
                      <a:lnTo>
                        <a:pt x="25" y="7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14" y="21"/>
                      </a:lnTo>
                      <a:lnTo>
                        <a:pt x="0" y="11"/>
                      </a:lnTo>
                      <a:lnTo>
                        <a:pt x="4" y="19"/>
                      </a:lnTo>
                      <a:lnTo>
                        <a:pt x="12" y="23"/>
                      </a:lnTo>
                      <a:lnTo>
                        <a:pt x="21" y="19"/>
                      </a:lnTo>
                      <a:lnTo>
                        <a:pt x="25" y="11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2" name="Freeform 600"/>
                <p:cNvSpPr>
                  <a:spLocks/>
                </p:cNvSpPr>
                <p:nvPr/>
              </p:nvSpPr>
              <p:spPr bwMode="auto">
                <a:xfrm>
                  <a:off x="4470" y="2289"/>
                  <a:ext cx="25" cy="23"/>
                </a:xfrm>
                <a:custGeom>
                  <a:avLst/>
                  <a:gdLst>
                    <a:gd name="T0" fmla="*/ 6 w 25"/>
                    <a:gd name="T1" fmla="*/ 23 h 23"/>
                    <a:gd name="T2" fmla="*/ 25 w 25"/>
                    <a:gd name="T3" fmla="*/ 13 h 23"/>
                    <a:gd name="T4" fmla="*/ 20 w 25"/>
                    <a:gd name="T5" fmla="*/ 0 h 23"/>
                    <a:gd name="T6" fmla="*/ 0 w 25"/>
                    <a:gd name="T7" fmla="*/ 5 h 23"/>
                    <a:gd name="T8" fmla="*/ 4 w 25"/>
                    <a:gd name="T9" fmla="*/ 17 h 23"/>
                    <a:gd name="T10" fmla="*/ 23 w 25"/>
                    <a:gd name="T11" fmla="*/ 7 h 23"/>
                    <a:gd name="T12" fmla="*/ 4 w 25"/>
                    <a:gd name="T13" fmla="*/ 17 h 23"/>
                    <a:gd name="T14" fmla="*/ 8 w 25"/>
                    <a:gd name="T15" fmla="*/ 23 h 23"/>
                    <a:gd name="T16" fmla="*/ 16 w 25"/>
                    <a:gd name="T17" fmla="*/ 23 h 23"/>
                    <a:gd name="T18" fmla="*/ 23 w 25"/>
                    <a:gd name="T19" fmla="*/ 21 h 23"/>
                    <a:gd name="T20" fmla="*/ 25 w 25"/>
                    <a:gd name="T21" fmla="*/ 13 h 23"/>
                    <a:gd name="T22" fmla="*/ 6 w 25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6" y="23"/>
                      </a:moveTo>
                      <a:lnTo>
                        <a:pt x="25" y="13"/>
                      </a:lnTo>
                      <a:lnTo>
                        <a:pt x="20" y="0"/>
                      </a:lnTo>
                      <a:lnTo>
                        <a:pt x="0" y="5"/>
                      </a:lnTo>
                      <a:lnTo>
                        <a:pt x="4" y="17"/>
                      </a:lnTo>
                      <a:lnTo>
                        <a:pt x="23" y="7"/>
                      </a:lnTo>
                      <a:lnTo>
                        <a:pt x="4" y="17"/>
                      </a:lnTo>
                      <a:lnTo>
                        <a:pt x="8" y="23"/>
                      </a:lnTo>
                      <a:lnTo>
                        <a:pt x="16" y="23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6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3" name="Freeform 601"/>
                <p:cNvSpPr>
                  <a:spLocks/>
                </p:cNvSpPr>
                <p:nvPr/>
              </p:nvSpPr>
              <p:spPr bwMode="auto">
                <a:xfrm>
                  <a:off x="4467" y="2287"/>
                  <a:ext cx="26" cy="25"/>
                </a:xfrm>
                <a:custGeom>
                  <a:avLst/>
                  <a:gdLst>
                    <a:gd name="T0" fmla="*/ 0 w 26"/>
                    <a:gd name="T1" fmla="*/ 13 h 25"/>
                    <a:gd name="T2" fmla="*/ 5 w 26"/>
                    <a:gd name="T3" fmla="*/ 21 h 25"/>
                    <a:gd name="T4" fmla="*/ 9 w 26"/>
                    <a:gd name="T5" fmla="*/ 25 h 25"/>
                    <a:gd name="T6" fmla="*/ 26 w 26"/>
                    <a:gd name="T7" fmla="*/ 9 h 25"/>
                    <a:gd name="T8" fmla="*/ 21 w 26"/>
                    <a:gd name="T9" fmla="*/ 5 h 25"/>
                    <a:gd name="T10" fmla="*/ 26 w 26"/>
                    <a:gd name="T11" fmla="*/ 13 h 25"/>
                    <a:gd name="T12" fmla="*/ 21 w 26"/>
                    <a:gd name="T13" fmla="*/ 5 h 25"/>
                    <a:gd name="T14" fmla="*/ 13 w 26"/>
                    <a:gd name="T15" fmla="*/ 0 h 25"/>
                    <a:gd name="T16" fmla="*/ 5 w 26"/>
                    <a:gd name="T17" fmla="*/ 5 h 25"/>
                    <a:gd name="T18" fmla="*/ 0 w 26"/>
                    <a:gd name="T19" fmla="*/ 13 h 25"/>
                    <a:gd name="T20" fmla="*/ 5 w 26"/>
                    <a:gd name="T21" fmla="*/ 21 h 25"/>
                    <a:gd name="T22" fmla="*/ 0 w 26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0" y="13"/>
                      </a:moveTo>
                      <a:lnTo>
                        <a:pt x="5" y="21"/>
                      </a:lnTo>
                      <a:lnTo>
                        <a:pt x="9" y="25"/>
                      </a:lnTo>
                      <a:lnTo>
                        <a:pt x="26" y="9"/>
                      </a:lnTo>
                      <a:lnTo>
                        <a:pt x="21" y="5"/>
                      </a:lnTo>
                      <a:lnTo>
                        <a:pt x="26" y="13"/>
                      </a:lnTo>
                      <a:lnTo>
                        <a:pt x="21" y="5"/>
                      </a:lnTo>
                      <a:lnTo>
                        <a:pt x="13" y="0"/>
                      </a:lnTo>
                      <a:lnTo>
                        <a:pt x="5" y="5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4" name="Freeform 602"/>
                <p:cNvSpPr>
                  <a:spLocks/>
                </p:cNvSpPr>
                <p:nvPr/>
              </p:nvSpPr>
              <p:spPr bwMode="auto">
                <a:xfrm>
                  <a:off x="4467" y="2283"/>
                  <a:ext cx="26" cy="17"/>
                </a:xfrm>
                <a:custGeom>
                  <a:avLst/>
                  <a:gdLst>
                    <a:gd name="T0" fmla="*/ 0 w 26"/>
                    <a:gd name="T1" fmla="*/ 13 h 17"/>
                    <a:gd name="T2" fmla="*/ 0 w 26"/>
                    <a:gd name="T3" fmla="*/ 13 h 17"/>
                    <a:gd name="T4" fmla="*/ 0 w 26"/>
                    <a:gd name="T5" fmla="*/ 17 h 17"/>
                    <a:gd name="T6" fmla="*/ 26 w 26"/>
                    <a:gd name="T7" fmla="*/ 17 h 17"/>
                    <a:gd name="T8" fmla="*/ 26 w 26"/>
                    <a:gd name="T9" fmla="*/ 13 h 17"/>
                    <a:gd name="T10" fmla="*/ 26 w 26"/>
                    <a:gd name="T11" fmla="*/ 13 h 17"/>
                    <a:gd name="T12" fmla="*/ 26 w 26"/>
                    <a:gd name="T13" fmla="*/ 13 h 17"/>
                    <a:gd name="T14" fmla="*/ 21 w 26"/>
                    <a:gd name="T15" fmla="*/ 2 h 17"/>
                    <a:gd name="T16" fmla="*/ 13 w 26"/>
                    <a:gd name="T17" fmla="*/ 0 h 17"/>
                    <a:gd name="T18" fmla="*/ 5 w 26"/>
                    <a:gd name="T19" fmla="*/ 2 h 17"/>
                    <a:gd name="T20" fmla="*/ 0 w 26"/>
                    <a:gd name="T21" fmla="*/ 13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6" h="17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6" y="17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5" name="Freeform 603"/>
                <p:cNvSpPr>
                  <a:spLocks/>
                </p:cNvSpPr>
                <p:nvPr/>
              </p:nvSpPr>
              <p:spPr bwMode="auto">
                <a:xfrm>
                  <a:off x="4467" y="2279"/>
                  <a:ext cx="26" cy="17"/>
                </a:xfrm>
                <a:custGeom>
                  <a:avLst/>
                  <a:gdLst>
                    <a:gd name="T0" fmla="*/ 23 w 26"/>
                    <a:gd name="T1" fmla="*/ 10 h 17"/>
                    <a:gd name="T2" fmla="*/ 0 w 26"/>
                    <a:gd name="T3" fmla="*/ 13 h 17"/>
                    <a:gd name="T4" fmla="*/ 0 w 26"/>
                    <a:gd name="T5" fmla="*/ 17 h 17"/>
                    <a:gd name="T6" fmla="*/ 26 w 26"/>
                    <a:gd name="T7" fmla="*/ 17 h 17"/>
                    <a:gd name="T8" fmla="*/ 26 w 26"/>
                    <a:gd name="T9" fmla="*/ 13 h 17"/>
                    <a:gd name="T10" fmla="*/ 3 w 26"/>
                    <a:gd name="T11" fmla="*/ 15 h 17"/>
                    <a:gd name="T12" fmla="*/ 26 w 26"/>
                    <a:gd name="T13" fmla="*/ 13 h 17"/>
                    <a:gd name="T14" fmla="*/ 21 w 26"/>
                    <a:gd name="T15" fmla="*/ 2 h 17"/>
                    <a:gd name="T16" fmla="*/ 13 w 26"/>
                    <a:gd name="T17" fmla="*/ 0 h 17"/>
                    <a:gd name="T18" fmla="*/ 5 w 26"/>
                    <a:gd name="T19" fmla="*/ 2 h 17"/>
                    <a:gd name="T20" fmla="*/ 0 w 26"/>
                    <a:gd name="T21" fmla="*/ 13 h 17"/>
                    <a:gd name="T22" fmla="*/ 23 w 26"/>
                    <a:gd name="T23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17">
                      <a:moveTo>
                        <a:pt x="23" y="10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6" y="17"/>
                      </a:lnTo>
                      <a:lnTo>
                        <a:pt x="26" y="13"/>
                      </a:lnTo>
                      <a:lnTo>
                        <a:pt x="3" y="15"/>
                      </a:lnTo>
                      <a:lnTo>
                        <a:pt x="26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3"/>
                      </a:lnTo>
                      <a:lnTo>
                        <a:pt x="2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6" name="Freeform 604"/>
                <p:cNvSpPr>
                  <a:spLocks/>
                </p:cNvSpPr>
                <p:nvPr/>
              </p:nvSpPr>
              <p:spPr bwMode="auto">
                <a:xfrm>
                  <a:off x="3897" y="1542"/>
                  <a:ext cx="25" cy="25"/>
                </a:xfrm>
                <a:custGeom>
                  <a:avLst/>
                  <a:gdLst>
                    <a:gd name="T0" fmla="*/ 21 w 25"/>
                    <a:gd name="T1" fmla="*/ 5 h 25"/>
                    <a:gd name="T2" fmla="*/ 21 w 25"/>
                    <a:gd name="T3" fmla="*/ 5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4 w 25"/>
                    <a:gd name="T11" fmla="*/ 21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21" y="5"/>
                      </a:moveTo>
                      <a:lnTo>
                        <a:pt x="21" y="5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7" name="Freeform 605"/>
                <p:cNvSpPr>
                  <a:spLocks/>
                </p:cNvSpPr>
                <p:nvPr/>
              </p:nvSpPr>
              <p:spPr bwMode="auto">
                <a:xfrm>
                  <a:off x="3901" y="1547"/>
                  <a:ext cx="29" cy="29"/>
                </a:xfrm>
                <a:custGeom>
                  <a:avLst/>
                  <a:gdLst>
                    <a:gd name="T0" fmla="*/ 8 w 29"/>
                    <a:gd name="T1" fmla="*/ 25 h 29"/>
                    <a:gd name="T2" fmla="*/ 25 w 29"/>
                    <a:gd name="T3" fmla="*/ 8 h 29"/>
                    <a:gd name="T4" fmla="*/ 17 w 29"/>
                    <a:gd name="T5" fmla="*/ 0 h 29"/>
                    <a:gd name="T6" fmla="*/ 0 w 29"/>
                    <a:gd name="T7" fmla="*/ 16 h 29"/>
                    <a:gd name="T8" fmla="*/ 8 w 29"/>
                    <a:gd name="T9" fmla="*/ 25 h 29"/>
                    <a:gd name="T10" fmla="*/ 25 w 29"/>
                    <a:gd name="T11" fmla="*/ 8 h 29"/>
                    <a:gd name="T12" fmla="*/ 8 w 29"/>
                    <a:gd name="T13" fmla="*/ 25 h 29"/>
                    <a:gd name="T14" fmla="*/ 17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6 h 29"/>
                    <a:gd name="T20" fmla="*/ 25 w 29"/>
                    <a:gd name="T21" fmla="*/ 8 h 29"/>
                    <a:gd name="T22" fmla="*/ 8 w 29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8" y="25"/>
                      </a:moveTo>
                      <a:lnTo>
                        <a:pt x="25" y="8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8" y="25"/>
                      </a:lnTo>
                      <a:lnTo>
                        <a:pt x="25" y="8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25" y="25"/>
                      </a:lnTo>
                      <a:lnTo>
                        <a:pt x="29" y="16"/>
                      </a:lnTo>
                      <a:lnTo>
                        <a:pt x="25" y="8"/>
                      </a:lnTo>
                      <a:lnTo>
                        <a:pt x="8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8" name="Freeform 606"/>
                <p:cNvSpPr>
                  <a:spLocks/>
                </p:cNvSpPr>
                <p:nvPr/>
              </p:nvSpPr>
              <p:spPr bwMode="auto">
                <a:xfrm>
                  <a:off x="3893" y="1538"/>
                  <a:ext cx="33" cy="34"/>
                </a:xfrm>
                <a:custGeom>
                  <a:avLst/>
                  <a:gdLst>
                    <a:gd name="T0" fmla="*/ 21 w 33"/>
                    <a:gd name="T1" fmla="*/ 4 h 34"/>
                    <a:gd name="T2" fmla="*/ 4 w 33"/>
                    <a:gd name="T3" fmla="*/ 21 h 34"/>
                    <a:gd name="T4" fmla="*/ 16 w 33"/>
                    <a:gd name="T5" fmla="*/ 34 h 34"/>
                    <a:gd name="T6" fmla="*/ 33 w 33"/>
                    <a:gd name="T7" fmla="*/ 17 h 34"/>
                    <a:gd name="T8" fmla="*/ 21 w 33"/>
                    <a:gd name="T9" fmla="*/ 4 h 34"/>
                    <a:gd name="T10" fmla="*/ 4 w 33"/>
                    <a:gd name="T11" fmla="*/ 21 h 34"/>
                    <a:gd name="T12" fmla="*/ 21 w 33"/>
                    <a:gd name="T13" fmla="*/ 4 h 34"/>
                    <a:gd name="T14" fmla="*/ 12 w 33"/>
                    <a:gd name="T15" fmla="*/ 0 h 34"/>
                    <a:gd name="T16" fmla="*/ 4 w 33"/>
                    <a:gd name="T17" fmla="*/ 4 h 34"/>
                    <a:gd name="T18" fmla="*/ 0 w 33"/>
                    <a:gd name="T19" fmla="*/ 13 h 34"/>
                    <a:gd name="T20" fmla="*/ 4 w 33"/>
                    <a:gd name="T21" fmla="*/ 21 h 34"/>
                    <a:gd name="T22" fmla="*/ 21 w 33"/>
                    <a:gd name="T23" fmla="*/ 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4">
                      <a:moveTo>
                        <a:pt x="21" y="4"/>
                      </a:moveTo>
                      <a:lnTo>
                        <a:pt x="4" y="21"/>
                      </a:lnTo>
                      <a:lnTo>
                        <a:pt x="16" y="34"/>
                      </a:lnTo>
                      <a:lnTo>
                        <a:pt x="33" y="17"/>
                      </a:lnTo>
                      <a:lnTo>
                        <a:pt x="21" y="4"/>
                      </a:lnTo>
                      <a:lnTo>
                        <a:pt x="4" y="21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59" name="Freeform 607"/>
                <p:cNvSpPr>
                  <a:spLocks/>
                </p:cNvSpPr>
                <p:nvPr/>
              </p:nvSpPr>
              <p:spPr bwMode="auto">
                <a:xfrm>
                  <a:off x="3213" y="2951"/>
                  <a:ext cx="34" cy="48"/>
                </a:xfrm>
                <a:custGeom>
                  <a:avLst/>
                  <a:gdLst>
                    <a:gd name="T0" fmla="*/ 13 w 34"/>
                    <a:gd name="T1" fmla="*/ 10 h 48"/>
                    <a:gd name="T2" fmla="*/ 13 w 34"/>
                    <a:gd name="T3" fmla="*/ 6 h 48"/>
                    <a:gd name="T4" fmla="*/ 0 w 34"/>
                    <a:gd name="T5" fmla="*/ 40 h 48"/>
                    <a:gd name="T6" fmla="*/ 21 w 34"/>
                    <a:gd name="T7" fmla="*/ 48 h 48"/>
                    <a:gd name="T8" fmla="*/ 34 w 34"/>
                    <a:gd name="T9" fmla="*/ 15 h 48"/>
                    <a:gd name="T10" fmla="*/ 34 w 34"/>
                    <a:gd name="T11" fmla="*/ 10 h 48"/>
                    <a:gd name="T12" fmla="*/ 34 w 34"/>
                    <a:gd name="T13" fmla="*/ 15 h 48"/>
                    <a:gd name="T14" fmla="*/ 34 w 34"/>
                    <a:gd name="T15" fmla="*/ 6 h 48"/>
                    <a:gd name="T16" fmla="*/ 28 w 34"/>
                    <a:gd name="T17" fmla="*/ 0 h 48"/>
                    <a:gd name="T18" fmla="*/ 19 w 34"/>
                    <a:gd name="T19" fmla="*/ 0 h 48"/>
                    <a:gd name="T20" fmla="*/ 13 w 34"/>
                    <a:gd name="T21" fmla="*/ 6 h 48"/>
                    <a:gd name="T22" fmla="*/ 13 w 34"/>
                    <a:gd name="T23" fmla="*/ 1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48">
                      <a:moveTo>
                        <a:pt x="13" y="10"/>
                      </a:moveTo>
                      <a:lnTo>
                        <a:pt x="13" y="6"/>
                      </a:lnTo>
                      <a:lnTo>
                        <a:pt x="0" y="40"/>
                      </a:lnTo>
                      <a:lnTo>
                        <a:pt x="21" y="48"/>
                      </a:lnTo>
                      <a:lnTo>
                        <a:pt x="34" y="15"/>
                      </a:lnTo>
                      <a:lnTo>
                        <a:pt x="34" y="10"/>
                      </a:lnTo>
                      <a:lnTo>
                        <a:pt x="34" y="15"/>
                      </a:lnTo>
                      <a:lnTo>
                        <a:pt x="34" y="6"/>
                      </a:lnTo>
                      <a:lnTo>
                        <a:pt x="28" y="0"/>
                      </a:lnTo>
                      <a:lnTo>
                        <a:pt x="19" y="0"/>
                      </a:lnTo>
                      <a:lnTo>
                        <a:pt x="13" y="6"/>
                      </a:lnTo>
                      <a:lnTo>
                        <a:pt x="1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0" name="Freeform 608"/>
                <p:cNvSpPr>
                  <a:spLocks/>
                </p:cNvSpPr>
                <p:nvPr/>
              </p:nvSpPr>
              <p:spPr bwMode="auto">
                <a:xfrm>
                  <a:off x="3226" y="2924"/>
                  <a:ext cx="25" cy="37"/>
                </a:xfrm>
                <a:custGeom>
                  <a:avLst/>
                  <a:gdLst>
                    <a:gd name="T0" fmla="*/ 4 w 25"/>
                    <a:gd name="T1" fmla="*/ 6 h 37"/>
                    <a:gd name="T2" fmla="*/ 4 w 25"/>
                    <a:gd name="T3" fmla="*/ 10 h 37"/>
                    <a:gd name="T4" fmla="*/ 0 w 25"/>
                    <a:gd name="T5" fmla="*/ 37 h 37"/>
                    <a:gd name="T6" fmla="*/ 21 w 25"/>
                    <a:gd name="T7" fmla="*/ 37 h 37"/>
                    <a:gd name="T8" fmla="*/ 25 w 25"/>
                    <a:gd name="T9" fmla="*/ 10 h 37"/>
                    <a:gd name="T10" fmla="*/ 25 w 25"/>
                    <a:gd name="T11" fmla="*/ 14 h 37"/>
                    <a:gd name="T12" fmla="*/ 25 w 25"/>
                    <a:gd name="T13" fmla="*/ 10 h 37"/>
                    <a:gd name="T14" fmla="*/ 21 w 25"/>
                    <a:gd name="T15" fmla="*/ 4 h 37"/>
                    <a:gd name="T16" fmla="*/ 15 w 25"/>
                    <a:gd name="T17" fmla="*/ 0 h 37"/>
                    <a:gd name="T18" fmla="*/ 8 w 25"/>
                    <a:gd name="T19" fmla="*/ 4 h 37"/>
                    <a:gd name="T20" fmla="*/ 4 w 25"/>
                    <a:gd name="T21" fmla="*/ 10 h 37"/>
                    <a:gd name="T22" fmla="*/ 4 w 25"/>
                    <a:gd name="T23" fmla="*/ 6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7">
                      <a:moveTo>
                        <a:pt x="4" y="6"/>
                      </a:moveTo>
                      <a:lnTo>
                        <a:pt x="4" y="10"/>
                      </a:lnTo>
                      <a:lnTo>
                        <a:pt x="0" y="37"/>
                      </a:lnTo>
                      <a:lnTo>
                        <a:pt x="21" y="37"/>
                      </a:lnTo>
                      <a:lnTo>
                        <a:pt x="25" y="10"/>
                      </a:lnTo>
                      <a:lnTo>
                        <a:pt x="25" y="14"/>
                      </a:lnTo>
                      <a:lnTo>
                        <a:pt x="25" y="10"/>
                      </a:lnTo>
                      <a:lnTo>
                        <a:pt x="21" y="4"/>
                      </a:lnTo>
                      <a:lnTo>
                        <a:pt x="15" y="0"/>
                      </a:lnTo>
                      <a:lnTo>
                        <a:pt x="8" y="4"/>
                      </a:lnTo>
                      <a:lnTo>
                        <a:pt x="4" y="10"/>
                      </a:lnTo>
                      <a:lnTo>
                        <a:pt x="4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1" name="Freeform 609"/>
                <p:cNvSpPr>
                  <a:spLocks/>
                </p:cNvSpPr>
                <p:nvPr/>
              </p:nvSpPr>
              <p:spPr bwMode="auto">
                <a:xfrm>
                  <a:off x="3230" y="2899"/>
                  <a:ext cx="34" cy="39"/>
                </a:xfrm>
                <a:custGeom>
                  <a:avLst/>
                  <a:gdLst>
                    <a:gd name="T0" fmla="*/ 34 w 34"/>
                    <a:gd name="T1" fmla="*/ 4 h 39"/>
                    <a:gd name="T2" fmla="*/ 13 w 34"/>
                    <a:gd name="T3" fmla="*/ 6 h 39"/>
                    <a:gd name="T4" fmla="*/ 0 w 34"/>
                    <a:gd name="T5" fmla="*/ 31 h 39"/>
                    <a:gd name="T6" fmla="*/ 21 w 34"/>
                    <a:gd name="T7" fmla="*/ 39 h 39"/>
                    <a:gd name="T8" fmla="*/ 34 w 34"/>
                    <a:gd name="T9" fmla="*/ 14 h 39"/>
                    <a:gd name="T10" fmla="*/ 13 w 34"/>
                    <a:gd name="T11" fmla="*/ 17 h 39"/>
                    <a:gd name="T12" fmla="*/ 34 w 34"/>
                    <a:gd name="T13" fmla="*/ 14 h 39"/>
                    <a:gd name="T14" fmla="*/ 34 w 34"/>
                    <a:gd name="T15" fmla="*/ 6 h 39"/>
                    <a:gd name="T16" fmla="*/ 27 w 34"/>
                    <a:gd name="T17" fmla="*/ 0 h 39"/>
                    <a:gd name="T18" fmla="*/ 19 w 34"/>
                    <a:gd name="T19" fmla="*/ 0 h 39"/>
                    <a:gd name="T20" fmla="*/ 13 w 34"/>
                    <a:gd name="T21" fmla="*/ 6 h 39"/>
                    <a:gd name="T22" fmla="*/ 34 w 34"/>
                    <a:gd name="T23" fmla="*/ 4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9">
                      <a:moveTo>
                        <a:pt x="34" y="4"/>
                      </a:moveTo>
                      <a:lnTo>
                        <a:pt x="13" y="6"/>
                      </a:lnTo>
                      <a:lnTo>
                        <a:pt x="0" y="31"/>
                      </a:lnTo>
                      <a:lnTo>
                        <a:pt x="21" y="39"/>
                      </a:lnTo>
                      <a:lnTo>
                        <a:pt x="34" y="14"/>
                      </a:lnTo>
                      <a:lnTo>
                        <a:pt x="13" y="17"/>
                      </a:lnTo>
                      <a:lnTo>
                        <a:pt x="34" y="14"/>
                      </a:lnTo>
                      <a:lnTo>
                        <a:pt x="34" y="6"/>
                      </a:lnTo>
                      <a:lnTo>
                        <a:pt x="27" y="0"/>
                      </a:lnTo>
                      <a:lnTo>
                        <a:pt x="19" y="0"/>
                      </a:lnTo>
                      <a:lnTo>
                        <a:pt x="13" y="6"/>
                      </a:lnTo>
                      <a:lnTo>
                        <a:pt x="3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2" name="Freeform 610"/>
                <p:cNvSpPr>
                  <a:spLocks/>
                </p:cNvSpPr>
                <p:nvPr/>
              </p:nvSpPr>
              <p:spPr bwMode="auto">
                <a:xfrm>
                  <a:off x="3243" y="2903"/>
                  <a:ext cx="33" cy="33"/>
                </a:xfrm>
                <a:custGeom>
                  <a:avLst/>
                  <a:gdLst>
                    <a:gd name="T0" fmla="*/ 31 w 33"/>
                    <a:gd name="T1" fmla="*/ 21 h 33"/>
                    <a:gd name="T2" fmla="*/ 31 w 33"/>
                    <a:gd name="T3" fmla="*/ 17 h 33"/>
                    <a:gd name="T4" fmla="*/ 21 w 33"/>
                    <a:gd name="T5" fmla="*/ 0 h 33"/>
                    <a:gd name="T6" fmla="*/ 0 w 33"/>
                    <a:gd name="T7" fmla="*/ 13 h 33"/>
                    <a:gd name="T8" fmla="*/ 10 w 33"/>
                    <a:gd name="T9" fmla="*/ 29 h 33"/>
                    <a:gd name="T10" fmla="*/ 10 w 33"/>
                    <a:gd name="T11" fmla="*/ 25 h 33"/>
                    <a:gd name="T12" fmla="*/ 10 w 33"/>
                    <a:gd name="T13" fmla="*/ 29 h 33"/>
                    <a:gd name="T14" fmla="*/ 19 w 33"/>
                    <a:gd name="T15" fmla="*/ 33 h 33"/>
                    <a:gd name="T16" fmla="*/ 27 w 33"/>
                    <a:gd name="T17" fmla="*/ 31 h 33"/>
                    <a:gd name="T18" fmla="*/ 33 w 33"/>
                    <a:gd name="T19" fmla="*/ 25 h 33"/>
                    <a:gd name="T20" fmla="*/ 31 w 33"/>
                    <a:gd name="T21" fmla="*/ 17 h 33"/>
                    <a:gd name="T22" fmla="*/ 31 w 33"/>
                    <a:gd name="T23" fmla="*/ 2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3">
                      <a:moveTo>
                        <a:pt x="31" y="21"/>
                      </a:moveTo>
                      <a:lnTo>
                        <a:pt x="31" y="17"/>
                      </a:lnTo>
                      <a:lnTo>
                        <a:pt x="21" y="0"/>
                      </a:lnTo>
                      <a:lnTo>
                        <a:pt x="0" y="13"/>
                      </a:lnTo>
                      <a:lnTo>
                        <a:pt x="10" y="29"/>
                      </a:lnTo>
                      <a:lnTo>
                        <a:pt x="10" y="25"/>
                      </a:lnTo>
                      <a:lnTo>
                        <a:pt x="10" y="29"/>
                      </a:lnTo>
                      <a:lnTo>
                        <a:pt x="19" y="33"/>
                      </a:lnTo>
                      <a:lnTo>
                        <a:pt x="27" y="31"/>
                      </a:lnTo>
                      <a:lnTo>
                        <a:pt x="33" y="25"/>
                      </a:lnTo>
                      <a:lnTo>
                        <a:pt x="31" y="17"/>
                      </a:lnTo>
                      <a:lnTo>
                        <a:pt x="3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3" name="Freeform 611"/>
                <p:cNvSpPr>
                  <a:spLocks/>
                </p:cNvSpPr>
                <p:nvPr/>
              </p:nvSpPr>
              <p:spPr bwMode="auto">
                <a:xfrm>
                  <a:off x="3253" y="2924"/>
                  <a:ext cx="25" cy="23"/>
                </a:xfrm>
                <a:custGeom>
                  <a:avLst/>
                  <a:gdLst>
                    <a:gd name="T0" fmla="*/ 23 w 25"/>
                    <a:gd name="T1" fmla="*/ 6 h 23"/>
                    <a:gd name="T2" fmla="*/ 25 w 25"/>
                    <a:gd name="T3" fmla="*/ 12 h 23"/>
                    <a:gd name="T4" fmla="*/ 21 w 25"/>
                    <a:gd name="T5" fmla="*/ 0 h 23"/>
                    <a:gd name="T6" fmla="*/ 0 w 25"/>
                    <a:gd name="T7" fmla="*/ 4 h 23"/>
                    <a:gd name="T8" fmla="*/ 4 w 25"/>
                    <a:gd name="T9" fmla="*/ 17 h 23"/>
                    <a:gd name="T10" fmla="*/ 6 w 25"/>
                    <a:gd name="T11" fmla="*/ 23 h 23"/>
                    <a:gd name="T12" fmla="*/ 4 w 25"/>
                    <a:gd name="T13" fmla="*/ 17 h 23"/>
                    <a:gd name="T14" fmla="*/ 9 w 25"/>
                    <a:gd name="T15" fmla="*/ 23 h 23"/>
                    <a:gd name="T16" fmla="*/ 17 w 25"/>
                    <a:gd name="T17" fmla="*/ 23 h 23"/>
                    <a:gd name="T18" fmla="*/ 23 w 25"/>
                    <a:gd name="T19" fmla="*/ 21 h 23"/>
                    <a:gd name="T20" fmla="*/ 25 w 25"/>
                    <a:gd name="T21" fmla="*/ 12 h 23"/>
                    <a:gd name="T22" fmla="*/ 23 w 25"/>
                    <a:gd name="T23" fmla="*/ 6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3" y="6"/>
                      </a:moveTo>
                      <a:lnTo>
                        <a:pt x="25" y="12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17"/>
                      </a:lnTo>
                      <a:lnTo>
                        <a:pt x="6" y="23"/>
                      </a:lnTo>
                      <a:lnTo>
                        <a:pt x="4" y="17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4" name="Freeform 612"/>
                <p:cNvSpPr>
                  <a:spLocks/>
                </p:cNvSpPr>
                <p:nvPr/>
              </p:nvSpPr>
              <p:spPr bwMode="auto">
                <a:xfrm>
                  <a:off x="3259" y="2930"/>
                  <a:ext cx="42" cy="44"/>
                </a:xfrm>
                <a:custGeom>
                  <a:avLst/>
                  <a:gdLst>
                    <a:gd name="T0" fmla="*/ 42 w 42"/>
                    <a:gd name="T1" fmla="*/ 31 h 44"/>
                    <a:gd name="T2" fmla="*/ 38 w 42"/>
                    <a:gd name="T3" fmla="*/ 23 h 44"/>
                    <a:gd name="T4" fmla="*/ 17 w 42"/>
                    <a:gd name="T5" fmla="*/ 0 h 44"/>
                    <a:gd name="T6" fmla="*/ 0 w 42"/>
                    <a:gd name="T7" fmla="*/ 17 h 44"/>
                    <a:gd name="T8" fmla="*/ 21 w 42"/>
                    <a:gd name="T9" fmla="*/ 40 h 44"/>
                    <a:gd name="T10" fmla="*/ 17 w 42"/>
                    <a:gd name="T11" fmla="*/ 31 h 44"/>
                    <a:gd name="T12" fmla="*/ 21 w 42"/>
                    <a:gd name="T13" fmla="*/ 40 h 44"/>
                    <a:gd name="T14" fmla="*/ 30 w 42"/>
                    <a:gd name="T15" fmla="*/ 44 h 44"/>
                    <a:gd name="T16" fmla="*/ 38 w 42"/>
                    <a:gd name="T17" fmla="*/ 40 h 44"/>
                    <a:gd name="T18" fmla="*/ 42 w 42"/>
                    <a:gd name="T19" fmla="*/ 31 h 44"/>
                    <a:gd name="T20" fmla="*/ 38 w 42"/>
                    <a:gd name="T21" fmla="*/ 23 h 44"/>
                    <a:gd name="T22" fmla="*/ 42 w 42"/>
                    <a:gd name="T23" fmla="*/ 31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44">
                      <a:moveTo>
                        <a:pt x="42" y="31"/>
                      </a:moveTo>
                      <a:lnTo>
                        <a:pt x="38" y="23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21" y="40"/>
                      </a:lnTo>
                      <a:lnTo>
                        <a:pt x="17" y="31"/>
                      </a:lnTo>
                      <a:lnTo>
                        <a:pt x="21" y="40"/>
                      </a:lnTo>
                      <a:lnTo>
                        <a:pt x="30" y="44"/>
                      </a:lnTo>
                      <a:lnTo>
                        <a:pt x="38" y="40"/>
                      </a:lnTo>
                      <a:lnTo>
                        <a:pt x="42" y="31"/>
                      </a:lnTo>
                      <a:lnTo>
                        <a:pt x="38" y="23"/>
                      </a:lnTo>
                      <a:lnTo>
                        <a:pt x="42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5" name="Freeform 613"/>
                <p:cNvSpPr>
                  <a:spLocks/>
                </p:cNvSpPr>
                <p:nvPr/>
              </p:nvSpPr>
              <p:spPr bwMode="auto">
                <a:xfrm>
                  <a:off x="3276" y="2961"/>
                  <a:ext cx="25" cy="38"/>
                </a:xfrm>
                <a:custGeom>
                  <a:avLst/>
                  <a:gdLst>
                    <a:gd name="T0" fmla="*/ 23 w 25"/>
                    <a:gd name="T1" fmla="*/ 25 h 38"/>
                    <a:gd name="T2" fmla="*/ 25 w 25"/>
                    <a:gd name="T3" fmla="*/ 25 h 38"/>
                    <a:gd name="T4" fmla="*/ 25 w 25"/>
                    <a:gd name="T5" fmla="*/ 0 h 38"/>
                    <a:gd name="T6" fmla="*/ 0 w 25"/>
                    <a:gd name="T7" fmla="*/ 0 h 38"/>
                    <a:gd name="T8" fmla="*/ 0 w 25"/>
                    <a:gd name="T9" fmla="*/ 25 h 38"/>
                    <a:gd name="T10" fmla="*/ 2 w 25"/>
                    <a:gd name="T11" fmla="*/ 25 h 38"/>
                    <a:gd name="T12" fmla="*/ 0 w 25"/>
                    <a:gd name="T13" fmla="*/ 25 h 38"/>
                    <a:gd name="T14" fmla="*/ 4 w 25"/>
                    <a:gd name="T15" fmla="*/ 34 h 38"/>
                    <a:gd name="T16" fmla="*/ 13 w 25"/>
                    <a:gd name="T17" fmla="*/ 38 h 38"/>
                    <a:gd name="T18" fmla="*/ 21 w 25"/>
                    <a:gd name="T19" fmla="*/ 34 h 38"/>
                    <a:gd name="T20" fmla="*/ 25 w 25"/>
                    <a:gd name="T21" fmla="*/ 25 h 38"/>
                    <a:gd name="T22" fmla="*/ 23 w 25"/>
                    <a:gd name="T23" fmla="*/ 25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8">
                      <a:moveTo>
                        <a:pt x="23" y="25"/>
                      </a:move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2" y="25"/>
                      </a:lnTo>
                      <a:lnTo>
                        <a:pt x="0" y="25"/>
                      </a:lnTo>
                      <a:lnTo>
                        <a:pt x="4" y="34"/>
                      </a:lnTo>
                      <a:lnTo>
                        <a:pt x="13" y="38"/>
                      </a:lnTo>
                      <a:lnTo>
                        <a:pt x="21" y="34"/>
                      </a:lnTo>
                      <a:lnTo>
                        <a:pt x="25" y="25"/>
                      </a:lnTo>
                      <a:lnTo>
                        <a:pt x="2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6" name="Freeform 614"/>
                <p:cNvSpPr>
                  <a:spLocks/>
                </p:cNvSpPr>
                <p:nvPr/>
              </p:nvSpPr>
              <p:spPr bwMode="auto">
                <a:xfrm>
                  <a:off x="3274" y="2986"/>
                  <a:ext cx="25" cy="36"/>
                </a:xfrm>
                <a:custGeom>
                  <a:avLst/>
                  <a:gdLst>
                    <a:gd name="T0" fmla="*/ 17 w 25"/>
                    <a:gd name="T1" fmla="*/ 36 h 36"/>
                    <a:gd name="T2" fmla="*/ 21 w 25"/>
                    <a:gd name="T3" fmla="*/ 26 h 36"/>
                    <a:gd name="T4" fmla="*/ 25 w 25"/>
                    <a:gd name="T5" fmla="*/ 0 h 36"/>
                    <a:gd name="T6" fmla="*/ 4 w 25"/>
                    <a:gd name="T7" fmla="*/ 0 h 36"/>
                    <a:gd name="T8" fmla="*/ 0 w 25"/>
                    <a:gd name="T9" fmla="*/ 26 h 36"/>
                    <a:gd name="T10" fmla="*/ 4 w 25"/>
                    <a:gd name="T11" fmla="*/ 15 h 36"/>
                    <a:gd name="T12" fmla="*/ 0 w 25"/>
                    <a:gd name="T13" fmla="*/ 26 h 36"/>
                    <a:gd name="T14" fmla="*/ 4 w 25"/>
                    <a:gd name="T15" fmla="*/ 32 h 36"/>
                    <a:gd name="T16" fmla="*/ 11 w 25"/>
                    <a:gd name="T17" fmla="*/ 34 h 36"/>
                    <a:gd name="T18" fmla="*/ 17 w 25"/>
                    <a:gd name="T19" fmla="*/ 32 h 36"/>
                    <a:gd name="T20" fmla="*/ 21 w 25"/>
                    <a:gd name="T21" fmla="*/ 26 h 36"/>
                    <a:gd name="T22" fmla="*/ 17 w 25"/>
                    <a:gd name="T23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6">
                      <a:moveTo>
                        <a:pt x="17" y="36"/>
                      </a:moveTo>
                      <a:lnTo>
                        <a:pt x="21" y="26"/>
                      </a:lnTo>
                      <a:lnTo>
                        <a:pt x="25" y="0"/>
                      </a:lnTo>
                      <a:lnTo>
                        <a:pt x="4" y="0"/>
                      </a:lnTo>
                      <a:lnTo>
                        <a:pt x="0" y="26"/>
                      </a:lnTo>
                      <a:lnTo>
                        <a:pt x="4" y="15"/>
                      </a:lnTo>
                      <a:lnTo>
                        <a:pt x="0" y="26"/>
                      </a:lnTo>
                      <a:lnTo>
                        <a:pt x="4" y="32"/>
                      </a:lnTo>
                      <a:lnTo>
                        <a:pt x="11" y="34"/>
                      </a:lnTo>
                      <a:lnTo>
                        <a:pt x="17" y="32"/>
                      </a:lnTo>
                      <a:lnTo>
                        <a:pt x="21" y="26"/>
                      </a:lnTo>
                      <a:lnTo>
                        <a:pt x="17" y="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7" name="Freeform 615"/>
                <p:cNvSpPr>
                  <a:spLocks/>
                </p:cNvSpPr>
                <p:nvPr/>
              </p:nvSpPr>
              <p:spPr bwMode="auto">
                <a:xfrm>
                  <a:off x="3247" y="3001"/>
                  <a:ext cx="44" cy="40"/>
                </a:xfrm>
                <a:custGeom>
                  <a:avLst/>
                  <a:gdLst>
                    <a:gd name="T0" fmla="*/ 21 w 44"/>
                    <a:gd name="T1" fmla="*/ 31 h 40"/>
                    <a:gd name="T2" fmla="*/ 17 w 44"/>
                    <a:gd name="T3" fmla="*/ 38 h 40"/>
                    <a:gd name="T4" fmla="*/ 44 w 44"/>
                    <a:gd name="T5" fmla="*/ 21 h 40"/>
                    <a:gd name="T6" fmla="*/ 31 w 44"/>
                    <a:gd name="T7" fmla="*/ 0 h 40"/>
                    <a:gd name="T8" fmla="*/ 4 w 44"/>
                    <a:gd name="T9" fmla="*/ 17 h 40"/>
                    <a:gd name="T10" fmla="*/ 0 w 44"/>
                    <a:gd name="T11" fmla="*/ 23 h 40"/>
                    <a:gd name="T12" fmla="*/ 4 w 44"/>
                    <a:gd name="T13" fmla="*/ 17 h 40"/>
                    <a:gd name="T14" fmla="*/ 0 w 44"/>
                    <a:gd name="T15" fmla="*/ 25 h 40"/>
                    <a:gd name="T16" fmla="*/ 2 w 44"/>
                    <a:gd name="T17" fmla="*/ 33 h 40"/>
                    <a:gd name="T18" fmla="*/ 8 w 44"/>
                    <a:gd name="T19" fmla="*/ 40 h 40"/>
                    <a:gd name="T20" fmla="*/ 17 w 44"/>
                    <a:gd name="T21" fmla="*/ 38 h 40"/>
                    <a:gd name="T22" fmla="*/ 21 w 44"/>
                    <a:gd name="T23" fmla="*/ 31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40">
                      <a:moveTo>
                        <a:pt x="21" y="31"/>
                      </a:moveTo>
                      <a:lnTo>
                        <a:pt x="17" y="38"/>
                      </a:lnTo>
                      <a:lnTo>
                        <a:pt x="44" y="21"/>
                      </a:lnTo>
                      <a:lnTo>
                        <a:pt x="31" y="0"/>
                      </a:lnTo>
                      <a:lnTo>
                        <a:pt x="4" y="17"/>
                      </a:lnTo>
                      <a:lnTo>
                        <a:pt x="0" y="23"/>
                      </a:lnTo>
                      <a:lnTo>
                        <a:pt x="4" y="17"/>
                      </a:lnTo>
                      <a:lnTo>
                        <a:pt x="0" y="25"/>
                      </a:lnTo>
                      <a:lnTo>
                        <a:pt x="2" y="33"/>
                      </a:lnTo>
                      <a:lnTo>
                        <a:pt x="8" y="40"/>
                      </a:lnTo>
                      <a:lnTo>
                        <a:pt x="17" y="38"/>
                      </a:lnTo>
                      <a:lnTo>
                        <a:pt x="21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8" name="Freeform 616"/>
                <p:cNvSpPr>
                  <a:spLocks/>
                </p:cNvSpPr>
                <p:nvPr/>
              </p:nvSpPr>
              <p:spPr bwMode="auto">
                <a:xfrm>
                  <a:off x="3243" y="3024"/>
                  <a:ext cx="25" cy="23"/>
                </a:xfrm>
                <a:custGeom>
                  <a:avLst/>
                  <a:gdLst>
                    <a:gd name="T0" fmla="*/ 12 w 25"/>
                    <a:gd name="T1" fmla="*/ 2 h 23"/>
                    <a:gd name="T2" fmla="*/ 21 w 25"/>
                    <a:gd name="T3" fmla="*/ 17 h 23"/>
                    <a:gd name="T4" fmla="*/ 25 w 25"/>
                    <a:gd name="T5" fmla="*/ 8 h 23"/>
                    <a:gd name="T6" fmla="*/ 4 w 25"/>
                    <a:gd name="T7" fmla="*/ 0 h 23"/>
                    <a:gd name="T8" fmla="*/ 0 w 25"/>
                    <a:gd name="T9" fmla="*/ 8 h 23"/>
                    <a:gd name="T10" fmla="*/ 8 w 25"/>
                    <a:gd name="T11" fmla="*/ 23 h 23"/>
                    <a:gd name="T12" fmla="*/ 0 w 25"/>
                    <a:gd name="T13" fmla="*/ 8 h 23"/>
                    <a:gd name="T14" fmla="*/ 0 w 25"/>
                    <a:gd name="T15" fmla="*/ 17 h 23"/>
                    <a:gd name="T16" fmla="*/ 8 w 25"/>
                    <a:gd name="T17" fmla="*/ 21 h 23"/>
                    <a:gd name="T18" fmla="*/ 14 w 25"/>
                    <a:gd name="T19" fmla="*/ 23 h 23"/>
                    <a:gd name="T20" fmla="*/ 21 w 25"/>
                    <a:gd name="T21" fmla="*/ 17 h 23"/>
                    <a:gd name="T22" fmla="*/ 12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2" y="2"/>
                      </a:moveTo>
                      <a:lnTo>
                        <a:pt x="21" y="17"/>
                      </a:lnTo>
                      <a:lnTo>
                        <a:pt x="25" y="8"/>
                      </a:lnTo>
                      <a:lnTo>
                        <a:pt x="4" y="0"/>
                      </a:lnTo>
                      <a:lnTo>
                        <a:pt x="0" y="8"/>
                      </a:lnTo>
                      <a:lnTo>
                        <a:pt x="8" y="23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4" y="23"/>
                      </a:lnTo>
                      <a:lnTo>
                        <a:pt x="21" y="17"/>
                      </a:lnTo>
                      <a:lnTo>
                        <a:pt x="12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69" name="Freeform 617"/>
                <p:cNvSpPr>
                  <a:spLocks/>
                </p:cNvSpPr>
                <p:nvPr/>
              </p:nvSpPr>
              <p:spPr bwMode="auto">
                <a:xfrm>
                  <a:off x="3251" y="3026"/>
                  <a:ext cx="27" cy="25"/>
                </a:xfrm>
                <a:custGeom>
                  <a:avLst/>
                  <a:gdLst>
                    <a:gd name="T0" fmla="*/ 15 w 27"/>
                    <a:gd name="T1" fmla="*/ 4 h 25"/>
                    <a:gd name="T2" fmla="*/ 19 w 27"/>
                    <a:gd name="T3" fmla="*/ 4 h 25"/>
                    <a:gd name="T4" fmla="*/ 4 w 27"/>
                    <a:gd name="T5" fmla="*/ 0 h 25"/>
                    <a:gd name="T6" fmla="*/ 0 w 27"/>
                    <a:gd name="T7" fmla="*/ 21 h 25"/>
                    <a:gd name="T8" fmla="*/ 15 w 27"/>
                    <a:gd name="T9" fmla="*/ 25 h 25"/>
                    <a:gd name="T10" fmla="*/ 19 w 27"/>
                    <a:gd name="T11" fmla="*/ 25 h 25"/>
                    <a:gd name="T12" fmla="*/ 15 w 27"/>
                    <a:gd name="T13" fmla="*/ 25 h 25"/>
                    <a:gd name="T14" fmla="*/ 23 w 27"/>
                    <a:gd name="T15" fmla="*/ 23 h 25"/>
                    <a:gd name="T16" fmla="*/ 27 w 27"/>
                    <a:gd name="T17" fmla="*/ 17 h 25"/>
                    <a:gd name="T18" fmla="*/ 25 w 27"/>
                    <a:gd name="T19" fmla="*/ 8 h 25"/>
                    <a:gd name="T20" fmla="*/ 19 w 27"/>
                    <a:gd name="T21" fmla="*/ 4 h 25"/>
                    <a:gd name="T22" fmla="*/ 15 w 27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15" y="4"/>
                      </a:moveTo>
                      <a:lnTo>
                        <a:pt x="19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5" y="25"/>
                      </a:lnTo>
                      <a:lnTo>
                        <a:pt x="19" y="25"/>
                      </a:lnTo>
                      <a:lnTo>
                        <a:pt x="15" y="25"/>
                      </a:lnTo>
                      <a:lnTo>
                        <a:pt x="23" y="23"/>
                      </a:lnTo>
                      <a:lnTo>
                        <a:pt x="27" y="17"/>
                      </a:lnTo>
                      <a:lnTo>
                        <a:pt x="25" y="8"/>
                      </a:lnTo>
                      <a:lnTo>
                        <a:pt x="19" y="4"/>
                      </a:lnTo>
                      <a:lnTo>
                        <a:pt x="15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0" name="Freeform 618"/>
                <p:cNvSpPr>
                  <a:spLocks/>
                </p:cNvSpPr>
                <p:nvPr/>
              </p:nvSpPr>
              <p:spPr bwMode="auto">
                <a:xfrm>
                  <a:off x="3266" y="3026"/>
                  <a:ext cx="33" cy="25"/>
                </a:xfrm>
                <a:custGeom>
                  <a:avLst/>
                  <a:gdLst>
                    <a:gd name="T0" fmla="*/ 16 w 33"/>
                    <a:gd name="T1" fmla="*/ 2 h 25"/>
                    <a:gd name="T2" fmla="*/ 21 w 33"/>
                    <a:gd name="T3" fmla="*/ 0 h 25"/>
                    <a:gd name="T4" fmla="*/ 0 w 33"/>
                    <a:gd name="T5" fmla="*/ 4 h 25"/>
                    <a:gd name="T6" fmla="*/ 4 w 33"/>
                    <a:gd name="T7" fmla="*/ 25 h 25"/>
                    <a:gd name="T8" fmla="*/ 25 w 33"/>
                    <a:gd name="T9" fmla="*/ 21 h 25"/>
                    <a:gd name="T10" fmla="*/ 29 w 33"/>
                    <a:gd name="T11" fmla="*/ 19 h 25"/>
                    <a:gd name="T12" fmla="*/ 25 w 33"/>
                    <a:gd name="T13" fmla="*/ 21 h 25"/>
                    <a:gd name="T14" fmla="*/ 31 w 33"/>
                    <a:gd name="T15" fmla="*/ 17 h 25"/>
                    <a:gd name="T16" fmla="*/ 33 w 33"/>
                    <a:gd name="T17" fmla="*/ 8 h 25"/>
                    <a:gd name="T18" fmla="*/ 29 w 33"/>
                    <a:gd name="T19" fmla="*/ 2 h 25"/>
                    <a:gd name="T20" fmla="*/ 21 w 33"/>
                    <a:gd name="T21" fmla="*/ 0 h 25"/>
                    <a:gd name="T22" fmla="*/ 16 w 33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5">
                      <a:moveTo>
                        <a:pt x="16" y="2"/>
                      </a:move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25" y="21"/>
                      </a:lnTo>
                      <a:lnTo>
                        <a:pt x="29" y="19"/>
                      </a:lnTo>
                      <a:lnTo>
                        <a:pt x="25" y="21"/>
                      </a:lnTo>
                      <a:lnTo>
                        <a:pt x="31" y="17"/>
                      </a:lnTo>
                      <a:lnTo>
                        <a:pt x="33" y="8"/>
                      </a:lnTo>
                      <a:lnTo>
                        <a:pt x="29" y="2"/>
                      </a:lnTo>
                      <a:lnTo>
                        <a:pt x="21" y="0"/>
                      </a:lnTo>
                      <a:lnTo>
                        <a:pt x="16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1" name="Freeform 619"/>
                <p:cNvSpPr>
                  <a:spLocks/>
                </p:cNvSpPr>
                <p:nvPr/>
              </p:nvSpPr>
              <p:spPr bwMode="auto">
                <a:xfrm>
                  <a:off x="3282" y="3018"/>
                  <a:ext cx="30" cy="27"/>
                </a:xfrm>
                <a:custGeom>
                  <a:avLst/>
                  <a:gdLst>
                    <a:gd name="T0" fmla="*/ 21 w 30"/>
                    <a:gd name="T1" fmla="*/ 0 h 27"/>
                    <a:gd name="T2" fmla="*/ 13 w 30"/>
                    <a:gd name="T3" fmla="*/ 2 h 27"/>
                    <a:gd name="T4" fmla="*/ 0 w 30"/>
                    <a:gd name="T5" fmla="*/ 10 h 27"/>
                    <a:gd name="T6" fmla="*/ 13 w 30"/>
                    <a:gd name="T7" fmla="*/ 27 h 27"/>
                    <a:gd name="T8" fmla="*/ 26 w 30"/>
                    <a:gd name="T9" fmla="*/ 19 h 27"/>
                    <a:gd name="T10" fmla="*/ 17 w 30"/>
                    <a:gd name="T11" fmla="*/ 21 h 27"/>
                    <a:gd name="T12" fmla="*/ 26 w 30"/>
                    <a:gd name="T13" fmla="*/ 19 h 27"/>
                    <a:gd name="T14" fmla="*/ 30 w 30"/>
                    <a:gd name="T15" fmla="*/ 10 h 27"/>
                    <a:gd name="T16" fmla="*/ 28 w 30"/>
                    <a:gd name="T17" fmla="*/ 4 h 27"/>
                    <a:gd name="T18" fmla="*/ 21 w 30"/>
                    <a:gd name="T19" fmla="*/ 0 h 27"/>
                    <a:gd name="T20" fmla="*/ 13 w 30"/>
                    <a:gd name="T21" fmla="*/ 2 h 27"/>
                    <a:gd name="T22" fmla="*/ 21 w 30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7">
                      <a:moveTo>
                        <a:pt x="21" y="0"/>
                      </a:moveTo>
                      <a:lnTo>
                        <a:pt x="13" y="2"/>
                      </a:lnTo>
                      <a:lnTo>
                        <a:pt x="0" y="10"/>
                      </a:lnTo>
                      <a:lnTo>
                        <a:pt x="13" y="27"/>
                      </a:lnTo>
                      <a:lnTo>
                        <a:pt x="26" y="19"/>
                      </a:lnTo>
                      <a:lnTo>
                        <a:pt x="17" y="21"/>
                      </a:lnTo>
                      <a:lnTo>
                        <a:pt x="26" y="19"/>
                      </a:lnTo>
                      <a:lnTo>
                        <a:pt x="30" y="10"/>
                      </a:lnTo>
                      <a:lnTo>
                        <a:pt x="28" y="4"/>
                      </a:lnTo>
                      <a:lnTo>
                        <a:pt x="21" y="0"/>
                      </a:lnTo>
                      <a:lnTo>
                        <a:pt x="13" y="2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2" name="Freeform 620"/>
                <p:cNvSpPr>
                  <a:spLocks/>
                </p:cNvSpPr>
                <p:nvPr/>
              </p:nvSpPr>
              <p:spPr bwMode="auto">
                <a:xfrm>
                  <a:off x="3299" y="3018"/>
                  <a:ext cx="36" cy="25"/>
                </a:xfrm>
                <a:custGeom>
                  <a:avLst/>
                  <a:gdLst>
                    <a:gd name="T0" fmla="*/ 32 w 36"/>
                    <a:gd name="T1" fmla="*/ 6 h 25"/>
                    <a:gd name="T2" fmla="*/ 27 w 36"/>
                    <a:gd name="T3" fmla="*/ 4 h 25"/>
                    <a:gd name="T4" fmla="*/ 4 w 36"/>
                    <a:gd name="T5" fmla="*/ 0 h 25"/>
                    <a:gd name="T6" fmla="*/ 0 w 36"/>
                    <a:gd name="T7" fmla="*/ 21 h 25"/>
                    <a:gd name="T8" fmla="*/ 23 w 36"/>
                    <a:gd name="T9" fmla="*/ 25 h 25"/>
                    <a:gd name="T10" fmla="*/ 19 w 36"/>
                    <a:gd name="T11" fmla="*/ 23 h 25"/>
                    <a:gd name="T12" fmla="*/ 23 w 36"/>
                    <a:gd name="T13" fmla="*/ 25 h 25"/>
                    <a:gd name="T14" fmla="*/ 32 w 36"/>
                    <a:gd name="T15" fmla="*/ 23 h 25"/>
                    <a:gd name="T16" fmla="*/ 36 w 36"/>
                    <a:gd name="T17" fmla="*/ 16 h 25"/>
                    <a:gd name="T18" fmla="*/ 34 w 36"/>
                    <a:gd name="T19" fmla="*/ 8 h 25"/>
                    <a:gd name="T20" fmla="*/ 27 w 36"/>
                    <a:gd name="T21" fmla="*/ 4 h 25"/>
                    <a:gd name="T22" fmla="*/ 32 w 36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25">
                      <a:moveTo>
                        <a:pt x="32" y="6"/>
                      </a:moveTo>
                      <a:lnTo>
                        <a:pt x="27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23" y="25"/>
                      </a:lnTo>
                      <a:lnTo>
                        <a:pt x="19" y="23"/>
                      </a:lnTo>
                      <a:lnTo>
                        <a:pt x="23" y="25"/>
                      </a:lnTo>
                      <a:lnTo>
                        <a:pt x="32" y="23"/>
                      </a:lnTo>
                      <a:lnTo>
                        <a:pt x="36" y="16"/>
                      </a:lnTo>
                      <a:lnTo>
                        <a:pt x="34" y="8"/>
                      </a:lnTo>
                      <a:lnTo>
                        <a:pt x="27" y="4"/>
                      </a:lnTo>
                      <a:lnTo>
                        <a:pt x="32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3" name="Freeform 621"/>
                <p:cNvSpPr>
                  <a:spLocks/>
                </p:cNvSpPr>
                <p:nvPr/>
              </p:nvSpPr>
              <p:spPr bwMode="auto">
                <a:xfrm>
                  <a:off x="3318" y="3024"/>
                  <a:ext cx="52" cy="48"/>
                </a:xfrm>
                <a:custGeom>
                  <a:avLst/>
                  <a:gdLst>
                    <a:gd name="T0" fmla="*/ 50 w 52"/>
                    <a:gd name="T1" fmla="*/ 31 h 48"/>
                    <a:gd name="T2" fmla="*/ 48 w 52"/>
                    <a:gd name="T3" fmla="*/ 29 h 48"/>
                    <a:gd name="T4" fmla="*/ 13 w 52"/>
                    <a:gd name="T5" fmla="*/ 0 h 48"/>
                    <a:gd name="T6" fmla="*/ 0 w 52"/>
                    <a:gd name="T7" fmla="*/ 17 h 48"/>
                    <a:gd name="T8" fmla="*/ 36 w 52"/>
                    <a:gd name="T9" fmla="*/ 46 h 48"/>
                    <a:gd name="T10" fmla="*/ 33 w 52"/>
                    <a:gd name="T11" fmla="*/ 44 h 48"/>
                    <a:gd name="T12" fmla="*/ 36 w 52"/>
                    <a:gd name="T13" fmla="*/ 46 h 48"/>
                    <a:gd name="T14" fmla="*/ 44 w 52"/>
                    <a:gd name="T15" fmla="*/ 48 h 48"/>
                    <a:gd name="T16" fmla="*/ 50 w 52"/>
                    <a:gd name="T17" fmla="*/ 44 h 48"/>
                    <a:gd name="T18" fmla="*/ 52 w 52"/>
                    <a:gd name="T19" fmla="*/ 36 h 48"/>
                    <a:gd name="T20" fmla="*/ 48 w 52"/>
                    <a:gd name="T21" fmla="*/ 29 h 48"/>
                    <a:gd name="T22" fmla="*/ 50 w 52"/>
                    <a:gd name="T23" fmla="*/ 31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2" h="48">
                      <a:moveTo>
                        <a:pt x="50" y="31"/>
                      </a:moveTo>
                      <a:lnTo>
                        <a:pt x="48" y="29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36" y="46"/>
                      </a:lnTo>
                      <a:lnTo>
                        <a:pt x="33" y="44"/>
                      </a:lnTo>
                      <a:lnTo>
                        <a:pt x="36" y="46"/>
                      </a:lnTo>
                      <a:lnTo>
                        <a:pt x="44" y="48"/>
                      </a:lnTo>
                      <a:lnTo>
                        <a:pt x="50" y="44"/>
                      </a:lnTo>
                      <a:lnTo>
                        <a:pt x="52" y="36"/>
                      </a:lnTo>
                      <a:lnTo>
                        <a:pt x="48" y="29"/>
                      </a:lnTo>
                      <a:lnTo>
                        <a:pt x="50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4" name="Freeform 622"/>
                <p:cNvSpPr>
                  <a:spLocks/>
                </p:cNvSpPr>
                <p:nvPr/>
              </p:nvSpPr>
              <p:spPr bwMode="auto">
                <a:xfrm>
                  <a:off x="3351" y="3055"/>
                  <a:ext cx="36" cy="38"/>
                </a:xfrm>
                <a:custGeom>
                  <a:avLst/>
                  <a:gdLst>
                    <a:gd name="T0" fmla="*/ 34 w 36"/>
                    <a:gd name="T1" fmla="*/ 21 h 38"/>
                    <a:gd name="T2" fmla="*/ 34 w 36"/>
                    <a:gd name="T3" fmla="*/ 21 h 38"/>
                    <a:gd name="T4" fmla="*/ 17 w 36"/>
                    <a:gd name="T5" fmla="*/ 0 h 38"/>
                    <a:gd name="T6" fmla="*/ 0 w 36"/>
                    <a:gd name="T7" fmla="*/ 13 h 38"/>
                    <a:gd name="T8" fmla="*/ 17 w 36"/>
                    <a:gd name="T9" fmla="*/ 34 h 38"/>
                    <a:gd name="T10" fmla="*/ 17 w 36"/>
                    <a:gd name="T11" fmla="*/ 34 h 38"/>
                    <a:gd name="T12" fmla="*/ 17 w 36"/>
                    <a:gd name="T13" fmla="*/ 34 h 38"/>
                    <a:gd name="T14" fmla="*/ 26 w 36"/>
                    <a:gd name="T15" fmla="*/ 38 h 38"/>
                    <a:gd name="T16" fmla="*/ 32 w 36"/>
                    <a:gd name="T17" fmla="*/ 36 h 38"/>
                    <a:gd name="T18" fmla="*/ 36 w 36"/>
                    <a:gd name="T19" fmla="*/ 30 h 38"/>
                    <a:gd name="T20" fmla="*/ 34 w 36"/>
                    <a:gd name="T21" fmla="*/ 21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6" h="38">
                      <a:moveTo>
                        <a:pt x="34" y="21"/>
                      </a:moveTo>
                      <a:lnTo>
                        <a:pt x="34" y="21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17" y="34"/>
                      </a:lnTo>
                      <a:lnTo>
                        <a:pt x="26" y="38"/>
                      </a:lnTo>
                      <a:lnTo>
                        <a:pt x="32" y="36"/>
                      </a:lnTo>
                      <a:lnTo>
                        <a:pt x="36" y="30"/>
                      </a:lnTo>
                      <a:lnTo>
                        <a:pt x="3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5" name="Freeform 623"/>
                <p:cNvSpPr>
                  <a:spLocks/>
                </p:cNvSpPr>
                <p:nvPr/>
              </p:nvSpPr>
              <p:spPr bwMode="auto">
                <a:xfrm>
                  <a:off x="3368" y="3076"/>
                  <a:ext cx="27" cy="27"/>
                </a:xfrm>
                <a:custGeom>
                  <a:avLst/>
                  <a:gdLst>
                    <a:gd name="T0" fmla="*/ 27 w 27"/>
                    <a:gd name="T1" fmla="*/ 11 h 27"/>
                    <a:gd name="T2" fmla="*/ 25 w 27"/>
                    <a:gd name="T3" fmla="*/ 11 h 27"/>
                    <a:gd name="T4" fmla="*/ 17 w 27"/>
                    <a:gd name="T5" fmla="*/ 0 h 27"/>
                    <a:gd name="T6" fmla="*/ 0 w 27"/>
                    <a:gd name="T7" fmla="*/ 13 h 27"/>
                    <a:gd name="T8" fmla="*/ 9 w 27"/>
                    <a:gd name="T9" fmla="*/ 23 h 27"/>
                    <a:gd name="T10" fmla="*/ 6 w 27"/>
                    <a:gd name="T11" fmla="*/ 23 h 27"/>
                    <a:gd name="T12" fmla="*/ 9 w 27"/>
                    <a:gd name="T13" fmla="*/ 23 h 27"/>
                    <a:gd name="T14" fmla="*/ 17 w 27"/>
                    <a:gd name="T15" fmla="*/ 27 h 27"/>
                    <a:gd name="T16" fmla="*/ 23 w 27"/>
                    <a:gd name="T17" fmla="*/ 25 h 27"/>
                    <a:gd name="T18" fmla="*/ 27 w 27"/>
                    <a:gd name="T19" fmla="*/ 19 h 27"/>
                    <a:gd name="T20" fmla="*/ 25 w 27"/>
                    <a:gd name="T21" fmla="*/ 11 h 27"/>
                    <a:gd name="T22" fmla="*/ 27 w 27"/>
                    <a:gd name="T23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7">
                      <a:moveTo>
                        <a:pt x="27" y="11"/>
                      </a:moveTo>
                      <a:lnTo>
                        <a:pt x="25" y="11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9" y="23"/>
                      </a:lnTo>
                      <a:lnTo>
                        <a:pt x="6" y="23"/>
                      </a:lnTo>
                      <a:lnTo>
                        <a:pt x="9" y="23"/>
                      </a:lnTo>
                      <a:lnTo>
                        <a:pt x="17" y="27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25" y="11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6" name="Freeform 624"/>
                <p:cNvSpPr>
                  <a:spLocks/>
                </p:cNvSpPr>
                <p:nvPr/>
              </p:nvSpPr>
              <p:spPr bwMode="auto">
                <a:xfrm>
                  <a:off x="3374" y="3087"/>
                  <a:ext cx="34" cy="33"/>
                </a:xfrm>
                <a:custGeom>
                  <a:avLst/>
                  <a:gdLst>
                    <a:gd name="T0" fmla="*/ 32 w 34"/>
                    <a:gd name="T1" fmla="*/ 21 h 33"/>
                    <a:gd name="T2" fmla="*/ 32 w 34"/>
                    <a:gd name="T3" fmla="*/ 16 h 33"/>
                    <a:gd name="T4" fmla="*/ 21 w 34"/>
                    <a:gd name="T5" fmla="*/ 0 h 33"/>
                    <a:gd name="T6" fmla="*/ 0 w 34"/>
                    <a:gd name="T7" fmla="*/ 12 h 33"/>
                    <a:gd name="T8" fmla="*/ 11 w 34"/>
                    <a:gd name="T9" fmla="*/ 29 h 33"/>
                    <a:gd name="T10" fmla="*/ 11 w 34"/>
                    <a:gd name="T11" fmla="*/ 25 h 33"/>
                    <a:gd name="T12" fmla="*/ 11 w 34"/>
                    <a:gd name="T13" fmla="*/ 29 h 33"/>
                    <a:gd name="T14" fmla="*/ 19 w 34"/>
                    <a:gd name="T15" fmla="*/ 33 h 33"/>
                    <a:gd name="T16" fmla="*/ 28 w 34"/>
                    <a:gd name="T17" fmla="*/ 31 h 33"/>
                    <a:gd name="T18" fmla="*/ 34 w 34"/>
                    <a:gd name="T19" fmla="*/ 25 h 33"/>
                    <a:gd name="T20" fmla="*/ 32 w 34"/>
                    <a:gd name="T21" fmla="*/ 16 h 33"/>
                    <a:gd name="T22" fmla="*/ 32 w 34"/>
                    <a:gd name="T23" fmla="*/ 2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3">
                      <a:moveTo>
                        <a:pt x="32" y="21"/>
                      </a:moveTo>
                      <a:lnTo>
                        <a:pt x="32" y="16"/>
                      </a:lnTo>
                      <a:lnTo>
                        <a:pt x="21" y="0"/>
                      </a:lnTo>
                      <a:lnTo>
                        <a:pt x="0" y="12"/>
                      </a:lnTo>
                      <a:lnTo>
                        <a:pt x="11" y="29"/>
                      </a:lnTo>
                      <a:lnTo>
                        <a:pt x="11" y="25"/>
                      </a:lnTo>
                      <a:lnTo>
                        <a:pt x="11" y="29"/>
                      </a:lnTo>
                      <a:lnTo>
                        <a:pt x="19" y="33"/>
                      </a:lnTo>
                      <a:lnTo>
                        <a:pt x="28" y="31"/>
                      </a:lnTo>
                      <a:lnTo>
                        <a:pt x="34" y="25"/>
                      </a:lnTo>
                      <a:lnTo>
                        <a:pt x="32" y="16"/>
                      </a:lnTo>
                      <a:lnTo>
                        <a:pt x="32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7" name="Freeform 625"/>
                <p:cNvSpPr>
                  <a:spLocks/>
                </p:cNvSpPr>
                <p:nvPr/>
              </p:nvSpPr>
              <p:spPr bwMode="auto">
                <a:xfrm>
                  <a:off x="3385" y="3108"/>
                  <a:ext cx="27" cy="27"/>
                </a:xfrm>
                <a:custGeom>
                  <a:avLst/>
                  <a:gdLst>
                    <a:gd name="T0" fmla="*/ 27 w 27"/>
                    <a:gd name="T1" fmla="*/ 18 h 27"/>
                    <a:gd name="T2" fmla="*/ 25 w 27"/>
                    <a:gd name="T3" fmla="*/ 16 h 27"/>
                    <a:gd name="T4" fmla="*/ 21 w 27"/>
                    <a:gd name="T5" fmla="*/ 0 h 27"/>
                    <a:gd name="T6" fmla="*/ 0 w 27"/>
                    <a:gd name="T7" fmla="*/ 4 h 27"/>
                    <a:gd name="T8" fmla="*/ 4 w 27"/>
                    <a:gd name="T9" fmla="*/ 20 h 27"/>
                    <a:gd name="T10" fmla="*/ 2 w 27"/>
                    <a:gd name="T11" fmla="*/ 18 h 27"/>
                    <a:gd name="T12" fmla="*/ 4 w 27"/>
                    <a:gd name="T13" fmla="*/ 20 h 27"/>
                    <a:gd name="T14" fmla="*/ 8 w 27"/>
                    <a:gd name="T15" fmla="*/ 27 h 27"/>
                    <a:gd name="T16" fmla="*/ 17 w 27"/>
                    <a:gd name="T17" fmla="*/ 27 h 27"/>
                    <a:gd name="T18" fmla="*/ 23 w 27"/>
                    <a:gd name="T19" fmla="*/ 25 h 27"/>
                    <a:gd name="T20" fmla="*/ 25 w 27"/>
                    <a:gd name="T21" fmla="*/ 16 h 27"/>
                    <a:gd name="T22" fmla="*/ 27 w 27"/>
                    <a:gd name="T23" fmla="*/ 18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7">
                      <a:moveTo>
                        <a:pt x="27" y="18"/>
                      </a:moveTo>
                      <a:lnTo>
                        <a:pt x="25" y="16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20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8" y="27"/>
                      </a:lnTo>
                      <a:lnTo>
                        <a:pt x="17" y="27"/>
                      </a:lnTo>
                      <a:lnTo>
                        <a:pt x="23" y="25"/>
                      </a:lnTo>
                      <a:lnTo>
                        <a:pt x="25" y="16"/>
                      </a:lnTo>
                      <a:lnTo>
                        <a:pt x="27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8" name="Freeform 626"/>
                <p:cNvSpPr>
                  <a:spLocks/>
                </p:cNvSpPr>
                <p:nvPr/>
              </p:nvSpPr>
              <p:spPr bwMode="auto">
                <a:xfrm>
                  <a:off x="3387" y="3126"/>
                  <a:ext cx="25" cy="25"/>
                </a:xfrm>
                <a:custGeom>
                  <a:avLst/>
                  <a:gdLst>
                    <a:gd name="T0" fmla="*/ 19 w 25"/>
                    <a:gd name="T1" fmla="*/ 21 h 25"/>
                    <a:gd name="T2" fmla="*/ 25 w 25"/>
                    <a:gd name="T3" fmla="*/ 13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3 h 25"/>
                    <a:gd name="T10" fmla="*/ 6 w 25"/>
                    <a:gd name="T11" fmla="*/ 4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9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9" y="21"/>
                      </a:moveTo>
                      <a:lnTo>
                        <a:pt x="25" y="13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6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79" name="Freeform 627"/>
                <p:cNvSpPr>
                  <a:spLocks/>
                </p:cNvSpPr>
                <p:nvPr/>
              </p:nvSpPr>
              <p:spPr bwMode="auto">
                <a:xfrm>
                  <a:off x="3370" y="3130"/>
                  <a:ext cx="36" cy="32"/>
                </a:xfrm>
                <a:custGeom>
                  <a:avLst/>
                  <a:gdLst>
                    <a:gd name="T0" fmla="*/ 19 w 36"/>
                    <a:gd name="T1" fmla="*/ 15 h 32"/>
                    <a:gd name="T2" fmla="*/ 17 w 36"/>
                    <a:gd name="T3" fmla="*/ 30 h 32"/>
                    <a:gd name="T4" fmla="*/ 36 w 36"/>
                    <a:gd name="T5" fmla="*/ 17 h 32"/>
                    <a:gd name="T6" fmla="*/ 23 w 36"/>
                    <a:gd name="T7" fmla="*/ 0 h 32"/>
                    <a:gd name="T8" fmla="*/ 4 w 36"/>
                    <a:gd name="T9" fmla="*/ 13 h 32"/>
                    <a:gd name="T10" fmla="*/ 2 w 36"/>
                    <a:gd name="T11" fmla="*/ 28 h 32"/>
                    <a:gd name="T12" fmla="*/ 4 w 36"/>
                    <a:gd name="T13" fmla="*/ 13 h 32"/>
                    <a:gd name="T14" fmla="*/ 0 w 36"/>
                    <a:gd name="T15" fmla="*/ 19 h 32"/>
                    <a:gd name="T16" fmla="*/ 2 w 36"/>
                    <a:gd name="T17" fmla="*/ 28 h 32"/>
                    <a:gd name="T18" fmla="*/ 9 w 36"/>
                    <a:gd name="T19" fmla="*/ 32 h 32"/>
                    <a:gd name="T20" fmla="*/ 17 w 36"/>
                    <a:gd name="T21" fmla="*/ 30 h 32"/>
                    <a:gd name="T22" fmla="*/ 19 w 36"/>
                    <a:gd name="T23" fmla="*/ 15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2">
                      <a:moveTo>
                        <a:pt x="19" y="15"/>
                      </a:moveTo>
                      <a:lnTo>
                        <a:pt x="17" y="30"/>
                      </a:lnTo>
                      <a:lnTo>
                        <a:pt x="36" y="17"/>
                      </a:lnTo>
                      <a:lnTo>
                        <a:pt x="23" y="0"/>
                      </a:lnTo>
                      <a:lnTo>
                        <a:pt x="4" y="13"/>
                      </a:lnTo>
                      <a:lnTo>
                        <a:pt x="2" y="28"/>
                      </a:lnTo>
                      <a:lnTo>
                        <a:pt x="4" y="13"/>
                      </a:lnTo>
                      <a:lnTo>
                        <a:pt x="0" y="19"/>
                      </a:lnTo>
                      <a:lnTo>
                        <a:pt x="2" y="28"/>
                      </a:lnTo>
                      <a:lnTo>
                        <a:pt x="9" y="32"/>
                      </a:lnTo>
                      <a:lnTo>
                        <a:pt x="17" y="30"/>
                      </a:lnTo>
                      <a:lnTo>
                        <a:pt x="19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0" name="Freeform 628"/>
                <p:cNvSpPr>
                  <a:spLocks/>
                </p:cNvSpPr>
                <p:nvPr/>
              </p:nvSpPr>
              <p:spPr bwMode="auto">
                <a:xfrm>
                  <a:off x="3372" y="3145"/>
                  <a:ext cx="32" cy="29"/>
                </a:xfrm>
                <a:custGeom>
                  <a:avLst/>
                  <a:gdLst>
                    <a:gd name="T0" fmla="*/ 32 w 32"/>
                    <a:gd name="T1" fmla="*/ 19 h 29"/>
                    <a:gd name="T2" fmla="*/ 27 w 32"/>
                    <a:gd name="T3" fmla="*/ 13 h 29"/>
                    <a:gd name="T4" fmla="*/ 17 w 32"/>
                    <a:gd name="T5" fmla="*/ 0 h 29"/>
                    <a:gd name="T6" fmla="*/ 0 w 32"/>
                    <a:gd name="T7" fmla="*/ 13 h 29"/>
                    <a:gd name="T8" fmla="*/ 11 w 32"/>
                    <a:gd name="T9" fmla="*/ 25 h 29"/>
                    <a:gd name="T10" fmla="*/ 7 w 32"/>
                    <a:gd name="T11" fmla="*/ 19 h 29"/>
                    <a:gd name="T12" fmla="*/ 11 w 32"/>
                    <a:gd name="T13" fmla="*/ 25 h 29"/>
                    <a:gd name="T14" fmla="*/ 19 w 32"/>
                    <a:gd name="T15" fmla="*/ 29 h 29"/>
                    <a:gd name="T16" fmla="*/ 25 w 32"/>
                    <a:gd name="T17" fmla="*/ 27 h 29"/>
                    <a:gd name="T18" fmla="*/ 30 w 32"/>
                    <a:gd name="T19" fmla="*/ 21 h 29"/>
                    <a:gd name="T20" fmla="*/ 27 w 32"/>
                    <a:gd name="T21" fmla="*/ 13 h 29"/>
                    <a:gd name="T22" fmla="*/ 32 w 32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9">
                      <a:moveTo>
                        <a:pt x="32" y="19"/>
                      </a:moveTo>
                      <a:lnTo>
                        <a:pt x="27" y="13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11" y="25"/>
                      </a:lnTo>
                      <a:lnTo>
                        <a:pt x="7" y="19"/>
                      </a:lnTo>
                      <a:lnTo>
                        <a:pt x="11" y="25"/>
                      </a:lnTo>
                      <a:lnTo>
                        <a:pt x="19" y="29"/>
                      </a:lnTo>
                      <a:lnTo>
                        <a:pt x="25" y="27"/>
                      </a:lnTo>
                      <a:lnTo>
                        <a:pt x="30" y="21"/>
                      </a:lnTo>
                      <a:lnTo>
                        <a:pt x="27" y="13"/>
                      </a:lnTo>
                      <a:lnTo>
                        <a:pt x="32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1" name="Freeform 629"/>
                <p:cNvSpPr>
                  <a:spLocks/>
                </p:cNvSpPr>
                <p:nvPr/>
              </p:nvSpPr>
              <p:spPr bwMode="auto">
                <a:xfrm>
                  <a:off x="3379" y="3164"/>
                  <a:ext cx="25" cy="21"/>
                </a:xfrm>
                <a:custGeom>
                  <a:avLst/>
                  <a:gdLst>
                    <a:gd name="T0" fmla="*/ 20 w 25"/>
                    <a:gd name="T1" fmla="*/ 2 h 21"/>
                    <a:gd name="T2" fmla="*/ 25 w 25"/>
                    <a:gd name="T3" fmla="*/ 8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8 h 21"/>
                    <a:gd name="T10" fmla="*/ 4 w 25"/>
                    <a:gd name="T11" fmla="*/ 14 h 21"/>
                    <a:gd name="T12" fmla="*/ 0 w 25"/>
                    <a:gd name="T13" fmla="*/ 8 h 21"/>
                    <a:gd name="T14" fmla="*/ 4 w 25"/>
                    <a:gd name="T15" fmla="*/ 17 h 21"/>
                    <a:gd name="T16" fmla="*/ 12 w 25"/>
                    <a:gd name="T17" fmla="*/ 21 h 21"/>
                    <a:gd name="T18" fmla="*/ 20 w 25"/>
                    <a:gd name="T19" fmla="*/ 17 h 21"/>
                    <a:gd name="T20" fmla="*/ 25 w 25"/>
                    <a:gd name="T21" fmla="*/ 8 h 21"/>
                    <a:gd name="T22" fmla="*/ 20 w 25"/>
                    <a:gd name="T23" fmla="*/ 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0" y="2"/>
                      </a:moveTo>
                      <a:lnTo>
                        <a:pt x="25" y="8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4" y="14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12" y="21"/>
                      </a:lnTo>
                      <a:lnTo>
                        <a:pt x="20" y="17"/>
                      </a:lnTo>
                      <a:lnTo>
                        <a:pt x="25" y="8"/>
                      </a:lnTo>
                      <a:lnTo>
                        <a:pt x="20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2" name="Freeform 630"/>
                <p:cNvSpPr>
                  <a:spLocks/>
                </p:cNvSpPr>
                <p:nvPr/>
              </p:nvSpPr>
              <p:spPr bwMode="auto">
                <a:xfrm>
                  <a:off x="3383" y="3166"/>
                  <a:ext cx="27" cy="29"/>
                </a:xfrm>
                <a:custGeom>
                  <a:avLst/>
                  <a:gdLst>
                    <a:gd name="T0" fmla="*/ 23 w 27"/>
                    <a:gd name="T1" fmla="*/ 10 h 29"/>
                    <a:gd name="T2" fmla="*/ 25 w 27"/>
                    <a:gd name="T3" fmla="*/ 12 h 29"/>
                    <a:gd name="T4" fmla="*/ 16 w 27"/>
                    <a:gd name="T5" fmla="*/ 0 h 29"/>
                    <a:gd name="T6" fmla="*/ 0 w 27"/>
                    <a:gd name="T7" fmla="*/ 12 h 29"/>
                    <a:gd name="T8" fmla="*/ 8 w 27"/>
                    <a:gd name="T9" fmla="*/ 25 h 29"/>
                    <a:gd name="T10" fmla="*/ 10 w 27"/>
                    <a:gd name="T11" fmla="*/ 27 h 29"/>
                    <a:gd name="T12" fmla="*/ 8 w 27"/>
                    <a:gd name="T13" fmla="*/ 25 h 29"/>
                    <a:gd name="T14" fmla="*/ 16 w 27"/>
                    <a:gd name="T15" fmla="*/ 29 h 29"/>
                    <a:gd name="T16" fmla="*/ 23 w 27"/>
                    <a:gd name="T17" fmla="*/ 27 h 29"/>
                    <a:gd name="T18" fmla="*/ 27 w 27"/>
                    <a:gd name="T19" fmla="*/ 21 h 29"/>
                    <a:gd name="T20" fmla="*/ 25 w 27"/>
                    <a:gd name="T21" fmla="*/ 12 h 29"/>
                    <a:gd name="T22" fmla="*/ 23 w 27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23" y="10"/>
                      </a:moveTo>
                      <a:lnTo>
                        <a:pt x="25" y="12"/>
                      </a:lnTo>
                      <a:lnTo>
                        <a:pt x="16" y="0"/>
                      </a:lnTo>
                      <a:lnTo>
                        <a:pt x="0" y="12"/>
                      </a:lnTo>
                      <a:lnTo>
                        <a:pt x="8" y="25"/>
                      </a:lnTo>
                      <a:lnTo>
                        <a:pt x="10" y="27"/>
                      </a:lnTo>
                      <a:lnTo>
                        <a:pt x="8" y="25"/>
                      </a:lnTo>
                      <a:lnTo>
                        <a:pt x="16" y="29"/>
                      </a:lnTo>
                      <a:lnTo>
                        <a:pt x="23" y="27"/>
                      </a:lnTo>
                      <a:lnTo>
                        <a:pt x="27" y="21"/>
                      </a:lnTo>
                      <a:lnTo>
                        <a:pt x="25" y="12"/>
                      </a:lnTo>
                      <a:lnTo>
                        <a:pt x="2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3" name="Freeform 631"/>
                <p:cNvSpPr>
                  <a:spLocks/>
                </p:cNvSpPr>
                <p:nvPr/>
              </p:nvSpPr>
              <p:spPr bwMode="auto">
                <a:xfrm>
                  <a:off x="3393" y="3176"/>
                  <a:ext cx="38" cy="36"/>
                </a:xfrm>
                <a:custGeom>
                  <a:avLst/>
                  <a:gdLst>
                    <a:gd name="T0" fmla="*/ 36 w 38"/>
                    <a:gd name="T1" fmla="*/ 19 h 36"/>
                    <a:gd name="T2" fmla="*/ 34 w 38"/>
                    <a:gd name="T3" fmla="*/ 17 h 36"/>
                    <a:gd name="T4" fmla="*/ 13 w 38"/>
                    <a:gd name="T5" fmla="*/ 0 h 36"/>
                    <a:gd name="T6" fmla="*/ 0 w 38"/>
                    <a:gd name="T7" fmla="*/ 17 h 36"/>
                    <a:gd name="T8" fmla="*/ 21 w 38"/>
                    <a:gd name="T9" fmla="*/ 34 h 36"/>
                    <a:gd name="T10" fmla="*/ 19 w 38"/>
                    <a:gd name="T11" fmla="*/ 32 h 36"/>
                    <a:gd name="T12" fmla="*/ 21 w 38"/>
                    <a:gd name="T13" fmla="*/ 34 h 36"/>
                    <a:gd name="T14" fmla="*/ 29 w 38"/>
                    <a:gd name="T15" fmla="*/ 36 h 36"/>
                    <a:gd name="T16" fmla="*/ 36 w 38"/>
                    <a:gd name="T17" fmla="*/ 32 h 36"/>
                    <a:gd name="T18" fmla="*/ 38 w 38"/>
                    <a:gd name="T19" fmla="*/ 23 h 36"/>
                    <a:gd name="T20" fmla="*/ 34 w 38"/>
                    <a:gd name="T21" fmla="*/ 17 h 36"/>
                    <a:gd name="T22" fmla="*/ 36 w 38"/>
                    <a:gd name="T23" fmla="*/ 19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6">
                      <a:moveTo>
                        <a:pt x="36" y="19"/>
                      </a:moveTo>
                      <a:lnTo>
                        <a:pt x="34" y="17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21" y="34"/>
                      </a:lnTo>
                      <a:lnTo>
                        <a:pt x="19" y="32"/>
                      </a:lnTo>
                      <a:lnTo>
                        <a:pt x="21" y="34"/>
                      </a:lnTo>
                      <a:lnTo>
                        <a:pt x="29" y="36"/>
                      </a:lnTo>
                      <a:lnTo>
                        <a:pt x="36" y="32"/>
                      </a:lnTo>
                      <a:lnTo>
                        <a:pt x="38" y="23"/>
                      </a:lnTo>
                      <a:lnTo>
                        <a:pt x="34" y="17"/>
                      </a:lnTo>
                      <a:lnTo>
                        <a:pt x="3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4" name="Freeform 632"/>
                <p:cNvSpPr>
                  <a:spLocks/>
                </p:cNvSpPr>
                <p:nvPr/>
              </p:nvSpPr>
              <p:spPr bwMode="auto">
                <a:xfrm>
                  <a:off x="3412" y="3195"/>
                  <a:ext cx="33" cy="34"/>
                </a:xfrm>
                <a:custGeom>
                  <a:avLst/>
                  <a:gdLst>
                    <a:gd name="T0" fmla="*/ 33 w 33"/>
                    <a:gd name="T1" fmla="*/ 19 h 34"/>
                    <a:gd name="T2" fmla="*/ 31 w 33"/>
                    <a:gd name="T3" fmla="*/ 17 h 34"/>
                    <a:gd name="T4" fmla="*/ 17 w 33"/>
                    <a:gd name="T5" fmla="*/ 0 h 34"/>
                    <a:gd name="T6" fmla="*/ 0 w 33"/>
                    <a:gd name="T7" fmla="*/ 13 h 34"/>
                    <a:gd name="T8" fmla="*/ 15 w 33"/>
                    <a:gd name="T9" fmla="*/ 29 h 34"/>
                    <a:gd name="T10" fmla="*/ 13 w 33"/>
                    <a:gd name="T11" fmla="*/ 27 h 34"/>
                    <a:gd name="T12" fmla="*/ 15 w 33"/>
                    <a:gd name="T13" fmla="*/ 29 h 34"/>
                    <a:gd name="T14" fmla="*/ 23 w 33"/>
                    <a:gd name="T15" fmla="*/ 34 h 34"/>
                    <a:gd name="T16" fmla="*/ 29 w 33"/>
                    <a:gd name="T17" fmla="*/ 31 h 34"/>
                    <a:gd name="T18" fmla="*/ 33 w 33"/>
                    <a:gd name="T19" fmla="*/ 25 h 34"/>
                    <a:gd name="T20" fmla="*/ 31 w 33"/>
                    <a:gd name="T21" fmla="*/ 17 h 34"/>
                    <a:gd name="T22" fmla="*/ 33 w 33"/>
                    <a:gd name="T23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4">
                      <a:moveTo>
                        <a:pt x="33" y="19"/>
                      </a:moveTo>
                      <a:lnTo>
                        <a:pt x="31" y="17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15" y="29"/>
                      </a:lnTo>
                      <a:lnTo>
                        <a:pt x="13" y="27"/>
                      </a:lnTo>
                      <a:lnTo>
                        <a:pt x="15" y="29"/>
                      </a:lnTo>
                      <a:lnTo>
                        <a:pt x="23" y="34"/>
                      </a:lnTo>
                      <a:lnTo>
                        <a:pt x="29" y="31"/>
                      </a:lnTo>
                      <a:lnTo>
                        <a:pt x="33" y="25"/>
                      </a:lnTo>
                      <a:lnTo>
                        <a:pt x="31" y="17"/>
                      </a:lnTo>
                      <a:lnTo>
                        <a:pt x="33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5" name="Freeform 633"/>
                <p:cNvSpPr>
                  <a:spLocks/>
                </p:cNvSpPr>
                <p:nvPr/>
              </p:nvSpPr>
              <p:spPr bwMode="auto">
                <a:xfrm>
                  <a:off x="3425" y="3214"/>
                  <a:ext cx="25" cy="25"/>
                </a:xfrm>
                <a:custGeom>
                  <a:avLst/>
                  <a:gdLst>
                    <a:gd name="T0" fmla="*/ 20 w 25"/>
                    <a:gd name="T1" fmla="*/ 6 h 25"/>
                    <a:gd name="T2" fmla="*/ 25 w 25"/>
                    <a:gd name="T3" fmla="*/ 10 h 25"/>
                    <a:gd name="T4" fmla="*/ 20 w 25"/>
                    <a:gd name="T5" fmla="*/ 0 h 25"/>
                    <a:gd name="T6" fmla="*/ 0 w 25"/>
                    <a:gd name="T7" fmla="*/ 8 h 25"/>
                    <a:gd name="T8" fmla="*/ 4 w 25"/>
                    <a:gd name="T9" fmla="*/ 19 h 25"/>
                    <a:gd name="T10" fmla="*/ 8 w 25"/>
                    <a:gd name="T11" fmla="*/ 23 h 25"/>
                    <a:gd name="T12" fmla="*/ 4 w 25"/>
                    <a:gd name="T13" fmla="*/ 19 h 25"/>
                    <a:gd name="T14" fmla="*/ 10 w 25"/>
                    <a:gd name="T15" fmla="*/ 25 h 25"/>
                    <a:gd name="T16" fmla="*/ 18 w 25"/>
                    <a:gd name="T17" fmla="*/ 23 h 25"/>
                    <a:gd name="T18" fmla="*/ 25 w 25"/>
                    <a:gd name="T19" fmla="*/ 19 h 25"/>
                    <a:gd name="T20" fmla="*/ 25 w 25"/>
                    <a:gd name="T21" fmla="*/ 10 h 25"/>
                    <a:gd name="T22" fmla="*/ 20 w 25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0" y="6"/>
                      </a:moveTo>
                      <a:lnTo>
                        <a:pt x="25" y="10"/>
                      </a:lnTo>
                      <a:lnTo>
                        <a:pt x="20" y="0"/>
                      </a:lnTo>
                      <a:lnTo>
                        <a:pt x="0" y="8"/>
                      </a:lnTo>
                      <a:lnTo>
                        <a:pt x="4" y="19"/>
                      </a:lnTo>
                      <a:lnTo>
                        <a:pt x="8" y="23"/>
                      </a:lnTo>
                      <a:lnTo>
                        <a:pt x="4" y="19"/>
                      </a:lnTo>
                      <a:lnTo>
                        <a:pt x="10" y="25"/>
                      </a:lnTo>
                      <a:lnTo>
                        <a:pt x="18" y="23"/>
                      </a:lnTo>
                      <a:lnTo>
                        <a:pt x="25" y="19"/>
                      </a:lnTo>
                      <a:lnTo>
                        <a:pt x="25" y="10"/>
                      </a:lnTo>
                      <a:lnTo>
                        <a:pt x="20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6" name="Freeform 634"/>
                <p:cNvSpPr>
                  <a:spLocks/>
                </p:cNvSpPr>
                <p:nvPr/>
              </p:nvSpPr>
              <p:spPr bwMode="auto">
                <a:xfrm>
                  <a:off x="3433" y="3220"/>
                  <a:ext cx="42" cy="38"/>
                </a:xfrm>
                <a:custGeom>
                  <a:avLst/>
                  <a:gdLst>
                    <a:gd name="T0" fmla="*/ 31 w 42"/>
                    <a:gd name="T1" fmla="*/ 13 h 38"/>
                    <a:gd name="T2" fmla="*/ 38 w 42"/>
                    <a:gd name="T3" fmla="*/ 17 h 38"/>
                    <a:gd name="T4" fmla="*/ 12 w 42"/>
                    <a:gd name="T5" fmla="*/ 0 h 38"/>
                    <a:gd name="T6" fmla="*/ 0 w 42"/>
                    <a:gd name="T7" fmla="*/ 17 h 38"/>
                    <a:gd name="T8" fmla="*/ 25 w 42"/>
                    <a:gd name="T9" fmla="*/ 34 h 38"/>
                    <a:gd name="T10" fmla="*/ 31 w 42"/>
                    <a:gd name="T11" fmla="*/ 38 h 38"/>
                    <a:gd name="T12" fmla="*/ 25 w 42"/>
                    <a:gd name="T13" fmla="*/ 34 h 38"/>
                    <a:gd name="T14" fmla="*/ 33 w 42"/>
                    <a:gd name="T15" fmla="*/ 36 h 38"/>
                    <a:gd name="T16" fmla="*/ 40 w 42"/>
                    <a:gd name="T17" fmla="*/ 32 h 38"/>
                    <a:gd name="T18" fmla="*/ 42 w 42"/>
                    <a:gd name="T19" fmla="*/ 23 h 38"/>
                    <a:gd name="T20" fmla="*/ 38 w 42"/>
                    <a:gd name="T21" fmla="*/ 17 h 38"/>
                    <a:gd name="T22" fmla="*/ 31 w 42"/>
                    <a:gd name="T23" fmla="*/ 13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38">
                      <a:moveTo>
                        <a:pt x="31" y="13"/>
                      </a:moveTo>
                      <a:lnTo>
                        <a:pt x="38" y="17"/>
                      </a:lnTo>
                      <a:lnTo>
                        <a:pt x="12" y="0"/>
                      </a:lnTo>
                      <a:lnTo>
                        <a:pt x="0" y="17"/>
                      </a:lnTo>
                      <a:lnTo>
                        <a:pt x="25" y="34"/>
                      </a:lnTo>
                      <a:lnTo>
                        <a:pt x="31" y="38"/>
                      </a:lnTo>
                      <a:lnTo>
                        <a:pt x="25" y="34"/>
                      </a:lnTo>
                      <a:lnTo>
                        <a:pt x="33" y="36"/>
                      </a:lnTo>
                      <a:lnTo>
                        <a:pt x="40" y="32"/>
                      </a:lnTo>
                      <a:lnTo>
                        <a:pt x="42" y="23"/>
                      </a:lnTo>
                      <a:lnTo>
                        <a:pt x="38" y="17"/>
                      </a:lnTo>
                      <a:lnTo>
                        <a:pt x="31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7" name="Freeform 635"/>
                <p:cNvSpPr>
                  <a:spLocks/>
                </p:cNvSpPr>
                <p:nvPr/>
              </p:nvSpPr>
              <p:spPr bwMode="auto">
                <a:xfrm>
                  <a:off x="3464" y="3233"/>
                  <a:ext cx="36" cy="25"/>
                </a:xfrm>
                <a:custGeom>
                  <a:avLst/>
                  <a:gdLst>
                    <a:gd name="T0" fmla="*/ 11 w 36"/>
                    <a:gd name="T1" fmla="*/ 12 h 25"/>
                    <a:gd name="T2" fmla="*/ 23 w 36"/>
                    <a:gd name="T3" fmla="*/ 0 h 25"/>
                    <a:gd name="T4" fmla="*/ 0 w 36"/>
                    <a:gd name="T5" fmla="*/ 0 h 25"/>
                    <a:gd name="T6" fmla="*/ 0 w 36"/>
                    <a:gd name="T7" fmla="*/ 25 h 25"/>
                    <a:gd name="T8" fmla="*/ 23 w 36"/>
                    <a:gd name="T9" fmla="*/ 25 h 25"/>
                    <a:gd name="T10" fmla="*/ 36 w 36"/>
                    <a:gd name="T11" fmla="*/ 12 h 25"/>
                    <a:gd name="T12" fmla="*/ 23 w 36"/>
                    <a:gd name="T13" fmla="*/ 25 h 25"/>
                    <a:gd name="T14" fmla="*/ 34 w 36"/>
                    <a:gd name="T15" fmla="*/ 21 h 25"/>
                    <a:gd name="T16" fmla="*/ 36 w 36"/>
                    <a:gd name="T17" fmla="*/ 12 h 25"/>
                    <a:gd name="T18" fmla="*/ 34 w 36"/>
                    <a:gd name="T19" fmla="*/ 4 h 25"/>
                    <a:gd name="T20" fmla="*/ 23 w 36"/>
                    <a:gd name="T21" fmla="*/ 0 h 25"/>
                    <a:gd name="T22" fmla="*/ 11 w 36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25">
                      <a:moveTo>
                        <a:pt x="11" y="12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23" y="25"/>
                      </a:lnTo>
                      <a:lnTo>
                        <a:pt x="36" y="12"/>
                      </a:lnTo>
                      <a:lnTo>
                        <a:pt x="23" y="25"/>
                      </a:lnTo>
                      <a:lnTo>
                        <a:pt x="34" y="21"/>
                      </a:lnTo>
                      <a:lnTo>
                        <a:pt x="36" y="12"/>
                      </a:lnTo>
                      <a:lnTo>
                        <a:pt x="34" y="4"/>
                      </a:lnTo>
                      <a:lnTo>
                        <a:pt x="23" y="0"/>
                      </a:lnTo>
                      <a:lnTo>
                        <a:pt x="11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8" name="Freeform 636"/>
                <p:cNvSpPr>
                  <a:spLocks/>
                </p:cNvSpPr>
                <p:nvPr/>
              </p:nvSpPr>
              <p:spPr bwMode="auto">
                <a:xfrm>
                  <a:off x="3475" y="3185"/>
                  <a:ext cx="25" cy="60"/>
                </a:xfrm>
                <a:custGeom>
                  <a:avLst/>
                  <a:gdLst>
                    <a:gd name="T0" fmla="*/ 0 w 25"/>
                    <a:gd name="T1" fmla="*/ 12 h 60"/>
                    <a:gd name="T2" fmla="*/ 0 w 25"/>
                    <a:gd name="T3" fmla="*/ 12 h 60"/>
                    <a:gd name="T4" fmla="*/ 0 w 25"/>
                    <a:gd name="T5" fmla="*/ 60 h 60"/>
                    <a:gd name="T6" fmla="*/ 25 w 25"/>
                    <a:gd name="T7" fmla="*/ 60 h 60"/>
                    <a:gd name="T8" fmla="*/ 25 w 25"/>
                    <a:gd name="T9" fmla="*/ 12 h 60"/>
                    <a:gd name="T10" fmla="*/ 25 w 25"/>
                    <a:gd name="T11" fmla="*/ 12 h 60"/>
                    <a:gd name="T12" fmla="*/ 25 w 25"/>
                    <a:gd name="T13" fmla="*/ 12 h 60"/>
                    <a:gd name="T14" fmla="*/ 21 w 25"/>
                    <a:gd name="T15" fmla="*/ 2 h 60"/>
                    <a:gd name="T16" fmla="*/ 12 w 25"/>
                    <a:gd name="T17" fmla="*/ 0 h 60"/>
                    <a:gd name="T18" fmla="*/ 4 w 25"/>
                    <a:gd name="T19" fmla="*/ 2 h 60"/>
                    <a:gd name="T20" fmla="*/ 0 w 25"/>
                    <a:gd name="T21" fmla="*/ 12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60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60"/>
                      </a:lnTo>
                      <a:lnTo>
                        <a:pt x="25" y="60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89" name="Freeform 637"/>
                <p:cNvSpPr>
                  <a:spLocks/>
                </p:cNvSpPr>
                <p:nvPr/>
              </p:nvSpPr>
              <p:spPr bwMode="auto">
                <a:xfrm>
                  <a:off x="3475" y="3041"/>
                  <a:ext cx="25" cy="156"/>
                </a:xfrm>
                <a:custGeom>
                  <a:avLst/>
                  <a:gdLst>
                    <a:gd name="T0" fmla="*/ 0 w 25"/>
                    <a:gd name="T1" fmla="*/ 12 h 156"/>
                    <a:gd name="T2" fmla="*/ 0 w 25"/>
                    <a:gd name="T3" fmla="*/ 12 h 156"/>
                    <a:gd name="T4" fmla="*/ 0 w 25"/>
                    <a:gd name="T5" fmla="*/ 156 h 156"/>
                    <a:gd name="T6" fmla="*/ 25 w 25"/>
                    <a:gd name="T7" fmla="*/ 156 h 156"/>
                    <a:gd name="T8" fmla="*/ 25 w 25"/>
                    <a:gd name="T9" fmla="*/ 12 h 156"/>
                    <a:gd name="T10" fmla="*/ 25 w 25"/>
                    <a:gd name="T11" fmla="*/ 12 h 156"/>
                    <a:gd name="T12" fmla="*/ 25 w 25"/>
                    <a:gd name="T13" fmla="*/ 12 h 156"/>
                    <a:gd name="T14" fmla="*/ 21 w 25"/>
                    <a:gd name="T15" fmla="*/ 2 h 156"/>
                    <a:gd name="T16" fmla="*/ 12 w 25"/>
                    <a:gd name="T17" fmla="*/ 0 h 156"/>
                    <a:gd name="T18" fmla="*/ 4 w 25"/>
                    <a:gd name="T19" fmla="*/ 2 h 156"/>
                    <a:gd name="T20" fmla="*/ 0 w 25"/>
                    <a:gd name="T21" fmla="*/ 12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56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5" y="156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0" name="Freeform 638"/>
                <p:cNvSpPr>
                  <a:spLocks/>
                </p:cNvSpPr>
                <p:nvPr/>
              </p:nvSpPr>
              <p:spPr bwMode="auto">
                <a:xfrm>
                  <a:off x="3475" y="3028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0 w 25"/>
                    <a:gd name="T3" fmla="*/ 13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3 h 25"/>
                    <a:gd name="T10" fmla="*/ 25 w 25"/>
                    <a:gd name="T11" fmla="*/ 13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1" name="Freeform 639"/>
                <p:cNvSpPr>
                  <a:spLocks/>
                </p:cNvSpPr>
                <p:nvPr/>
              </p:nvSpPr>
              <p:spPr bwMode="auto">
                <a:xfrm>
                  <a:off x="3475" y="2884"/>
                  <a:ext cx="25" cy="157"/>
                </a:xfrm>
                <a:custGeom>
                  <a:avLst/>
                  <a:gdLst>
                    <a:gd name="T0" fmla="*/ 21 w 25"/>
                    <a:gd name="T1" fmla="*/ 4 h 157"/>
                    <a:gd name="T2" fmla="*/ 0 w 25"/>
                    <a:gd name="T3" fmla="*/ 13 h 157"/>
                    <a:gd name="T4" fmla="*/ 0 w 25"/>
                    <a:gd name="T5" fmla="*/ 157 h 157"/>
                    <a:gd name="T6" fmla="*/ 25 w 25"/>
                    <a:gd name="T7" fmla="*/ 157 h 157"/>
                    <a:gd name="T8" fmla="*/ 25 w 25"/>
                    <a:gd name="T9" fmla="*/ 13 h 157"/>
                    <a:gd name="T10" fmla="*/ 4 w 25"/>
                    <a:gd name="T11" fmla="*/ 21 h 157"/>
                    <a:gd name="T12" fmla="*/ 25 w 25"/>
                    <a:gd name="T13" fmla="*/ 13 h 157"/>
                    <a:gd name="T14" fmla="*/ 21 w 25"/>
                    <a:gd name="T15" fmla="*/ 2 h 157"/>
                    <a:gd name="T16" fmla="*/ 12 w 25"/>
                    <a:gd name="T17" fmla="*/ 0 h 157"/>
                    <a:gd name="T18" fmla="*/ 4 w 25"/>
                    <a:gd name="T19" fmla="*/ 2 h 157"/>
                    <a:gd name="T20" fmla="*/ 0 w 25"/>
                    <a:gd name="T21" fmla="*/ 13 h 157"/>
                    <a:gd name="T22" fmla="*/ 21 w 25"/>
                    <a:gd name="T23" fmla="*/ 4 h 1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57">
                      <a:moveTo>
                        <a:pt x="21" y="4"/>
                      </a:moveTo>
                      <a:lnTo>
                        <a:pt x="0" y="13"/>
                      </a:lnTo>
                      <a:lnTo>
                        <a:pt x="0" y="157"/>
                      </a:lnTo>
                      <a:lnTo>
                        <a:pt x="25" y="157"/>
                      </a:lnTo>
                      <a:lnTo>
                        <a:pt x="25" y="13"/>
                      </a:lnTo>
                      <a:lnTo>
                        <a:pt x="4" y="21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2" name="Freeform 640"/>
                <p:cNvSpPr>
                  <a:spLocks/>
                </p:cNvSpPr>
                <p:nvPr/>
              </p:nvSpPr>
              <p:spPr bwMode="auto">
                <a:xfrm>
                  <a:off x="3479" y="2888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21 w 25"/>
                    <a:gd name="T3" fmla="*/ 5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25 w 25"/>
                    <a:gd name="T11" fmla="*/ 13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5 h 25"/>
                    <a:gd name="T22" fmla="*/ 0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21" y="5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25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5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3" name="Freeform 641"/>
                <p:cNvSpPr>
                  <a:spLocks/>
                </p:cNvSpPr>
                <p:nvPr/>
              </p:nvSpPr>
              <p:spPr bwMode="auto">
                <a:xfrm>
                  <a:off x="3479" y="2826"/>
                  <a:ext cx="25" cy="75"/>
                </a:xfrm>
                <a:custGeom>
                  <a:avLst/>
                  <a:gdLst>
                    <a:gd name="T0" fmla="*/ 0 w 25"/>
                    <a:gd name="T1" fmla="*/ 12 h 75"/>
                    <a:gd name="T2" fmla="*/ 0 w 25"/>
                    <a:gd name="T3" fmla="*/ 12 h 75"/>
                    <a:gd name="T4" fmla="*/ 0 w 25"/>
                    <a:gd name="T5" fmla="*/ 75 h 75"/>
                    <a:gd name="T6" fmla="*/ 25 w 25"/>
                    <a:gd name="T7" fmla="*/ 75 h 75"/>
                    <a:gd name="T8" fmla="*/ 25 w 25"/>
                    <a:gd name="T9" fmla="*/ 12 h 75"/>
                    <a:gd name="T10" fmla="*/ 25 w 25"/>
                    <a:gd name="T11" fmla="*/ 12 h 75"/>
                    <a:gd name="T12" fmla="*/ 25 w 25"/>
                    <a:gd name="T13" fmla="*/ 12 h 75"/>
                    <a:gd name="T14" fmla="*/ 21 w 25"/>
                    <a:gd name="T15" fmla="*/ 2 h 75"/>
                    <a:gd name="T16" fmla="*/ 12 w 25"/>
                    <a:gd name="T17" fmla="*/ 0 h 75"/>
                    <a:gd name="T18" fmla="*/ 4 w 25"/>
                    <a:gd name="T19" fmla="*/ 2 h 75"/>
                    <a:gd name="T20" fmla="*/ 0 w 25"/>
                    <a:gd name="T21" fmla="*/ 12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75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75"/>
                      </a:lnTo>
                      <a:lnTo>
                        <a:pt x="25" y="75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4" name="Freeform 642"/>
                <p:cNvSpPr>
                  <a:spLocks/>
                </p:cNvSpPr>
                <p:nvPr/>
              </p:nvSpPr>
              <p:spPr bwMode="auto">
                <a:xfrm>
                  <a:off x="3479" y="2719"/>
                  <a:ext cx="25" cy="119"/>
                </a:xfrm>
                <a:custGeom>
                  <a:avLst/>
                  <a:gdLst>
                    <a:gd name="T0" fmla="*/ 0 w 25"/>
                    <a:gd name="T1" fmla="*/ 13 h 119"/>
                    <a:gd name="T2" fmla="*/ 0 w 25"/>
                    <a:gd name="T3" fmla="*/ 13 h 119"/>
                    <a:gd name="T4" fmla="*/ 0 w 25"/>
                    <a:gd name="T5" fmla="*/ 119 h 119"/>
                    <a:gd name="T6" fmla="*/ 25 w 25"/>
                    <a:gd name="T7" fmla="*/ 119 h 119"/>
                    <a:gd name="T8" fmla="*/ 25 w 25"/>
                    <a:gd name="T9" fmla="*/ 13 h 119"/>
                    <a:gd name="T10" fmla="*/ 25 w 25"/>
                    <a:gd name="T11" fmla="*/ 13 h 119"/>
                    <a:gd name="T12" fmla="*/ 25 w 25"/>
                    <a:gd name="T13" fmla="*/ 13 h 119"/>
                    <a:gd name="T14" fmla="*/ 21 w 25"/>
                    <a:gd name="T15" fmla="*/ 2 h 119"/>
                    <a:gd name="T16" fmla="*/ 12 w 25"/>
                    <a:gd name="T17" fmla="*/ 0 h 119"/>
                    <a:gd name="T18" fmla="*/ 4 w 25"/>
                    <a:gd name="T19" fmla="*/ 2 h 119"/>
                    <a:gd name="T20" fmla="*/ 0 w 25"/>
                    <a:gd name="T21" fmla="*/ 13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19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119"/>
                      </a:lnTo>
                      <a:lnTo>
                        <a:pt x="25" y="119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5" name="Freeform 643"/>
                <p:cNvSpPr>
                  <a:spLocks/>
                </p:cNvSpPr>
                <p:nvPr/>
              </p:nvSpPr>
              <p:spPr bwMode="auto">
                <a:xfrm>
                  <a:off x="3479" y="2630"/>
                  <a:ext cx="25" cy="102"/>
                </a:xfrm>
                <a:custGeom>
                  <a:avLst/>
                  <a:gdLst>
                    <a:gd name="T0" fmla="*/ 0 w 25"/>
                    <a:gd name="T1" fmla="*/ 12 h 102"/>
                    <a:gd name="T2" fmla="*/ 0 w 25"/>
                    <a:gd name="T3" fmla="*/ 12 h 102"/>
                    <a:gd name="T4" fmla="*/ 0 w 25"/>
                    <a:gd name="T5" fmla="*/ 102 h 102"/>
                    <a:gd name="T6" fmla="*/ 25 w 25"/>
                    <a:gd name="T7" fmla="*/ 102 h 102"/>
                    <a:gd name="T8" fmla="*/ 25 w 25"/>
                    <a:gd name="T9" fmla="*/ 12 h 102"/>
                    <a:gd name="T10" fmla="*/ 25 w 25"/>
                    <a:gd name="T11" fmla="*/ 12 h 102"/>
                    <a:gd name="T12" fmla="*/ 25 w 25"/>
                    <a:gd name="T13" fmla="*/ 12 h 102"/>
                    <a:gd name="T14" fmla="*/ 21 w 25"/>
                    <a:gd name="T15" fmla="*/ 2 h 102"/>
                    <a:gd name="T16" fmla="*/ 12 w 25"/>
                    <a:gd name="T17" fmla="*/ 0 h 102"/>
                    <a:gd name="T18" fmla="*/ 4 w 25"/>
                    <a:gd name="T19" fmla="*/ 2 h 102"/>
                    <a:gd name="T20" fmla="*/ 0 w 25"/>
                    <a:gd name="T21" fmla="*/ 12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02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102"/>
                      </a:lnTo>
                      <a:lnTo>
                        <a:pt x="25" y="10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6" name="Freeform 644"/>
                <p:cNvSpPr>
                  <a:spLocks/>
                </p:cNvSpPr>
                <p:nvPr/>
              </p:nvSpPr>
              <p:spPr bwMode="auto">
                <a:xfrm>
                  <a:off x="3479" y="2542"/>
                  <a:ext cx="25" cy="100"/>
                </a:xfrm>
                <a:custGeom>
                  <a:avLst/>
                  <a:gdLst>
                    <a:gd name="T0" fmla="*/ 0 w 25"/>
                    <a:gd name="T1" fmla="*/ 13 h 100"/>
                    <a:gd name="T2" fmla="*/ 0 w 25"/>
                    <a:gd name="T3" fmla="*/ 13 h 100"/>
                    <a:gd name="T4" fmla="*/ 0 w 25"/>
                    <a:gd name="T5" fmla="*/ 100 h 100"/>
                    <a:gd name="T6" fmla="*/ 25 w 25"/>
                    <a:gd name="T7" fmla="*/ 100 h 100"/>
                    <a:gd name="T8" fmla="*/ 25 w 25"/>
                    <a:gd name="T9" fmla="*/ 13 h 100"/>
                    <a:gd name="T10" fmla="*/ 25 w 25"/>
                    <a:gd name="T11" fmla="*/ 13 h 100"/>
                    <a:gd name="T12" fmla="*/ 25 w 25"/>
                    <a:gd name="T13" fmla="*/ 13 h 100"/>
                    <a:gd name="T14" fmla="*/ 21 w 25"/>
                    <a:gd name="T15" fmla="*/ 2 h 100"/>
                    <a:gd name="T16" fmla="*/ 12 w 25"/>
                    <a:gd name="T17" fmla="*/ 0 h 100"/>
                    <a:gd name="T18" fmla="*/ 4 w 25"/>
                    <a:gd name="T19" fmla="*/ 2 h 100"/>
                    <a:gd name="T20" fmla="*/ 0 w 25"/>
                    <a:gd name="T21" fmla="*/ 13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00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100"/>
                      </a:lnTo>
                      <a:lnTo>
                        <a:pt x="25" y="100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7" name="Freeform 645"/>
                <p:cNvSpPr>
                  <a:spLocks/>
                </p:cNvSpPr>
                <p:nvPr/>
              </p:nvSpPr>
              <p:spPr bwMode="auto">
                <a:xfrm>
                  <a:off x="3479" y="2456"/>
                  <a:ext cx="25" cy="99"/>
                </a:xfrm>
                <a:custGeom>
                  <a:avLst/>
                  <a:gdLst>
                    <a:gd name="T0" fmla="*/ 0 w 25"/>
                    <a:gd name="T1" fmla="*/ 13 h 99"/>
                    <a:gd name="T2" fmla="*/ 0 w 25"/>
                    <a:gd name="T3" fmla="*/ 13 h 99"/>
                    <a:gd name="T4" fmla="*/ 0 w 25"/>
                    <a:gd name="T5" fmla="*/ 99 h 99"/>
                    <a:gd name="T6" fmla="*/ 25 w 25"/>
                    <a:gd name="T7" fmla="*/ 99 h 99"/>
                    <a:gd name="T8" fmla="*/ 25 w 25"/>
                    <a:gd name="T9" fmla="*/ 13 h 99"/>
                    <a:gd name="T10" fmla="*/ 25 w 25"/>
                    <a:gd name="T11" fmla="*/ 13 h 99"/>
                    <a:gd name="T12" fmla="*/ 25 w 25"/>
                    <a:gd name="T13" fmla="*/ 13 h 99"/>
                    <a:gd name="T14" fmla="*/ 21 w 25"/>
                    <a:gd name="T15" fmla="*/ 3 h 99"/>
                    <a:gd name="T16" fmla="*/ 12 w 25"/>
                    <a:gd name="T17" fmla="*/ 0 h 99"/>
                    <a:gd name="T18" fmla="*/ 4 w 25"/>
                    <a:gd name="T19" fmla="*/ 3 h 99"/>
                    <a:gd name="T20" fmla="*/ 0 w 25"/>
                    <a:gd name="T21" fmla="*/ 13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99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99"/>
                      </a:lnTo>
                      <a:lnTo>
                        <a:pt x="25" y="99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1" y="3"/>
                      </a:lnTo>
                      <a:lnTo>
                        <a:pt x="12" y="0"/>
                      </a:lnTo>
                      <a:lnTo>
                        <a:pt x="4" y="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8" name="Freeform 646"/>
                <p:cNvSpPr>
                  <a:spLocks/>
                </p:cNvSpPr>
                <p:nvPr/>
              </p:nvSpPr>
              <p:spPr bwMode="auto">
                <a:xfrm>
                  <a:off x="3479" y="2202"/>
                  <a:ext cx="25" cy="267"/>
                </a:xfrm>
                <a:custGeom>
                  <a:avLst/>
                  <a:gdLst>
                    <a:gd name="T0" fmla="*/ 12 w 25"/>
                    <a:gd name="T1" fmla="*/ 25 h 267"/>
                    <a:gd name="T2" fmla="*/ 0 w 25"/>
                    <a:gd name="T3" fmla="*/ 12 h 267"/>
                    <a:gd name="T4" fmla="*/ 0 w 25"/>
                    <a:gd name="T5" fmla="*/ 267 h 267"/>
                    <a:gd name="T6" fmla="*/ 25 w 25"/>
                    <a:gd name="T7" fmla="*/ 267 h 267"/>
                    <a:gd name="T8" fmla="*/ 25 w 25"/>
                    <a:gd name="T9" fmla="*/ 12 h 267"/>
                    <a:gd name="T10" fmla="*/ 12 w 25"/>
                    <a:gd name="T11" fmla="*/ 0 h 267"/>
                    <a:gd name="T12" fmla="*/ 25 w 25"/>
                    <a:gd name="T13" fmla="*/ 12 h 267"/>
                    <a:gd name="T14" fmla="*/ 21 w 25"/>
                    <a:gd name="T15" fmla="*/ 2 h 267"/>
                    <a:gd name="T16" fmla="*/ 12 w 25"/>
                    <a:gd name="T17" fmla="*/ 0 h 267"/>
                    <a:gd name="T18" fmla="*/ 4 w 25"/>
                    <a:gd name="T19" fmla="*/ 2 h 267"/>
                    <a:gd name="T20" fmla="*/ 0 w 25"/>
                    <a:gd name="T21" fmla="*/ 12 h 267"/>
                    <a:gd name="T22" fmla="*/ 12 w 25"/>
                    <a:gd name="T23" fmla="*/ 25 h 2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7">
                      <a:moveTo>
                        <a:pt x="12" y="25"/>
                      </a:moveTo>
                      <a:lnTo>
                        <a:pt x="0" y="12"/>
                      </a:lnTo>
                      <a:lnTo>
                        <a:pt x="0" y="267"/>
                      </a:lnTo>
                      <a:lnTo>
                        <a:pt x="25" y="267"/>
                      </a:lnTo>
                      <a:lnTo>
                        <a:pt x="25" y="12"/>
                      </a:lnTo>
                      <a:lnTo>
                        <a:pt x="12" y="0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799" name="Freeform 647"/>
                <p:cNvSpPr>
                  <a:spLocks/>
                </p:cNvSpPr>
                <p:nvPr/>
              </p:nvSpPr>
              <p:spPr bwMode="auto">
                <a:xfrm>
                  <a:off x="3232" y="2202"/>
                  <a:ext cx="259" cy="25"/>
                </a:xfrm>
                <a:custGeom>
                  <a:avLst/>
                  <a:gdLst>
                    <a:gd name="T0" fmla="*/ 13 w 259"/>
                    <a:gd name="T1" fmla="*/ 25 h 25"/>
                    <a:gd name="T2" fmla="*/ 13 w 259"/>
                    <a:gd name="T3" fmla="*/ 25 h 25"/>
                    <a:gd name="T4" fmla="*/ 259 w 259"/>
                    <a:gd name="T5" fmla="*/ 25 h 25"/>
                    <a:gd name="T6" fmla="*/ 259 w 259"/>
                    <a:gd name="T7" fmla="*/ 0 h 25"/>
                    <a:gd name="T8" fmla="*/ 13 w 259"/>
                    <a:gd name="T9" fmla="*/ 0 h 25"/>
                    <a:gd name="T10" fmla="*/ 13 w 259"/>
                    <a:gd name="T11" fmla="*/ 0 h 25"/>
                    <a:gd name="T12" fmla="*/ 13 w 259"/>
                    <a:gd name="T13" fmla="*/ 0 h 25"/>
                    <a:gd name="T14" fmla="*/ 4 w 259"/>
                    <a:gd name="T15" fmla="*/ 4 h 25"/>
                    <a:gd name="T16" fmla="*/ 0 w 259"/>
                    <a:gd name="T17" fmla="*/ 12 h 25"/>
                    <a:gd name="T18" fmla="*/ 4 w 259"/>
                    <a:gd name="T19" fmla="*/ 21 h 25"/>
                    <a:gd name="T20" fmla="*/ 13 w 259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9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259" y="25"/>
                      </a:lnTo>
                      <a:lnTo>
                        <a:pt x="259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0" name="Freeform 648"/>
                <p:cNvSpPr>
                  <a:spLocks/>
                </p:cNvSpPr>
                <p:nvPr/>
              </p:nvSpPr>
              <p:spPr bwMode="auto">
                <a:xfrm>
                  <a:off x="2877" y="2202"/>
                  <a:ext cx="368" cy="25"/>
                </a:xfrm>
                <a:custGeom>
                  <a:avLst/>
                  <a:gdLst>
                    <a:gd name="T0" fmla="*/ 13 w 368"/>
                    <a:gd name="T1" fmla="*/ 25 h 25"/>
                    <a:gd name="T2" fmla="*/ 13 w 368"/>
                    <a:gd name="T3" fmla="*/ 25 h 25"/>
                    <a:gd name="T4" fmla="*/ 368 w 368"/>
                    <a:gd name="T5" fmla="*/ 25 h 25"/>
                    <a:gd name="T6" fmla="*/ 368 w 368"/>
                    <a:gd name="T7" fmla="*/ 0 h 25"/>
                    <a:gd name="T8" fmla="*/ 13 w 368"/>
                    <a:gd name="T9" fmla="*/ 0 h 25"/>
                    <a:gd name="T10" fmla="*/ 13 w 368"/>
                    <a:gd name="T11" fmla="*/ 0 h 25"/>
                    <a:gd name="T12" fmla="*/ 13 w 368"/>
                    <a:gd name="T13" fmla="*/ 0 h 25"/>
                    <a:gd name="T14" fmla="*/ 4 w 368"/>
                    <a:gd name="T15" fmla="*/ 4 h 25"/>
                    <a:gd name="T16" fmla="*/ 0 w 368"/>
                    <a:gd name="T17" fmla="*/ 12 h 25"/>
                    <a:gd name="T18" fmla="*/ 4 w 368"/>
                    <a:gd name="T19" fmla="*/ 21 h 25"/>
                    <a:gd name="T20" fmla="*/ 13 w 368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68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368" y="25"/>
                      </a:lnTo>
                      <a:lnTo>
                        <a:pt x="368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1" name="Freeform 649"/>
                <p:cNvSpPr>
                  <a:spLocks/>
                </p:cNvSpPr>
                <p:nvPr/>
              </p:nvSpPr>
              <p:spPr bwMode="auto">
                <a:xfrm>
                  <a:off x="2697" y="2202"/>
                  <a:ext cx="193" cy="25"/>
                </a:xfrm>
                <a:custGeom>
                  <a:avLst/>
                  <a:gdLst>
                    <a:gd name="T0" fmla="*/ 13 w 193"/>
                    <a:gd name="T1" fmla="*/ 25 h 25"/>
                    <a:gd name="T2" fmla="*/ 13 w 193"/>
                    <a:gd name="T3" fmla="*/ 25 h 25"/>
                    <a:gd name="T4" fmla="*/ 193 w 193"/>
                    <a:gd name="T5" fmla="*/ 25 h 25"/>
                    <a:gd name="T6" fmla="*/ 193 w 193"/>
                    <a:gd name="T7" fmla="*/ 0 h 25"/>
                    <a:gd name="T8" fmla="*/ 13 w 193"/>
                    <a:gd name="T9" fmla="*/ 0 h 25"/>
                    <a:gd name="T10" fmla="*/ 13 w 193"/>
                    <a:gd name="T11" fmla="*/ 0 h 25"/>
                    <a:gd name="T12" fmla="*/ 13 w 193"/>
                    <a:gd name="T13" fmla="*/ 0 h 25"/>
                    <a:gd name="T14" fmla="*/ 4 w 193"/>
                    <a:gd name="T15" fmla="*/ 4 h 25"/>
                    <a:gd name="T16" fmla="*/ 0 w 193"/>
                    <a:gd name="T17" fmla="*/ 12 h 25"/>
                    <a:gd name="T18" fmla="*/ 4 w 193"/>
                    <a:gd name="T19" fmla="*/ 21 h 25"/>
                    <a:gd name="T20" fmla="*/ 13 w 193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3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193" y="25"/>
                      </a:lnTo>
                      <a:lnTo>
                        <a:pt x="19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2" name="Freeform 650"/>
                <p:cNvSpPr>
                  <a:spLocks/>
                </p:cNvSpPr>
                <p:nvPr/>
              </p:nvSpPr>
              <p:spPr bwMode="auto">
                <a:xfrm>
                  <a:off x="2503" y="2202"/>
                  <a:ext cx="207" cy="25"/>
                </a:xfrm>
                <a:custGeom>
                  <a:avLst/>
                  <a:gdLst>
                    <a:gd name="T0" fmla="*/ 25 w 207"/>
                    <a:gd name="T1" fmla="*/ 12 h 25"/>
                    <a:gd name="T2" fmla="*/ 12 w 207"/>
                    <a:gd name="T3" fmla="*/ 25 h 25"/>
                    <a:gd name="T4" fmla="*/ 207 w 207"/>
                    <a:gd name="T5" fmla="*/ 25 h 25"/>
                    <a:gd name="T6" fmla="*/ 207 w 207"/>
                    <a:gd name="T7" fmla="*/ 0 h 25"/>
                    <a:gd name="T8" fmla="*/ 12 w 207"/>
                    <a:gd name="T9" fmla="*/ 0 h 25"/>
                    <a:gd name="T10" fmla="*/ 0 w 207"/>
                    <a:gd name="T11" fmla="*/ 12 h 25"/>
                    <a:gd name="T12" fmla="*/ 12 w 207"/>
                    <a:gd name="T13" fmla="*/ 0 h 25"/>
                    <a:gd name="T14" fmla="*/ 4 w 207"/>
                    <a:gd name="T15" fmla="*/ 4 h 25"/>
                    <a:gd name="T16" fmla="*/ 0 w 207"/>
                    <a:gd name="T17" fmla="*/ 12 h 25"/>
                    <a:gd name="T18" fmla="*/ 4 w 207"/>
                    <a:gd name="T19" fmla="*/ 21 h 25"/>
                    <a:gd name="T20" fmla="*/ 12 w 207"/>
                    <a:gd name="T21" fmla="*/ 25 h 25"/>
                    <a:gd name="T22" fmla="*/ 25 w 207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07" h="25">
                      <a:moveTo>
                        <a:pt x="25" y="12"/>
                      </a:moveTo>
                      <a:lnTo>
                        <a:pt x="12" y="25"/>
                      </a:lnTo>
                      <a:lnTo>
                        <a:pt x="207" y="25"/>
                      </a:lnTo>
                      <a:lnTo>
                        <a:pt x="207" y="0"/>
                      </a:lnTo>
                      <a:lnTo>
                        <a:pt x="12" y="0"/>
                      </a:lnTo>
                      <a:lnTo>
                        <a:pt x="0" y="1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3" name="Freeform 651"/>
                <p:cNvSpPr>
                  <a:spLocks/>
                </p:cNvSpPr>
                <p:nvPr/>
              </p:nvSpPr>
              <p:spPr bwMode="auto">
                <a:xfrm>
                  <a:off x="2503" y="2214"/>
                  <a:ext cx="25" cy="78"/>
                </a:xfrm>
                <a:custGeom>
                  <a:avLst/>
                  <a:gdLst>
                    <a:gd name="T0" fmla="*/ 25 w 25"/>
                    <a:gd name="T1" fmla="*/ 65 h 78"/>
                    <a:gd name="T2" fmla="*/ 25 w 25"/>
                    <a:gd name="T3" fmla="*/ 65 h 78"/>
                    <a:gd name="T4" fmla="*/ 25 w 25"/>
                    <a:gd name="T5" fmla="*/ 0 h 78"/>
                    <a:gd name="T6" fmla="*/ 0 w 25"/>
                    <a:gd name="T7" fmla="*/ 0 h 78"/>
                    <a:gd name="T8" fmla="*/ 0 w 25"/>
                    <a:gd name="T9" fmla="*/ 65 h 78"/>
                    <a:gd name="T10" fmla="*/ 0 w 25"/>
                    <a:gd name="T11" fmla="*/ 65 h 78"/>
                    <a:gd name="T12" fmla="*/ 0 w 25"/>
                    <a:gd name="T13" fmla="*/ 65 h 78"/>
                    <a:gd name="T14" fmla="*/ 4 w 25"/>
                    <a:gd name="T15" fmla="*/ 73 h 78"/>
                    <a:gd name="T16" fmla="*/ 12 w 25"/>
                    <a:gd name="T17" fmla="*/ 78 h 78"/>
                    <a:gd name="T18" fmla="*/ 21 w 25"/>
                    <a:gd name="T19" fmla="*/ 73 h 78"/>
                    <a:gd name="T20" fmla="*/ 25 w 25"/>
                    <a:gd name="T21" fmla="*/ 65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78">
                      <a:moveTo>
                        <a:pt x="25" y="65"/>
                      </a:moveTo>
                      <a:lnTo>
                        <a:pt x="25" y="65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0" y="65"/>
                      </a:lnTo>
                      <a:lnTo>
                        <a:pt x="0" y="65"/>
                      </a:lnTo>
                      <a:lnTo>
                        <a:pt x="4" y="73"/>
                      </a:lnTo>
                      <a:lnTo>
                        <a:pt x="12" y="78"/>
                      </a:lnTo>
                      <a:lnTo>
                        <a:pt x="21" y="73"/>
                      </a:lnTo>
                      <a:lnTo>
                        <a:pt x="25" y="6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4" name="Freeform 652"/>
                <p:cNvSpPr>
                  <a:spLocks/>
                </p:cNvSpPr>
                <p:nvPr/>
              </p:nvSpPr>
              <p:spPr bwMode="auto">
                <a:xfrm>
                  <a:off x="2503" y="2279"/>
                  <a:ext cx="25" cy="432"/>
                </a:xfrm>
                <a:custGeom>
                  <a:avLst/>
                  <a:gdLst>
                    <a:gd name="T0" fmla="*/ 12 w 25"/>
                    <a:gd name="T1" fmla="*/ 409 h 432"/>
                    <a:gd name="T2" fmla="*/ 25 w 25"/>
                    <a:gd name="T3" fmla="*/ 419 h 432"/>
                    <a:gd name="T4" fmla="*/ 25 w 25"/>
                    <a:gd name="T5" fmla="*/ 0 h 432"/>
                    <a:gd name="T6" fmla="*/ 0 w 25"/>
                    <a:gd name="T7" fmla="*/ 0 h 432"/>
                    <a:gd name="T8" fmla="*/ 0 w 25"/>
                    <a:gd name="T9" fmla="*/ 419 h 432"/>
                    <a:gd name="T10" fmla="*/ 12 w 25"/>
                    <a:gd name="T11" fmla="*/ 430 h 432"/>
                    <a:gd name="T12" fmla="*/ 0 w 25"/>
                    <a:gd name="T13" fmla="*/ 419 h 432"/>
                    <a:gd name="T14" fmla="*/ 4 w 25"/>
                    <a:gd name="T15" fmla="*/ 428 h 432"/>
                    <a:gd name="T16" fmla="*/ 12 w 25"/>
                    <a:gd name="T17" fmla="*/ 432 h 432"/>
                    <a:gd name="T18" fmla="*/ 21 w 25"/>
                    <a:gd name="T19" fmla="*/ 428 h 432"/>
                    <a:gd name="T20" fmla="*/ 25 w 25"/>
                    <a:gd name="T21" fmla="*/ 419 h 432"/>
                    <a:gd name="T22" fmla="*/ 12 w 25"/>
                    <a:gd name="T23" fmla="*/ 409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432">
                      <a:moveTo>
                        <a:pt x="12" y="409"/>
                      </a:moveTo>
                      <a:lnTo>
                        <a:pt x="25" y="419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419"/>
                      </a:lnTo>
                      <a:lnTo>
                        <a:pt x="12" y="430"/>
                      </a:lnTo>
                      <a:lnTo>
                        <a:pt x="0" y="419"/>
                      </a:lnTo>
                      <a:lnTo>
                        <a:pt x="4" y="428"/>
                      </a:lnTo>
                      <a:lnTo>
                        <a:pt x="12" y="432"/>
                      </a:lnTo>
                      <a:lnTo>
                        <a:pt x="21" y="428"/>
                      </a:lnTo>
                      <a:lnTo>
                        <a:pt x="25" y="419"/>
                      </a:lnTo>
                      <a:lnTo>
                        <a:pt x="12" y="40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5" name="Freeform 653"/>
                <p:cNvSpPr>
                  <a:spLocks/>
                </p:cNvSpPr>
                <p:nvPr/>
              </p:nvSpPr>
              <p:spPr bwMode="auto">
                <a:xfrm>
                  <a:off x="2515" y="2684"/>
                  <a:ext cx="55" cy="25"/>
                </a:xfrm>
                <a:custGeom>
                  <a:avLst/>
                  <a:gdLst>
                    <a:gd name="T0" fmla="*/ 44 w 55"/>
                    <a:gd name="T1" fmla="*/ 0 h 25"/>
                    <a:gd name="T2" fmla="*/ 44 w 55"/>
                    <a:gd name="T3" fmla="*/ 0 h 25"/>
                    <a:gd name="T4" fmla="*/ 0 w 55"/>
                    <a:gd name="T5" fmla="*/ 4 h 25"/>
                    <a:gd name="T6" fmla="*/ 0 w 55"/>
                    <a:gd name="T7" fmla="*/ 25 h 25"/>
                    <a:gd name="T8" fmla="*/ 44 w 55"/>
                    <a:gd name="T9" fmla="*/ 21 h 25"/>
                    <a:gd name="T10" fmla="*/ 44 w 55"/>
                    <a:gd name="T11" fmla="*/ 21 h 25"/>
                    <a:gd name="T12" fmla="*/ 44 w 55"/>
                    <a:gd name="T13" fmla="*/ 21 h 25"/>
                    <a:gd name="T14" fmla="*/ 51 w 55"/>
                    <a:gd name="T15" fmla="*/ 17 h 25"/>
                    <a:gd name="T16" fmla="*/ 55 w 55"/>
                    <a:gd name="T17" fmla="*/ 10 h 25"/>
                    <a:gd name="T18" fmla="*/ 51 w 55"/>
                    <a:gd name="T19" fmla="*/ 4 h 25"/>
                    <a:gd name="T20" fmla="*/ 44 w 55"/>
                    <a:gd name="T2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5" h="25">
                      <a:moveTo>
                        <a:pt x="44" y="0"/>
                      </a:moveTo>
                      <a:lnTo>
                        <a:pt x="44" y="0"/>
                      </a:lnTo>
                      <a:lnTo>
                        <a:pt x="0" y="4"/>
                      </a:lnTo>
                      <a:lnTo>
                        <a:pt x="0" y="25"/>
                      </a:lnTo>
                      <a:lnTo>
                        <a:pt x="44" y="21"/>
                      </a:lnTo>
                      <a:lnTo>
                        <a:pt x="44" y="21"/>
                      </a:lnTo>
                      <a:lnTo>
                        <a:pt x="44" y="21"/>
                      </a:lnTo>
                      <a:lnTo>
                        <a:pt x="51" y="17"/>
                      </a:lnTo>
                      <a:lnTo>
                        <a:pt x="55" y="10"/>
                      </a:lnTo>
                      <a:lnTo>
                        <a:pt x="51" y="4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6" name="Freeform 654"/>
                <p:cNvSpPr>
                  <a:spLocks/>
                </p:cNvSpPr>
                <p:nvPr/>
              </p:nvSpPr>
              <p:spPr bwMode="auto">
                <a:xfrm>
                  <a:off x="2559" y="2678"/>
                  <a:ext cx="59" cy="27"/>
                </a:xfrm>
                <a:custGeom>
                  <a:avLst/>
                  <a:gdLst>
                    <a:gd name="T0" fmla="*/ 48 w 59"/>
                    <a:gd name="T1" fmla="*/ 0 h 27"/>
                    <a:gd name="T2" fmla="*/ 48 w 59"/>
                    <a:gd name="T3" fmla="*/ 2 h 27"/>
                    <a:gd name="T4" fmla="*/ 0 w 59"/>
                    <a:gd name="T5" fmla="*/ 6 h 27"/>
                    <a:gd name="T6" fmla="*/ 0 w 59"/>
                    <a:gd name="T7" fmla="*/ 27 h 27"/>
                    <a:gd name="T8" fmla="*/ 48 w 59"/>
                    <a:gd name="T9" fmla="*/ 23 h 27"/>
                    <a:gd name="T10" fmla="*/ 48 w 59"/>
                    <a:gd name="T11" fmla="*/ 25 h 27"/>
                    <a:gd name="T12" fmla="*/ 48 w 59"/>
                    <a:gd name="T13" fmla="*/ 23 h 27"/>
                    <a:gd name="T14" fmla="*/ 55 w 59"/>
                    <a:gd name="T15" fmla="*/ 18 h 27"/>
                    <a:gd name="T16" fmla="*/ 59 w 59"/>
                    <a:gd name="T17" fmla="*/ 12 h 27"/>
                    <a:gd name="T18" fmla="*/ 55 w 59"/>
                    <a:gd name="T19" fmla="*/ 6 h 27"/>
                    <a:gd name="T20" fmla="*/ 48 w 59"/>
                    <a:gd name="T21" fmla="*/ 2 h 27"/>
                    <a:gd name="T22" fmla="*/ 48 w 59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7">
                      <a:moveTo>
                        <a:pt x="48" y="0"/>
                      </a:moveTo>
                      <a:lnTo>
                        <a:pt x="48" y="2"/>
                      </a:lnTo>
                      <a:lnTo>
                        <a:pt x="0" y="6"/>
                      </a:lnTo>
                      <a:lnTo>
                        <a:pt x="0" y="27"/>
                      </a:lnTo>
                      <a:lnTo>
                        <a:pt x="48" y="23"/>
                      </a:lnTo>
                      <a:lnTo>
                        <a:pt x="48" y="25"/>
                      </a:lnTo>
                      <a:lnTo>
                        <a:pt x="48" y="23"/>
                      </a:lnTo>
                      <a:lnTo>
                        <a:pt x="55" y="18"/>
                      </a:lnTo>
                      <a:lnTo>
                        <a:pt x="59" y="12"/>
                      </a:lnTo>
                      <a:lnTo>
                        <a:pt x="55" y="6"/>
                      </a:lnTo>
                      <a:lnTo>
                        <a:pt x="48" y="2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7" name="Freeform 655"/>
                <p:cNvSpPr>
                  <a:spLocks/>
                </p:cNvSpPr>
                <p:nvPr/>
              </p:nvSpPr>
              <p:spPr bwMode="auto">
                <a:xfrm>
                  <a:off x="2607" y="2678"/>
                  <a:ext cx="65" cy="25"/>
                </a:xfrm>
                <a:custGeom>
                  <a:avLst/>
                  <a:gdLst>
                    <a:gd name="T0" fmla="*/ 51 w 65"/>
                    <a:gd name="T1" fmla="*/ 2 h 25"/>
                    <a:gd name="T2" fmla="*/ 53 w 65"/>
                    <a:gd name="T3" fmla="*/ 0 h 25"/>
                    <a:gd name="T4" fmla="*/ 0 w 65"/>
                    <a:gd name="T5" fmla="*/ 0 h 25"/>
                    <a:gd name="T6" fmla="*/ 0 w 65"/>
                    <a:gd name="T7" fmla="*/ 25 h 25"/>
                    <a:gd name="T8" fmla="*/ 53 w 65"/>
                    <a:gd name="T9" fmla="*/ 25 h 25"/>
                    <a:gd name="T10" fmla="*/ 55 w 65"/>
                    <a:gd name="T11" fmla="*/ 23 h 25"/>
                    <a:gd name="T12" fmla="*/ 53 w 65"/>
                    <a:gd name="T13" fmla="*/ 25 h 25"/>
                    <a:gd name="T14" fmla="*/ 63 w 65"/>
                    <a:gd name="T15" fmla="*/ 20 h 25"/>
                    <a:gd name="T16" fmla="*/ 65 w 65"/>
                    <a:gd name="T17" fmla="*/ 12 h 25"/>
                    <a:gd name="T18" fmla="*/ 63 w 65"/>
                    <a:gd name="T19" fmla="*/ 4 h 25"/>
                    <a:gd name="T20" fmla="*/ 53 w 65"/>
                    <a:gd name="T21" fmla="*/ 0 h 25"/>
                    <a:gd name="T22" fmla="*/ 51 w 6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5" h="25">
                      <a:moveTo>
                        <a:pt x="51" y="2"/>
                      </a:moveTo>
                      <a:lnTo>
                        <a:pt x="53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53" y="25"/>
                      </a:lnTo>
                      <a:lnTo>
                        <a:pt x="55" y="23"/>
                      </a:lnTo>
                      <a:lnTo>
                        <a:pt x="53" y="25"/>
                      </a:lnTo>
                      <a:lnTo>
                        <a:pt x="63" y="20"/>
                      </a:lnTo>
                      <a:lnTo>
                        <a:pt x="65" y="12"/>
                      </a:lnTo>
                      <a:lnTo>
                        <a:pt x="63" y="4"/>
                      </a:lnTo>
                      <a:lnTo>
                        <a:pt x="53" y="0"/>
                      </a:lnTo>
                      <a:lnTo>
                        <a:pt x="5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8" name="Freeform 656"/>
                <p:cNvSpPr>
                  <a:spLocks/>
                </p:cNvSpPr>
                <p:nvPr/>
              </p:nvSpPr>
              <p:spPr bwMode="auto">
                <a:xfrm>
                  <a:off x="2658" y="2676"/>
                  <a:ext cx="31" cy="25"/>
                </a:xfrm>
                <a:custGeom>
                  <a:avLst/>
                  <a:gdLst>
                    <a:gd name="T0" fmla="*/ 12 w 31"/>
                    <a:gd name="T1" fmla="*/ 2 h 25"/>
                    <a:gd name="T2" fmla="*/ 18 w 31"/>
                    <a:gd name="T3" fmla="*/ 0 h 25"/>
                    <a:gd name="T4" fmla="*/ 0 w 31"/>
                    <a:gd name="T5" fmla="*/ 4 h 25"/>
                    <a:gd name="T6" fmla="*/ 4 w 31"/>
                    <a:gd name="T7" fmla="*/ 25 h 25"/>
                    <a:gd name="T8" fmla="*/ 23 w 31"/>
                    <a:gd name="T9" fmla="*/ 20 h 25"/>
                    <a:gd name="T10" fmla="*/ 29 w 31"/>
                    <a:gd name="T11" fmla="*/ 18 h 25"/>
                    <a:gd name="T12" fmla="*/ 23 w 31"/>
                    <a:gd name="T13" fmla="*/ 20 h 25"/>
                    <a:gd name="T14" fmla="*/ 29 w 31"/>
                    <a:gd name="T15" fmla="*/ 16 h 25"/>
                    <a:gd name="T16" fmla="*/ 31 w 31"/>
                    <a:gd name="T17" fmla="*/ 8 h 25"/>
                    <a:gd name="T18" fmla="*/ 27 w 31"/>
                    <a:gd name="T19" fmla="*/ 2 h 25"/>
                    <a:gd name="T20" fmla="*/ 18 w 31"/>
                    <a:gd name="T21" fmla="*/ 0 h 25"/>
                    <a:gd name="T22" fmla="*/ 12 w 31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5">
                      <a:moveTo>
                        <a:pt x="12" y="2"/>
                      </a:moveTo>
                      <a:lnTo>
                        <a:pt x="18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23" y="20"/>
                      </a:lnTo>
                      <a:lnTo>
                        <a:pt x="29" y="18"/>
                      </a:lnTo>
                      <a:lnTo>
                        <a:pt x="23" y="20"/>
                      </a:lnTo>
                      <a:lnTo>
                        <a:pt x="29" y="16"/>
                      </a:lnTo>
                      <a:lnTo>
                        <a:pt x="31" y="8"/>
                      </a:lnTo>
                      <a:lnTo>
                        <a:pt x="27" y="2"/>
                      </a:lnTo>
                      <a:lnTo>
                        <a:pt x="18" y="0"/>
                      </a:lnTo>
                      <a:lnTo>
                        <a:pt x="12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09" name="Freeform 657"/>
                <p:cNvSpPr>
                  <a:spLocks/>
                </p:cNvSpPr>
                <p:nvPr/>
              </p:nvSpPr>
              <p:spPr bwMode="auto">
                <a:xfrm>
                  <a:off x="2670" y="2665"/>
                  <a:ext cx="29" cy="29"/>
                </a:xfrm>
                <a:custGeom>
                  <a:avLst/>
                  <a:gdLst>
                    <a:gd name="T0" fmla="*/ 21 w 29"/>
                    <a:gd name="T1" fmla="*/ 2 h 29"/>
                    <a:gd name="T2" fmla="*/ 8 w 29"/>
                    <a:gd name="T3" fmla="*/ 4 h 29"/>
                    <a:gd name="T4" fmla="*/ 0 w 29"/>
                    <a:gd name="T5" fmla="*/ 13 h 29"/>
                    <a:gd name="T6" fmla="*/ 17 w 29"/>
                    <a:gd name="T7" fmla="*/ 29 h 29"/>
                    <a:gd name="T8" fmla="*/ 25 w 29"/>
                    <a:gd name="T9" fmla="*/ 21 h 29"/>
                    <a:gd name="T10" fmla="*/ 13 w 29"/>
                    <a:gd name="T11" fmla="*/ 23 h 29"/>
                    <a:gd name="T12" fmla="*/ 25 w 29"/>
                    <a:gd name="T13" fmla="*/ 21 h 29"/>
                    <a:gd name="T14" fmla="*/ 29 w 29"/>
                    <a:gd name="T15" fmla="*/ 13 h 29"/>
                    <a:gd name="T16" fmla="*/ 25 w 29"/>
                    <a:gd name="T17" fmla="*/ 4 h 29"/>
                    <a:gd name="T18" fmla="*/ 17 w 29"/>
                    <a:gd name="T19" fmla="*/ 0 h 29"/>
                    <a:gd name="T20" fmla="*/ 8 w 29"/>
                    <a:gd name="T21" fmla="*/ 4 h 29"/>
                    <a:gd name="T22" fmla="*/ 21 w 29"/>
                    <a:gd name="T23" fmla="*/ 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1" y="2"/>
                      </a:moveTo>
                      <a:lnTo>
                        <a:pt x="8" y="4"/>
                      </a:lnTo>
                      <a:lnTo>
                        <a:pt x="0" y="13"/>
                      </a:lnTo>
                      <a:lnTo>
                        <a:pt x="17" y="29"/>
                      </a:lnTo>
                      <a:lnTo>
                        <a:pt x="25" y="21"/>
                      </a:lnTo>
                      <a:lnTo>
                        <a:pt x="13" y="23"/>
                      </a:lnTo>
                      <a:lnTo>
                        <a:pt x="25" y="21"/>
                      </a:lnTo>
                      <a:lnTo>
                        <a:pt x="29" y="13"/>
                      </a:lnTo>
                      <a:lnTo>
                        <a:pt x="25" y="4"/>
                      </a:lnTo>
                      <a:lnTo>
                        <a:pt x="17" y="0"/>
                      </a:lnTo>
                      <a:lnTo>
                        <a:pt x="8" y="4"/>
                      </a:ln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0" name="Freeform 658"/>
                <p:cNvSpPr>
                  <a:spLocks/>
                </p:cNvSpPr>
                <p:nvPr/>
              </p:nvSpPr>
              <p:spPr bwMode="auto">
                <a:xfrm>
                  <a:off x="2683" y="2667"/>
                  <a:ext cx="23" cy="25"/>
                </a:xfrm>
                <a:custGeom>
                  <a:avLst/>
                  <a:gdLst>
                    <a:gd name="T0" fmla="*/ 16 w 23"/>
                    <a:gd name="T1" fmla="*/ 4 h 25"/>
                    <a:gd name="T2" fmla="*/ 16 w 23"/>
                    <a:gd name="T3" fmla="*/ 4 h 25"/>
                    <a:gd name="T4" fmla="*/ 8 w 23"/>
                    <a:gd name="T5" fmla="*/ 0 h 25"/>
                    <a:gd name="T6" fmla="*/ 0 w 23"/>
                    <a:gd name="T7" fmla="*/ 21 h 25"/>
                    <a:gd name="T8" fmla="*/ 8 w 23"/>
                    <a:gd name="T9" fmla="*/ 25 h 25"/>
                    <a:gd name="T10" fmla="*/ 8 w 23"/>
                    <a:gd name="T11" fmla="*/ 25 h 25"/>
                    <a:gd name="T12" fmla="*/ 8 w 23"/>
                    <a:gd name="T13" fmla="*/ 25 h 25"/>
                    <a:gd name="T14" fmla="*/ 16 w 23"/>
                    <a:gd name="T15" fmla="*/ 25 h 25"/>
                    <a:gd name="T16" fmla="*/ 23 w 23"/>
                    <a:gd name="T17" fmla="*/ 17 h 25"/>
                    <a:gd name="T18" fmla="*/ 23 w 23"/>
                    <a:gd name="T19" fmla="*/ 11 h 25"/>
                    <a:gd name="T20" fmla="*/ 16 w 23"/>
                    <a:gd name="T21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3" h="25">
                      <a:moveTo>
                        <a:pt x="16" y="4"/>
                      </a:move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6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1" name="Freeform 659"/>
                <p:cNvSpPr>
                  <a:spLocks/>
                </p:cNvSpPr>
                <p:nvPr/>
              </p:nvSpPr>
              <p:spPr bwMode="auto">
                <a:xfrm>
                  <a:off x="2691" y="2671"/>
                  <a:ext cx="46" cy="34"/>
                </a:xfrm>
                <a:custGeom>
                  <a:avLst/>
                  <a:gdLst>
                    <a:gd name="T0" fmla="*/ 40 w 46"/>
                    <a:gd name="T1" fmla="*/ 13 h 34"/>
                    <a:gd name="T2" fmla="*/ 40 w 46"/>
                    <a:gd name="T3" fmla="*/ 13 h 34"/>
                    <a:gd name="T4" fmla="*/ 8 w 46"/>
                    <a:gd name="T5" fmla="*/ 0 h 34"/>
                    <a:gd name="T6" fmla="*/ 0 w 46"/>
                    <a:gd name="T7" fmla="*/ 21 h 34"/>
                    <a:gd name="T8" fmla="*/ 31 w 46"/>
                    <a:gd name="T9" fmla="*/ 34 h 34"/>
                    <a:gd name="T10" fmla="*/ 31 w 46"/>
                    <a:gd name="T11" fmla="*/ 34 h 34"/>
                    <a:gd name="T12" fmla="*/ 31 w 46"/>
                    <a:gd name="T13" fmla="*/ 34 h 34"/>
                    <a:gd name="T14" fmla="*/ 40 w 46"/>
                    <a:gd name="T15" fmla="*/ 34 h 34"/>
                    <a:gd name="T16" fmla="*/ 46 w 46"/>
                    <a:gd name="T17" fmla="*/ 25 h 34"/>
                    <a:gd name="T18" fmla="*/ 46 w 46"/>
                    <a:gd name="T19" fmla="*/ 19 h 34"/>
                    <a:gd name="T20" fmla="*/ 40 w 46"/>
                    <a:gd name="T21" fmla="*/ 1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6" h="34">
                      <a:moveTo>
                        <a:pt x="40" y="13"/>
                      </a:moveTo>
                      <a:lnTo>
                        <a:pt x="40" y="13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31" y="34"/>
                      </a:lnTo>
                      <a:lnTo>
                        <a:pt x="31" y="34"/>
                      </a:lnTo>
                      <a:lnTo>
                        <a:pt x="31" y="34"/>
                      </a:lnTo>
                      <a:lnTo>
                        <a:pt x="40" y="34"/>
                      </a:lnTo>
                      <a:lnTo>
                        <a:pt x="46" y="25"/>
                      </a:lnTo>
                      <a:lnTo>
                        <a:pt x="46" y="19"/>
                      </a:lnTo>
                      <a:lnTo>
                        <a:pt x="4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2" name="Freeform 660"/>
                <p:cNvSpPr>
                  <a:spLocks/>
                </p:cNvSpPr>
                <p:nvPr/>
              </p:nvSpPr>
              <p:spPr bwMode="auto">
                <a:xfrm>
                  <a:off x="2722" y="2684"/>
                  <a:ext cx="32" cy="29"/>
                </a:xfrm>
                <a:custGeom>
                  <a:avLst/>
                  <a:gdLst>
                    <a:gd name="T0" fmla="*/ 28 w 32"/>
                    <a:gd name="T1" fmla="*/ 10 h 29"/>
                    <a:gd name="T2" fmla="*/ 25 w 32"/>
                    <a:gd name="T3" fmla="*/ 8 h 29"/>
                    <a:gd name="T4" fmla="*/ 9 w 32"/>
                    <a:gd name="T5" fmla="*/ 0 h 29"/>
                    <a:gd name="T6" fmla="*/ 0 w 32"/>
                    <a:gd name="T7" fmla="*/ 21 h 29"/>
                    <a:gd name="T8" fmla="*/ 17 w 32"/>
                    <a:gd name="T9" fmla="*/ 29 h 29"/>
                    <a:gd name="T10" fmla="*/ 15 w 32"/>
                    <a:gd name="T11" fmla="*/ 27 h 29"/>
                    <a:gd name="T12" fmla="*/ 17 w 32"/>
                    <a:gd name="T13" fmla="*/ 29 h 29"/>
                    <a:gd name="T14" fmla="*/ 25 w 32"/>
                    <a:gd name="T15" fmla="*/ 29 h 29"/>
                    <a:gd name="T16" fmla="*/ 32 w 32"/>
                    <a:gd name="T17" fmla="*/ 21 h 29"/>
                    <a:gd name="T18" fmla="*/ 32 w 32"/>
                    <a:gd name="T19" fmla="*/ 14 h 29"/>
                    <a:gd name="T20" fmla="*/ 25 w 32"/>
                    <a:gd name="T21" fmla="*/ 8 h 29"/>
                    <a:gd name="T22" fmla="*/ 28 w 32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9">
                      <a:moveTo>
                        <a:pt x="28" y="10"/>
                      </a:moveTo>
                      <a:lnTo>
                        <a:pt x="25" y="8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17" y="29"/>
                      </a:lnTo>
                      <a:lnTo>
                        <a:pt x="15" y="27"/>
                      </a:lnTo>
                      <a:lnTo>
                        <a:pt x="17" y="29"/>
                      </a:lnTo>
                      <a:lnTo>
                        <a:pt x="25" y="29"/>
                      </a:lnTo>
                      <a:lnTo>
                        <a:pt x="32" y="21"/>
                      </a:lnTo>
                      <a:lnTo>
                        <a:pt x="32" y="14"/>
                      </a:lnTo>
                      <a:lnTo>
                        <a:pt x="25" y="8"/>
                      </a:lnTo>
                      <a:lnTo>
                        <a:pt x="28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3" name="Freeform 661"/>
                <p:cNvSpPr>
                  <a:spLocks/>
                </p:cNvSpPr>
                <p:nvPr/>
              </p:nvSpPr>
              <p:spPr bwMode="auto">
                <a:xfrm>
                  <a:off x="2737" y="2694"/>
                  <a:ext cx="35" cy="36"/>
                </a:xfrm>
                <a:custGeom>
                  <a:avLst/>
                  <a:gdLst>
                    <a:gd name="T0" fmla="*/ 33 w 35"/>
                    <a:gd name="T1" fmla="*/ 17 h 36"/>
                    <a:gd name="T2" fmla="*/ 31 w 35"/>
                    <a:gd name="T3" fmla="*/ 17 h 36"/>
                    <a:gd name="T4" fmla="*/ 13 w 35"/>
                    <a:gd name="T5" fmla="*/ 0 h 36"/>
                    <a:gd name="T6" fmla="*/ 0 w 35"/>
                    <a:gd name="T7" fmla="*/ 17 h 36"/>
                    <a:gd name="T8" fmla="*/ 19 w 35"/>
                    <a:gd name="T9" fmla="*/ 34 h 36"/>
                    <a:gd name="T10" fmla="*/ 17 w 35"/>
                    <a:gd name="T11" fmla="*/ 34 h 36"/>
                    <a:gd name="T12" fmla="*/ 19 w 35"/>
                    <a:gd name="T13" fmla="*/ 34 h 36"/>
                    <a:gd name="T14" fmla="*/ 27 w 35"/>
                    <a:gd name="T15" fmla="*/ 36 h 36"/>
                    <a:gd name="T16" fmla="*/ 33 w 35"/>
                    <a:gd name="T17" fmla="*/ 32 h 36"/>
                    <a:gd name="T18" fmla="*/ 35 w 35"/>
                    <a:gd name="T19" fmla="*/ 23 h 36"/>
                    <a:gd name="T20" fmla="*/ 31 w 35"/>
                    <a:gd name="T21" fmla="*/ 17 h 36"/>
                    <a:gd name="T22" fmla="*/ 33 w 35"/>
                    <a:gd name="T23" fmla="*/ 17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6">
                      <a:moveTo>
                        <a:pt x="33" y="17"/>
                      </a:moveTo>
                      <a:lnTo>
                        <a:pt x="31" y="17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19" y="34"/>
                      </a:lnTo>
                      <a:lnTo>
                        <a:pt x="17" y="34"/>
                      </a:lnTo>
                      <a:lnTo>
                        <a:pt x="19" y="34"/>
                      </a:lnTo>
                      <a:lnTo>
                        <a:pt x="27" y="36"/>
                      </a:lnTo>
                      <a:lnTo>
                        <a:pt x="33" y="32"/>
                      </a:lnTo>
                      <a:lnTo>
                        <a:pt x="35" y="23"/>
                      </a:lnTo>
                      <a:lnTo>
                        <a:pt x="31" y="17"/>
                      </a:lnTo>
                      <a:lnTo>
                        <a:pt x="33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4" name="Freeform 662"/>
                <p:cNvSpPr>
                  <a:spLocks/>
                </p:cNvSpPr>
                <p:nvPr/>
              </p:nvSpPr>
              <p:spPr bwMode="auto">
                <a:xfrm>
                  <a:off x="2754" y="2711"/>
                  <a:ext cx="29" cy="29"/>
                </a:xfrm>
                <a:custGeom>
                  <a:avLst/>
                  <a:gdLst>
                    <a:gd name="T0" fmla="*/ 16 w 29"/>
                    <a:gd name="T1" fmla="*/ 4 h 29"/>
                    <a:gd name="T2" fmla="*/ 25 w 29"/>
                    <a:gd name="T3" fmla="*/ 8 h 29"/>
                    <a:gd name="T4" fmla="*/ 16 w 29"/>
                    <a:gd name="T5" fmla="*/ 0 h 29"/>
                    <a:gd name="T6" fmla="*/ 0 w 29"/>
                    <a:gd name="T7" fmla="*/ 17 h 29"/>
                    <a:gd name="T8" fmla="*/ 8 w 29"/>
                    <a:gd name="T9" fmla="*/ 25 h 29"/>
                    <a:gd name="T10" fmla="*/ 16 w 29"/>
                    <a:gd name="T11" fmla="*/ 29 h 29"/>
                    <a:gd name="T12" fmla="*/ 8 w 29"/>
                    <a:gd name="T13" fmla="*/ 25 h 29"/>
                    <a:gd name="T14" fmla="*/ 16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7 h 29"/>
                    <a:gd name="T20" fmla="*/ 25 w 29"/>
                    <a:gd name="T21" fmla="*/ 8 h 29"/>
                    <a:gd name="T22" fmla="*/ 16 w 29"/>
                    <a:gd name="T23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6" y="4"/>
                      </a:moveTo>
                      <a:lnTo>
                        <a:pt x="25" y="8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16" y="29"/>
                      </a:lnTo>
                      <a:lnTo>
                        <a:pt x="8" y="25"/>
                      </a:lnTo>
                      <a:lnTo>
                        <a:pt x="16" y="29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8"/>
                      </a:lnTo>
                      <a:lnTo>
                        <a:pt x="16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5" name="Freeform 663"/>
                <p:cNvSpPr>
                  <a:spLocks/>
                </p:cNvSpPr>
                <p:nvPr/>
              </p:nvSpPr>
              <p:spPr bwMode="auto">
                <a:xfrm>
                  <a:off x="2770" y="2715"/>
                  <a:ext cx="21" cy="25"/>
                </a:xfrm>
                <a:custGeom>
                  <a:avLst/>
                  <a:gdLst>
                    <a:gd name="T0" fmla="*/ 9 w 21"/>
                    <a:gd name="T1" fmla="*/ 0 h 25"/>
                    <a:gd name="T2" fmla="*/ 9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9 w 21"/>
                    <a:gd name="T9" fmla="*/ 25 h 25"/>
                    <a:gd name="T10" fmla="*/ 9 w 21"/>
                    <a:gd name="T11" fmla="*/ 25 h 25"/>
                    <a:gd name="T12" fmla="*/ 9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3 h 25"/>
                    <a:gd name="T18" fmla="*/ 19 w 21"/>
                    <a:gd name="T19" fmla="*/ 4 h 25"/>
                    <a:gd name="T20" fmla="*/ 9 w 21"/>
                    <a:gd name="T2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1" h="25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9" y="25"/>
                      </a:lnTo>
                      <a:lnTo>
                        <a:pt x="9" y="25"/>
                      </a:lnTo>
                      <a:lnTo>
                        <a:pt x="9" y="25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4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6" name="Freeform 664"/>
                <p:cNvSpPr>
                  <a:spLocks/>
                </p:cNvSpPr>
                <p:nvPr/>
              </p:nvSpPr>
              <p:spPr bwMode="auto">
                <a:xfrm>
                  <a:off x="2779" y="2715"/>
                  <a:ext cx="27" cy="25"/>
                </a:xfrm>
                <a:custGeom>
                  <a:avLst/>
                  <a:gdLst>
                    <a:gd name="T0" fmla="*/ 4 w 27"/>
                    <a:gd name="T1" fmla="*/ 9 h 25"/>
                    <a:gd name="T2" fmla="*/ 14 w 27"/>
                    <a:gd name="T3" fmla="*/ 0 h 25"/>
                    <a:gd name="T4" fmla="*/ 0 w 27"/>
                    <a:gd name="T5" fmla="*/ 0 h 25"/>
                    <a:gd name="T6" fmla="*/ 0 w 27"/>
                    <a:gd name="T7" fmla="*/ 25 h 25"/>
                    <a:gd name="T8" fmla="*/ 14 w 27"/>
                    <a:gd name="T9" fmla="*/ 25 h 25"/>
                    <a:gd name="T10" fmla="*/ 25 w 27"/>
                    <a:gd name="T11" fmla="*/ 17 h 25"/>
                    <a:gd name="T12" fmla="*/ 14 w 27"/>
                    <a:gd name="T13" fmla="*/ 25 h 25"/>
                    <a:gd name="T14" fmla="*/ 25 w 27"/>
                    <a:gd name="T15" fmla="*/ 21 h 25"/>
                    <a:gd name="T16" fmla="*/ 27 w 27"/>
                    <a:gd name="T17" fmla="*/ 13 h 25"/>
                    <a:gd name="T18" fmla="*/ 25 w 27"/>
                    <a:gd name="T19" fmla="*/ 4 h 25"/>
                    <a:gd name="T20" fmla="*/ 14 w 27"/>
                    <a:gd name="T21" fmla="*/ 0 h 25"/>
                    <a:gd name="T22" fmla="*/ 4 w 27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4" y="9"/>
                      </a:move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4" y="25"/>
                      </a:lnTo>
                      <a:lnTo>
                        <a:pt x="25" y="17"/>
                      </a:lnTo>
                      <a:lnTo>
                        <a:pt x="14" y="25"/>
                      </a:lnTo>
                      <a:lnTo>
                        <a:pt x="25" y="21"/>
                      </a:lnTo>
                      <a:lnTo>
                        <a:pt x="27" y="13"/>
                      </a:lnTo>
                      <a:lnTo>
                        <a:pt x="25" y="4"/>
                      </a:lnTo>
                      <a:lnTo>
                        <a:pt x="14" y="0"/>
                      </a:lnTo>
                      <a:lnTo>
                        <a:pt x="4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7" name="Freeform 665"/>
                <p:cNvSpPr>
                  <a:spLocks/>
                </p:cNvSpPr>
                <p:nvPr/>
              </p:nvSpPr>
              <p:spPr bwMode="auto">
                <a:xfrm>
                  <a:off x="2783" y="2709"/>
                  <a:ext cx="25" cy="23"/>
                </a:xfrm>
                <a:custGeom>
                  <a:avLst/>
                  <a:gdLst>
                    <a:gd name="T0" fmla="*/ 17 w 25"/>
                    <a:gd name="T1" fmla="*/ 0 h 23"/>
                    <a:gd name="T2" fmla="*/ 4 w 25"/>
                    <a:gd name="T3" fmla="*/ 6 h 23"/>
                    <a:gd name="T4" fmla="*/ 0 w 25"/>
                    <a:gd name="T5" fmla="*/ 15 h 23"/>
                    <a:gd name="T6" fmla="*/ 21 w 25"/>
                    <a:gd name="T7" fmla="*/ 23 h 23"/>
                    <a:gd name="T8" fmla="*/ 25 w 25"/>
                    <a:gd name="T9" fmla="*/ 15 h 23"/>
                    <a:gd name="T10" fmla="*/ 12 w 25"/>
                    <a:gd name="T11" fmla="*/ 21 h 23"/>
                    <a:gd name="T12" fmla="*/ 25 w 25"/>
                    <a:gd name="T13" fmla="*/ 15 h 23"/>
                    <a:gd name="T14" fmla="*/ 25 w 25"/>
                    <a:gd name="T15" fmla="*/ 6 h 23"/>
                    <a:gd name="T16" fmla="*/ 19 w 25"/>
                    <a:gd name="T17" fmla="*/ 0 h 23"/>
                    <a:gd name="T18" fmla="*/ 10 w 25"/>
                    <a:gd name="T19" fmla="*/ 0 h 23"/>
                    <a:gd name="T20" fmla="*/ 4 w 25"/>
                    <a:gd name="T21" fmla="*/ 6 h 23"/>
                    <a:gd name="T22" fmla="*/ 17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7" y="0"/>
                      </a:moveTo>
                      <a:lnTo>
                        <a:pt x="4" y="6"/>
                      </a:lnTo>
                      <a:lnTo>
                        <a:pt x="0" y="15"/>
                      </a:lnTo>
                      <a:lnTo>
                        <a:pt x="21" y="23"/>
                      </a:lnTo>
                      <a:lnTo>
                        <a:pt x="25" y="15"/>
                      </a:lnTo>
                      <a:lnTo>
                        <a:pt x="12" y="21"/>
                      </a:lnTo>
                      <a:lnTo>
                        <a:pt x="25" y="15"/>
                      </a:lnTo>
                      <a:lnTo>
                        <a:pt x="25" y="6"/>
                      </a:lnTo>
                      <a:lnTo>
                        <a:pt x="19" y="0"/>
                      </a:lnTo>
                      <a:lnTo>
                        <a:pt x="10" y="0"/>
                      </a:lnTo>
                      <a:lnTo>
                        <a:pt x="4" y="6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8" name="Freeform 666"/>
                <p:cNvSpPr>
                  <a:spLocks/>
                </p:cNvSpPr>
                <p:nvPr/>
              </p:nvSpPr>
              <p:spPr bwMode="auto">
                <a:xfrm>
                  <a:off x="2795" y="2709"/>
                  <a:ext cx="34" cy="25"/>
                </a:xfrm>
                <a:custGeom>
                  <a:avLst/>
                  <a:gdLst>
                    <a:gd name="T0" fmla="*/ 28 w 34"/>
                    <a:gd name="T1" fmla="*/ 4 h 25"/>
                    <a:gd name="T2" fmla="*/ 26 w 34"/>
                    <a:gd name="T3" fmla="*/ 4 h 25"/>
                    <a:gd name="T4" fmla="*/ 5 w 34"/>
                    <a:gd name="T5" fmla="*/ 0 h 25"/>
                    <a:gd name="T6" fmla="*/ 0 w 34"/>
                    <a:gd name="T7" fmla="*/ 21 h 25"/>
                    <a:gd name="T8" fmla="*/ 21 w 34"/>
                    <a:gd name="T9" fmla="*/ 25 h 25"/>
                    <a:gd name="T10" fmla="*/ 19 w 34"/>
                    <a:gd name="T11" fmla="*/ 25 h 25"/>
                    <a:gd name="T12" fmla="*/ 21 w 34"/>
                    <a:gd name="T13" fmla="*/ 25 h 25"/>
                    <a:gd name="T14" fmla="*/ 30 w 34"/>
                    <a:gd name="T15" fmla="*/ 23 h 25"/>
                    <a:gd name="T16" fmla="*/ 34 w 34"/>
                    <a:gd name="T17" fmla="*/ 17 h 25"/>
                    <a:gd name="T18" fmla="*/ 32 w 34"/>
                    <a:gd name="T19" fmla="*/ 8 h 25"/>
                    <a:gd name="T20" fmla="*/ 26 w 34"/>
                    <a:gd name="T21" fmla="*/ 4 h 25"/>
                    <a:gd name="T22" fmla="*/ 28 w 34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25">
                      <a:moveTo>
                        <a:pt x="28" y="4"/>
                      </a:moveTo>
                      <a:lnTo>
                        <a:pt x="26" y="4"/>
                      </a:lnTo>
                      <a:lnTo>
                        <a:pt x="5" y="0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19" y="25"/>
                      </a:lnTo>
                      <a:lnTo>
                        <a:pt x="21" y="25"/>
                      </a:lnTo>
                      <a:lnTo>
                        <a:pt x="30" y="23"/>
                      </a:lnTo>
                      <a:lnTo>
                        <a:pt x="34" y="17"/>
                      </a:lnTo>
                      <a:lnTo>
                        <a:pt x="32" y="8"/>
                      </a:lnTo>
                      <a:lnTo>
                        <a:pt x="26" y="4"/>
                      </a:lnTo>
                      <a:lnTo>
                        <a:pt x="28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19" name="Freeform 667"/>
                <p:cNvSpPr>
                  <a:spLocks/>
                </p:cNvSpPr>
                <p:nvPr/>
              </p:nvSpPr>
              <p:spPr bwMode="auto">
                <a:xfrm>
                  <a:off x="2814" y="2713"/>
                  <a:ext cx="42" cy="33"/>
                </a:xfrm>
                <a:custGeom>
                  <a:avLst/>
                  <a:gdLst>
                    <a:gd name="T0" fmla="*/ 40 w 42"/>
                    <a:gd name="T1" fmla="*/ 15 h 33"/>
                    <a:gd name="T2" fmla="*/ 36 w 42"/>
                    <a:gd name="T3" fmla="*/ 13 h 33"/>
                    <a:gd name="T4" fmla="*/ 9 w 42"/>
                    <a:gd name="T5" fmla="*/ 0 h 33"/>
                    <a:gd name="T6" fmla="*/ 0 w 42"/>
                    <a:gd name="T7" fmla="*/ 21 h 33"/>
                    <a:gd name="T8" fmla="*/ 27 w 42"/>
                    <a:gd name="T9" fmla="*/ 33 h 33"/>
                    <a:gd name="T10" fmla="*/ 23 w 42"/>
                    <a:gd name="T11" fmla="*/ 31 h 33"/>
                    <a:gd name="T12" fmla="*/ 27 w 42"/>
                    <a:gd name="T13" fmla="*/ 33 h 33"/>
                    <a:gd name="T14" fmla="*/ 36 w 42"/>
                    <a:gd name="T15" fmla="*/ 33 h 33"/>
                    <a:gd name="T16" fmla="*/ 42 w 42"/>
                    <a:gd name="T17" fmla="*/ 25 h 33"/>
                    <a:gd name="T18" fmla="*/ 42 w 42"/>
                    <a:gd name="T19" fmla="*/ 19 h 33"/>
                    <a:gd name="T20" fmla="*/ 36 w 42"/>
                    <a:gd name="T21" fmla="*/ 13 h 33"/>
                    <a:gd name="T22" fmla="*/ 40 w 42"/>
                    <a:gd name="T23" fmla="*/ 15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33">
                      <a:moveTo>
                        <a:pt x="40" y="15"/>
                      </a:moveTo>
                      <a:lnTo>
                        <a:pt x="36" y="13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27" y="33"/>
                      </a:lnTo>
                      <a:lnTo>
                        <a:pt x="23" y="31"/>
                      </a:lnTo>
                      <a:lnTo>
                        <a:pt x="27" y="33"/>
                      </a:lnTo>
                      <a:lnTo>
                        <a:pt x="36" y="33"/>
                      </a:lnTo>
                      <a:lnTo>
                        <a:pt x="42" y="25"/>
                      </a:lnTo>
                      <a:lnTo>
                        <a:pt x="42" y="19"/>
                      </a:lnTo>
                      <a:lnTo>
                        <a:pt x="36" y="13"/>
                      </a:lnTo>
                      <a:lnTo>
                        <a:pt x="40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0" name="Freeform 668"/>
                <p:cNvSpPr>
                  <a:spLocks/>
                </p:cNvSpPr>
                <p:nvPr/>
              </p:nvSpPr>
              <p:spPr bwMode="auto">
                <a:xfrm>
                  <a:off x="2837" y="2728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6 h 25"/>
                    <a:gd name="T8" fmla="*/ 4 w 25"/>
                    <a:gd name="T9" fmla="*/ 21 h 25"/>
                    <a:gd name="T10" fmla="*/ 13 w 25"/>
                    <a:gd name="T11" fmla="*/ 25 h 25"/>
                    <a:gd name="T12" fmla="*/ 4 w 25"/>
                    <a:gd name="T13" fmla="*/ 21 h 25"/>
                    <a:gd name="T14" fmla="*/ 13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13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1" name="Freeform 669"/>
                <p:cNvSpPr>
                  <a:spLocks/>
                </p:cNvSpPr>
                <p:nvPr/>
              </p:nvSpPr>
              <p:spPr bwMode="auto">
                <a:xfrm>
                  <a:off x="2850" y="2728"/>
                  <a:ext cx="29" cy="25"/>
                </a:xfrm>
                <a:custGeom>
                  <a:avLst/>
                  <a:gdLst>
                    <a:gd name="T0" fmla="*/ 12 w 29"/>
                    <a:gd name="T1" fmla="*/ 2 h 25"/>
                    <a:gd name="T2" fmla="*/ 17 w 29"/>
                    <a:gd name="T3" fmla="*/ 0 h 25"/>
                    <a:gd name="T4" fmla="*/ 0 w 29"/>
                    <a:gd name="T5" fmla="*/ 0 h 25"/>
                    <a:gd name="T6" fmla="*/ 0 w 29"/>
                    <a:gd name="T7" fmla="*/ 25 h 25"/>
                    <a:gd name="T8" fmla="*/ 17 w 29"/>
                    <a:gd name="T9" fmla="*/ 25 h 25"/>
                    <a:gd name="T10" fmla="*/ 21 w 29"/>
                    <a:gd name="T11" fmla="*/ 23 h 25"/>
                    <a:gd name="T12" fmla="*/ 17 w 29"/>
                    <a:gd name="T13" fmla="*/ 25 h 25"/>
                    <a:gd name="T14" fmla="*/ 27 w 29"/>
                    <a:gd name="T15" fmla="*/ 21 h 25"/>
                    <a:gd name="T16" fmla="*/ 29 w 29"/>
                    <a:gd name="T17" fmla="*/ 12 h 25"/>
                    <a:gd name="T18" fmla="*/ 27 w 29"/>
                    <a:gd name="T19" fmla="*/ 4 h 25"/>
                    <a:gd name="T20" fmla="*/ 17 w 29"/>
                    <a:gd name="T21" fmla="*/ 0 h 25"/>
                    <a:gd name="T22" fmla="*/ 12 w 29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12" y="2"/>
                      </a:moveTo>
                      <a:lnTo>
                        <a:pt x="17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7" y="25"/>
                      </a:lnTo>
                      <a:lnTo>
                        <a:pt x="21" y="23"/>
                      </a:lnTo>
                      <a:lnTo>
                        <a:pt x="17" y="25"/>
                      </a:lnTo>
                      <a:lnTo>
                        <a:pt x="27" y="21"/>
                      </a:lnTo>
                      <a:lnTo>
                        <a:pt x="29" y="12"/>
                      </a:lnTo>
                      <a:lnTo>
                        <a:pt x="27" y="4"/>
                      </a:lnTo>
                      <a:lnTo>
                        <a:pt x="17" y="0"/>
                      </a:lnTo>
                      <a:lnTo>
                        <a:pt x="12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2" name="Freeform 670"/>
                <p:cNvSpPr>
                  <a:spLocks/>
                </p:cNvSpPr>
                <p:nvPr/>
              </p:nvSpPr>
              <p:spPr bwMode="auto">
                <a:xfrm>
                  <a:off x="2862" y="2726"/>
                  <a:ext cx="25" cy="25"/>
                </a:xfrm>
                <a:custGeom>
                  <a:avLst/>
                  <a:gdLst>
                    <a:gd name="T0" fmla="*/ 19 w 25"/>
                    <a:gd name="T1" fmla="*/ 0 h 25"/>
                    <a:gd name="T2" fmla="*/ 11 w 25"/>
                    <a:gd name="T3" fmla="*/ 0 h 25"/>
                    <a:gd name="T4" fmla="*/ 0 w 25"/>
                    <a:gd name="T5" fmla="*/ 4 h 25"/>
                    <a:gd name="T6" fmla="*/ 9 w 25"/>
                    <a:gd name="T7" fmla="*/ 25 h 25"/>
                    <a:gd name="T8" fmla="*/ 19 w 25"/>
                    <a:gd name="T9" fmla="*/ 20 h 25"/>
                    <a:gd name="T10" fmla="*/ 11 w 25"/>
                    <a:gd name="T11" fmla="*/ 20 h 25"/>
                    <a:gd name="T12" fmla="*/ 19 w 25"/>
                    <a:gd name="T13" fmla="*/ 20 h 25"/>
                    <a:gd name="T14" fmla="*/ 25 w 25"/>
                    <a:gd name="T15" fmla="*/ 14 h 25"/>
                    <a:gd name="T16" fmla="*/ 25 w 25"/>
                    <a:gd name="T17" fmla="*/ 6 h 25"/>
                    <a:gd name="T18" fmla="*/ 19 w 25"/>
                    <a:gd name="T19" fmla="*/ 0 h 25"/>
                    <a:gd name="T20" fmla="*/ 11 w 25"/>
                    <a:gd name="T21" fmla="*/ 0 h 25"/>
                    <a:gd name="T22" fmla="*/ 19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9" y="0"/>
                      </a:moveTo>
                      <a:lnTo>
                        <a:pt x="11" y="0"/>
                      </a:lnTo>
                      <a:lnTo>
                        <a:pt x="0" y="4"/>
                      </a:lnTo>
                      <a:lnTo>
                        <a:pt x="9" y="25"/>
                      </a:lnTo>
                      <a:lnTo>
                        <a:pt x="19" y="20"/>
                      </a:lnTo>
                      <a:lnTo>
                        <a:pt x="11" y="20"/>
                      </a:lnTo>
                      <a:lnTo>
                        <a:pt x="19" y="20"/>
                      </a:lnTo>
                      <a:lnTo>
                        <a:pt x="25" y="14"/>
                      </a:lnTo>
                      <a:lnTo>
                        <a:pt x="25" y="6"/>
                      </a:lnTo>
                      <a:lnTo>
                        <a:pt x="19" y="0"/>
                      </a:lnTo>
                      <a:lnTo>
                        <a:pt x="11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3" name="Freeform 671"/>
                <p:cNvSpPr>
                  <a:spLocks/>
                </p:cNvSpPr>
                <p:nvPr/>
              </p:nvSpPr>
              <p:spPr bwMode="auto">
                <a:xfrm>
                  <a:off x="2873" y="2726"/>
                  <a:ext cx="23" cy="25"/>
                </a:xfrm>
                <a:custGeom>
                  <a:avLst/>
                  <a:gdLst>
                    <a:gd name="T0" fmla="*/ 2 w 23"/>
                    <a:gd name="T1" fmla="*/ 10 h 25"/>
                    <a:gd name="T2" fmla="*/ 17 w 23"/>
                    <a:gd name="T3" fmla="*/ 4 h 25"/>
                    <a:gd name="T4" fmla="*/ 8 w 23"/>
                    <a:gd name="T5" fmla="*/ 0 h 25"/>
                    <a:gd name="T6" fmla="*/ 0 w 23"/>
                    <a:gd name="T7" fmla="*/ 20 h 25"/>
                    <a:gd name="T8" fmla="*/ 8 w 23"/>
                    <a:gd name="T9" fmla="*/ 25 h 25"/>
                    <a:gd name="T10" fmla="*/ 23 w 23"/>
                    <a:gd name="T11" fmla="*/ 18 h 25"/>
                    <a:gd name="T12" fmla="*/ 8 w 23"/>
                    <a:gd name="T13" fmla="*/ 25 h 25"/>
                    <a:gd name="T14" fmla="*/ 17 w 23"/>
                    <a:gd name="T15" fmla="*/ 25 h 25"/>
                    <a:gd name="T16" fmla="*/ 23 w 23"/>
                    <a:gd name="T17" fmla="*/ 16 h 25"/>
                    <a:gd name="T18" fmla="*/ 23 w 23"/>
                    <a:gd name="T19" fmla="*/ 10 h 25"/>
                    <a:gd name="T20" fmla="*/ 17 w 23"/>
                    <a:gd name="T21" fmla="*/ 4 h 25"/>
                    <a:gd name="T22" fmla="*/ 2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10"/>
                      </a:moveTo>
                      <a:lnTo>
                        <a:pt x="17" y="4"/>
                      </a:lnTo>
                      <a:lnTo>
                        <a:pt x="8" y="0"/>
                      </a:lnTo>
                      <a:lnTo>
                        <a:pt x="0" y="20"/>
                      </a:lnTo>
                      <a:lnTo>
                        <a:pt x="8" y="25"/>
                      </a:lnTo>
                      <a:lnTo>
                        <a:pt x="23" y="18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16"/>
                      </a:lnTo>
                      <a:lnTo>
                        <a:pt x="23" y="10"/>
                      </a:lnTo>
                      <a:lnTo>
                        <a:pt x="17" y="4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4" name="Freeform 672"/>
                <p:cNvSpPr>
                  <a:spLocks/>
                </p:cNvSpPr>
                <p:nvPr/>
              </p:nvSpPr>
              <p:spPr bwMode="auto">
                <a:xfrm>
                  <a:off x="2875" y="2721"/>
                  <a:ext cx="25" cy="23"/>
                </a:xfrm>
                <a:custGeom>
                  <a:avLst/>
                  <a:gdLst>
                    <a:gd name="T0" fmla="*/ 23 w 25"/>
                    <a:gd name="T1" fmla="*/ 3 h 23"/>
                    <a:gd name="T2" fmla="*/ 4 w 25"/>
                    <a:gd name="T3" fmla="*/ 7 h 23"/>
                    <a:gd name="T4" fmla="*/ 0 w 25"/>
                    <a:gd name="T5" fmla="*/ 15 h 23"/>
                    <a:gd name="T6" fmla="*/ 21 w 25"/>
                    <a:gd name="T7" fmla="*/ 23 h 23"/>
                    <a:gd name="T8" fmla="*/ 25 w 25"/>
                    <a:gd name="T9" fmla="*/ 15 h 23"/>
                    <a:gd name="T10" fmla="*/ 6 w 25"/>
                    <a:gd name="T11" fmla="*/ 19 h 23"/>
                    <a:gd name="T12" fmla="*/ 25 w 25"/>
                    <a:gd name="T13" fmla="*/ 15 h 23"/>
                    <a:gd name="T14" fmla="*/ 25 w 25"/>
                    <a:gd name="T15" fmla="*/ 7 h 23"/>
                    <a:gd name="T16" fmla="*/ 19 w 25"/>
                    <a:gd name="T17" fmla="*/ 0 h 23"/>
                    <a:gd name="T18" fmla="*/ 10 w 25"/>
                    <a:gd name="T19" fmla="*/ 0 h 23"/>
                    <a:gd name="T20" fmla="*/ 4 w 25"/>
                    <a:gd name="T21" fmla="*/ 7 h 23"/>
                    <a:gd name="T22" fmla="*/ 23 w 25"/>
                    <a:gd name="T23" fmla="*/ 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3" y="3"/>
                      </a:moveTo>
                      <a:lnTo>
                        <a:pt x="4" y="7"/>
                      </a:lnTo>
                      <a:lnTo>
                        <a:pt x="0" y="15"/>
                      </a:lnTo>
                      <a:lnTo>
                        <a:pt x="21" y="23"/>
                      </a:lnTo>
                      <a:lnTo>
                        <a:pt x="25" y="15"/>
                      </a:lnTo>
                      <a:lnTo>
                        <a:pt x="6" y="19"/>
                      </a:lnTo>
                      <a:lnTo>
                        <a:pt x="25" y="15"/>
                      </a:lnTo>
                      <a:lnTo>
                        <a:pt x="25" y="7"/>
                      </a:lnTo>
                      <a:lnTo>
                        <a:pt x="19" y="0"/>
                      </a:lnTo>
                      <a:lnTo>
                        <a:pt x="10" y="0"/>
                      </a:lnTo>
                      <a:lnTo>
                        <a:pt x="4" y="7"/>
                      </a:lnTo>
                      <a:lnTo>
                        <a:pt x="23" y="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5" name="Freeform 673"/>
                <p:cNvSpPr>
                  <a:spLocks/>
                </p:cNvSpPr>
                <p:nvPr/>
              </p:nvSpPr>
              <p:spPr bwMode="auto">
                <a:xfrm>
                  <a:off x="2881" y="2724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6 h 25"/>
                    <a:gd name="T8" fmla="*/ 4 w 25"/>
                    <a:gd name="T9" fmla="*/ 20 h 25"/>
                    <a:gd name="T10" fmla="*/ 0 w 25"/>
                    <a:gd name="T11" fmla="*/ 12 h 25"/>
                    <a:gd name="T12" fmla="*/ 4 w 25"/>
                    <a:gd name="T13" fmla="*/ 20 h 25"/>
                    <a:gd name="T14" fmla="*/ 13 w 25"/>
                    <a:gd name="T15" fmla="*/ 25 h 25"/>
                    <a:gd name="T16" fmla="*/ 21 w 25"/>
                    <a:gd name="T17" fmla="*/ 20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4" y="20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3" y="25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6" name="Freeform 674"/>
                <p:cNvSpPr>
                  <a:spLocks/>
                </p:cNvSpPr>
                <p:nvPr/>
              </p:nvSpPr>
              <p:spPr bwMode="auto">
                <a:xfrm>
                  <a:off x="2881" y="2732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25 w 25"/>
                    <a:gd name="T3" fmla="*/ 12 h 25"/>
                    <a:gd name="T4" fmla="*/ 25 w 25"/>
                    <a:gd name="T5" fmla="*/ 4 h 25"/>
                    <a:gd name="T6" fmla="*/ 0 w 25"/>
                    <a:gd name="T7" fmla="*/ 4 h 25"/>
                    <a:gd name="T8" fmla="*/ 0 w 25"/>
                    <a:gd name="T9" fmla="*/ 12 h 25"/>
                    <a:gd name="T10" fmla="*/ 13 w 25"/>
                    <a:gd name="T11" fmla="*/ 25 h 25"/>
                    <a:gd name="T12" fmla="*/ 0 w 25"/>
                    <a:gd name="T13" fmla="*/ 12 h 25"/>
                    <a:gd name="T14" fmla="*/ 4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2 h 25"/>
                    <a:gd name="T22" fmla="*/ 13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25" y="12"/>
                      </a:lnTo>
                      <a:lnTo>
                        <a:pt x="25" y="4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13" y="25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7" name="Freeform 675"/>
                <p:cNvSpPr>
                  <a:spLocks/>
                </p:cNvSpPr>
                <p:nvPr/>
              </p:nvSpPr>
              <p:spPr bwMode="auto">
                <a:xfrm>
                  <a:off x="2894" y="2732"/>
                  <a:ext cx="21" cy="25"/>
                </a:xfrm>
                <a:custGeom>
                  <a:avLst/>
                  <a:gdLst>
                    <a:gd name="T0" fmla="*/ 14 w 21"/>
                    <a:gd name="T1" fmla="*/ 4 h 25"/>
                    <a:gd name="T2" fmla="*/ 8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8 w 21"/>
                    <a:gd name="T9" fmla="*/ 25 h 25"/>
                    <a:gd name="T10" fmla="*/ 2 w 21"/>
                    <a:gd name="T11" fmla="*/ 21 h 25"/>
                    <a:gd name="T12" fmla="*/ 8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14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14" y="4"/>
                      </a:move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8" y="25"/>
                      </a:lnTo>
                      <a:lnTo>
                        <a:pt x="2" y="21"/>
                      </a:lnTo>
                      <a:lnTo>
                        <a:pt x="8" y="25"/>
                      </a:lnTo>
                      <a:lnTo>
                        <a:pt x="19" y="21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1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8" name="Freeform 676"/>
                <p:cNvSpPr>
                  <a:spLocks/>
                </p:cNvSpPr>
                <p:nvPr/>
              </p:nvSpPr>
              <p:spPr bwMode="auto">
                <a:xfrm>
                  <a:off x="2896" y="2736"/>
                  <a:ext cx="31" cy="27"/>
                </a:xfrm>
                <a:custGeom>
                  <a:avLst/>
                  <a:gdLst>
                    <a:gd name="T0" fmla="*/ 31 w 31"/>
                    <a:gd name="T1" fmla="*/ 17 h 27"/>
                    <a:gd name="T2" fmla="*/ 25 w 31"/>
                    <a:gd name="T3" fmla="*/ 8 h 27"/>
                    <a:gd name="T4" fmla="*/ 12 w 31"/>
                    <a:gd name="T5" fmla="*/ 0 h 27"/>
                    <a:gd name="T6" fmla="*/ 0 w 31"/>
                    <a:gd name="T7" fmla="*/ 17 h 27"/>
                    <a:gd name="T8" fmla="*/ 12 w 31"/>
                    <a:gd name="T9" fmla="*/ 25 h 27"/>
                    <a:gd name="T10" fmla="*/ 6 w 31"/>
                    <a:gd name="T11" fmla="*/ 17 h 27"/>
                    <a:gd name="T12" fmla="*/ 12 w 31"/>
                    <a:gd name="T13" fmla="*/ 25 h 27"/>
                    <a:gd name="T14" fmla="*/ 21 w 31"/>
                    <a:gd name="T15" fmla="*/ 27 h 27"/>
                    <a:gd name="T16" fmla="*/ 27 w 31"/>
                    <a:gd name="T17" fmla="*/ 23 h 27"/>
                    <a:gd name="T18" fmla="*/ 29 w 31"/>
                    <a:gd name="T19" fmla="*/ 15 h 27"/>
                    <a:gd name="T20" fmla="*/ 25 w 31"/>
                    <a:gd name="T21" fmla="*/ 8 h 27"/>
                    <a:gd name="T22" fmla="*/ 31 w 31"/>
                    <a:gd name="T23" fmla="*/ 1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7">
                      <a:moveTo>
                        <a:pt x="31" y="17"/>
                      </a:moveTo>
                      <a:lnTo>
                        <a:pt x="25" y="8"/>
                      </a:lnTo>
                      <a:lnTo>
                        <a:pt x="12" y="0"/>
                      </a:lnTo>
                      <a:lnTo>
                        <a:pt x="0" y="17"/>
                      </a:lnTo>
                      <a:lnTo>
                        <a:pt x="12" y="25"/>
                      </a:lnTo>
                      <a:lnTo>
                        <a:pt x="6" y="17"/>
                      </a:lnTo>
                      <a:lnTo>
                        <a:pt x="12" y="25"/>
                      </a:lnTo>
                      <a:lnTo>
                        <a:pt x="21" y="27"/>
                      </a:lnTo>
                      <a:lnTo>
                        <a:pt x="27" y="23"/>
                      </a:lnTo>
                      <a:lnTo>
                        <a:pt x="29" y="15"/>
                      </a:lnTo>
                      <a:lnTo>
                        <a:pt x="25" y="8"/>
                      </a:lnTo>
                      <a:lnTo>
                        <a:pt x="3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29" name="Freeform 677"/>
                <p:cNvSpPr>
                  <a:spLocks/>
                </p:cNvSpPr>
                <p:nvPr/>
              </p:nvSpPr>
              <p:spPr bwMode="auto">
                <a:xfrm>
                  <a:off x="2902" y="2749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25 w 25"/>
                    <a:gd name="T3" fmla="*/ 12 h 25"/>
                    <a:gd name="T4" fmla="*/ 25 w 25"/>
                    <a:gd name="T5" fmla="*/ 4 h 25"/>
                    <a:gd name="T6" fmla="*/ 0 w 25"/>
                    <a:gd name="T7" fmla="*/ 4 h 25"/>
                    <a:gd name="T8" fmla="*/ 0 w 25"/>
                    <a:gd name="T9" fmla="*/ 12 h 25"/>
                    <a:gd name="T10" fmla="*/ 13 w 25"/>
                    <a:gd name="T11" fmla="*/ 0 h 25"/>
                    <a:gd name="T12" fmla="*/ 0 w 25"/>
                    <a:gd name="T13" fmla="*/ 12 h 25"/>
                    <a:gd name="T14" fmla="*/ 4 w 25"/>
                    <a:gd name="T15" fmla="*/ 20 h 25"/>
                    <a:gd name="T16" fmla="*/ 13 w 25"/>
                    <a:gd name="T17" fmla="*/ 25 h 25"/>
                    <a:gd name="T18" fmla="*/ 21 w 25"/>
                    <a:gd name="T19" fmla="*/ 20 h 25"/>
                    <a:gd name="T20" fmla="*/ 25 w 25"/>
                    <a:gd name="T21" fmla="*/ 12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25" y="12"/>
                      </a:lnTo>
                      <a:lnTo>
                        <a:pt x="25" y="4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13" y="0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3" y="25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0" name="Freeform 678"/>
                <p:cNvSpPr>
                  <a:spLocks/>
                </p:cNvSpPr>
                <p:nvPr/>
              </p:nvSpPr>
              <p:spPr bwMode="auto">
                <a:xfrm>
                  <a:off x="2898" y="2749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12 w 25"/>
                    <a:gd name="T3" fmla="*/ 25 h 25"/>
                    <a:gd name="T4" fmla="*/ 17 w 25"/>
                    <a:gd name="T5" fmla="*/ 25 h 25"/>
                    <a:gd name="T6" fmla="*/ 17 w 25"/>
                    <a:gd name="T7" fmla="*/ 0 h 25"/>
                    <a:gd name="T8" fmla="*/ 12 w 25"/>
                    <a:gd name="T9" fmla="*/ 0 h 25"/>
                    <a:gd name="T10" fmla="*/ 0 w 25"/>
                    <a:gd name="T11" fmla="*/ 12 h 25"/>
                    <a:gd name="T12" fmla="*/ 12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2 h 25"/>
                    <a:gd name="T18" fmla="*/ 4 w 25"/>
                    <a:gd name="T19" fmla="*/ 20 h 25"/>
                    <a:gd name="T20" fmla="*/ 12 w 25"/>
                    <a:gd name="T21" fmla="*/ 25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12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0" y="1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2" y="25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1" name="Freeform 679"/>
                <p:cNvSpPr>
                  <a:spLocks/>
                </p:cNvSpPr>
                <p:nvPr/>
              </p:nvSpPr>
              <p:spPr bwMode="auto">
                <a:xfrm>
                  <a:off x="2898" y="2761"/>
                  <a:ext cx="25" cy="25"/>
                </a:xfrm>
                <a:custGeom>
                  <a:avLst/>
                  <a:gdLst>
                    <a:gd name="T0" fmla="*/ 8 w 25"/>
                    <a:gd name="T1" fmla="*/ 2 h 25"/>
                    <a:gd name="T2" fmla="*/ 25 w 25"/>
                    <a:gd name="T3" fmla="*/ 13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3 h 25"/>
                    <a:gd name="T10" fmla="*/ 17 w 25"/>
                    <a:gd name="T11" fmla="*/ 23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8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8" y="2"/>
                      </a:moveTo>
                      <a:lnTo>
                        <a:pt x="25" y="13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17" y="23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2" name="Freeform 680"/>
                <p:cNvSpPr>
                  <a:spLocks/>
                </p:cNvSpPr>
                <p:nvPr/>
              </p:nvSpPr>
              <p:spPr bwMode="auto">
                <a:xfrm>
                  <a:off x="2906" y="2755"/>
                  <a:ext cx="38" cy="29"/>
                </a:xfrm>
                <a:custGeom>
                  <a:avLst/>
                  <a:gdLst>
                    <a:gd name="T0" fmla="*/ 36 w 38"/>
                    <a:gd name="T1" fmla="*/ 2 h 29"/>
                    <a:gd name="T2" fmla="*/ 23 w 38"/>
                    <a:gd name="T3" fmla="*/ 0 h 29"/>
                    <a:gd name="T4" fmla="*/ 0 w 38"/>
                    <a:gd name="T5" fmla="*/ 8 h 29"/>
                    <a:gd name="T6" fmla="*/ 9 w 38"/>
                    <a:gd name="T7" fmla="*/ 29 h 29"/>
                    <a:gd name="T8" fmla="*/ 32 w 38"/>
                    <a:gd name="T9" fmla="*/ 21 h 29"/>
                    <a:gd name="T10" fmla="*/ 19 w 38"/>
                    <a:gd name="T11" fmla="*/ 19 h 29"/>
                    <a:gd name="T12" fmla="*/ 32 w 38"/>
                    <a:gd name="T13" fmla="*/ 21 h 29"/>
                    <a:gd name="T14" fmla="*/ 38 w 38"/>
                    <a:gd name="T15" fmla="*/ 14 h 29"/>
                    <a:gd name="T16" fmla="*/ 38 w 38"/>
                    <a:gd name="T17" fmla="*/ 6 h 29"/>
                    <a:gd name="T18" fmla="*/ 32 w 38"/>
                    <a:gd name="T19" fmla="*/ 0 h 29"/>
                    <a:gd name="T20" fmla="*/ 23 w 38"/>
                    <a:gd name="T21" fmla="*/ 0 h 29"/>
                    <a:gd name="T22" fmla="*/ 36 w 38"/>
                    <a:gd name="T23" fmla="*/ 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29">
                      <a:moveTo>
                        <a:pt x="36" y="2"/>
                      </a:moveTo>
                      <a:lnTo>
                        <a:pt x="23" y="0"/>
                      </a:lnTo>
                      <a:lnTo>
                        <a:pt x="0" y="8"/>
                      </a:lnTo>
                      <a:lnTo>
                        <a:pt x="9" y="29"/>
                      </a:lnTo>
                      <a:lnTo>
                        <a:pt x="32" y="21"/>
                      </a:lnTo>
                      <a:lnTo>
                        <a:pt x="19" y="19"/>
                      </a:lnTo>
                      <a:lnTo>
                        <a:pt x="32" y="21"/>
                      </a:lnTo>
                      <a:lnTo>
                        <a:pt x="38" y="14"/>
                      </a:lnTo>
                      <a:lnTo>
                        <a:pt x="38" y="6"/>
                      </a:lnTo>
                      <a:lnTo>
                        <a:pt x="32" y="0"/>
                      </a:lnTo>
                      <a:lnTo>
                        <a:pt x="23" y="0"/>
                      </a:lnTo>
                      <a:lnTo>
                        <a:pt x="36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3" name="Freeform 681"/>
                <p:cNvSpPr>
                  <a:spLocks/>
                </p:cNvSpPr>
                <p:nvPr/>
              </p:nvSpPr>
              <p:spPr bwMode="auto">
                <a:xfrm>
                  <a:off x="2925" y="2757"/>
                  <a:ext cx="29" cy="29"/>
                </a:xfrm>
                <a:custGeom>
                  <a:avLst/>
                  <a:gdLst>
                    <a:gd name="T0" fmla="*/ 27 w 29"/>
                    <a:gd name="T1" fmla="*/ 15 h 29"/>
                    <a:gd name="T2" fmla="*/ 25 w 29"/>
                    <a:gd name="T3" fmla="*/ 8 h 29"/>
                    <a:gd name="T4" fmla="*/ 17 w 29"/>
                    <a:gd name="T5" fmla="*/ 0 h 29"/>
                    <a:gd name="T6" fmla="*/ 0 w 29"/>
                    <a:gd name="T7" fmla="*/ 17 h 29"/>
                    <a:gd name="T8" fmla="*/ 8 w 29"/>
                    <a:gd name="T9" fmla="*/ 25 h 29"/>
                    <a:gd name="T10" fmla="*/ 6 w 29"/>
                    <a:gd name="T11" fmla="*/ 19 h 29"/>
                    <a:gd name="T12" fmla="*/ 8 w 29"/>
                    <a:gd name="T13" fmla="*/ 25 h 29"/>
                    <a:gd name="T14" fmla="*/ 17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7 h 29"/>
                    <a:gd name="T20" fmla="*/ 25 w 29"/>
                    <a:gd name="T21" fmla="*/ 8 h 29"/>
                    <a:gd name="T22" fmla="*/ 27 w 29"/>
                    <a:gd name="T23" fmla="*/ 1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7" y="15"/>
                      </a:moveTo>
                      <a:lnTo>
                        <a:pt x="25" y="8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6" y="19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8"/>
                      </a:lnTo>
                      <a:lnTo>
                        <a:pt x="27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4" name="Freeform 682"/>
                <p:cNvSpPr>
                  <a:spLocks/>
                </p:cNvSpPr>
                <p:nvPr/>
              </p:nvSpPr>
              <p:spPr bwMode="auto">
                <a:xfrm>
                  <a:off x="2931" y="2772"/>
                  <a:ext cx="25" cy="25"/>
                </a:xfrm>
                <a:custGeom>
                  <a:avLst/>
                  <a:gdLst>
                    <a:gd name="T0" fmla="*/ 19 w 25"/>
                    <a:gd name="T1" fmla="*/ 25 h 25"/>
                    <a:gd name="T2" fmla="*/ 25 w 25"/>
                    <a:gd name="T3" fmla="*/ 12 h 25"/>
                    <a:gd name="T4" fmla="*/ 21 w 25"/>
                    <a:gd name="T5" fmla="*/ 0 h 25"/>
                    <a:gd name="T6" fmla="*/ 0 w 25"/>
                    <a:gd name="T7" fmla="*/ 4 h 25"/>
                    <a:gd name="T8" fmla="*/ 5 w 25"/>
                    <a:gd name="T9" fmla="*/ 16 h 25"/>
                    <a:gd name="T10" fmla="*/ 11 w 25"/>
                    <a:gd name="T11" fmla="*/ 4 h 25"/>
                    <a:gd name="T12" fmla="*/ 5 w 25"/>
                    <a:gd name="T13" fmla="*/ 16 h 25"/>
                    <a:gd name="T14" fmla="*/ 9 w 25"/>
                    <a:gd name="T15" fmla="*/ 22 h 25"/>
                    <a:gd name="T16" fmla="*/ 17 w 25"/>
                    <a:gd name="T17" fmla="*/ 22 h 25"/>
                    <a:gd name="T18" fmla="*/ 23 w 25"/>
                    <a:gd name="T19" fmla="*/ 20 h 25"/>
                    <a:gd name="T20" fmla="*/ 25 w 25"/>
                    <a:gd name="T21" fmla="*/ 12 h 25"/>
                    <a:gd name="T22" fmla="*/ 19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9" y="25"/>
                      </a:moveTo>
                      <a:lnTo>
                        <a:pt x="25" y="12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5" y="16"/>
                      </a:lnTo>
                      <a:lnTo>
                        <a:pt x="11" y="4"/>
                      </a:lnTo>
                      <a:lnTo>
                        <a:pt x="5" y="16"/>
                      </a:lnTo>
                      <a:lnTo>
                        <a:pt x="9" y="22"/>
                      </a:lnTo>
                      <a:lnTo>
                        <a:pt x="17" y="22"/>
                      </a:lnTo>
                      <a:lnTo>
                        <a:pt x="23" y="20"/>
                      </a:lnTo>
                      <a:lnTo>
                        <a:pt x="25" y="12"/>
                      </a:lnTo>
                      <a:lnTo>
                        <a:pt x="1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5" name="Freeform 683"/>
                <p:cNvSpPr>
                  <a:spLocks/>
                </p:cNvSpPr>
                <p:nvPr/>
              </p:nvSpPr>
              <p:spPr bwMode="auto">
                <a:xfrm>
                  <a:off x="2927" y="2776"/>
                  <a:ext cx="23" cy="27"/>
                </a:xfrm>
                <a:custGeom>
                  <a:avLst/>
                  <a:gdLst>
                    <a:gd name="T0" fmla="*/ 11 w 23"/>
                    <a:gd name="T1" fmla="*/ 27 h 27"/>
                    <a:gd name="T2" fmla="*/ 15 w 23"/>
                    <a:gd name="T3" fmla="*/ 25 h 27"/>
                    <a:gd name="T4" fmla="*/ 23 w 23"/>
                    <a:gd name="T5" fmla="*/ 21 h 27"/>
                    <a:gd name="T6" fmla="*/ 15 w 23"/>
                    <a:gd name="T7" fmla="*/ 0 h 27"/>
                    <a:gd name="T8" fmla="*/ 6 w 23"/>
                    <a:gd name="T9" fmla="*/ 4 h 27"/>
                    <a:gd name="T10" fmla="*/ 11 w 23"/>
                    <a:gd name="T11" fmla="*/ 2 h 27"/>
                    <a:gd name="T12" fmla="*/ 6 w 23"/>
                    <a:gd name="T13" fmla="*/ 4 h 27"/>
                    <a:gd name="T14" fmla="*/ 0 w 23"/>
                    <a:gd name="T15" fmla="*/ 10 h 27"/>
                    <a:gd name="T16" fmla="*/ 2 w 23"/>
                    <a:gd name="T17" fmla="*/ 16 h 27"/>
                    <a:gd name="T18" fmla="*/ 6 w 23"/>
                    <a:gd name="T19" fmla="*/ 25 h 27"/>
                    <a:gd name="T20" fmla="*/ 15 w 23"/>
                    <a:gd name="T21" fmla="*/ 25 h 27"/>
                    <a:gd name="T22" fmla="*/ 11 w 23"/>
                    <a:gd name="T23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11" y="27"/>
                      </a:moveTo>
                      <a:lnTo>
                        <a:pt x="15" y="25"/>
                      </a:lnTo>
                      <a:lnTo>
                        <a:pt x="23" y="21"/>
                      </a:lnTo>
                      <a:lnTo>
                        <a:pt x="15" y="0"/>
                      </a:lnTo>
                      <a:lnTo>
                        <a:pt x="6" y="4"/>
                      </a:lnTo>
                      <a:lnTo>
                        <a:pt x="11" y="2"/>
                      </a:lnTo>
                      <a:lnTo>
                        <a:pt x="6" y="4"/>
                      </a:lnTo>
                      <a:lnTo>
                        <a:pt x="0" y="10"/>
                      </a:lnTo>
                      <a:lnTo>
                        <a:pt x="2" y="16"/>
                      </a:lnTo>
                      <a:lnTo>
                        <a:pt x="6" y="25"/>
                      </a:lnTo>
                      <a:lnTo>
                        <a:pt x="15" y="25"/>
                      </a:lnTo>
                      <a:lnTo>
                        <a:pt x="11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6" name="Freeform 684"/>
                <p:cNvSpPr>
                  <a:spLocks/>
                </p:cNvSpPr>
                <p:nvPr/>
              </p:nvSpPr>
              <p:spPr bwMode="auto">
                <a:xfrm>
                  <a:off x="2913" y="2778"/>
                  <a:ext cx="25" cy="25"/>
                </a:xfrm>
                <a:custGeom>
                  <a:avLst/>
                  <a:gdLst>
                    <a:gd name="T0" fmla="*/ 20 w 25"/>
                    <a:gd name="T1" fmla="*/ 4 h 25"/>
                    <a:gd name="T2" fmla="*/ 12 w 25"/>
                    <a:gd name="T3" fmla="*/ 25 h 25"/>
                    <a:gd name="T4" fmla="*/ 25 w 25"/>
                    <a:gd name="T5" fmla="*/ 25 h 25"/>
                    <a:gd name="T6" fmla="*/ 25 w 25"/>
                    <a:gd name="T7" fmla="*/ 0 h 25"/>
                    <a:gd name="T8" fmla="*/ 12 w 25"/>
                    <a:gd name="T9" fmla="*/ 0 h 25"/>
                    <a:gd name="T10" fmla="*/ 4 w 25"/>
                    <a:gd name="T11" fmla="*/ 21 h 25"/>
                    <a:gd name="T12" fmla="*/ 12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2 h 25"/>
                    <a:gd name="T18" fmla="*/ 4 w 25"/>
                    <a:gd name="T19" fmla="*/ 21 h 25"/>
                    <a:gd name="T20" fmla="*/ 12 w 25"/>
                    <a:gd name="T21" fmla="*/ 25 h 25"/>
                    <a:gd name="T22" fmla="*/ 20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0" y="4"/>
                      </a:moveTo>
                      <a:lnTo>
                        <a:pt x="12" y="25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12" y="0"/>
                      </a:lnTo>
                      <a:lnTo>
                        <a:pt x="4" y="21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0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7" name="Freeform 685"/>
                <p:cNvSpPr>
                  <a:spLocks/>
                </p:cNvSpPr>
                <p:nvPr/>
              </p:nvSpPr>
              <p:spPr bwMode="auto">
                <a:xfrm>
                  <a:off x="2917" y="2782"/>
                  <a:ext cx="29" cy="29"/>
                </a:xfrm>
                <a:custGeom>
                  <a:avLst/>
                  <a:gdLst>
                    <a:gd name="T0" fmla="*/ 27 w 29"/>
                    <a:gd name="T1" fmla="*/ 21 h 29"/>
                    <a:gd name="T2" fmla="*/ 25 w 29"/>
                    <a:gd name="T3" fmla="*/ 8 h 29"/>
                    <a:gd name="T4" fmla="*/ 16 w 29"/>
                    <a:gd name="T5" fmla="*/ 0 h 29"/>
                    <a:gd name="T6" fmla="*/ 0 w 29"/>
                    <a:gd name="T7" fmla="*/ 17 h 29"/>
                    <a:gd name="T8" fmla="*/ 8 w 29"/>
                    <a:gd name="T9" fmla="*/ 25 h 29"/>
                    <a:gd name="T10" fmla="*/ 6 w 29"/>
                    <a:gd name="T11" fmla="*/ 12 h 29"/>
                    <a:gd name="T12" fmla="*/ 8 w 29"/>
                    <a:gd name="T13" fmla="*/ 25 h 29"/>
                    <a:gd name="T14" fmla="*/ 16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7 h 29"/>
                    <a:gd name="T20" fmla="*/ 25 w 29"/>
                    <a:gd name="T21" fmla="*/ 8 h 29"/>
                    <a:gd name="T22" fmla="*/ 27 w 29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7" y="21"/>
                      </a:moveTo>
                      <a:lnTo>
                        <a:pt x="25" y="8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6" y="12"/>
                      </a:lnTo>
                      <a:lnTo>
                        <a:pt x="8" y="25"/>
                      </a:lnTo>
                      <a:lnTo>
                        <a:pt x="16" y="29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8"/>
                      </a:lnTo>
                      <a:lnTo>
                        <a:pt x="2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8" name="Freeform 686"/>
                <p:cNvSpPr>
                  <a:spLocks/>
                </p:cNvSpPr>
                <p:nvPr/>
              </p:nvSpPr>
              <p:spPr bwMode="auto">
                <a:xfrm>
                  <a:off x="2919" y="2794"/>
                  <a:ext cx="25" cy="26"/>
                </a:xfrm>
                <a:custGeom>
                  <a:avLst/>
                  <a:gdLst>
                    <a:gd name="T0" fmla="*/ 10 w 25"/>
                    <a:gd name="T1" fmla="*/ 0 h 26"/>
                    <a:gd name="T2" fmla="*/ 21 w 25"/>
                    <a:gd name="T3" fmla="*/ 17 h 26"/>
                    <a:gd name="T4" fmla="*/ 25 w 25"/>
                    <a:gd name="T5" fmla="*/ 9 h 26"/>
                    <a:gd name="T6" fmla="*/ 4 w 25"/>
                    <a:gd name="T7" fmla="*/ 0 h 26"/>
                    <a:gd name="T8" fmla="*/ 0 w 25"/>
                    <a:gd name="T9" fmla="*/ 9 h 26"/>
                    <a:gd name="T10" fmla="*/ 10 w 25"/>
                    <a:gd name="T11" fmla="*/ 26 h 26"/>
                    <a:gd name="T12" fmla="*/ 0 w 25"/>
                    <a:gd name="T13" fmla="*/ 9 h 26"/>
                    <a:gd name="T14" fmla="*/ 0 w 25"/>
                    <a:gd name="T15" fmla="*/ 17 h 26"/>
                    <a:gd name="T16" fmla="*/ 8 w 25"/>
                    <a:gd name="T17" fmla="*/ 21 h 26"/>
                    <a:gd name="T18" fmla="*/ 14 w 25"/>
                    <a:gd name="T19" fmla="*/ 23 h 26"/>
                    <a:gd name="T20" fmla="*/ 21 w 25"/>
                    <a:gd name="T21" fmla="*/ 17 h 26"/>
                    <a:gd name="T22" fmla="*/ 10 w 25"/>
                    <a:gd name="T23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10" y="0"/>
                      </a:move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4" y="0"/>
                      </a:lnTo>
                      <a:lnTo>
                        <a:pt x="0" y="9"/>
                      </a:lnTo>
                      <a:lnTo>
                        <a:pt x="10" y="26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4" y="23"/>
                      </a:lnTo>
                      <a:lnTo>
                        <a:pt x="21" y="17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39" name="Freeform 687"/>
                <p:cNvSpPr>
                  <a:spLocks/>
                </p:cNvSpPr>
                <p:nvPr/>
              </p:nvSpPr>
              <p:spPr bwMode="auto">
                <a:xfrm>
                  <a:off x="2929" y="2794"/>
                  <a:ext cx="21" cy="26"/>
                </a:xfrm>
                <a:custGeom>
                  <a:avLst/>
                  <a:gdLst>
                    <a:gd name="T0" fmla="*/ 17 w 21"/>
                    <a:gd name="T1" fmla="*/ 19 h 26"/>
                    <a:gd name="T2" fmla="*/ 9 w 21"/>
                    <a:gd name="T3" fmla="*/ 0 h 26"/>
                    <a:gd name="T4" fmla="*/ 0 w 21"/>
                    <a:gd name="T5" fmla="*/ 0 h 26"/>
                    <a:gd name="T6" fmla="*/ 0 w 21"/>
                    <a:gd name="T7" fmla="*/ 26 h 26"/>
                    <a:gd name="T8" fmla="*/ 9 w 21"/>
                    <a:gd name="T9" fmla="*/ 26 h 26"/>
                    <a:gd name="T10" fmla="*/ 0 w 21"/>
                    <a:gd name="T11" fmla="*/ 7 h 26"/>
                    <a:gd name="T12" fmla="*/ 9 w 21"/>
                    <a:gd name="T13" fmla="*/ 26 h 26"/>
                    <a:gd name="T14" fmla="*/ 19 w 21"/>
                    <a:gd name="T15" fmla="*/ 21 h 26"/>
                    <a:gd name="T16" fmla="*/ 21 w 21"/>
                    <a:gd name="T17" fmla="*/ 13 h 26"/>
                    <a:gd name="T18" fmla="*/ 19 w 21"/>
                    <a:gd name="T19" fmla="*/ 5 h 26"/>
                    <a:gd name="T20" fmla="*/ 9 w 21"/>
                    <a:gd name="T21" fmla="*/ 0 h 26"/>
                    <a:gd name="T22" fmla="*/ 17 w 21"/>
                    <a:gd name="T23" fmla="*/ 19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6">
                      <a:moveTo>
                        <a:pt x="17" y="19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26"/>
                      </a:lnTo>
                      <a:lnTo>
                        <a:pt x="9" y="26"/>
                      </a:lnTo>
                      <a:lnTo>
                        <a:pt x="0" y="7"/>
                      </a:lnTo>
                      <a:lnTo>
                        <a:pt x="9" y="26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5"/>
                      </a:lnTo>
                      <a:lnTo>
                        <a:pt x="9" y="0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0" name="Freeform 688"/>
                <p:cNvSpPr>
                  <a:spLocks/>
                </p:cNvSpPr>
                <p:nvPr/>
              </p:nvSpPr>
              <p:spPr bwMode="auto">
                <a:xfrm>
                  <a:off x="2923" y="2801"/>
                  <a:ext cx="23" cy="25"/>
                </a:xfrm>
                <a:custGeom>
                  <a:avLst/>
                  <a:gdLst>
                    <a:gd name="T0" fmla="*/ 10 w 23"/>
                    <a:gd name="T1" fmla="*/ 0 h 25"/>
                    <a:gd name="T2" fmla="*/ 19 w 23"/>
                    <a:gd name="T3" fmla="*/ 19 h 25"/>
                    <a:gd name="T4" fmla="*/ 23 w 23"/>
                    <a:gd name="T5" fmla="*/ 12 h 25"/>
                    <a:gd name="T6" fmla="*/ 6 w 23"/>
                    <a:gd name="T7" fmla="*/ 0 h 25"/>
                    <a:gd name="T8" fmla="*/ 2 w 23"/>
                    <a:gd name="T9" fmla="*/ 6 h 25"/>
                    <a:gd name="T10" fmla="*/ 10 w 23"/>
                    <a:gd name="T11" fmla="*/ 25 h 25"/>
                    <a:gd name="T12" fmla="*/ 2 w 23"/>
                    <a:gd name="T13" fmla="*/ 6 h 25"/>
                    <a:gd name="T14" fmla="*/ 0 w 23"/>
                    <a:gd name="T15" fmla="*/ 14 h 25"/>
                    <a:gd name="T16" fmla="*/ 4 w 23"/>
                    <a:gd name="T17" fmla="*/ 21 h 25"/>
                    <a:gd name="T18" fmla="*/ 13 w 23"/>
                    <a:gd name="T19" fmla="*/ 23 h 25"/>
                    <a:gd name="T20" fmla="*/ 19 w 23"/>
                    <a:gd name="T21" fmla="*/ 19 h 25"/>
                    <a:gd name="T22" fmla="*/ 10 w 23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0" y="0"/>
                      </a:moveTo>
                      <a:lnTo>
                        <a:pt x="19" y="19"/>
                      </a:lnTo>
                      <a:lnTo>
                        <a:pt x="23" y="12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10" y="25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4" y="21"/>
                      </a:lnTo>
                      <a:lnTo>
                        <a:pt x="13" y="23"/>
                      </a:lnTo>
                      <a:lnTo>
                        <a:pt x="19" y="19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1" name="Freeform 689"/>
                <p:cNvSpPr>
                  <a:spLocks/>
                </p:cNvSpPr>
                <p:nvPr/>
              </p:nvSpPr>
              <p:spPr bwMode="auto">
                <a:xfrm>
                  <a:off x="2929" y="2801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13 w 25"/>
                    <a:gd name="T3" fmla="*/ 0 h 25"/>
                    <a:gd name="T4" fmla="*/ 4 w 25"/>
                    <a:gd name="T5" fmla="*/ 0 h 25"/>
                    <a:gd name="T6" fmla="*/ 4 w 25"/>
                    <a:gd name="T7" fmla="*/ 25 h 25"/>
                    <a:gd name="T8" fmla="*/ 13 w 25"/>
                    <a:gd name="T9" fmla="*/ 25 h 25"/>
                    <a:gd name="T10" fmla="*/ 0 w 25"/>
                    <a:gd name="T11" fmla="*/ 12 h 25"/>
                    <a:gd name="T12" fmla="*/ 13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3 w 25"/>
                    <a:gd name="T21" fmla="*/ 0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13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13" y="25"/>
                      </a:lnTo>
                      <a:lnTo>
                        <a:pt x="0" y="12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2" name="Freeform 690"/>
                <p:cNvSpPr>
                  <a:spLocks/>
                </p:cNvSpPr>
                <p:nvPr/>
              </p:nvSpPr>
              <p:spPr bwMode="auto">
                <a:xfrm>
                  <a:off x="2929" y="2813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25 w 25"/>
                    <a:gd name="T3" fmla="*/ 13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3 h 25"/>
                    <a:gd name="T10" fmla="*/ 13 w 25"/>
                    <a:gd name="T11" fmla="*/ 25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3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25" y="13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13" y="2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3" name="Freeform 691"/>
                <p:cNvSpPr>
                  <a:spLocks/>
                </p:cNvSpPr>
                <p:nvPr/>
              </p:nvSpPr>
              <p:spPr bwMode="auto">
                <a:xfrm>
                  <a:off x="2942" y="2813"/>
                  <a:ext cx="21" cy="25"/>
                </a:xfrm>
                <a:custGeom>
                  <a:avLst/>
                  <a:gdLst>
                    <a:gd name="T0" fmla="*/ 0 w 21"/>
                    <a:gd name="T1" fmla="*/ 21 h 25"/>
                    <a:gd name="T2" fmla="*/ 8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8 w 21"/>
                    <a:gd name="T9" fmla="*/ 25 h 25"/>
                    <a:gd name="T10" fmla="*/ 17 w 21"/>
                    <a:gd name="T11" fmla="*/ 4 h 25"/>
                    <a:gd name="T12" fmla="*/ 8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3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0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21"/>
                      </a:move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8" y="25"/>
                      </a:lnTo>
                      <a:lnTo>
                        <a:pt x="17" y="4"/>
                      </a:lnTo>
                      <a:lnTo>
                        <a:pt x="8" y="25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4" name="Freeform 692"/>
                <p:cNvSpPr>
                  <a:spLocks/>
                </p:cNvSpPr>
                <p:nvPr/>
              </p:nvSpPr>
              <p:spPr bwMode="auto">
                <a:xfrm>
                  <a:off x="2929" y="2805"/>
                  <a:ext cx="30" cy="29"/>
                </a:xfrm>
                <a:custGeom>
                  <a:avLst/>
                  <a:gdLst>
                    <a:gd name="T0" fmla="*/ 0 w 30"/>
                    <a:gd name="T1" fmla="*/ 12 h 29"/>
                    <a:gd name="T2" fmla="*/ 4 w 30"/>
                    <a:gd name="T3" fmla="*/ 21 h 29"/>
                    <a:gd name="T4" fmla="*/ 13 w 30"/>
                    <a:gd name="T5" fmla="*/ 29 h 29"/>
                    <a:gd name="T6" fmla="*/ 30 w 30"/>
                    <a:gd name="T7" fmla="*/ 12 h 29"/>
                    <a:gd name="T8" fmla="*/ 21 w 30"/>
                    <a:gd name="T9" fmla="*/ 4 h 29"/>
                    <a:gd name="T10" fmla="*/ 25 w 30"/>
                    <a:gd name="T11" fmla="*/ 12 h 29"/>
                    <a:gd name="T12" fmla="*/ 21 w 30"/>
                    <a:gd name="T13" fmla="*/ 4 h 29"/>
                    <a:gd name="T14" fmla="*/ 13 w 30"/>
                    <a:gd name="T15" fmla="*/ 0 h 29"/>
                    <a:gd name="T16" fmla="*/ 4 w 30"/>
                    <a:gd name="T17" fmla="*/ 4 h 29"/>
                    <a:gd name="T18" fmla="*/ 0 w 30"/>
                    <a:gd name="T19" fmla="*/ 12 h 29"/>
                    <a:gd name="T20" fmla="*/ 4 w 30"/>
                    <a:gd name="T21" fmla="*/ 21 h 29"/>
                    <a:gd name="T22" fmla="*/ 0 w 30"/>
                    <a:gd name="T23" fmla="*/ 1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0" y="12"/>
                      </a:moveTo>
                      <a:lnTo>
                        <a:pt x="4" y="21"/>
                      </a:lnTo>
                      <a:lnTo>
                        <a:pt x="13" y="29"/>
                      </a:lnTo>
                      <a:lnTo>
                        <a:pt x="30" y="12"/>
                      </a:lnTo>
                      <a:lnTo>
                        <a:pt x="21" y="4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5" name="Freeform 693"/>
                <p:cNvSpPr>
                  <a:spLocks/>
                </p:cNvSpPr>
                <p:nvPr/>
              </p:nvSpPr>
              <p:spPr bwMode="auto">
                <a:xfrm>
                  <a:off x="2929" y="2801"/>
                  <a:ext cx="25" cy="19"/>
                </a:xfrm>
                <a:custGeom>
                  <a:avLst/>
                  <a:gdLst>
                    <a:gd name="T0" fmla="*/ 21 w 25"/>
                    <a:gd name="T1" fmla="*/ 6 h 19"/>
                    <a:gd name="T2" fmla="*/ 0 w 25"/>
                    <a:gd name="T3" fmla="*/ 12 h 19"/>
                    <a:gd name="T4" fmla="*/ 0 w 25"/>
                    <a:gd name="T5" fmla="*/ 16 h 19"/>
                    <a:gd name="T6" fmla="*/ 25 w 25"/>
                    <a:gd name="T7" fmla="*/ 16 h 19"/>
                    <a:gd name="T8" fmla="*/ 25 w 25"/>
                    <a:gd name="T9" fmla="*/ 12 h 19"/>
                    <a:gd name="T10" fmla="*/ 4 w 25"/>
                    <a:gd name="T11" fmla="*/ 19 h 19"/>
                    <a:gd name="T12" fmla="*/ 25 w 25"/>
                    <a:gd name="T13" fmla="*/ 12 h 19"/>
                    <a:gd name="T14" fmla="*/ 21 w 25"/>
                    <a:gd name="T15" fmla="*/ 2 h 19"/>
                    <a:gd name="T16" fmla="*/ 13 w 25"/>
                    <a:gd name="T17" fmla="*/ 0 h 19"/>
                    <a:gd name="T18" fmla="*/ 4 w 25"/>
                    <a:gd name="T19" fmla="*/ 2 h 19"/>
                    <a:gd name="T20" fmla="*/ 0 w 25"/>
                    <a:gd name="T21" fmla="*/ 12 h 19"/>
                    <a:gd name="T22" fmla="*/ 21 w 25"/>
                    <a:gd name="T23" fmla="*/ 6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9">
                      <a:moveTo>
                        <a:pt x="21" y="6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4" y="19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21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6" name="Freeform 694"/>
                <p:cNvSpPr>
                  <a:spLocks/>
                </p:cNvSpPr>
                <p:nvPr/>
              </p:nvSpPr>
              <p:spPr bwMode="auto">
                <a:xfrm>
                  <a:off x="2933" y="2807"/>
                  <a:ext cx="28" cy="29"/>
                </a:xfrm>
                <a:custGeom>
                  <a:avLst/>
                  <a:gdLst>
                    <a:gd name="T0" fmla="*/ 13 w 28"/>
                    <a:gd name="T1" fmla="*/ 8 h 29"/>
                    <a:gd name="T2" fmla="*/ 26 w 28"/>
                    <a:gd name="T3" fmla="*/ 13 h 29"/>
                    <a:gd name="T4" fmla="*/ 17 w 28"/>
                    <a:gd name="T5" fmla="*/ 0 h 29"/>
                    <a:gd name="T6" fmla="*/ 0 w 28"/>
                    <a:gd name="T7" fmla="*/ 13 h 29"/>
                    <a:gd name="T8" fmla="*/ 9 w 28"/>
                    <a:gd name="T9" fmla="*/ 25 h 29"/>
                    <a:gd name="T10" fmla="*/ 21 w 28"/>
                    <a:gd name="T11" fmla="*/ 29 h 29"/>
                    <a:gd name="T12" fmla="*/ 9 w 28"/>
                    <a:gd name="T13" fmla="*/ 25 h 29"/>
                    <a:gd name="T14" fmla="*/ 17 w 28"/>
                    <a:gd name="T15" fmla="*/ 29 h 29"/>
                    <a:gd name="T16" fmla="*/ 23 w 28"/>
                    <a:gd name="T17" fmla="*/ 27 h 29"/>
                    <a:gd name="T18" fmla="*/ 28 w 28"/>
                    <a:gd name="T19" fmla="*/ 21 h 29"/>
                    <a:gd name="T20" fmla="*/ 26 w 28"/>
                    <a:gd name="T21" fmla="*/ 13 h 29"/>
                    <a:gd name="T22" fmla="*/ 13 w 28"/>
                    <a:gd name="T23" fmla="*/ 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9">
                      <a:moveTo>
                        <a:pt x="13" y="8"/>
                      </a:moveTo>
                      <a:lnTo>
                        <a:pt x="26" y="13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9" y="25"/>
                      </a:lnTo>
                      <a:lnTo>
                        <a:pt x="21" y="29"/>
                      </a:lnTo>
                      <a:lnTo>
                        <a:pt x="9" y="25"/>
                      </a:lnTo>
                      <a:lnTo>
                        <a:pt x="17" y="29"/>
                      </a:lnTo>
                      <a:lnTo>
                        <a:pt x="23" y="27"/>
                      </a:lnTo>
                      <a:lnTo>
                        <a:pt x="28" y="21"/>
                      </a:lnTo>
                      <a:lnTo>
                        <a:pt x="26" y="13"/>
                      </a:lnTo>
                      <a:lnTo>
                        <a:pt x="13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7" name="Freeform 695"/>
                <p:cNvSpPr>
                  <a:spLocks/>
                </p:cNvSpPr>
                <p:nvPr/>
              </p:nvSpPr>
              <p:spPr bwMode="auto">
                <a:xfrm>
                  <a:off x="2946" y="2811"/>
                  <a:ext cx="23" cy="25"/>
                </a:xfrm>
                <a:custGeom>
                  <a:avLst/>
                  <a:gdLst>
                    <a:gd name="T0" fmla="*/ 17 w 23"/>
                    <a:gd name="T1" fmla="*/ 0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7 w 23"/>
                    <a:gd name="T9" fmla="*/ 21 h 25"/>
                    <a:gd name="T10" fmla="*/ 8 w 23"/>
                    <a:gd name="T11" fmla="*/ 21 h 25"/>
                    <a:gd name="T12" fmla="*/ 17 w 23"/>
                    <a:gd name="T13" fmla="*/ 21 h 25"/>
                    <a:gd name="T14" fmla="*/ 23 w 23"/>
                    <a:gd name="T15" fmla="*/ 15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17 w 23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7" y="0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1"/>
                      </a:lnTo>
                      <a:lnTo>
                        <a:pt x="8" y="21"/>
                      </a:lnTo>
                      <a:lnTo>
                        <a:pt x="17" y="21"/>
                      </a:lnTo>
                      <a:lnTo>
                        <a:pt x="23" y="15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8" name="Freeform 696"/>
                <p:cNvSpPr>
                  <a:spLocks/>
                </p:cNvSpPr>
                <p:nvPr/>
              </p:nvSpPr>
              <p:spPr bwMode="auto">
                <a:xfrm>
                  <a:off x="2954" y="2811"/>
                  <a:ext cx="27" cy="25"/>
                </a:xfrm>
                <a:custGeom>
                  <a:avLst/>
                  <a:gdLst>
                    <a:gd name="T0" fmla="*/ 2 w 27"/>
                    <a:gd name="T1" fmla="*/ 15 h 25"/>
                    <a:gd name="T2" fmla="*/ 19 w 27"/>
                    <a:gd name="T3" fmla="*/ 4 h 25"/>
                    <a:gd name="T4" fmla="*/ 9 w 27"/>
                    <a:gd name="T5" fmla="*/ 0 h 25"/>
                    <a:gd name="T6" fmla="*/ 0 w 27"/>
                    <a:gd name="T7" fmla="*/ 21 h 25"/>
                    <a:gd name="T8" fmla="*/ 11 w 27"/>
                    <a:gd name="T9" fmla="*/ 25 h 25"/>
                    <a:gd name="T10" fmla="*/ 27 w 27"/>
                    <a:gd name="T11" fmla="*/ 15 h 25"/>
                    <a:gd name="T12" fmla="*/ 11 w 27"/>
                    <a:gd name="T13" fmla="*/ 25 h 25"/>
                    <a:gd name="T14" fmla="*/ 19 w 27"/>
                    <a:gd name="T15" fmla="*/ 25 h 25"/>
                    <a:gd name="T16" fmla="*/ 25 w 27"/>
                    <a:gd name="T17" fmla="*/ 17 h 25"/>
                    <a:gd name="T18" fmla="*/ 25 w 27"/>
                    <a:gd name="T19" fmla="*/ 11 h 25"/>
                    <a:gd name="T20" fmla="*/ 19 w 27"/>
                    <a:gd name="T21" fmla="*/ 4 h 25"/>
                    <a:gd name="T22" fmla="*/ 2 w 27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" y="15"/>
                      </a:moveTo>
                      <a:lnTo>
                        <a:pt x="19" y="4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11" y="25"/>
                      </a:lnTo>
                      <a:lnTo>
                        <a:pt x="27" y="15"/>
                      </a:lnTo>
                      <a:lnTo>
                        <a:pt x="11" y="25"/>
                      </a:lnTo>
                      <a:lnTo>
                        <a:pt x="19" y="25"/>
                      </a:lnTo>
                      <a:lnTo>
                        <a:pt x="25" y="17"/>
                      </a:lnTo>
                      <a:lnTo>
                        <a:pt x="25" y="11"/>
                      </a:lnTo>
                      <a:lnTo>
                        <a:pt x="19" y="4"/>
                      </a:lnTo>
                      <a:lnTo>
                        <a:pt x="2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49" name="Freeform 697"/>
                <p:cNvSpPr>
                  <a:spLocks/>
                </p:cNvSpPr>
                <p:nvPr/>
              </p:nvSpPr>
              <p:spPr bwMode="auto">
                <a:xfrm>
                  <a:off x="2956" y="2809"/>
                  <a:ext cx="25" cy="23"/>
                </a:xfrm>
                <a:custGeom>
                  <a:avLst/>
                  <a:gdLst>
                    <a:gd name="T0" fmla="*/ 17 w 25"/>
                    <a:gd name="T1" fmla="*/ 2 h 23"/>
                    <a:gd name="T2" fmla="*/ 0 w 25"/>
                    <a:gd name="T3" fmla="*/ 13 h 23"/>
                    <a:gd name="T4" fmla="*/ 0 w 25"/>
                    <a:gd name="T5" fmla="*/ 17 h 23"/>
                    <a:gd name="T6" fmla="*/ 25 w 25"/>
                    <a:gd name="T7" fmla="*/ 17 h 23"/>
                    <a:gd name="T8" fmla="*/ 25 w 25"/>
                    <a:gd name="T9" fmla="*/ 13 h 23"/>
                    <a:gd name="T10" fmla="*/ 9 w 25"/>
                    <a:gd name="T11" fmla="*/ 23 h 23"/>
                    <a:gd name="T12" fmla="*/ 25 w 25"/>
                    <a:gd name="T13" fmla="*/ 13 h 23"/>
                    <a:gd name="T14" fmla="*/ 21 w 25"/>
                    <a:gd name="T15" fmla="*/ 2 h 23"/>
                    <a:gd name="T16" fmla="*/ 13 w 25"/>
                    <a:gd name="T17" fmla="*/ 0 h 23"/>
                    <a:gd name="T18" fmla="*/ 5 w 25"/>
                    <a:gd name="T19" fmla="*/ 2 h 23"/>
                    <a:gd name="T20" fmla="*/ 0 w 25"/>
                    <a:gd name="T21" fmla="*/ 13 h 23"/>
                    <a:gd name="T22" fmla="*/ 17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7" y="2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9" y="2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3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0" name="Freeform 698"/>
                <p:cNvSpPr>
                  <a:spLocks/>
                </p:cNvSpPr>
                <p:nvPr/>
              </p:nvSpPr>
              <p:spPr bwMode="auto">
                <a:xfrm>
                  <a:off x="2965" y="2811"/>
                  <a:ext cx="25" cy="25"/>
                </a:xfrm>
                <a:custGeom>
                  <a:avLst/>
                  <a:gdLst>
                    <a:gd name="T0" fmla="*/ 25 w 25"/>
                    <a:gd name="T1" fmla="*/ 15 h 25"/>
                    <a:gd name="T2" fmla="*/ 16 w 25"/>
                    <a:gd name="T3" fmla="*/ 4 h 25"/>
                    <a:gd name="T4" fmla="*/ 8 w 25"/>
                    <a:gd name="T5" fmla="*/ 0 h 25"/>
                    <a:gd name="T6" fmla="*/ 0 w 25"/>
                    <a:gd name="T7" fmla="*/ 21 h 25"/>
                    <a:gd name="T8" fmla="*/ 8 w 25"/>
                    <a:gd name="T9" fmla="*/ 25 h 25"/>
                    <a:gd name="T10" fmla="*/ 0 w 25"/>
                    <a:gd name="T11" fmla="*/ 15 h 25"/>
                    <a:gd name="T12" fmla="*/ 8 w 25"/>
                    <a:gd name="T13" fmla="*/ 25 h 25"/>
                    <a:gd name="T14" fmla="*/ 16 w 25"/>
                    <a:gd name="T15" fmla="*/ 25 h 25"/>
                    <a:gd name="T16" fmla="*/ 23 w 25"/>
                    <a:gd name="T17" fmla="*/ 17 h 25"/>
                    <a:gd name="T18" fmla="*/ 23 w 25"/>
                    <a:gd name="T19" fmla="*/ 11 h 25"/>
                    <a:gd name="T20" fmla="*/ 16 w 25"/>
                    <a:gd name="T21" fmla="*/ 4 h 25"/>
                    <a:gd name="T22" fmla="*/ 25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5"/>
                      </a:move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0" y="15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6" y="4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1" name="Freeform 699"/>
                <p:cNvSpPr>
                  <a:spLocks/>
                </p:cNvSpPr>
                <p:nvPr/>
              </p:nvSpPr>
              <p:spPr bwMode="auto">
                <a:xfrm>
                  <a:off x="2965" y="2822"/>
                  <a:ext cx="25" cy="20"/>
                </a:xfrm>
                <a:custGeom>
                  <a:avLst/>
                  <a:gdLst>
                    <a:gd name="T0" fmla="*/ 21 w 25"/>
                    <a:gd name="T1" fmla="*/ 0 h 20"/>
                    <a:gd name="T2" fmla="*/ 25 w 25"/>
                    <a:gd name="T3" fmla="*/ 8 h 20"/>
                    <a:gd name="T4" fmla="*/ 25 w 25"/>
                    <a:gd name="T5" fmla="*/ 4 h 20"/>
                    <a:gd name="T6" fmla="*/ 0 w 25"/>
                    <a:gd name="T7" fmla="*/ 4 h 20"/>
                    <a:gd name="T8" fmla="*/ 0 w 25"/>
                    <a:gd name="T9" fmla="*/ 8 h 20"/>
                    <a:gd name="T10" fmla="*/ 4 w 25"/>
                    <a:gd name="T11" fmla="*/ 16 h 20"/>
                    <a:gd name="T12" fmla="*/ 0 w 25"/>
                    <a:gd name="T13" fmla="*/ 8 h 20"/>
                    <a:gd name="T14" fmla="*/ 4 w 25"/>
                    <a:gd name="T15" fmla="*/ 16 h 20"/>
                    <a:gd name="T16" fmla="*/ 12 w 25"/>
                    <a:gd name="T17" fmla="*/ 20 h 20"/>
                    <a:gd name="T18" fmla="*/ 21 w 25"/>
                    <a:gd name="T19" fmla="*/ 16 h 20"/>
                    <a:gd name="T20" fmla="*/ 25 w 25"/>
                    <a:gd name="T21" fmla="*/ 8 h 20"/>
                    <a:gd name="T22" fmla="*/ 21 w 25"/>
                    <a:gd name="T23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0">
                      <a:moveTo>
                        <a:pt x="21" y="0"/>
                      </a:moveTo>
                      <a:lnTo>
                        <a:pt x="25" y="8"/>
                      </a:lnTo>
                      <a:lnTo>
                        <a:pt x="25" y="4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12" y="20"/>
                      </a:lnTo>
                      <a:lnTo>
                        <a:pt x="21" y="16"/>
                      </a:lnTo>
                      <a:lnTo>
                        <a:pt x="25" y="8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2" name="Freeform 700"/>
                <p:cNvSpPr>
                  <a:spLocks/>
                </p:cNvSpPr>
                <p:nvPr/>
              </p:nvSpPr>
              <p:spPr bwMode="auto">
                <a:xfrm>
                  <a:off x="2969" y="2822"/>
                  <a:ext cx="29" cy="29"/>
                </a:xfrm>
                <a:custGeom>
                  <a:avLst/>
                  <a:gdLst>
                    <a:gd name="T0" fmla="*/ 27 w 29"/>
                    <a:gd name="T1" fmla="*/ 14 h 29"/>
                    <a:gd name="T2" fmla="*/ 25 w 29"/>
                    <a:gd name="T3" fmla="*/ 8 h 29"/>
                    <a:gd name="T4" fmla="*/ 17 w 29"/>
                    <a:gd name="T5" fmla="*/ 0 h 29"/>
                    <a:gd name="T6" fmla="*/ 0 w 29"/>
                    <a:gd name="T7" fmla="*/ 16 h 29"/>
                    <a:gd name="T8" fmla="*/ 8 w 29"/>
                    <a:gd name="T9" fmla="*/ 25 h 29"/>
                    <a:gd name="T10" fmla="*/ 6 w 29"/>
                    <a:gd name="T11" fmla="*/ 18 h 29"/>
                    <a:gd name="T12" fmla="*/ 8 w 29"/>
                    <a:gd name="T13" fmla="*/ 25 h 29"/>
                    <a:gd name="T14" fmla="*/ 17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6 h 29"/>
                    <a:gd name="T20" fmla="*/ 25 w 29"/>
                    <a:gd name="T21" fmla="*/ 8 h 29"/>
                    <a:gd name="T22" fmla="*/ 27 w 29"/>
                    <a:gd name="T2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7" y="14"/>
                      </a:moveTo>
                      <a:lnTo>
                        <a:pt x="25" y="8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8" y="25"/>
                      </a:lnTo>
                      <a:lnTo>
                        <a:pt x="6" y="18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25" y="25"/>
                      </a:lnTo>
                      <a:lnTo>
                        <a:pt x="29" y="16"/>
                      </a:lnTo>
                      <a:lnTo>
                        <a:pt x="25" y="8"/>
                      </a:lnTo>
                      <a:lnTo>
                        <a:pt x="27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3" name="Freeform 701"/>
                <p:cNvSpPr>
                  <a:spLocks/>
                </p:cNvSpPr>
                <p:nvPr/>
              </p:nvSpPr>
              <p:spPr bwMode="auto">
                <a:xfrm>
                  <a:off x="2975" y="2836"/>
                  <a:ext cx="27" cy="32"/>
                </a:xfrm>
                <a:custGeom>
                  <a:avLst/>
                  <a:gdLst>
                    <a:gd name="T0" fmla="*/ 27 w 27"/>
                    <a:gd name="T1" fmla="*/ 23 h 32"/>
                    <a:gd name="T2" fmla="*/ 25 w 27"/>
                    <a:gd name="T3" fmla="*/ 21 h 32"/>
                    <a:gd name="T4" fmla="*/ 21 w 27"/>
                    <a:gd name="T5" fmla="*/ 0 h 32"/>
                    <a:gd name="T6" fmla="*/ 0 w 27"/>
                    <a:gd name="T7" fmla="*/ 4 h 32"/>
                    <a:gd name="T8" fmla="*/ 4 w 27"/>
                    <a:gd name="T9" fmla="*/ 25 h 32"/>
                    <a:gd name="T10" fmla="*/ 2 w 27"/>
                    <a:gd name="T11" fmla="*/ 23 h 32"/>
                    <a:gd name="T12" fmla="*/ 4 w 27"/>
                    <a:gd name="T13" fmla="*/ 25 h 32"/>
                    <a:gd name="T14" fmla="*/ 9 w 27"/>
                    <a:gd name="T15" fmla="*/ 32 h 32"/>
                    <a:gd name="T16" fmla="*/ 17 w 27"/>
                    <a:gd name="T17" fmla="*/ 32 h 32"/>
                    <a:gd name="T18" fmla="*/ 23 w 27"/>
                    <a:gd name="T19" fmla="*/ 29 h 32"/>
                    <a:gd name="T20" fmla="*/ 25 w 27"/>
                    <a:gd name="T21" fmla="*/ 21 h 32"/>
                    <a:gd name="T22" fmla="*/ 27 w 27"/>
                    <a:gd name="T23" fmla="*/ 23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2">
                      <a:moveTo>
                        <a:pt x="27" y="23"/>
                      </a:moveTo>
                      <a:lnTo>
                        <a:pt x="25" y="21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4" y="25"/>
                      </a:lnTo>
                      <a:lnTo>
                        <a:pt x="9" y="32"/>
                      </a:lnTo>
                      <a:lnTo>
                        <a:pt x="17" y="32"/>
                      </a:lnTo>
                      <a:lnTo>
                        <a:pt x="23" y="29"/>
                      </a:lnTo>
                      <a:lnTo>
                        <a:pt x="25" y="21"/>
                      </a:lnTo>
                      <a:lnTo>
                        <a:pt x="2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4" name="Freeform 702"/>
                <p:cNvSpPr>
                  <a:spLocks/>
                </p:cNvSpPr>
                <p:nvPr/>
              </p:nvSpPr>
              <p:spPr bwMode="auto">
                <a:xfrm>
                  <a:off x="2977" y="2859"/>
                  <a:ext cx="25" cy="21"/>
                </a:xfrm>
                <a:custGeom>
                  <a:avLst/>
                  <a:gdLst>
                    <a:gd name="T0" fmla="*/ 19 w 25"/>
                    <a:gd name="T1" fmla="*/ 0 h 21"/>
                    <a:gd name="T2" fmla="*/ 25 w 25"/>
                    <a:gd name="T3" fmla="*/ 9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9 h 21"/>
                    <a:gd name="T10" fmla="*/ 7 w 25"/>
                    <a:gd name="T11" fmla="*/ 17 h 21"/>
                    <a:gd name="T12" fmla="*/ 0 w 25"/>
                    <a:gd name="T13" fmla="*/ 9 h 21"/>
                    <a:gd name="T14" fmla="*/ 4 w 25"/>
                    <a:gd name="T15" fmla="*/ 17 h 21"/>
                    <a:gd name="T16" fmla="*/ 13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9 h 21"/>
                    <a:gd name="T22" fmla="*/ 19 w 25"/>
                    <a:gd name="T23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19" y="0"/>
                      </a:moveTo>
                      <a:lnTo>
                        <a:pt x="25" y="9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7" y="17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3" y="21"/>
                      </a:ln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5" name="Freeform 703"/>
                <p:cNvSpPr>
                  <a:spLocks/>
                </p:cNvSpPr>
                <p:nvPr/>
              </p:nvSpPr>
              <p:spPr bwMode="auto">
                <a:xfrm>
                  <a:off x="2984" y="2859"/>
                  <a:ext cx="29" cy="27"/>
                </a:xfrm>
                <a:custGeom>
                  <a:avLst/>
                  <a:gdLst>
                    <a:gd name="T0" fmla="*/ 25 w 29"/>
                    <a:gd name="T1" fmla="*/ 9 h 27"/>
                    <a:gd name="T2" fmla="*/ 25 w 29"/>
                    <a:gd name="T3" fmla="*/ 9 h 27"/>
                    <a:gd name="T4" fmla="*/ 12 w 29"/>
                    <a:gd name="T5" fmla="*/ 0 h 27"/>
                    <a:gd name="T6" fmla="*/ 0 w 29"/>
                    <a:gd name="T7" fmla="*/ 17 h 27"/>
                    <a:gd name="T8" fmla="*/ 12 w 29"/>
                    <a:gd name="T9" fmla="*/ 25 h 27"/>
                    <a:gd name="T10" fmla="*/ 12 w 29"/>
                    <a:gd name="T11" fmla="*/ 25 h 27"/>
                    <a:gd name="T12" fmla="*/ 12 w 29"/>
                    <a:gd name="T13" fmla="*/ 25 h 27"/>
                    <a:gd name="T14" fmla="*/ 20 w 29"/>
                    <a:gd name="T15" fmla="*/ 27 h 27"/>
                    <a:gd name="T16" fmla="*/ 27 w 29"/>
                    <a:gd name="T17" fmla="*/ 23 h 27"/>
                    <a:gd name="T18" fmla="*/ 29 w 29"/>
                    <a:gd name="T19" fmla="*/ 15 h 27"/>
                    <a:gd name="T20" fmla="*/ 25 w 29"/>
                    <a:gd name="T21" fmla="*/ 9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27">
                      <a:moveTo>
                        <a:pt x="25" y="9"/>
                      </a:moveTo>
                      <a:lnTo>
                        <a:pt x="25" y="9"/>
                      </a:lnTo>
                      <a:lnTo>
                        <a:pt x="12" y="0"/>
                      </a:lnTo>
                      <a:lnTo>
                        <a:pt x="0" y="17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20" y="27"/>
                      </a:lnTo>
                      <a:lnTo>
                        <a:pt x="27" y="23"/>
                      </a:lnTo>
                      <a:lnTo>
                        <a:pt x="29" y="15"/>
                      </a:lnTo>
                      <a:lnTo>
                        <a:pt x="25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6" name="Freeform 704"/>
                <p:cNvSpPr>
                  <a:spLocks/>
                </p:cNvSpPr>
                <p:nvPr/>
              </p:nvSpPr>
              <p:spPr bwMode="auto">
                <a:xfrm>
                  <a:off x="2996" y="2868"/>
                  <a:ext cx="31" cy="31"/>
                </a:xfrm>
                <a:custGeom>
                  <a:avLst/>
                  <a:gdLst>
                    <a:gd name="T0" fmla="*/ 29 w 31"/>
                    <a:gd name="T1" fmla="*/ 14 h 31"/>
                    <a:gd name="T2" fmla="*/ 27 w 31"/>
                    <a:gd name="T3" fmla="*/ 12 h 31"/>
                    <a:gd name="T4" fmla="*/ 13 w 31"/>
                    <a:gd name="T5" fmla="*/ 0 h 31"/>
                    <a:gd name="T6" fmla="*/ 0 w 31"/>
                    <a:gd name="T7" fmla="*/ 16 h 31"/>
                    <a:gd name="T8" fmla="*/ 15 w 31"/>
                    <a:gd name="T9" fmla="*/ 29 h 31"/>
                    <a:gd name="T10" fmla="*/ 13 w 31"/>
                    <a:gd name="T11" fmla="*/ 27 h 31"/>
                    <a:gd name="T12" fmla="*/ 15 w 31"/>
                    <a:gd name="T13" fmla="*/ 29 h 31"/>
                    <a:gd name="T14" fmla="*/ 23 w 31"/>
                    <a:gd name="T15" fmla="*/ 31 h 31"/>
                    <a:gd name="T16" fmla="*/ 29 w 31"/>
                    <a:gd name="T17" fmla="*/ 27 h 31"/>
                    <a:gd name="T18" fmla="*/ 31 w 31"/>
                    <a:gd name="T19" fmla="*/ 18 h 31"/>
                    <a:gd name="T20" fmla="*/ 27 w 31"/>
                    <a:gd name="T21" fmla="*/ 12 h 31"/>
                    <a:gd name="T22" fmla="*/ 29 w 31"/>
                    <a:gd name="T23" fmla="*/ 14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1">
                      <a:moveTo>
                        <a:pt x="29" y="14"/>
                      </a:moveTo>
                      <a:lnTo>
                        <a:pt x="27" y="12"/>
                      </a:lnTo>
                      <a:lnTo>
                        <a:pt x="13" y="0"/>
                      </a:lnTo>
                      <a:lnTo>
                        <a:pt x="0" y="16"/>
                      </a:lnTo>
                      <a:lnTo>
                        <a:pt x="15" y="29"/>
                      </a:lnTo>
                      <a:lnTo>
                        <a:pt x="13" y="27"/>
                      </a:lnTo>
                      <a:lnTo>
                        <a:pt x="15" y="29"/>
                      </a:lnTo>
                      <a:lnTo>
                        <a:pt x="23" y="31"/>
                      </a:lnTo>
                      <a:lnTo>
                        <a:pt x="29" y="27"/>
                      </a:lnTo>
                      <a:lnTo>
                        <a:pt x="31" y="18"/>
                      </a:lnTo>
                      <a:lnTo>
                        <a:pt x="27" y="12"/>
                      </a:lnTo>
                      <a:lnTo>
                        <a:pt x="29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7" name="Freeform 705"/>
                <p:cNvSpPr>
                  <a:spLocks/>
                </p:cNvSpPr>
                <p:nvPr/>
              </p:nvSpPr>
              <p:spPr bwMode="auto">
                <a:xfrm>
                  <a:off x="3009" y="2882"/>
                  <a:ext cx="29" cy="29"/>
                </a:xfrm>
                <a:custGeom>
                  <a:avLst/>
                  <a:gdLst>
                    <a:gd name="T0" fmla="*/ 29 w 29"/>
                    <a:gd name="T1" fmla="*/ 19 h 29"/>
                    <a:gd name="T2" fmla="*/ 25 w 29"/>
                    <a:gd name="T3" fmla="*/ 13 h 29"/>
                    <a:gd name="T4" fmla="*/ 16 w 29"/>
                    <a:gd name="T5" fmla="*/ 0 h 29"/>
                    <a:gd name="T6" fmla="*/ 0 w 29"/>
                    <a:gd name="T7" fmla="*/ 13 h 29"/>
                    <a:gd name="T8" fmla="*/ 8 w 29"/>
                    <a:gd name="T9" fmla="*/ 25 h 29"/>
                    <a:gd name="T10" fmla="*/ 4 w 29"/>
                    <a:gd name="T11" fmla="*/ 19 h 29"/>
                    <a:gd name="T12" fmla="*/ 8 w 29"/>
                    <a:gd name="T13" fmla="*/ 25 h 29"/>
                    <a:gd name="T14" fmla="*/ 16 w 29"/>
                    <a:gd name="T15" fmla="*/ 29 h 29"/>
                    <a:gd name="T16" fmla="*/ 23 w 29"/>
                    <a:gd name="T17" fmla="*/ 27 h 29"/>
                    <a:gd name="T18" fmla="*/ 27 w 29"/>
                    <a:gd name="T19" fmla="*/ 21 h 29"/>
                    <a:gd name="T20" fmla="*/ 25 w 29"/>
                    <a:gd name="T21" fmla="*/ 13 h 29"/>
                    <a:gd name="T22" fmla="*/ 29 w 29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9" y="19"/>
                      </a:moveTo>
                      <a:lnTo>
                        <a:pt x="25" y="13"/>
                      </a:lnTo>
                      <a:lnTo>
                        <a:pt x="16" y="0"/>
                      </a:lnTo>
                      <a:lnTo>
                        <a:pt x="0" y="13"/>
                      </a:lnTo>
                      <a:lnTo>
                        <a:pt x="8" y="25"/>
                      </a:lnTo>
                      <a:lnTo>
                        <a:pt x="4" y="19"/>
                      </a:lnTo>
                      <a:lnTo>
                        <a:pt x="8" y="25"/>
                      </a:lnTo>
                      <a:lnTo>
                        <a:pt x="16" y="29"/>
                      </a:lnTo>
                      <a:lnTo>
                        <a:pt x="23" y="27"/>
                      </a:lnTo>
                      <a:lnTo>
                        <a:pt x="27" y="21"/>
                      </a:lnTo>
                      <a:lnTo>
                        <a:pt x="25" y="13"/>
                      </a:lnTo>
                      <a:lnTo>
                        <a:pt x="29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8" name="Freeform 706"/>
                <p:cNvSpPr>
                  <a:spLocks/>
                </p:cNvSpPr>
                <p:nvPr/>
              </p:nvSpPr>
              <p:spPr bwMode="auto">
                <a:xfrm>
                  <a:off x="3013" y="2901"/>
                  <a:ext cx="25" cy="21"/>
                </a:xfrm>
                <a:custGeom>
                  <a:avLst/>
                  <a:gdLst>
                    <a:gd name="T0" fmla="*/ 23 w 25"/>
                    <a:gd name="T1" fmla="*/ 6 h 21"/>
                    <a:gd name="T2" fmla="*/ 25 w 25"/>
                    <a:gd name="T3" fmla="*/ 8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8 h 21"/>
                    <a:gd name="T10" fmla="*/ 2 w 25"/>
                    <a:gd name="T11" fmla="*/ 10 h 21"/>
                    <a:gd name="T12" fmla="*/ 0 w 25"/>
                    <a:gd name="T13" fmla="*/ 8 h 21"/>
                    <a:gd name="T14" fmla="*/ 4 w 25"/>
                    <a:gd name="T15" fmla="*/ 17 h 21"/>
                    <a:gd name="T16" fmla="*/ 12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8 h 21"/>
                    <a:gd name="T22" fmla="*/ 23 w 25"/>
                    <a:gd name="T23" fmla="*/ 6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3" y="6"/>
                      </a:moveTo>
                      <a:lnTo>
                        <a:pt x="25" y="8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2" y="1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12" y="21"/>
                      </a:lnTo>
                      <a:lnTo>
                        <a:pt x="21" y="17"/>
                      </a:lnTo>
                      <a:lnTo>
                        <a:pt x="25" y="8"/>
                      </a:lnTo>
                      <a:lnTo>
                        <a:pt x="23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59" name="Freeform 707"/>
                <p:cNvSpPr>
                  <a:spLocks/>
                </p:cNvSpPr>
                <p:nvPr/>
              </p:nvSpPr>
              <p:spPr bwMode="auto">
                <a:xfrm>
                  <a:off x="3015" y="2907"/>
                  <a:ext cx="31" cy="36"/>
                </a:xfrm>
                <a:custGeom>
                  <a:avLst/>
                  <a:gdLst>
                    <a:gd name="T0" fmla="*/ 31 w 31"/>
                    <a:gd name="T1" fmla="*/ 27 h 36"/>
                    <a:gd name="T2" fmla="*/ 29 w 31"/>
                    <a:gd name="T3" fmla="*/ 25 h 36"/>
                    <a:gd name="T4" fmla="*/ 21 w 31"/>
                    <a:gd name="T5" fmla="*/ 0 h 36"/>
                    <a:gd name="T6" fmla="*/ 0 w 31"/>
                    <a:gd name="T7" fmla="*/ 4 h 36"/>
                    <a:gd name="T8" fmla="*/ 8 w 31"/>
                    <a:gd name="T9" fmla="*/ 29 h 36"/>
                    <a:gd name="T10" fmla="*/ 6 w 31"/>
                    <a:gd name="T11" fmla="*/ 27 h 36"/>
                    <a:gd name="T12" fmla="*/ 8 w 31"/>
                    <a:gd name="T13" fmla="*/ 29 h 36"/>
                    <a:gd name="T14" fmla="*/ 12 w 31"/>
                    <a:gd name="T15" fmla="*/ 36 h 36"/>
                    <a:gd name="T16" fmla="*/ 21 w 31"/>
                    <a:gd name="T17" fmla="*/ 36 h 36"/>
                    <a:gd name="T18" fmla="*/ 27 w 31"/>
                    <a:gd name="T19" fmla="*/ 34 h 36"/>
                    <a:gd name="T20" fmla="*/ 29 w 31"/>
                    <a:gd name="T21" fmla="*/ 25 h 36"/>
                    <a:gd name="T22" fmla="*/ 31 w 31"/>
                    <a:gd name="T23" fmla="*/ 27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6">
                      <a:moveTo>
                        <a:pt x="31" y="27"/>
                      </a:moveTo>
                      <a:lnTo>
                        <a:pt x="29" y="25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8" y="29"/>
                      </a:lnTo>
                      <a:lnTo>
                        <a:pt x="6" y="27"/>
                      </a:lnTo>
                      <a:lnTo>
                        <a:pt x="8" y="29"/>
                      </a:lnTo>
                      <a:lnTo>
                        <a:pt x="12" y="36"/>
                      </a:lnTo>
                      <a:lnTo>
                        <a:pt x="21" y="36"/>
                      </a:lnTo>
                      <a:lnTo>
                        <a:pt x="27" y="34"/>
                      </a:lnTo>
                      <a:lnTo>
                        <a:pt x="29" y="25"/>
                      </a:lnTo>
                      <a:lnTo>
                        <a:pt x="31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0" name="Freeform 708"/>
                <p:cNvSpPr>
                  <a:spLocks/>
                </p:cNvSpPr>
                <p:nvPr/>
              </p:nvSpPr>
              <p:spPr bwMode="auto">
                <a:xfrm>
                  <a:off x="3021" y="2934"/>
                  <a:ext cx="25" cy="27"/>
                </a:xfrm>
                <a:custGeom>
                  <a:avLst/>
                  <a:gdLst>
                    <a:gd name="T0" fmla="*/ 4 w 25"/>
                    <a:gd name="T1" fmla="*/ 21 h 27"/>
                    <a:gd name="T2" fmla="*/ 25 w 25"/>
                    <a:gd name="T3" fmla="*/ 15 h 27"/>
                    <a:gd name="T4" fmla="*/ 25 w 25"/>
                    <a:gd name="T5" fmla="*/ 0 h 27"/>
                    <a:gd name="T6" fmla="*/ 0 w 25"/>
                    <a:gd name="T7" fmla="*/ 0 h 27"/>
                    <a:gd name="T8" fmla="*/ 0 w 25"/>
                    <a:gd name="T9" fmla="*/ 15 h 27"/>
                    <a:gd name="T10" fmla="*/ 21 w 25"/>
                    <a:gd name="T11" fmla="*/ 9 h 27"/>
                    <a:gd name="T12" fmla="*/ 0 w 25"/>
                    <a:gd name="T13" fmla="*/ 15 h 27"/>
                    <a:gd name="T14" fmla="*/ 4 w 25"/>
                    <a:gd name="T15" fmla="*/ 23 h 27"/>
                    <a:gd name="T16" fmla="*/ 13 w 25"/>
                    <a:gd name="T17" fmla="*/ 27 h 27"/>
                    <a:gd name="T18" fmla="*/ 21 w 25"/>
                    <a:gd name="T19" fmla="*/ 23 h 27"/>
                    <a:gd name="T20" fmla="*/ 25 w 25"/>
                    <a:gd name="T21" fmla="*/ 15 h 27"/>
                    <a:gd name="T22" fmla="*/ 4 w 25"/>
                    <a:gd name="T23" fmla="*/ 2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4" y="21"/>
                      </a:moveTo>
                      <a:lnTo>
                        <a:pt x="25" y="15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1" y="9"/>
                      </a:lnTo>
                      <a:lnTo>
                        <a:pt x="0" y="15"/>
                      </a:lnTo>
                      <a:lnTo>
                        <a:pt x="4" y="23"/>
                      </a:lnTo>
                      <a:lnTo>
                        <a:pt x="13" y="27"/>
                      </a:lnTo>
                      <a:lnTo>
                        <a:pt x="21" y="23"/>
                      </a:lnTo>
                      <a:lnTo>
                        <a:pt x="25" y="15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1" name="Freeform 709"/>
                <p:cNvSpPr>
                  <a:spLocks/>
                </p:cNvSpPr>
                <p:nvPr/>
              </p:nvSpPr>
              <p:spPr bwMode="auto">
                <a:xfrm>
                  <a:off x="3019" y="2932"/>
                  <a:ext cx="23" cy="23"/>
                </a:xfrm>
                <a:custGeom>
                  <a:avLst/>
                  <a:gdLst>
                    <a:gd name="T0" fmla="*/ 6 w 23"/>
                    <a:gd name="T1" fmla="*/ 21 h 23"/>
                    <a:gd name="T2" fmla="*/ 2 w 23"/>
                    <a:gd name="T3" fmla="*/ 17 h 23"/>
                    <a:gd name="T4" fmla="*/ 6 w 23"/>
                    <a:gd name="T5" fmla="*/ 23 h 23"/>
                    <a:gd name="T6" fmla="*/ 23 w 23"/>
                    <a:gd name="T7" fmla="*/ 11 h 23"/>
                    <a:gd name="T8" fmla="*/ 19 w 23"/>
                    <a:gd name="T9" fmla="*/ 4 h 23"/>
                    <a:gd name="T10" fmla="*/ 15 w 23"/>
                    <a:gd name="T11" fmla="*/ 0 h 23"/>
                    <a:gd name="T12" fmla="*/ 19 w 23"/>
                    <a:gd name="T13" fmla="*/ 4 h 23"/>
                    <a:gd name="T14" fmla="*/ 13 w 23"/>
                    <a:gd name="T15" fmla="*/ 0 h 23"/>
                    <a:gd name="T16" fmla="*/ 4 w 23"/>
                    <a:gd name="T17" fmla="*/ 2 h 23"/>
                    <a:gd name="T18" fmla="*/ 0 w 23"/>
                    <a:gd name="T19" fmla="*/ 9 h 23"/>
                    <a:gd name="T20" fmla="*/ 2 w 23"/>
                    <a:gd name="T21" fmla="*/ 17 h 23"/>
                    <a:gd name="T22" fmla="*/ 6 w 23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6" y="21"/>
                      </a:moveTo>
                      <a:lnTo>
                        <a:pt x="2" y="17"/>
                      </a:lnTo>
                      <a:lnTo>
                        <a:pt x="6" y="23"/>
                      </a:lnTo>
                      <a:lnTo>
                        <a:pt x="23" y="11"/>
                      </a:lnTo>
                      <a:lnTo>
                        <a:pt x="19" y="4"/>
                      </a:lnTo>
                      <a:lnTo>
                        <a:pt x="15" y="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9"/>
                      </a:lnTo>
                      <a:lnTo>
                        <a:pt x="2" y="17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2" name="Freeform 710"/>
                <p:cNvSpPr>
                  <a:spLocks/>
                </p:cNvSpPr>
                <p:nvPr/>
              </p:nvSpPr>
              <p:spPr bwMode="auto">
                <a:xfrm>
                  <a:off x="3011" y="2928"/>
                  <a:ext cx="23" cy="25"/>
                </a:xfrm>
                <a:custGeom>
                  <a:avLst/>
                  <a:gdLst>
                    <a:gd name="T0" fmla="*/ 14 w 23"/>
                    <a:gd name="T1" fmla="*/ 21 h 25"/>
                    <a:gd name="T2" fmla="*/ 6 w 23"/>
                    <a:gd name="T3" fmla="*/ 21 h 25"/>
                    <a:gd name="T4" fmla="*/ 14 w 23"/>
                    <a:gd name="T5" fmla="*/ 25 h 25"/>
                    <a:gd name="T6" fmla="*/ 23 w 23"/>
                    <a:gd name="T7" fmla="*/ 4 h 25"/>
                    <a:gd name="T8" fmla="*/ 14 w 23"/>
                    <a:gd name="T9" fmla="*/ 0 h 25"/>
                    <a:gd name="T10" fmla="*/ 6 w 23"/>
                    <a:gd name="T11" fmla="*/ 0 h 25"/>
                    <a:gd name="T12" fmla="*/ 14 w 23"/>
                    <a:gd name="T13" fmla="*/ 0 h 25"/>
                    <a:gd name="T14" fmla="*/ 6 w 23"/>
                    <a:gd name="T15" fmla="*/ 0 h 25"/>
                    <a:gd name="T16" fmla="*/ 2 w 23"/>
                    <a:gd name="T17" fmla="*/ 6 h 25"/>
                    <a:gd name="T18" fmla="*/ 0 w 23"/>
                    <a:gd name="T19" fmla="*/ 15 h 25"/>
                    <a:gd name="T20" fmla="*/ 6 w 23"/>
                    <a:gd name="T21" fmla="*/ 21 h 25"/>
                    <a:gd name="T22" fmla="*/ 14 w 23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4" y="21"/>
                      </a:moveTo>
                      <a:lnTo>
                        <a:pt x="6" y="21"/>
                      </a:lnTo>
                      <a:lnTo>
                        <a:pt x="14" y="25"/>
                      </a:lnTo>
                      <a:lnTo>
                        <a:pt x="23" y="4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1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3" name="Freeform 711"/>
                <p:cNvSpPr>
                  <a:spLocks/>
                </p:cNvSpPr>
                <p:nvPr/>
              </p:nvSpPr>
              <p:spPr bwMode="auto">
                <a:xfrm>
                  <a:off x="3000" y="2928"/>
                  <a:ext cx="25" cy="25"/>
                </a:xfrm>
                <a:custGeom>
                  <a:avLst/>
                  <a:gdLst>
                    <a:gd name="T0" fmla="*/ 25 w 25"/>
                    <a:gd name="T1" fmla="*/ 15 h 25"/>
                    <a:gd name="T2" fmla="*/ 17 w 25"/>
                    <a:gd name="T3" fmla="*/ 25 h 25"/>
                    <a:gd name="T4" fmla="*/ 25 w 25"/>
                    <a:gd name="T5" fmla="*/ 21 h 25"/>
                    <a:gd name="T6" fmla="*/ 17 w 25"/>
                    <a:gd name="T7" fmla="*/ 0 h 25"/>
                    <a:gd name="T8" fmla="*/ 9 w 25"/>
                    <a:gd name="T9" fmla="*/ 4 h 25"/>
                    <a:gd name="T10" fmla="*/ 0 w 25"/>
                    <a:gd name="T11" fmla="*/ 15 h 25"/>
                    <a:gd name="T12" fmla="*/ 9 w 25"/>
                    <a:gd name="T13" fmla="*/ 4 h 25"/>
                    <a:gd name="T14" fmla="*/ 2 w 25"/>
                    <a:gd name="T15" fmla="*/ 10 h 25"/>
                    <a:gd name="T16" fmla="*/ 4 w 25"/>
                    <a:gd name="T17" fmla="*/ 17 h 25"/>
                    <a:gd name="T18" fmla="*/ 9 w 25"/>
                    <a:gd name="T19" fmla="*/ 25 h 25"/>
                    <a:gd name="T20" fmla="*/ 17 w 25"/>
                    <a:gd name="T21" fmla="*/ 25 h 25"/>
                    <a:gd name="T22" fmla="*/ 25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5"/>
                      </a:moveTo>
                      <a:lnTo>
                        <a:pt x="17" y="25"/>
                      </a:lnTo>
                      <a:lnTo>
                        <a:pt x="25" y="21"/>
                      </a:lnTo>
                      <a:lnTo>
                        <a:pt x="17" y="0"/>
                      </a:lnTo>
                      <a:lnTo>
                        <a:pt x="9" y="4"/>
                      </a:lnTo>
                      <a:lnTo>
                        <a:pt x="0" y="15"/>
                      </a:lnTo>
                      <a:lnTo>
                        <a:pt x="9" y="4"/>
                      </a:lnTo>
                      <a:lnTo>
                        <a:pt x="2" y="10"/>
                      </a:lnTo>
                      <a:lnTo>
                        <a:pt x="4" y="17"/>
                      </a:lnTo>
                      <a:lnTo>
                        <a:pt x="9" y="25"/>
                      </a:lnTo>
                      <a:lnTo>
                        <a:pt x="17" y="25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4" name="Freeform 712"/>
                <p:cNvSpPr>
                  <a:spLocks/>
                </p:cNvSpPr>
                <p:nvPr/>
              </p:nvSpPr>
              <p:spPr bwMode="auto">
                <a:xfrm>
                  <a:off x="3000" y="2934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25 w 25"/>
                    <a:gd name="T3" fmla="*/ 13 h 25"/>
                    <a:gd name="T4" fmla="*/ 25 w 25"/>
                    <a:gd name="T5" fmla="*/ 9 h 25"/>
                    <a:gd name="T6" fmla="*/ 0 w 25"/>
                    <a:gd name="T7" fmla="*/ 9 h 25"/>
                    <a:gd name="T8" fmla="*/ 0 w 25"/>
                    <a:gd name="T9" fmla="*/ 13 h 25"/>
                    <a:gd name="T10" fmla="*/ 13 w 25"/>
                    <a:gd name="T11" fmla="*/ 25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3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25" y="13"/>
                      </a:lnTo>
                      <a:lnTo>
                        <a:pt x="25" y="9"/>
                      </a:lnTo>
                      <a:lnTo>
                        <a:pt x="0" y="9"/>
                      </a:lnTo>
                      <a:lnTo>
                        <a:pt x="0" y="13"/>
                      </a:lnTo>
                      <a:lnTo>
                        <a:pt x="13" y="2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5" name="Freeform 713"/>
                <p:cNvSpPr>
                  <a:spLocks/>
                </p:cNvSpPr>
                <p:nvPr/>
              </p:nvSpPr>
              <p:spPr bwMode="auto">
                <a:xfrm>
                  <a:off x="3013" y="2934"/>
                  <a:ext cx="25" cy="25"/>
                </a:xfrm>
                <a:custGeom>
                  <a:avLst/>
                  <a:gdLst>
                    <a:gd name="T0" fmla="*/ 19 w 25"/>
                    <a:gd name="T1" fmla="*/ 4 h 25"/>
                    <a:gd name="T2" fmla="*/ 12 w 25"/>
                    <a:gd name="T3" fmla="*/ 0 h 25"/>
                    <a:gd name="T4" fmla="*/ 0 w 25"/>
                    <a:gd name="T5" fmla="*/ 0 h 25"/>
                    <a:gd name="T6" fmla="*/ 0 w 25"/>
                    <a:gd name="T7" fmla="*/ 25 h 25"/>
                    <a:gd name="T8" fmla="*/ 12 w 25"/>
                    <a:gd name="T9" fmla="*/ 25 h 25"/>
                    <a:gd name="T10" fmla="*/ 6 w 25"/>
                    <a:gd name="T11" fmla="*/ 21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19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9" y="4"/>
                      </a:move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2" y="25"/>
                      </a:lnTo>
                      <a:lnTo>
                        <a:pt x="6" y="21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6" name="Freeform 714"/>
                <p:cNvSpPr>
                  <a:spLocks/>
                </p:cNvSpPr>
                <p:nvPr/>
              </p:nvSpPr>
              <p:spPr bwMode="auto">
                <a:xfrm>
                  <a:off x="3019" y="2938"/>
                  <a:ext cx="34" cy="34"/>
                </a:xfrm>
                <a:custGeom>
                  <a:avLst/>
                  <a:gdLst>
                    <a:gd name="T0" fmla="*/ 29 w 34"/>
                    <a:gd name="T1" fmla="*/ 15 h 34"/>
                    <a:gd name="T2" fmla="*/ 29 w 34"/>
                    <a:gd name="T3" fmla="*/ 15 h 34"/>
                    <a:gd name="T4" fmla="*/ 13 w 34"/>
                    <a:gd name="T5" fmla="*/ 0 h 34"/>
                    <a:gd name="T6" fmla="*/ 0 w 34"/>
                    <a:gd name="T7" fmla="*/ 17 h 34"/>
                    <a:gd name="T8" fmla="*/ 17 w 34"/>
                    <a:gd name="T9" fmla="*/ 32 h 34"/>
                    <a:gd name="T10" fmla="*/ 17 w 34"/>
                    <a:gd name="T11" fmla="*/ 32 h 34"/>
                    <a:gd name="T12" fmla="*/ 17 w 34"/>
                    <a:gd name="T13" fmla="*/ 32 h 34"/>
                    <a:gd name="T14" fmla="*/ 25 w 34"/>
                    <a:gd name="T15" fmla="*/ 34 h 34"/>
                    <a:gd name="T16" fmla="*/ 31 w 34"/>
                    <a:gd name="T17" fmla="*/ 30 h 34"/>
                    <a:gd name="T18" fmla="*/ 34 w 34"/>
                    <a:gd name="T19" fmla="*/ 21 h 34"/>
                    <a:gd name="T20" fmla="*/ 29 w 34"/>
                    <a:gd name="T21" fmla="*/ 15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4" h="34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17" y="32"/>
                      </a:lnTo>
                      <a:lnTo>
                        <a:pt x="17" y="32"/>
                      </a:lnTo>
                      <a:lnTo>
                        <a:pt x="17" y="32"/>
                      </a:lnTo>
                      <a:lnTo>
                        <a:pt x="25" y="34"/>
                      </a:lnTo>
                      <a:lnTo>
                        <a:pt x="31" y="30"/>
                      </a:lnTo>
                      <a:lnTo>
                        <a:pt x="34" y="21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7" name="Freeform 715"/>
                <p:cNvSpPr>
                  <a:spLocks/>
                </p:cNvSpPr>
                <p:nvPr/>
              </p:nvSpPr>
              <p:spPr bwMode="auto">
                <a:xfrm>
                  <a:off x="3036" y="2953"/>
                  <a:ext cx="37" cy="36"/>
                </a:xfrm>
                <a:custGeom>
                  <a:avLst/>
                  <a:gdLst>
                    <a:gd name="T0" fmla="*/ 12 w 37"/>
                    <a:gd name="T1" fmla="*/ 25 h 36"/>
                    <a:gd name="T2" fmla="*/ 31 w 37"/>
                    <a:gd name="T3" fmla="*/ 17 h 36"/>
                    <a:gd name="T4" fmla="*/ 12 w 37"/>
                    <a:gd name="T5" fmla="*/ 0 h 36"/>
                    <a:gd name="T6" fmla="*/ 0 w 37"/>
                    <a:gd name="T7" fmla="*/ 17 h 36"/>
                    <a:gd name="T8" fmla="*/ 19 w 37"/>
                    <a:gd name="T9" fmla="*/ 33 h 36"/>
                    <a:gd name="T10" fmla="*/ 37 w 37"/>
                    <a:gd name="T11" fmla="*/ 25 h 36"/>
                    <a:gd name="T12" fmla="*/ 19 w 37"/>
                    <a:gd name="T13" fmla="*/ 33 h 36"/>
                    <a:gd name="T14" fmla="*/ 27 w 37"/>
                    <a:gd name="T15" fmla="*/ 36 h 36"/>
                    <a:gd name="T16" fmla="*/ 33 w 37"/>
                    <a:gd name="T17" fmla="*/ 31 h 36"/>
                    <a:gd name="T18" fmla="*/ 35 w 37"/>
                    <a:gd name="T19" fmla="*/ 23 h 36"/>
                    <a:gd name="T20" fmla="*/ 31 w 37"/>
                    <a:gd name="T21" fmla="*/ 17 h 36"/>
                    <a:gd name="T22" fmla="*/ 12 w 37"/>
                    <a:gd name="T23" fmla="*/ 25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" h="36">
                      <a:moveTo>
                        <a:pt x="12" y="25"/>
                      </a:moveTo>
                      <a:lnTo>
                        <a:pt x="31" y="17"/>
                      </a:lnTo>
                      <a:lnTo>
                        <a:pt x="12" y="0"/>
                      </a:lnTo>
                      <a:lnTo>
                        <a:pt x="0" y="17"/>
                      </a:lnTo>
                      <a:lnTo>
                        <a:pt x="19" y="33"/>
                      </a:lnTo>
                      <a:lnTo>
                        <a:pt x="37" y="25"/>
                      </a:lnTo>
                      <a:lnTo>
                        <a:pt x="19" y="33"/>
                      </a:lnTo>
                      <a:lnTo>
                        <a:pt x="27" y="36"/>
                      </a:lnTo>
                      <a:lnTo>
                        <a:pt x="33" y="31"/>
                      </a:lnTo>
                      <a:lnTo>
                        <a:pt x="35" y="23"/>
                      </a:lnTo>
                      <a:lnTo>
                        <a:pt x="31" y="17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8" name="Freeform 716"/>
                <p:cNvSpPr>
                  <a:spLocks/>
                </p:cNvSpPr>
                <p:nvPr/>
              </p:nvSpPr>
              <p:spPr bwMode="auto">
                <a:xfrm>
                  <a:off x="3048" y="2957"/>
                  <a:ext cx="25" cy="23"/>
                </a:xfrm>
                <a:custGeom>
                  <a:avLst/>
                  <a:gdLst>
                    <a:gd name="T0" fmla="*/ 17 w 25"/>
                    <a:gd name="T1" fmla="*/ 2 h 23"/>
                    <a:gd name="T2" fmla="*/ 0 w 25"/>
                    <a:gd name="T3" fmla="*/ 13 h 23"/>
                    <a:gd name="T4" fmla="*/ 0 w 25"/>
                    <a:gd name="T5" fmla="*/ 21 h 23"/>
                    <a:gd name="T6" fmla="*/ 25 w 25"/>
                    <a:gd name="T7" fmla="*/ 21 h 23"/>
                    <a:gd name="T8" fmla="*/ 25 w 25"/>
                    <a:gd name="T9" fmla="*/ 13 h 23"/>
                    <a:gd name="T10" fmla="*/ 9 w 25"/>
                    <a:gd name="T11" fmla="*/ 23 h 23"/>
                    <a:gd name="T12" fmla="*/ 25 w 25"/>
                    <a:gd name="T13" fmla="*/ 13 h 23"/>
                    <a:gd name="T14" fmla="*/ 21 w 25"/>
                    <a:gd name="T15" fmla="*/ 2 h 23"/>
                    <a:gd name="T16" fmla="*/ 13 w 25"/>
                    <a:gd name="T17" fmla="*/ 0 h 23"/>
                    <a:gd name="T18" fmla="*/ 5 w 25"/>
                    <a:gd name="T19" fmla="*/ 2 h 23"/>
                    <a:gd name="T20" fmla="*/ 0 w 25"/>
                    <a:gd name="T21" fmla="*/ 13 h 23"/>
                    <a:gd name="T22" fmla="*/ 17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7" y="2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9" y="2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3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69" name="Freeform 717"/>
                <p:cNvSpPr>
                  <a:spLocks/>
                </p:cNvSpPr>
                <p:nvPr/>
              </p:nvSpPr>
              <p:spPr bwMode="auto">
                <a:xfrm>
                  <a:off x="3057" y="2959"/>
                  <a:ext cx="23" cy="25"/>
                </a:xfrm>
                <a:custGeom>
                  <a:avLst/>
                  <a:gdLst>
                    <a:gd name="T0" fmla="*/ 21 w 23"/>
                    <a:gd name="T1" fmla="*/ 7 h 25"/>
                    <a:gd name="T2" fmla="*/ 16 w 23"/>
                    <a:gd name="T3" fmla="*/ 5 h 25"/>
                    <a:gd name="T4" fmla="*/ 8 w 23"/>
                    <a:gd name="T5" fmla="*/ 0 h 25"/>
                    <a:gd name="T6" fmla="*/ 0 w 23"/>
                    <a:gd name="T7" fmla="*/ 21 h 25"/>
                    <a:gd name="T8" fmla="*/ 8 w 23"/>
                    <a:gd name="T9" fmla="*/ 25 h 25"/>
                    <a:gd name="T10" fmla="*/ 4 w 23"/>
                    <a:gd name="T11" fmla="*/ 23 h 25"/>
                    <a:gd name="T12" fmla="*/ 8 w 23"/>
                    <a:gd name="T13" fmla="*/ 25 h 25"/>
                    <a:gd name="T14" fmla="*/ 16 w 23"/>
                    <a:gd name="T15" fmla="*/ 25 h 25"/>
                    <a:gd name="T16" fmla="*/ 23 w 23"/>
                    <a:gd name="T17" fmla="*/ 17 h 25"/>
                    <a:gd name="T18" fmla="*/ 23 w 23"/>
                    <a:gd name="T19" fmla="*/ 11 h 25"/>
                    <a:gd name="T20" fmla="*/ 16 w 23"/>
                    <a:gd name="T21" fmla="*/ 5 h 25"/>
                    <a:gd name="T22" fmla="*/ 21 w 23"/>
                    <a:gd name="T23" fmla="*/ 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7"/>
                      </a:moveTo>
                      <a:lnTo>
                        <a:pt x="16" y="5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4" y="23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6" y="5"/>
                      </a:lnTo>
                      <a:lnTo>
                        <a:pt x="21" y="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70" name="Freeform 718"/>
                <p:cNvSpPr>
                  <a:spLocks/>
                </p:cNvSpPr>
                <p:nvPr/>
              </p:nvSpPr>
              <p:spPr bwMode="auto">
                <a:xfrm>
                  <a:off x="3061" y="2966"/>
                  <a:ext cx="29" cy="29"/>
                </a:xfrm>
                <a:custGeom>
                  <a:avLst/>
                  <a:gdLst>
                    <a:gd name="T0" fmla="*/ 17 w 29"/>
                    <a:gd name="T1" fmla="*/ 4 h 29"/>
                    <a:gd name="T2" fmla="*/ 25 w 29"/>
                    <a:gd name="T3" fmla="*/ 8 h 29"/>
                    <a:gd name="T4" fmla="*/ 17 w 29"/>
                    <a:gd name="T5" fmla="*/ 0 h 29"/>
                    <a:gd name="T6" fmla="*/ 0 w 29"/>
                    <a:gd name="T7" fmla="*/ 16 h 29"/>
                    <a:gd name="T8" fmla="*/ 8 w 29"/>
                    <a:gd name="T9" fmla="*/ 25 h 29"/>
                    <a:gd name="T10" fmla="*/ 17 w 29"/>
                    <a:gd name="T11" fmla="*/ 29 h 29"/>
                    <a:gd name="T12" fmla="*/ 8 w 29"/>
                    <a:gd name="T13" fmla="*/ 25 h 29"/>
                    <a:gd name="T14" fmla="*/ 17 w 29"/>
                    <a:gd name="T15" fmla="*/ 29 h 29"/>
                    <a:gd name="T16" fmla="*/ 25 w 29"/>
                    <a:gd name="T17" fmla="*/ 25 h 29"/>
                    <a:gd name="T18" fmla="*/ 29 w 29"/>
                    <a:gd name="T19" fmla="*/ 16 h 29"/>
                    <a:gd name="T20" fmla="*/ 25 w 29"/>
                    <a:gd name="T21" fmla="*/ 8 h 29"/>
                    <a:gd name="T22" fmla="*/ 17 w 29"/>
                    <a:gd name="T23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7" y="4"/>
                      </a:moveTo>
                      <a:lnTo>
                        <a:pt x="25" y="8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8" y="25"/>
                      </a:lnTo>
                      <a:lnTo>
                        <a:pt x="17" y="29"/>
                      </a:lnTo>
                      <a:lnTo>
                        <a:pt x="25" y="25"/>
                      </a:lnTo>
                      <a:lnTo>
                        <a:pt x="29" y="16"/>
                      </a:lnTo>
                      <a:lnTo>
                        <a:pt x="25" y="8"/>
                      </a:lnTo>
                      <a:lnTo>
                        <a:pt x="17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71" name="Freeform 719"/>
                <p:cNvSpPr>
                  <a:spLocks/>
                </p:cNvSpPr>
                <p:nvPr/>
              </p:nvSpPr>
              <p:spPr bwMode="auto">
                <a:xfrm>
                  <a:off x="3069" y="2970"/>
                  <a:ext cx="25" cy="25"/>
                </a:xfrm>
                <a:custGeom>
                  <a:avLst/>
                  <a:gdLst>
                    <a:gd name="T0" fmla="*/ 0 w 25"/>
                    <a:gd name="T1" fmla="*/ 12 h 25"/>
                    <a:gd name="T2" fmla="*/ 13 w 25"/>
                    <a:gd name="T3" fmla="*/ 0 h 25"/>
                    <a:gd name="T4" fmla="*/ 9 w 25"/>
                    <a:gd name="T5" fmla="*/ 0 h 25"/>
                    <a:gd name="T6" fmla="*/ 9 w 25"/>
                    <a:gd name="T7" fmla="*/ 25 h 25"/>
                    <a:gd name="T8" fmla="*/ 13 w 25"/>
                    <a:gd name="T9" fmla="*/ 25 h 25"/>
                    <a:gd name="T10" fmla="*/ 25 w 25"/>
                    <a:gd name="T11" fmla="*/ 12 h 25"/>
                    <a:gd name="T12" fmla="*/ 13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3 w 25"/>
                    <a:gd name="T21" fmla="*/ 0 h 25"/>
                    <a:gd name="T22" fmla="*/ 0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2"/>
                      </a:moveTo>
                      <a:lnTo>
                        <a:pt x="13" y="0"/>
                      </a:lnTo>
                      <a:lnTo>
                        <a:pt x="9" y="0"/>
                      </a:lnTo>
                      <a:lnTo>
                        <a:pt x="9" y="25"/>
                      </a:lnTo>
                      <a:lnTo>
                        <a:pt x="13" y="25"/>
                      </a:lnTo>
                      <a:lnTo>
                        <a:pt x="25" y="12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33872" name="Group 720"/>
              <p:cNvGrpSpPr>
                <a:grpSpLocks/>
              </p:cNvGrpSpPr>
              <p:nvPr/>
            </p:nvGrpSpPr>
            <p:grpSpPr bwMode="auto">
              <a:xfrm>
                <a:off x="1224" y="1154"/>
                <a:ext cx="2046" cy="1933"/>
                <a:chOff x="1224" y="1154"/>
                <a:chExt cx="2046" cy="1933"/>
              </a:xfrm>
            </p:grpSpPr>
            <p:sp>
              <p:nvSpPr>
                <p:cNvPr id="433873" name="Freeform 721"/>
                <p:cNvSpPr>
                  <a:spLocks/>
                </p:cNvSpPr>
                <p:nvPr/>
              </p:nvSpPr>
              <p:spPr bwMode="auto">
                <a:xfrm>
                  <a:off x="3069" y="2949"/>
                  <a:ext cx="25" cy="33"/>
                </a:xfrm>
                <a:custGeom>
                  <a:avLst/>
                  <a:gdLst>
                    <a:gd name="T0" fmla="*/ 15 w 25"/>
                    <a:gd name="T1" fmla="*/ 23 h 33"/>
                    <a:gd name="T2" fmla="*/ 0 w 25"/>
                    <a:gd name="T3" fmla="*/ 12 h 33"/>
                    <a:gd name="T4" fmla="*/ 0 w 25"/>
                    <a:gd name="T5" fmla="*/ 33 h 33"/>
                    <a:gd name="T6" fmla="*/ 25 w 25"/>
                    <a:gd name="T7" fmla="*/ 33 h 33"/>
                    <a:gd name="T8" fmla="*/ 25 w 25"/>
                    <a:gd name="T9" fmla="*/ 12 h 33"/>
                    <a:gd name="T10" fmla="*/ 11 w 25"/>
                    <a:gd name="T11" fmla="*/ 2 h 33"/>
                    <a:gd name="T12" fmla="*/ 25 w 25"/>
                    <a:gd name="T13" fmla="*/ 12 h 33"/>
                    <a:gd name="T14" fmla="*/ 21 w 25"/>
                    <a:gd name="T15" fmla="*/ 2 h 33"/>
                    <a:gd name="T16" fmla="*/ 13 w 25"/>
                    <a:gd name="T17" fmla="*/ 0 h 33"/>
                    <a:gd name="T18" fmla="*/ 4 w 25"/>
                    <a:gd name="T19" fmla="*/ 2 h 33"/>
                    <a:gd name="T20" fmla="*/ 0 w 25"/>
                    <a:gd name="T21" fmla="*/ 12 h 33"/>
                    <a:gd name="T22" fmla="*/ 15 w 25"/>
                    <a:gd name="T23" fmla="*/ 2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15" y="23"/>
                      </a:moveTo>
                      <a:lnTo>
                        <a:pt x="0" y="12"/>
                      </a:lnTo>
                      <a:lnTo>
                        <a:pt x="0" y="33"/>
                      </a:lnTo>
                      <a:lnTo>
                        <a:pt x="25" y="33"/>
                      </a:lnTo>
                      <a:lnTo>
                        <a:pt x="25" y="12"/>
                      </a:lnTo>
                      <a:lnTo>
                        <a:pt x="11" y="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5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74" name="Freeform 722"/>
                <p:cNvSpPr>
                  <a:spLocks/>
                </p:cNvSpPr>
                <p:nvPr/>
              </p:nvSpPr>
              <p:spPr bwMode="auto">
                <a:xfrm>
                  <a:off x="3057" y="2951"/>
                  <a:ext cx="27" cy="25"/>
                </a:xfrm>
                <a:custGeom>
                  <a:avLst/>
                  <a:gdLst>
                    <a:gd name="T0" fmla="*/ 4 w 27"/>
                    <a:gd name="T1" fmla="*/ 4 h 25"/>
                    <a:gd name="T2" fmla="*/ 10 w 27"/>
                    <a:gd name="T3" fmla="*/ 25 h 25"/>
                    <a:gd name="T4" fmla="*/ 27 w 27"/>
                    <a:gd name="T5" fmla="*/ 21 h 25"/>
                    <a:gd name="T6" fmla="*/ 23 w 27"/>
                    <a:gd name="T7" fmla="*/ 0 h 25"/>
                    <a:gd name="T8" fmla="*/ 6 w 27"/>
                    <a:gd name="T9" fmla="*/ 4 h 25"/>
                    <a:gd name="T10" fmla="*/ 12 w 27"/>
                    <a:gd name="T11" fmla="*/ 25 h 25"/>
                    <a:gd name="T12" fmla="*/ 6 w 27"/>
                    <a:gd name="T13" fmla="*/ 4 h 25"/>
                    <a:gd name="T14" fmla="*/ 0 w 27"/>
                    <a:gd name="T15" fmla="*/ 8 h 25"/>
                    <a:gd name="T16" fmla="*/ 0 w 27"/>
                    <a:gd name="T17" fmla="*/ 17 h 25"/>
                    <a:gd name="T18" fmla="*/ 2 w 27"/>
                    <a:gd name="T19" fmla="*/ 23 h 25"/>
                    <a:gd name="T20" fmla="*/ 10 w 27"/>
                    <a:gd name="T21" fmla="*/ 25 h 25"/>
                    <a:gd name="T22" fmla="*/ 4 w 27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4" y="4"/>
                      </a:moveTo>
                      <a:lnTo>
                        <a:pt x="10" y="25"/>
                      </a:lnTo>
                      <a:lnTo>
                        <a:pt x="27" y="21"/>
                      </a:lnTo>
                      <a:lnTo>
                        <a:pt x="23" y="0"/>
                      </a:lnTo>
                      <a:lnTo>
                        <a:pt x="6" y="4"/>
                      </a:lnTo>
                      <a:lnTo>
                        <a:pt x="12" y="25"/>
                      </a:lnTo>
                      <a:lnTo>
                        <a:pt x="6" y="4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2" y="23"/>
                      </a:lnTo>
                      <a:lnTo>
                        <a:pt x="10" y="25"/>
                      </a:lnTo>
                      <a:lnTo>
                        <a:pt x="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75" name="Freeform 723"/>
                <p:cNvSpPr>
                  <a:spLocks/>
                </p:cNvSpPr>
                <p:nvPr/>
              </p:nvSpPr>
              <p:spPr bwMode="auto">
                <a:xfrm>
                  <a:off x="3061" y="2951"/>
                  <a:ext cx="25" cy="25"/>
                </a:xfrm>
                <a:custGeom>
                  <a:avLst/>
                  <a:gdLst>
                    <a:gd name="T0" fmla="*/ 0 w 25"/>
                    <a:gd name="T1" fmla="*/ 10 h 25"/>
                    <a:gd name="T2" fmla="*/ 8 w 25"/>
                    <a:gd name="T3" fmla="*/ 0 h 25"/>
                    <a:gd name="T4" fmla="*/ 0 w 25"/>
                    <a:gd name="T5" fmla="*/ 4 h 25"/>
                    <a:gd name="T6" fmla="*/ 8 w 25"/>
                    <a:gd name="T7" fmla="*/ 25 h 25"/>
                    <a:gd name="T8" fmla="*/ 17 w 25"/>
                    <a:gd name="T9" fmla="*/ 21 h 25"/>
                    <a:gd name="T10" fmla="*/ 25 w 25"/>
                    <a:gd name="T11" fmla="*/ 10 h 25"/>
                    <a:gd name="T12" fmla="*/ 17 w 25"/>
                    <a:gd name="T13" fmla="*/ 21 h 25"/>
                    <a:gd name="T14" fmla="*/ 23 w 25"/>
                    <a:gd name="T15" fmla="*/ 15 h 25"/>
                    <a:gd name="T16" fmla="*/ 23 w 25"/>
                    <a:gd name="T17" fmla="*/ 6 h 25"/>
                    <a:gd name="T18" fmla="*/ 17 w 25"/>
                    <a:gd name="T19" fmla="*/ 0 h 25"/>
                    <a:gd name="T20" fmla="*/ 8 w 25"/>
                    <a:gd name="T21" fmla="*/ 0 h 25"/>
                    <a:gd name="T22" fmla="*/ 0 w 25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0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1"/>
                      </a:lnTo>
                      <a:lnTo>
                        <a:pt x="25" y="10"/>
                      </a:lnTo>
                      <a:lnTo>
                        <a:pt x="17" y="21"/>
                      </a:lnTo>
                      <a:lnTo>
                        <a:pt x="23" y="15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76" name="Freeform 724"/>
                <p:cNvSpPr>
                  <a:spLocks/>
                </p:cNvSpPr>
                <p:nvPr/>
              </p:nvSpPr>
              <p:spPr bwMode="auto">
                <a:xfrm>
                  <a:off x="3061" y="2936"/>
                  <a:ext cx="25" cy="25"/>
                </a:xfrm>
                <a:custGeom>
                  <a:avLst/>
                  <a:gdLst>
                    <a:gd name="T0" fmla="*/ 6 w 25"/>
                    <a:gd name="T1" fmla="*/ 5 h 25"/>
                    <a:gd name="T2" fmla="*/ 0 w 25"/>
                    <a:gd name="T3" fmla="*/ 13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3 h 25"/>
                    <a:gd name="T10" fmla="*/ 19 w 25"/>
                    <a:gd name="T11" fmla="*/ 21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6 w 25"/>
                    <a:gd name="T23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6" y="5"/>
                      </a:move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3"/>
                      </a:lnTo>
                      <a:lnTo>
                        <a:pt x="19" y="21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6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77" name="Freeform 725"/>
                <p:cNvSpPr>
                  <a:spLocks/>
                </p:cNvSpPr>
                <p:nvPr/>
              </p:nvSpPr>
              <p:spPr bwMode="auto">
                <a:xfrm>
                  <a:off x="3067" y="2930"/>
                  <a:ext cx="25" cy="27"/>
                </a:xfrm>
                <a:custGeom>
                  <a:avLst/>
                  <a:gdLst>
                    <a:gd name="T0" fmla="*/ 15 w 25"/>
                    <a:gd name="T1" fmla="*/ 0 h 27"/>
                    <a:gd name="T2" fmla="*/ 9 w 25"/>
                    <a:gd name="T3" fmla="*/ 4 h 27"/>
                    <a:gd name="T4" fmla="*/ 0 w 25"/>
                    <a:gd name="T5" fmla="*/ 11 h 27"/>
                    <a:gd name="T6" fmla="*/ 13 w 25"/>
                    <a:gd name="T7" fmla="*/ 27 h 27"/>
                    <a:gd name="T8" fmla="*/ 21 w 25"/>
                    <a:gd name="T9" fmla="*/ 21 h 27"/>
                    <a:gd name="T10" fmla="*/ 15 w 25"/>
                    <a:gd name="T11" fmla="*/ 25 h 27"/>
                    <a:gd name="T12" fmla="*/ 21 w 25"/>
                    <a:gd name="T13" fmla="*/ 21 h 27"/>
                    <a:gd name="T14" fmla="*/ 25 w 25"/>
                    <a:gd name="T15" fmla="*/ 13 h 27"/>
                    <a:gd name="T16" fmla="*/ 23 w 25"/>
                    <a:gd name="T17" fmla="*/ 6 h 27"/>
                    <a:gd name="T18" fmla="*/ 17 w 25"/>
                    <a:gd name="T19" fmla="*/ 2 h 27"/>
                    <a:gd name="T20" fmla="*/ 9 w 25"/>
                    <a:gd name="T21" fmla="*/ 4 h 27"/>
                    <a:gd name="T22" fmla="*/ 15 w 25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5" y="0"/>
                      </a:moveTo>
                      <a:lnTo>
                        <a:pt x="9" y="4"/>
                      </a:lnTo>
                      <a:lnTo>
                        <a:pt x="0" y="11"/>
                      </a:lnTo>
                      <a:lnTo>
                        <a:pt x="13" y="27"/>
                      </a:lnTo>
                      <a:lnTo>
                        <a:pt x="21" y="21"/>
                      </a:lnTo>
                      <a:lnTo>
                        <a:pt x="15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3" y="6"/>
                      </a:lnTo>
                      <a:lnTo>
                        <a:pt x="17" y="2"/>
                      </a:lnTo>
                      <a:lnTo>
                        <a:pt x="9" y="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78" name="Freeform 726"/>
                <p:cNvSpPr>
                  <a:spLocks/>
                </p:cNvSpPr>
                <p:nvPr/>
              </p:nvSpPr>
              <p:spPr bwMode="auto">
                <a:xfrm>
                  <a:off x="3080" y="2930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12 w 25"/>
                    <a:gd name="T3" fmla="*/ 0 h 25"/>
                    <a:gd name="T4" fmla="*/ 2 w 25"/>
                    <a:gd name="T5" fmla="*/ 0 h 25"/>
                    <a:gd name="T6" fmla="*/ 2 w 25"/>
                    <a:gd name="T7" fmla="*/ 25 h 25"/>
                    <a:gd name="T8" fmla="*/ 12 w 25"/>
                    <a:gd name="T9" fmla="*/ 25 h 25"/>
                    <a:gd name="T10" fmla="*/ 25 w 25"/>
                    <a:gd name="T11" fmla="*/ 13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0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12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2" y="25"/>
                      </a:lnTo>
                      <a:lnTo>
                        <a:pt x="25" y="13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79" name="Freeform 727"/>
                <p:cNvSpPr>
                  <a:spLocks/>
                </p:cNvSpPr>
                <p:nvPr/>
              </p:nvSpPr>
              <p:spPr bwMode="auto">
                <a:xfrm>
                  <a:off x="3080" y="2918"/>
                  <a:ext cx="25" cy="25"/>
                </a:xfrm>
                <a:custGeom>
                  <a:avLst/>
                  <a:gdLst>
                    <a:gd name="T0" fmla="*/ 8 w 25"/>
                    <a:gd name="T1" fmla="*/ 2 h 25"/>
                    <a:gd name="T2" fmla="*/ 0 w 25"/>
                    <a:gd name="T3" fmla="*/ 12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2 h 25"/>
                    <a:gd name="T10" fmla="*/ 16 w 25"/>
                    <a:gd name="T11" fmla="*/ 23 h 25"/>
                    <a:gd name="T12" fmla="*/ 25 w 25"/>
                    <a:gd name="T13" fmla="*/ 12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2 h 25"/>
                    <a:gd name="T22" fmla="*/ 8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8" y="2"/>
                      </a:moveTo>
                      <a:lnTo>
                        <a:pt x="0" y="12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2"/>
                      </a:lnTo>
                      <a:lnTo>
                        <a:pt x="16" y="23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8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0" name="Freeform 728"/>
                <p:cNvSpPr>
                  <a:spLocks/>
                </p:cNvSpPr>
                <p:nvPr/>
              </p:nvSpPr>
              <p:spPr bwMode="auto">
                <a:xfrm>
                  <a:off x="3088" y="2916"/>
                  <a:ext cx="23" cy="25"/>
                </a:xfrm>
                <a:custGeom>
                  <a:avLst/>
                  <a:gdLst>
                    <a:gd name="T0" fmla="*/ 2 w 23"/>
                    <a:gd name="T1" fmla="*/ 4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7 w 23"/>
                    <a:gd name="T9" fmla="*/ 20 h 25"/>
                    <a:gd name="T10" fmla="*/ 23 w 23"/>
                    <a:gd name="T11" fmla="*/ 16 h 25"/>
                    <a:gd name="T12" fmla="*/ 17 w 23"/>
                    <a:gd name="T13" fmla="*/ 20 h 25"/>
                    <a:gd name="T14" fmla="*/ 23 w 23"/>
                    <a:gd name="T15" fmla="*/ 14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2 w 23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4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0"/>
                      </a:lnTo>
                      <a:lnTo>
                        <a:pt x="23" y="16"/>
                      </a:lnTo>
                      <a:lnTo>
                        <a:pt x="17" y="20"/>
                      </a:lnTo>
                      <a:lnTo>
                        <a:pt x="23" y="14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2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1" name="Freeform 729"/>
                <p:cNvSpPr>
                  <a:spLocks/>
                </p:cNvSpPr>
                <p:nvPr/>
              </p:nvSpPr>
              <p:spPr bwMode="auto">
                <a:xfrm>
                  <a:off x="3090" y="2895"/>
                  <a:ext cx="36" cy="37"/>
                </a:xfrm>
                <a:custGeom>
                  <a:avLst/>
                  <a:gdLst>
                    <a:gd name="T0" fmla="*/ 17 w 36"/>
                    <a:gd name="T1" fmla="*/ 2 h 37"/>
                    <a:gd name="T2" fmla="*/ 13 w 36"/>
                    <a:gd name="T3" fmla="*/ 4 h 37"/>
                    <a:gd name="T4" fmla="*/ 0 w 36"/>
                    <a:gd name="T5" fmla="*/ 25 h 37"/>
                    <a:gd name="T6" fmla="*/ 21 w 36"/>
                    <a:gd name="T7" fmla="*/ 37 h 37"/>
                    <a:gd name="T8" fmla="*/ 34 w 36"/>
                    <a:gd name="T9" fmla="*/ 16 h 37"/>
                    <a:gd name="T10" fmla="*/ 29 w 36"/>
                    <a:gd name="T11" fmla="*/ 18 h 37"/>
                    <a:gd name="T12" fmla="*/ 34 w 36"/>
                    <a:gd name="T13" fmla="*/ 16 h 37"/>
                    <a:gd name="T14" fmla="*/ 36 w 36"/>
                    <a:gd name="T15" fmla="*/ 8 h 37"/>
                    <a:gd name="T16" fmla="*/ 29 w 36"/>
                    <a:gd name="T17" fmla="*/ 0 h 37"/>
                    <a:gd name="T18" fmla="*/ 21 w 36"/>
                    <a:gd name="T19" fmla="*/ 0 h 37"/>
                    <a:gd name="T20" fmla="*/ 13 w 36"/>
                    <a:gd name="T21" fmla="*/ 4 h 37"/>
                    <a:gd name="T22" fmla="*/ 17 w 36"/>
                    <a:gd name="T23" fmla="*/ 2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7">
                      <a:moveTo>
                        <a:pt x="17" y="2"/>
                      </a:moveTo>
                      <a:lnTo>
                        <a:pt x="13" y="4"/>
                      </a:lnTo>
                      <a:lnTo>
                        <a:pt x="0" y="25"/>
                      </a:lnTo>
                      <a:lnTo>
                        <a:pt x="21" y="37"/>
                      </a:lnTo>
                      <a:lnTo>
                        <a:pt x="34" y="16"/>
                      </a:lnTo>
                      <a:lnTo>
                        <a:pt x="29" y="18"/>
                      </a:lnTo>
                      <a:lnTo>
                        <a:pt x="34" y="16"/>
                      </a:lnTo>
                      <a:lnTo>
                        <a:pt x="36" y="8"/>
                      </a:lnTo>
                      <a:lnTo>
                        <a:pt x="29" y="0"/>
                      </a:lnTo>
                      <a:lnTo>
                        <a:pt x="21" y="0"/>
                      </a:lnTo>
                      <a:lnTo>
                        <a:pt x="13" y="4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2" name="Freeform 730"/>
                <p:cNvSpPr>
                  <a:spLocks/>
                </p:cNvSpPr>
                <p:nvPr/>
              </p:nvSpPr>
              <p:spPr bwMode="auto">
                <a:xfrm>
                  <a:off x="3107" y="2882"/>
                  <a:ext cx="35" cy="31"/>
                </a:xfrm>
                <a:custGeom>
                  <a:avLst/>
                  <a:gdLst>
                    <a:gd name="T0" fmla="*/ 10 w 35"/>
                    <a:gd name="T1" fmla="*/ 11 h 31"/>
                    <a:gd name="T2" fmla="*/ 17 w 35"/>
                    <a:gd name="T3" fmla="*/ 2 h 31"/>
                    <a:gd name="T4" fmla="*/ 0 w 35"/>
                    <a:gd name="T5" fmla="*/ 15 h 31"/>
                    <a:gd name="T6" fmla="*/ 12 w 35"/>
                    <a:gd name="T7" fmla="*/ 31 h 31"/>
                    <a:gd name="T8" fmla="*/ 29 w 35"/>
                    <a:gd name="T9" fmla="*/ 19 h 31"/>
                    <a:gd name="T10" fmla="*/ 35 w 35"/>
                    <a:gd name="T11" fmla="*/ 11 h 31"/>
                    <a:gd name="T12" fmla="*/ 29 w 35"/>
                    <a:gd name="T13" fmla="*/ 19 h 31"/>
                    <a:gd name="T14" fmla="*/ 33 w 35"/>
                    <a:gd name="T15" fmla="*/ 11 h 31"/>
                    <a:gd name="T16" fmla="*/ 31 w 35"/>
                    <a:gd name="T17" fmla="*/ 4 h 31"/>
                    <a:gd name="T18" fmla="*/ 25 w 35"/>
                    <a:gd name="T19" fmla="*/ 0 h 31"/>
                    <a:gd name="T20" fmla="*/ 17 w 35"/>
                    <a:gd name="T21" fmla="*/ 2 h 31"/>
                    <a:gd name="T22" fmla="*/ 10 w 35"/>
                    <a:gd name="T23" fmla="*/ 1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1">
                      <a:moveTo>
                        <a:pt x="10" y="11"/>
                      </a:moveTo>
                      <a:lnTo>
                        <a:pt x="17" y="2"/>
                      </a:lnTo>
                      <a:lnTo>
                        <a:pt x="0" y="15"/>
                      </a:lnTo>
                      <a:lnTo>
                        <a:pt x="12" y="31"/>
                      </a:lnTo>
                      <a:lnTo>
                        <a:pt x="29" y="19"/>
                      </a:lnTo>
                      <a:lnTo>
                        <a:pt x="35" y="11"/>
                      </a:lnTo>
                      <a:lnTo>
                        <a:pt x="29" y="19"/>
                      </a:lnTo>
                      <a:lnTo>
                        <a:pt x="33" y="11"/>
                      </a:lnTo>
                      <a:lnTo>
                        <a:pt x="31" y="4"/>
                      </a:lnTo>
                      <a:lnTo>
                        <a:pt x="25" y="0"/>
                      </a:lnTo>
                      <a:lnTo>
                        <a:pt x="17" y="2"/>
                      </a:lnTo>
                      <a:lnTo>
                        <a:pt x="10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3" name="Freeform 731"/>
                <p:cNvSpPr>
                  <a:spLocks/>
                </p:cNvSpPr>
                <p:nvPr/>
              </p:nvSpPr>
              <p:spPr bwMode="auto">
                <a:xfrm>
                  <a:off x="3117" y="2876"/>
                  <a:ext cx="25" cy="23"/>
                </a:xfrm>
                <a:custGeom>
                  <a:avLst/>
                  <a:gdLst>
                    <a:gd name="T0" fmla="*/ 9 w 25"/>
                    <a:gd name="T1" fmla="*/ 2 h 23"/>
                    <a:gd name="T2" fmla="*/ 0 w 25"/>
                    <a:gd name="T3" fmla="*/ 12 h 23"/>
                    <a:gd name="T4" fmla="*/ 0 w 25"/>
                    <a:gd name="T5" fmla="*/ 17 h 23"/>
                    <a:gd name="T6" fmla="*/ 25 w 25"/>
                    <a:gd name="T7" fmla="*/ 17 h 23"/>
                    <a:gd name="T8" fmla="*/ 25 w 25"/>
                    <a:gd name="T9" fmla="*/ 12 h 23"/>
                    <a:gd name="T10" fmla="*/ 17 w 25"/>
                    <a:gd name="T11" fmla="*/ 23 h 23"/>
                    <a:gd name="T12" fmla="*/ 25 w 25"/>
                    <a:gd name="T13" fmla="*/ 12 h 23"/>
                    <a:gd name="T14" fmla="*/ 21 w 25"/>
                    <a:gd name="T15" fmla="*/ 2 h 23"/>
                    <a:gd name="T16" fmla="*/ 13 w 25"/>
                    <a:gd name="T17" fmla="*/ 0 h 23"/>
                    <a:gd name="T18" fmla="*/ 5 w 25"/>
                    <a:gd name="T19" fmla="*/ 2 h 23"/>
                    <a:gd name="T20" fmla="*/ 0 w 25"/>
                    <a:gd name="T21" fmla="*/ 12 h 23"/>
                    <a:gd name="T22" fmla="*/ 9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9" y="2"/>
                      </a:moveTo>
                      <a:lnTo>
                        <a:pt x="0" y="12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2"/>
                      </a:lnTo>
                      <a:lnTo>
                        <a:pt x="17" y="23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2"/>
                      </a:lnTo>
                      <a:lnTo>
                        <a:pt x="9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4" name="Freeform 732"/>
                <p:cNvSpPr>
                  <a:spLocks/>
                </p:cNvSpPr>
                <p:nvPr/>
              </p:nvSpPr>
              <p:spPr bwMode="auto">
                <a:xfrm>
                  <a:off x="3126" y="2859"/>
                  <a:ext cx="54" cy="40"/>
                </a:xfrm>
                <a:custGeom>
                  <a:avLst/>
                  <a:gdLst>
                    <a:gd name="T0" fmla="*/ 44 w 54"/>
                    <a:gd name="T1" fmla="*/ 0 h 40"/>
                    <a:gd name="T2" fmla="*/ 39 w 54"/>
                    <a:gd name="T3" fmla="*/ 2 h 40"/>
                    <a:gd name="T4" fmla="*/ 0 w 54"/>
                    <a:gd name="T5" fmla="*/ 19 h 40"/>
                    <a:gd name="T6" fmla="*/ 8 w 54"/>
                    <a:gd name="T7" fmla="*/ 40 h 40"/>
                    <a:gd name="T8" fmla="*/ 48 w 54"/>
                    <a:gd name="T9" fmla="*/ 23 h 40"/>
                    <a:gd name="T10" fmla="*/ 44 w 54"/>
                    <a:gd name="T11" fmla="*/ 25 h 40"/>
                    <a:gd name="T12" fmla="*/ 48 w 54"/>
                    <a:gd name="T13" fmla="*/ 23 h 40"/>
                    <a:gd name="T14" fmla="*/ 54 w 54"/>
                    <a:gd name="T15" fmla="*/ 17 h 40"/>
                    <a:gd name="T16" fmla="*/ 54 w 54"/>
                    <a:gd name="T17" fmla="*/ 9 h 40"/>
                    <a:gd name="T18" fmla="*/ 48 w 54"/>
                    <a:gd name="T19" fmla="*/ 2 h 40"/>
                    <a:gd name="T20" fmla="*/ 39 w 54"/>
                    <a:gd name="T21" fmla="*/ 2 h 40"/>
                    <a:gd name="T22" fmla="*/ 44 w 54"/>
                    <a:gd name="T23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4" h="40">
                      <a:moveTo>
                        <a:pt x="44" y="0"/>
                      </a:moveTo>
                      <a:lnTo>
                        <a:pt x="39" y="2"/>
                      </a:lnTo>
                      <a:lnTo>
                        <a:pt x="0" y="19"/>
                      </a:lnTo>
                      <a:lnTo>
                        <a:pt x="8" y="40"/>
                      </a:lnTo>
                      <a:lnTo>
                        <a:pt x="48" y="23"/>
                      </a:lnTo>
                      <a:lnTo>
                        <a:pt x="44" y="25"/>
                      </a:lnTo>
                      <a:lnTo>
                        <a:pt x="48" y="23"/>
                      </a:lnTo>
                      <a:lnTo>
                        <a:pt x="54" y="17"/>
                      </a:lnTo>
                      <a:lnTo>
                        <a:pt x="54" y="9"/>
                      </a:lnTo>
                      <a:lnTo>
                        <a:pt x="48" y="2"/>
                      </a:lnTo>
                      <a:lnTo>
                        <a:pt x="39" y="2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5" name="Freeform 733"/>
                <p:cNvSpPr>
                  <a:spLocks/>
                </p:cNvSpPr>
                <p:nvPr/>
              </p:nvSpPr>
              <p:spPr bwMode="auto">
                <a:xfrm>
                  <a:off x="3170" y="2859"/>
                  <a:ext cx="23" cy="25"/>
                </a:xfrm>
                <a:custGeom>
                  <a:avLst/>
                  <a:gdLst>
                    <a:gd name="T0" fmla="*/ 2 w 23"/>
                    <a:gd name="T1" fmla="*/ 6 h 25"/>
                    <a:gd name="T2" fmla="*/ 10 w 23"/>
                    <a:gd name="T3" fmla="*/ 0 h 25"/>
                    <a:gd name="T4" fmla="*/ 0 w 23"/>
                    <a:gd name="T5" fmla="*/ 0 h 25"/>
                    <a:gd name="T6" fmla="*/ 0 w 23"/>
                    <a:gd name="T7" fmla="*/ 25 h 25"/>
                    <a:gd name="T8" fmla="*/ 10 w 23"/>
                    <a:gd name="T9" fmla="*/ 25 h 25"/>
                    <a:gd name="T10" fmla="*/ 18 w 23"/>
                    <a:gd name="T11" fmla="*/ 19 h 25"/>
                    <a:gd name="T12" fmla="*/ 10 w 23"/>
                    <a:gd name="T13" fmla="*/ 25 h 25"/>
                    <a:gd name="T14" fmla="*/ 20 w 23"/>
                    <a:gd name="T15" fmla="*/ 21 h 25"/>
                    <a:gd name="T16" fmla="*/ 23 w 23"/>
                    <a:gd name="T17" fmla="*/ 13 h 25"/>
                    <a:gd name="T18" fmla="*/ 20 w 23"/>
                    <a:gd name="T19" fmla="*/ 4 h 25"/>
                    <a:gd name="T20" fmla="*/ 10 w 23"/>
                    <a:gd name="T21" fmla="*/ 0 h 25"/>
                    <a:gd name="T22" fmla="*/ 2 w 23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6"/>
                      </a:moveTo>
                      <a:lnTo>
                        <a:pt x="1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0" y="25"/>
                      </a:lnTo>
                      <a:lnTo>
                        <a:pt x="18" y="19"/>
                      </a:lnTo>
                      <a:lnTo>
                        <a:pt x="10" y="25"/>
                      </a:lnTo>
                      <a:lnTo>
                        <a:pt x="20" y="21"/>
                      </a:lnTo>
                      <a:lnTo>
                        <a:pt x="23" y="13"/>
                      </a:lnTo>
                      <a:lnTo>
                        <a:pt x="20" y="4"/>
                      </a:lnTo>
                      <a:lnTo>
                        <a:pt x="10" y="0"/>
                      </a:lnTo>
                      <a:lnTo>
                        <a:pt x="2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6" name="Freeform 734"/>
                <p:cNvSpPr>
                  <a:spLocks/>
                </p:cNvSpPr>
                <p:nvPr/>
              </p:nvSpPr>
              <p:spPr bwMode="auto">
                <a:xfrm>
                  <a:off x="3172" y="2849"/>
                  <a:ext cx="27" cy="29"/>
                </a:xfrm>
                <a:custGeom>
                  <a:avLst/>
                  <a:gdLst>
                    <a:gd name="T0" fmla="*/ 6 w 27"/>
                    <a:gd name="T1" fmla="*/ 6 h 29"/>
                    <a:gd name="T2" fmla="*/ 8 w 27"/>
                    <a:gd name="T3" fmla="*/ 4 h 29"/>
                    <a:gd name="T4" fmla="*/ 0 w 27"/>
                    <a:gd name="T5" fmla="*/ 16 h 29"/>
                    <a:gd name="T6" fmla="*/ 16 w 27"/>
                    <a:gd name="T7" fmla="*/ 29 h 29"/>
                    <a:gd name="T8" fmla="*/ 25 w 27"/>
                    <a:gd name="T9" fmla="*/ 16 h 29"/>
                    <a:gd name="T10" fmla="*/ 27 w 27"/>
                    <a:gd name="T11" fmla="*/ 14 h 29"/>
                    <a:gd name="T12" fmla="*/ 25 w 27"/>
                    <a:gd name="T13" fmla="*/ 16 h 29"/>
                    <a:gd name="T14" fmla="*/ 27 w 27"/>
                    <a:gd name="T15" fmla="*/ 8 h 29"/>
                    <a:gd name="T16" fmla="*/ 23 w 27"/>
                    <a:gd name="T17" fmla="*/ 2 h 29"/>
                    <a:gd name="T18" fmla="*/ 16 w 27"/>
                    <a:gd name="T19" fmla="*/ 0 h 29"/>
                    <a:gd name="T20" fmla="*/ 8 w 27"/>
                    <a:gd name="T21" fmla="*/ 4 h 29"/>
                    <a:gd name="T22" fmla="*/ 6 w 27"/>
                    <a:gd name="T23" fmla="*/ 6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6" y="6"/>
                      </a:moveTo>
                      <a:lnTo>
                        <a:pt x="8" y="4"/>
                      </a:lnTo>
                      <a:lnTo>
                        <a:pt x="0" y="16"/>
                      </a:lnTo>
                      <a:lnTo>
                        <a:pt x="16" y="29"/>
                      </a:lnTo>
                      <a:lnTo>
                        <a:pt x="25" y="16"/>
                      </a:lnTo>
                      <a:lnTo>
                        <a:pt x="27" y="14"/>
                      </a:lnTo>
                      <a:lnTo>
                        <a:pt x="25" y="16"/>
                      </a:lnTo>
                      <a:lnTo>
                        <a:pt x="27" y="8"/>
                      </a:lnTo>
                      <a:lnTo>
                        <a:pt x="23" y="2"/>
                      </a:lnTo>
                      <a:lnTo>
                        <a:pt x="16" y="0"/>
                      </a:lnTo>
                      <a:lnTo>
                        <a:pt x="8" y="4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7" name="Freeform 735"/>
                <p:cNvSpPr>
                  <a:spLocks/>
                </p:cNvSpPr>
                <p:nvPr/>
              </p:nvSpPr>
              <p:spPr bwMode="auto">
                <a:xfrm>
                  <a:off x="3178" y="2832"/>
                  <a:ext cx="29" cy="31"/>
                </a:xfrm>
                <a:custGeom>
                  <a:avLst/>
                  <a:gdLst>
                    <a:gd name="T0" fmla="*/ 8 w 29"/>
                    <a:gd name="T1" fmla="*/ 8 h 31"/>
                    <a:gd name="T2" fmla="*/ 8 w 29"/>
                    <a:gd name="T3" fmla="*/ 6 h 31"/>
                    <a:gd name="T4" fmla="*/ 0 w 29"/>
                    <a:gd name="T5" fmla="*/ 23 h 31"/>
                    <a:gd name="T6" fmla="*/ 21 w 29"/>
                    <a:gd name="T7" fmla="*/ 31 h 31"/>
                    <a:gd name="T8" fmla="*/ 29 w 29"/>
                    <a:gd name="T9" fmla="*/ 15 h 31"/>
                    <a:gd name="T10" fmla="*/ 29 w 29"/>
                    <a:gd name="T11" fmla="*/ 13 h 31"/>
                    <a:gd name="T12" fmla="*/ 29 w 29"/>
                    <a:gd name="T13" fmla="*/ 15 h 31"/>
                    <a:gd name="T14" fmla="*/ 29 w 29"/>
                    <a:gd name="T15" fmla="*/ 6 h 31"/>
                    <a:gd name="T16" fmla="*/ 23 w 29"/>
                    <a:gd name="T17" fmla="*/ 0 h 31"/>
                    <a:gd name="T18" fmla="*/ 15 w 29"/>
                    <a:gd name="T19" fmla="*/ 0 h 31"/>
                    <a:gd name="T20" fmla="*/ 8 w 29"/>
                    <a:gd name="T21" fmla="*/ 6 h 31"/>
                    <a:gd name="T22" fmla="*/ 8 w 29"/>
                    <a:gd name="T23" fmla="*/ 8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8" y="8"/>
                      </a:moveTo>
                      <a:lnTo>
                        <a:pt x="8" y="6"/>
                      </a:lnTo>
                      <a:lnTo>
                        <a:pt x="0" y="23"/>
                      </a:lnTo>
                      <a:lnTo>
                        <a:pt x="21" y="31"/>
                      </a:lnTo>
                      <a:lnTo>
                        <a:pt x="29" y="15"/>
                      </a:lnTo>
                      <a:lnTo>
                        <a:pt x="29" y="13"/>
                      </a:lnTo>
                      <a:lnTo>
                        <a:pt x="29" y="15"/>
                      </a:lnTo>
                      <a:lnTo>
                        <a:pt x="29" y="6"/>
                      </a:lnTo>
                      <a:lnTo>
                        <a:pt x="23" y="0"/>
                      </a:lnTo>
                      <a:lnTo>
                        <a:pt x="15" y="0"/>
                      </a:lnTo>
                      <a:lnTo>
                        <a:pt x="8" y="6"/>
                      </a:lnTo>
                      <a:lnTo>
                        <a:pt x="8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8" name="Freeform 736"/>
                <p:cNvSpPr>
                  <a:spLocks/>
                </p:cNvSpPr>
                <p:nvPr/>
              </p:nvSpPr>
              <p:spPr bwMode="auto">
                <a:xfrm>
                  <a:off x="3186" y="2811"/>
                  <a:ext cx="25" cy="34"/>
                </a:xfrm>
                <a:custGeom>
                  <a:avLst/>
                  <a:gdLst>
                    <a:gd name="T0" fmla="*/ 9 w 25"/>
                    <a:gd name="T1" fmla="*/ 2 h 34"/>
                    <a:gd name="T2" fmla="*/ 4 w 25"/>
                    <a:gd name="T3" fmla="*/ 9 h 34"/>
                    <a:gd name="T4" fmla="*/ 0 w 25"/>
                    <a:gd name="T5" fmla="*/ 29 h 34"/>
                    <a:gd name="T6" fmla="*/ 21 w 25"/>
                    <a:gd name="T7" fmla="*/ 34 h 34"/>
                    <a:gd name="T8" fmla="*/ 25 w 25"/>
                    <a:gd name="T9" fmla="*/ 13 h 34"/>
                    <a:gd name="T10" fmla="*/ 21 w 25"/>
                    <a:gd name="T11" fmla="*/ 19 h 34"/>
                    <a:gd name="T12" fmla="*/ 25 w 25"/>
                    <a:gd name="T13" fmla="*/ 13 h 34"/>
                    <a:gd name="T14" fmla="*/ 23 w 25"/>
                    <a:gd name="T15" fmla="*/ 4 h 34"/>
                    <a:gd name="T16" fmla="*/ 17 w 25"/>
                    <a:gd name="T17" fmla="*/ 0 h 34"/>
                    <a:gd name="T18" fmla="*/ 9 w 25"/>
                    <a:gd name="T19" fmla="*/ 2 h 34"/>
                    <a:gd name="T20" fmla="*/ 4 w 25"/>
                    <a:gd name="T21" fmla="*/ 9 h 34"/>
                    <a:gd name="T22" fmla="*/ 9 w 25"/>
                    <a:gd name="T23" fmla="*/ 2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4">
                      <a:moveTo>
                        <a:pt x="9" y="2"/>
                      </a:moveTo>
                      <a:lnTo>
                        <a:pt x="4" y="9"/>
                      </a:lnTo>
                      <a:lnTo>
                        <a:pt x="0" y="29"/>
                      </a:lnTo>
                      <a:lnTo>
                        <a:pt x="21" y="34"/>
                      </a:lnTo>
                      <a:lnTo>
                        <a:pt x="25" y="13"/>
                      </a:lnTo>
                      <a:lnTo>
                        <a:pt x="21" y="19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7" y="0"/>
                      </a:lnTo>
                      <a:lnTo>
                        <a:pt x="9" y="2"/>
                      </a:lnTo>
                      <a:lnTo>
                        <a:pt x="4" y="9"/>
                      </a:lnTo>
                      <a:lnTo>
                        <a:pt x="9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89" name="Freeform 737"/>
                <p:cNvSpPr>
                  <a:spLocks/>
                </p:cNvSpPr>
                <p:nvPr/>
              </p:nvSpPr>
              <p:spPr bwMode="auto">
                <a:xfrm>
                  <a:off x="3195" y="2803"/>
                  <a:ext cx="31" cy="27"/>
                </a:xfrm>
                <a:custGeom>
                  <a:avLst/>
                  <a:gdLst>
                    <a:gd name="T0" fmla="*/ 6 w 31"/>
                    <a:gd name="T1" fmla="*/ 10 h 27"/>
                    <a:gd name="T2" fmla="*/ 12 w 31"/>
                    <a:gd name="T3" fmla="*/ 2 h 27"/>
                    <a:gd name="T4" fmla="*/ 0 w 31"/>
                    <a:gd name="T5" fmla="*/ 10 h 27"/>
                    <a:gd name="T6" fmla="*/ 12 w 31"/>
                    <a:gd name="T7" fmla="*/ 27 h 27"/>
                    <a:gd name="T8" fmla="*/ 25 w 31"/>
                    <a:gd name="T9" fmla="*/ 19 h 27"/>
                    <a:gd name="T10" fmla="*/ 31 w 31"/>
                    <a:gd name="T11" fmla="*/ 10 h 27"/>
                    <a:gd name="T12" fmla="*/ 25 w 31"/>
                    <a:gd name="T13" fmla="*/ 19 h 27"/>
                    <a:gd name="T14" fmla="*/ 29 w 31"/>
                    <a:gd name="T15" fmla="*/ 10 h 27"/>
                    <a:gd name="T16" fmla="*/ 27 w 31"/>
                    <a:gd name="T17" fmla="*/ 4 h 27"/>
                    <a:gd name="T18" fmla="*/ 21 w 31"/>
                    <a:gd name="T19" fmla="*/ 0 h 27"/>
                    <a:gd name="T20" fmla="*/ 12 w 31"/>
                    <a:gd name="T21" fmla="*/ 2 h 27"/>
                    <a:gd name="T22" fmla="*/ 6 w 31"/>
                    <a:gd name="T23" fmla="*/ 1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7">
                      <a:moveTo>
                        <a:pt x="6" y="10"/>
                      </a:moveTo>
                      <a:lnTo>
                        <a:pt x="12" y="2"/>
                      </a:lnTo>
                      <a:lnTo>
                        <a:pt x="0" y="10"/>
                      </a:lnTo>
                      <a:lnTo>
                        <a:pt x="12" y="27"/>
                      </a:lnTo>
                      <a:lnTo>
                        <a:pt x="25" y="19"/>
                      </a:lnTo>
                      <a:lnTo>
                        <a:pt x="31" y="10"/>
                      </a:lnTo>
                      <a:lnTo>
                        <a:pt x="25" y="19"/>
                      </a:lnTo>
                      <a:lnTo>
                        <a:pt x="29" y="10"/>
                      </a:lnTo>
                      <a:lnTo>
                        <a:pt x="27" y="4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6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0" name="Freeform 738"/>
                <p:cNvSpPr>
                  <a:spLocks/>
                </p:cNvSpPr>
                <p:nvPr/>
              </p:nvSpPr>
              <p:spPr bwMode="auto">
                <a:xfrm>
                  <a:off x="3201" y="2797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0 w 25"/>
                    <a:gd name="T3" fmla="*/ 12 h 25"/>
                    <a:gd name="T4" fmla="*/ 0 w 25"/>
                    <a:gd name="T5" fmla="*/ 16 h 25"/>
                    <a:gd name="T6" fmla="*/ 25 w 25"/>
                    <a:gd name="T7" fmla="*/ 16 h 25"/>
                    <a:gd name="T8" fmla="*/ 25 w 25"/>
                    <a:gd name="T9" fmla="*/ 12 h 25"/>
                    <a:gd name="T10" fmla="*/ 12 w 25"/>
                    <a:gd name="T11" fmla="*/ 25 h 25"/>
                    <a:gd name="T12" fmla="*/ 25 w 25"/>
                    <a:gd name="T13" fmla="*/ 12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2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12" y="25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1" name="Freeform 739"/>
                <p:cNvSpPr>
                  <a:spLocks/>
                </p:cNvSpPr>
                <p:nvPr/>
              </p:nvSpPr>
              <p:spPr bwMode="auto">
                <a:xfrm>
                  <a:off x="3213" y="2797"/>
                  <a:ext cx="28" cy="25"/>
                </a:xfrm>
                <a:custGeom>
                  <a:avLst/>
                  <a:gdLst>
                    <a:gd name="T0" fmla="*/ 5 w 28"/>
                    <a:gd name="T1" fmla="*/ 10 h 25"/>
                    <a:gd name="T2" fmla="*/ 15 w 28"/>
                    <a:gd name="T3" fmla="*/ 0 h 25"/>
                    <a:gd name="T4" fmla="*/ 0 w 28"/>
                    <a:gd name="T5" fmla="*/ 0 h 25"/>
                    <a:gd name="T6" fmla="*/ 0 w 28"/>
                    <a:gd name="T7" fmla="*/ 25 h 25"/>
                    <a:gd name="T8" fmla="*/ 15 w 28"/>
                    <a:gd name="T9" fmla="*/ 25 h 25"/>
                    <a:gd name="T10" fmla="*/ 26 w 28"/>
                    <a:gd name="T11" fmla="*/ 14 h 25"/>
                    <a:gd name="T12" fmla="*/ 15 w 28"/>
                    <a:gd name="T13" fmla="*/ 25 h 25"/>
                    <a:gd name="T14" fmla="*/ 26 w 28"/>
                    <a:gd name="T15" fmla="*/ 20 h 25"/>
                    <a:gd name="T16" fmla="*/ 28 w 28"/>
                    <a:gd name="T17" fmla="*/ 12 h 25"/>
                    <a:gd name="T18" fmla="*/ 26 w 28"/>
                    <a:gd name="T19" fmla="*/ 4 h 25"/>
                    <a:gd name="T20" fmla="*/ 15 w 28"/>
                    <a:gd name="T21" fmla="*/ 0 h 25"/>
                    <a:gd name="T22" fmla="*/ 5 w 28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5">
                      <a:moveTo>
                        <a:pt x="5" y="10"/>
                      </a:move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5" y="25"/>
                      </a:lnTo>
                      <a:lnTo>
                        <a:pt x="26" y="14"/>
                      </a:lnTo>
                      <a:lnTo>
                        <a:pt x="15" y="25"/>
                      </a:lnTo>
                      <a:lnTo>
                        <a:pt x="26" y="20"/>
                      </a:lnTo>
                      <a:lnTo>
                        <a:pt x="28" y="12"/>
                      </a:lnTo>
                      <a:lnTo>
                        <a:pt x="26" y="4"/>
                      </a:lnTo>
                      <a:lnTo>
                        <a:pt x="15" y="0"/>
                      </a:lnTo>
                      <a:lnTo>
                        <a:pt x="5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2" name="Freeform 740"/>
                <p:cNvSpPr>
                  <a:spLocks/>
                </p:cNvSpPr>
                <p:nvPr/>
              </p:nvSpPr>
              <p:spPr bwMode="auto">
                <a:xfrm>
                  <a:off x="3218" y="2780"/>
                  <a:ext cx="25" cy="31"/>
                </a:xfrm>
                <a:custGeom>
                  <a:avLst/>
                  <a:gdLst>
                    <a:gd name="T0" fmla="*/ 6 w 25"/>
                    <a:gd name="T1" fmla="*/ 19 h 31"/>
                    <a:gd name="T2" fmla="*/ 4 w 25"/>
                    <a:gd name="T3" fmla="*/ 8 h 31"/>
                    <a:gd name="T4" fmla="*/ 0 w 25"/>
                    <a:gd name="T5" fmla="*/ 27 h 31"/>
                    <a:gd name="T6" fmla="*/ 21 w 25"/>
                    <a:gd name="T7" fmla="*/ 31 h 31"/>
                    <a:gd name="T8" fmla="*/ 25 w 25"/>
                    <a:gd name="T9" fmla="*/ 12 h 31"/>
                    <a:gd name="T10" fmla="*/ 23 w 25"/>
                    <a:gd name="T11" fmla="*/ 2 h 31"/>
                    <a:gd name="T12" fmla="*/ 25 w 25"/>
                    <a:gd name="T13" fmla="*/ 12 h 31"/>
                    <a:gd name="T14" fmla="*/ 23 w 25"/>
                    <a:gd name="T15" fmla="*/ 4 h 31"/>
                    <a:gd name="T16" fmla="*/ 16 w 25"/>
                    <a:gd name="T17" fmla="*/ 0 h 31"/>
                    <a:gd name="T18" fmla="*/ 8 w 25"/>
                    <a:gd name="T19" fmla="*/ 2 h 31"/>
                    <a:gd name="T20" fmla="*/ 4 w 25"/>
                    <a:gd name="T21" fmla="*/ 8 h 31"/>
                    <a:gd name="T22" fmla="*/ 6 w 25"/>
                    <a:gd name="T23" fmla="*/ 19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1">
                      <a:moveTo>
                        <a:pt x="6" y="19"/>
                      </a:moveTo>
                      <a:lnTo>
                        <a:pt x="4" y="8"/>
                      </a:lnTo>
                      <a:lnTo>
                        <a:pt x="0" y="27"/>
                      </a:lnTo>
                      <a:lnTo>
                        <a:pt x="21" y="31"/>
                      </a:lnTo>
                      <a:lnTo>
                        <a:pt x="25" y="12"/>
                      </a:lnTo>
                      <a:lnTo>
                        <a:pt x="23" y="2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6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3" name="Freeform 741"/>
                <p:cNvSpPr>
                  <a:spLocks/>
                </p:cNvSpPr>
                <p:nvPr/>
              </p:nvSpPr>
              <p:spPr bwMode="auto">
                <a:xfrm>
                  <a:off x="3216" y="2774"/>
                  <a:ext cx="25" cy="25"/>
                </a:xfrm>
                <a:custGeom>
                  <a:avLst/>
                  <a:gdLst>
                    <a:gd name="T0" fmla="*/ 0 w 25"/>
                    <a:gd name="T1" fmla="*/ 12 h 25"/>
                    <a:gd name="T2" fmla="*/ 4 w 25"/>
                    <a:gd name="T3" fmla="*/ 20 h 25"/>
                    <a:gd name="T4" fmla="*/ 8 w 25"/>
                    <a:gd name="T5" fmla="*/ 25 h 25"/>
                    <a:gd name="T6" fmla="*/ 25 w 25"/>
                    <a:gd name="T7" fmla="*/ 8 h 25"/>
                    <a:gd name="T8" fmla="*/ 20 w 25"/>
                    <a:gd name="T9" fmla="*/ 4 h 25"/>
                    <a:gd name="T10" fmla="*/ 25 w 25"/>
                    <a:gd name="T11" fmla="*/ 12 h 25"/>
                    <a:gd name="T12" fmla="*/ 20 w 25"/>
                    <a:gd name="T13" fmla="*/ 4 h 25"/>
                    <a:gd name="T14" fmla="*/ 12 w 25"/>
                    <a:gd name="T15" fmla="*/ 0 h 25"/>
                    <a:gd name="T16" fmla="*/ 4 w 25"/>
                    <a:gd name="T17" fmla="*/ 4 h 25"/>
                    <a:gd name="T18" fmla="*/ 0 w 25"/>
                    <a:gd name="T19" fmla="*/ 12 h 25"/>
                    <a:gd name="T20" fmla="*/ 4 w 25"/>
                    <a:gd name="T21" fmla="*/ 20 h 25"/>
                    <a:gd name="T22" fmla="*/ 0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2"/>
                      </a:moveTo>
                      <a:lnTo>
                        <a:pt x="4" y="20"/>
                      </a:lnTo>
                      <a:lnTo>
                        <a:pt x="8" y="25"/>
                      </a:lnTo>
                      <a:lnTo>
                        <a:pt x="25" y="8"/>
                      </a:lnTo>
                      <a:lnTo>
                        <a:pt x="20" y="4"/>
                      </a:lnTo>
                      <a:lnTo>
                        <a:pt x="25" y="12"/>
                      </a:lnTo>
                      <a:lnTo>
                        <a:pt x="20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4" name="Freeform 742"/>
                <p:cNvSpPr>
                  <a:spLocks/>
                </p:cNvSpPr>
                <p:nvPr/>
              </p:nvSpPr>
              <p:spPr bwMode="auto">
                <a:xfrm>
                  <a:off x="3216" y="2761"/>
                  <a:ext cx="25" cy="25"/>
                </a:xfrm>
                <a:custGeom>
                  <a:avLst/>
                  <a:gdLst>
                    <a:gd name="T0" fmla="*/ 23 w 25"/>
                    <a:gd name="T1" fmla="*/ 11 h 25"/>
                    <a:gd name="T2" fmla="*/ 0 w 25"/>
                    <a:gd name="T3" fmla="*/ 13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3 h 25"/>
                    <a:gd name="T10" fmla="*/ 2 w 25"/>
                    <a:gd name="T11" fmla="*/ 15 h 25"/>
                    <a:gd name="T12" fmla="*/ 25 w 25"/>
                    <a:gd name="T13" fmla="*/ 13 h 25"/>
                    <a:gd name="T14" fmla="*/ 20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23 w 25"/>
                    <a:gd name="T23" fmla="*/ 1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11"/>
                      </a:move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3"/>
                      </a:lnTo>
                      <a:lnTo>
                        <a:pt x="2" y="15"/>
                      </a:lnTo>
                      <a:lnTo>
                        <a:pt x="25" y="13"/>
                      </a:lnTo>
                      <a:lnTo>
                        <a:pt x="20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23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5" name="Freeform 743"/>
                <p:cNvSpPr>
                  <a:spLocks/>
                </p:cNvSpPr>
                <p:nvPr/>
              </p:nvSpPr>
              <p:spPr bwMode="auto">
                <a:xfrm>
                  <a:off x="3218" y="2772"/>
                  <a:ext cx="25" cy="22"/>
                </a:xfrm>
                <a:custGeom>
                  <a:avLst/>
                  <a:gdLst>
                    <a:gd name="T0" fmla="*/ 25 w 25"/>
                    <a:gd name="T1" fmla="*/ 10 h 22"/>
                    <a:gd name="T2" fmla="*/ 25 w 25"/>
                    <a:gd name="T3" fmla="*/ 12 h 22"/>
                    <a:gd name="T4" fmla="*/ 21 w 25"/>
                    <a:gd name="T5" fmla="*/ 0 h 22"/>
                    <a:gd name="T6" fmla="*/ 0 w 25"/>
                    <a:gd name="T7" fmla="*/ 4 h 22"/>
                    <a:gd name="T8" fmla="*/ 4 w 25"/>
                    <a:gd name="T9" fmla="*/ 16 h 22"/>
                    <a:gd name="T10" fmla="*/ 4 w 25"/>
                    <a:gd name="T11" fmla="*/ 18 h 22"/>
                    <a:gd name="T12" fmla="*/ 4 w 25"/>
                    <a:gd name="T13" fmla="*/ 16 h 22"/>
                    <a:gd name="T14" fmla="*/ 8 w 25"/>
                    <a:gd name="T15" fmla="*/ 22 h 22"/>
                    <a:gd name="T16" fmla="*/ 16 w 25"/>
                    <a:gd name="T17" fmla="*/ 22 h 22"/>
                    <a:gd name="T18" fmla="*/ 23 w 25"/>
                    <a:gd name="T19" fmla="*/ 20 h 22"/>
                    <a:gd name="T20" fmla="*/ 25 w 25"/>
                    <a:gd name="T21" fmla="*/ 12 h 22"/>
                    <a:gd name="T22" fmla="*/ 25 w 25"/>
                    <a:gd name="T23" fmla="*/ 1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2">
                      <a:moveTo>
                        <a:pt x="25" y="10"/>
                      </a:moveTo>
                      <a:lnTo>
                        <a:pt x="25" y="12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16"/>
                      </a:lnTo>
                      <a:lnTo>
                        <a:pt x="4" y="18"/>
                      </a:lnTo>
                      <a:lnTo>
                        <a:pt x="4" y="16"/>
                      </a:lnTo>
                      <a:lnTo>
                        <a:pt x="8" y="22"/>
                      </a:lnTo>
                      <a:lnTo>
                        <a:pt x="16" y="22"/>
                      </a:lnTo>
                      <a:lnTo>
                        <a:pt x="23" y="20"/>
                      </a:lnTo>
                      <a:lnTo>
                        <a:pt x="25" y="12"/>
                      </a:lnTo>
                      <a:lnTo>
                        <a:pt x="25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6" name="Freeform 744"/>
                <p:cNvSpPr>
                  <a:spLocks/>
                </p:cNvSpPr>
                <p:nvPr/>
              </p:nvSpPr>
              <p:spPr bwMode="auto">
                <a:xfrm>
                  <a:off x="3222" y="2782"/>
                  <a:ext cx="25" cy="23"/>
                </a:xfrm>
                <a:custGeom>
                  <a:avLst/>
                  <a:gdLst>
                    <a:gd name="T0" fmla="*/ 25 w 25"/>
                    <a:gd name="T1" fmla="*/ 8 h 23"/>
                    <a:gd name="T2" fmla="*/ 25 w 25"/>
                    <a:gd name="T3" fmla="*/ 8 h 23"/>
                    <a:gd name="T4" fmla="*/ 21 w 25"/>
                    <a:gd name="T5" fmla="*/ 0 h 23"/>
                    <a:gd name="T6" fmla="*/ 0 w 25"/>
                    <a:gd name="T7" fmla="*/ 8 h 23"/>
                    <a:gd name="T8" fmla="*/ 4 w 25"/>
                    <a:gd name="T9" fmla="*/ 17 h 23"/>
                    <a:gd name="T10" fmla="*/ 4 w 25"/>
                    <a:gd name="T11" fmla="*/ 17 h 23"/>
                    <a:gd name="T12" fmla="*/ 4 w 25"/>
                    <a:gd name="T13" fmla="*/ 17 h 23"/>
                    <a:gd name="T14" fmla="*/ 10 w 25"/>
                    <a:gd name="T15" fmla="*/ 23 h 23"/>
                    <a:gd name="T16" fmla="*/ 19 w 25"/>
                    <a:gd name="T17" fmla="*/ 21 h 23"/>
                    <a:gd name="T18" fmla="*/ 25 w 25"/>
                    <a:gd name="T19" fmla="*/ 17 h 23"/>
                    <a:gd name="T20" fmla="*/ 25 w 25"/>
                    <a:gd name="T21" fmla="*/ 8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3">
                      <a:moveTo>
                        <a:pt x="25" y="8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10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7" name="Freeform 745"/>
                <p:cNvSpPr>
                  <a:spLocks/>
                </p:cNvSpPr>
                <p:nvPr/>
              </p:nvSpPr>
              <p:spPr bwMode="auto">
                <a:xfrm>
                  <a:off x="3226" y="2790"/>
                  <a:ext cx="29" cy="34"/>
                </a:xfrm>
                <a:custGeom>
                  <a:avLst/>
                  <a:gdLst>
                    <a:gd name="T0" fmla="*/ 27 w 29"/>
                    <a:gd name="T1" fmla="*/ 15 h 34"/>
                    <a:gd name="T2" fmla="*/ 29 w 29"/>
                    <a:gd name="T3" fmla="*/ 19 h 34"/>
                    <a:gd name="T4" fmla="*/ 21 w 29"/>
                    <a:gd name="T5" fmla="*/ 0 h 34"/>
                    <a:gd name="T6" fmla="*/ 0 w 29"/>
                    <a:gd name="T7" fmla="*/ 9 h 34"/>
                    <a:gd name="T8" fmla="*/ 8 w 29"/>
                    <a:gd name="T9" fmla="*/ 27 h 34"/>
                    <a:gd name="T10" fmla="*/ 10 w 29"/>
                    <a:gd name="T11" fmla="*/ 32 h 34"/>
                    <a:gd name="T12" fmla="*/ 8 w 29"/>
                    <a:gd name="T13" fmla="*/ 27 h 34"/>
                    <a:gd name="T14" fmla="*/ 15 w 29"/>
                    <a:gd name="T15" fmla="*/ 34 h 34"/>
                    <a:gd name="T16" fmla="*/ 23 w 29"/>
                    <a:gd name="T17" fmla="*/ 32 h 34"/>
                    <a:gd name="T18" fmla="*/ 29 w 29"/>
                    <a:gd name="T19" fmla="*/ 27 h 34"/>
                    <a:gd name="T20" fmla="*/ 29 w 29"/>
                    <a:gd name="T21" fmla="*/ 19 h 34"/>
                    <a:gd name="T22" fmla="*/ 27 w 29"/>
                    <a:gd name="T23" fmla="*/ 15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4">
                      <a:moveTo>
                        <a:pt x="27" y="15"/>
                      </a:moveTo>
                      <a:lnTo>
                        <a:pt x="29" y="19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8" y="27"/>
                      </a:lnTo>
                      <a:lnTo>
                        <a:pt x="10" y="32"/>
                      </a:lnTo>
                      <a:lnTo>
                        <a:pt x="8" y="27"/>
                      </a:lnTo>
                      <a:lnTo>
                        <a:pt x="15" y="34"/>
                      </a:lnTo>
                      <a:lnTo>
                        <a:pt x="23" y="32"/>
                      </a:lnTo>
                      <a:lnTo>
                        <a:pt x="29" y="27"/>
                      </a:lnTo>
                      <a:lnTo>
                        <a:pt x="29" y="19"/>
                      </a:lnTo>
                      <a:lnTo>
                        <a:pt x="27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8" name="Freeform 746"/>
                <p:cNvSpPr>
                  <a:spLocks/>
                </p:cNvSpPr>
                <p:nvPr/>
              </p:nvSpPr>
              <p:spPr bwMode="auto">
                <a:xfrm>
                  <a:off x="3236" y="2805"/>
                  <a:ext cx="26" cy="25"/>
                </a:xfrm>
                <a:custGeom>
                  <a:avLst/>
                  <a:gdLst>
                    <a:gd name="T0" fmla="*/ 19 w 26"/>
                    <a:gd name="T1" fmla="*/ 21 h 25"/>
                    <a:gd name="T2" fmla="*/ 21 w 26"/>
                    <a:gd name="T3" fmla="*/ 4 h 25"/>
                    <a:gd name="T4" fmla="*/ 17 w 26"/>
                    <a:gd name="T5" fmla="*/ 0 h 25"/>
                    <a:gd name="T6" fmla="*/ 0 w 26"/>
                    <a:gd name="T7" fmla="*/ 17 h 25"/>
                    <a:gd name="T8" fmla="*/ 5 w 26"/>
                    <a:gd name="T9" fmla="*/ 21 h 25"/>
                    <a:gd name="T10" fmla="*/ 7 w 26"/>
                    <a:gd name="T11" fmla="*/ 4 h 25"/>
                    <a:gd name="T12" fmla="*/ 5 w 26"/>
                    <a:gd name="T13" fmla="*/ 21 h 25"/>
                    <a:gd name="T14" fmla="*/ 13 w 26"/>
                    <a:gd name="T15" fmla="*/ 25 h 25"/>
                    <a:gd name="T16" fmla="*/ 21 w 26"/>
                    <a:gd name="T17" fmla="*/ 21 h 25"/>
                    <a:gd name="T18" fmla="*/ 26 w 26"/>
                    <a:gd name="T19" fmla="*/ 12 h 25"/>
                    <a:gd name="T20" fmla="*/ 21 w 26"/>
                    <a:gd name="T21" fmla="*/ 4 h 25"/>
                    <a:gd name="T22" fmla="*/ 19 w 26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19" y="21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5" y="21"/>
                      </a:lnTo>
                      <a:lnTo>
                        <a:pt x="7" y="4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6" y="12"/>
                      </a:lnTo>
                      <a:lnTo>
                        <a:pt x="21" y="4"/>
                      </a:lnTo>
                      <a:lnTo>
                        <a:pt x="1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899" name="Freeform 747"/>
                <p:cNvSpPr>
                  <a:spLocks/>
                </p:cNvSpPr>
                <p:nvPr/>
              </p:nvSpPr>
              <p:spPr bwMode="auto">
                <a:xfrm>
                  <a:off x="3220" y="2809"/>
                  <a:ext cx="35" cy="31"/>
                </a:xfrm>
                <a:custGeom>
                  <a:avLst/>
                  <a:gdLst>
                    <a:gd name="T0" fmla="*/ 25 w 35"/>
                    <a:gd name="T1" fmla="*/ 21 h 31"/>
                    <a:gd name="T2" fmla="*/ 19 w 35"/>
                    <a:gd name="T3" fmla="*/ 29 h 31"/>
                    <a:gd name="T4" fmla="*/ 35 w 35"/>
                    <a:gd name="T5" fmla="*/ 17 h 31"/>
                    <a:gd name="T6" fmla="*/ 23 w 35"/>
                    <a:gd name="T7" fmla="*/ 0 h 31"/>
                    <a:gd name="T8" fmla="*/ 6 w 35"/>
                    <a:gd name="T9" fmla="*/ 13 h 31"/>
                    <a:gd name="T10" fmla="*/ 0 w 35"/>
                    <a:gd name="T11" fmla="*/ 21 h 31"/>
                    <a:gd name="T12" fmla="*/ 6 w 35"/>
                    <a:gd name="T13" fmla="*/ 13 h 31"/>
                    <a:gd name="T14" fmla="*/ 2 w 35"/>
                    <a:gd name="T15" fmla="*/ 19 h 31"/>
                    <a:gd name="T16" fmla="*/ 4 w 35"/>
                    <a:gd name="T17" fmla="*/ 27 h 31"/>
                    <a:gd name="T18" fmla="*/ 10 w 35"/>
                    <a:gd name="T19" fmla="*/ 31 h 31"/>
                    <a:gd name="T20" fmla="*/ 19 w 35"/>
                    <a:gd name="T21" fmla="*/ 29 h 31"/>
                    <a:gd name="T22" fmla="*/ 25 w 35"/>
                    <a:gd name="T23" fmla="*/ 2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1">
                      <a:moveTo>
                        <a:pt x="25" y="21"/>
                      </a:moveTo>
                      <a:lnTo>
                        <a:pt x="19" y="29"/>
                      </a:lnTo>
                      <a:lnTo>
                        <a:pt x="35" y="17"/>
                      </a:lnTo>
                      <a:lnTo>
                        <a:pt x="23" y="0"/>
                      </a:lnTo>
                      <a:lnTo>
                        <a:pt x="6" y="13"/>
                      </a:lnTo>
                      <a:lnTo>
                        <a:pt x="0" y="21"/>
                      </a:lnTo>
                      <a:lnTo>
                        <a:pt x="6" y="13"/>
                      </a:lnTo>
                      <a:lnTo>
                        <a:pt x="2" y="19"/>
                      </a:lnTo>
                      <a:lnTo>
                        <a:pt x="4" y="27"/>
                      </a:lnTo>
                      <a:lnTo>
                        <a:pt x="10" y="31"/>
                      </a:lnTo>
                      <a:lnTo>
                        <a:pt x="19" y="29"/>
                      </a:lnTo>
                      <a:lnTo>
                        <a:pt x="2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0" name="Freeform 748"/>
                <p:cNvSpPr>
                  <a:spLocks/>
                </p:cNvSpPr>
                <p:nvPr/>
              </p:nvSpPr>
              <p:spPr bwMode="auto">
                <a:xfrm>
                  <a:off x="3220" y="2826"/>
                  <a:ext cx="25" cy="21"/>
                </a:xfrm>
                <a:custGeom>
                  <a:avLst/>
                  <a:gdLst>
                    <a:gd name="T0" fmla="*/ 21 w 25"/>
                    <a:gd name="T1" fmla="*/ 0 h 21"/>
                    <a:gd name="T2" fmla="*/ 25 w 25"/>
                    <a:gd name="T3" fmla="*/ 8 h 21"/>
                    <a:gd name="T4" fmla="*/ 25 w 25"/>
                    <a:gd name="T5" fmla="*/ 4 h 21"/>
                    <a:gd name="T6" fmla="*/ 0 w 25"/>
                    <a:gd name="T7" fmla="*/ 4 h 21"/>
                    <a:gd name="T8" fmla="*/ 0 w 25"/>
                    <a:gd name="T9" fmla="*/ 8 h 21"/>
                    <a:gd name="T10" fmla="*/ 4 w 25"/>
                    <a:gd name="T11" fmla="*/ 16 h 21"/>
                    <a:gd name="T12" fmla="*/ 0 w 25"/>
                    <a:gd name="T13" fmla="*/ 8 h 21"/>
                    <a:gd name="T14" fmla="*/ 4 w 25"/>
                    <a:gd name="T15" fmla="*/ 16 h 21"/>
                    <a:gd name="T16" fmla="*/ 12 w 25"/>
                    <a:gd name="T17" fmla="*/ 21 h 21"/>
                    <a:gd name="T18" fmla="*/ 21 w 25"/>
                    <a:gd name="T19" fmla="*/ 16 h 21"/>
                    <a:gd name="T20" fmla="*/ 25 w 25"/>
                    <a:gd name="T21" fmla="*/ 8 h 21"/>
                    <a:gd name="T22" fmla="*/ 21 w 25"/>
                    <a:gd name="T23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1" y="0"/>
                      </a:moveTo>
                      <a:lnTo>
                        <a:pt x="25" y="8"/>
                      </a:lnTo>
                      <a:lnTo>
                        <a:pt x="25" y="4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12" y="21"/>
                      </a:lnTo>
                      <a:lnTo>
                        <a:pt x="21" y="16"/>
                      </a:lnTo>
                      <a:lnTo>
                        <a:pt x="25" y="8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1" name="Freeform 749"/>
                <p:cNvSpPr>
                  <a:spLocks/>
                </p:cNvSpPr>
                <p:nvPr/>
              </p:nvSpPr>
              <p:spPr bwMode="auto">
                <a:xfrm>
                  <a:off x="3224" y="2826"/>
                  <a:ext cx="25" cy="25"/>
                </a:xfrm>
                <a:custGeom>
                  <a:avLst/>
                  <a:gdLst>
                    <a:gd name="T0" fmla="*/ 23 w 25"/>
                    <a:gd name="T1" fmla="*/ 10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6 h 25"/>
                    <a:gd name="T8" fmla="*/ 4 w 25"/>
                    <a:gd name="T9" fmla="*/ 21 h 25"/>
                    <a:gd name="T10" fmla="*/ 2 w 25"/>
                    <a:gd name="T11" fmla="*/ 14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23 w 25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10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4" y="21"/>
                      </a:lnTo>
                      <a:lnTo>
                        <a:pt x="2" y="14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2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2" name="Freeform 750"/>
                <p:cNvSpPr>
                  <a:spLocks/>
                </p:cNvSpPr>
                <p:nvPr/>
              </p:nvSpPr>
              <p:spPr bwMode="auto">
                <a:xfrm>
                  <a:off x="3226" y="2836"/>
                  <a:ext cx="27" cy="23"/>
                </a:xfrm>
                <a:custGeom>
                  <a:avLst/>
                  <a:gdLst>
                    <a:gd name="T0" fmla="*/ 27 w 27"/>
                    <a:gd name="T1" fmla="*/ 15 h 23"/>
                    <a:gd name="T2" fmla="*/ 25 w 27"/>
                    <a:gd name="T3" fmla="*/ 13 h 23"/>
                    <a:gd name="T4" fmla="*/ 21 w 27"/>
                    <a:gd name="T5" fmla="*/ 0 h 23"/>
                    <a:gd name="T6" fmla="*/ 0 w 27"/>
                    <a:gd name="T7" fmla="*/ 4 h 23"/>
                    <a:gd name="T8" fmla="*/ 4 w 27"/>
                    <a:gd name="T9" fmla="*/ 17 h 23"/>
                    <a:gd name="T10" fmla="*/ 2 w 27"/>
                    <a:gd name="T11" fmla="*/ 15 h 23"/>
                    <a:gd name="T12" fmla="*/ 4 w 27"/>
                    <a:gd name="T13" fmla="*/ 17 h 23"/>
                    <a:gd name="T14" fmla="*/ 8 w 27"/>
                    <a:gd name="T15" fmla="*/ 23 h 23"/>
                    <a:gd name="T16" fmla="*/ 17 w 27"/>
                    <a:gd name="T17" fmla="*/ 23 h 23"/>
                    <a:gd name="T18" fmla="*/ 23 w 27"/>
                    <a:gd name="T19" fmla="*/ 21 h 23"/>
                    <a:gd name="T20" fmla="*/ 25 w 27"/>
                    <a:gd name="T21" fmla="*/ 13 h 23"/>
                    <a:gd name="T22" fmla="*/ 27 w 27"/>
                    <a:gd name="T23" fmla="*/ 15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27" y="15"/>
                      </a:moveTo>
                      <a:lnTo>
                        <a:pt x="25" y="13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17"/>
                      </a:lnTo>
                      <a:lnTo>
                        <a:pt x="2" y="15"/>
                      </a:lnTo>
                      <a:lnTo>
                        <a:pt x="4" y="17"/>
                      </a:lnTo>
                      <a:lnTo>
                        <a:pt x="8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7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3" name="Freeform 751"/>
                <p:cNvSpPr>
                  <a:spLocks/>
                </p:cNvSpPr>
                <p:nvPr/>
              </p:nvSpPr>
              <p:spPr bwMode="auto">
                <a:xfrm>
                  <a:off x="3228" y="2851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25 w 25"/>
                    <a:gd name="T3" fmla="*/ 12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2 h 25"/>
                    <a:gd name="T10" fmla="*/ 13 w 25"/>
                    <a:gd name="T11" fmla="*/ 0 h 25"/>
                    <a:gd name="T12" fmla="*/ 0 w 25"/>
                    <a:gd name="T13" fmla="*/ 12 h 25"/>
                    <a:gd name="T14" fmla="*/ 4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2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25" y="12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3" y="0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4" name="Freeform 752"/>
                <p:cNvSpPr>
                  <a:spLocks/>
                </p:cNvSpPr>
                <p:nvPr/>
              </p:nvSpPr>
              <p:spPr bwMode="auto">
                <a:xfrm>
                  <a:off x="3224" y="2851"/>
                  <a:ext cx="21" cy="25"/>
                </a:xfrm>
                <a:custGeom>
                  <a:avLst/>
                  <a:gdLst>
                    <a:gd name="T0" fmla="*/ 21 w 21"/>
                    <a:gd name="T1" fmla="*/ 21 h 25"/>
                    <a:gd name="T2" fmla="*/ 12 w 21"/>
                    <a:gd name="T3" fmla="*/ 25 h 25"/>
                    <a:gd name="T4" fmla="*/ 17 w 21"/>
                    <a:gd name="T5" fmla="*/ 25 h 25"/>
                    <a:gd name="T6" fmla="*/ 17 w 21"/>
                    <a:gd name="T7" fmla="*/ 0 h 25"/>
                    <a:gd name="T8" fmla="*/ 12 w 21"/>
                    <a:gd name="T9" fmla="*/ 0 h 25"/>
                    <a:gd name="T10" fmla="*/ 4 w 21"/>
                    <a:gd name="T11" fmla="*/ 4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2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21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21" y="21"/>
                      </a:moveTo>
                      <a:lnTo>
                        <a:pt x="12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5" name="Freeform 753"/>
                <p:cNvSpPr>
                  <a:spLocks/>
                </p:cNvSpPr>
                <p:nvPr/>
              </p:nvSpPr>
              <p:spPr bwMode="auto">
                <a:xfrm>
                  <a:off x="3201" y="2855"/>
                  <a:ext cx="44" cy="46"/>
                </a:xfrm>
                <a:custGeom>
                  <a:avLst/>
                  <a:gdLst>
                    <a:gd name="T0" fmla="*/ 19 w 44"/>
                    <a:gd name="T1" fmla="*/ 25 h 46"/>
                    <a:gd name="T2" fmla="*/ 21 w 44"/>
                    <a:gd name="T3" fmla="*/ 42 h 46"/>
                    <a:gd name="T4" fmla="*/ 44 w 44"/>
                    <a:gd name="T5" fmla="*/ 17 h 46"/>
                    <a:gd name="T6" fmla="*/ 27 w 44"/>
                    <a:gd name="T7" fmla="*/ 0 h 46"/>
                    <a:gd name="T8" fmla="*/ 4 w 44"/>
                    <a:gd name="T9" fmla="*/ 25 h 46"/>
                    <a:gd name="T10" fmla="*/ 6 w 44"/>
                    <a:gd name="T11" fmla="*/ 42 h 46"/>
                    <a:gd name="T12" fmla="*/ 4 w 44"/>
                    <a:gd name="T13" fmla="*/ 25 h 46"/>
                    <a:gd name="T14" fmla="*/ 0 w 44"/>
                    <a:gd name="T15" fmla="*/ 33 h 46"/>
                    <a:gd name="T16" fmla="*/ 4 w 44"/>
                    <a:gd name="T17" fmla="*/ 42 h 46"/>
                    <a:gd name="T18" fmla="*/ 12 w 44"/>
                    <a:gd name="T19" fmla="*/ 46 h 46"/>
                    <a:gd name="T20" fmla="*/ 21 w 44"/>
                    <a:gd name="T21" fmla="*/ 42 h 46"/>
                    <a:gd name="T22" fmla="*/ 19 w 44"/>
                    <a:gd name="T23" fmla="*/ 25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46">
                      <a:moveTo>
                        <a:pt x="19" y="25"/>
                      </a:moveTo>
                      <a:lnTo>
                        <a:pt x="21" y="42"/>
                      </a:lnTo>
                      <a:lnTo>
                        <a:pt x="44" y="17"/>
                      </a:lnTo>
                      <a:lnTo>
                        <a:pt x="27" y="0"/>
                      </a:lnTo>
                      <a:lnTo>
                        <a:pt x="4" y="25"/>
                      </a:lnTo>
                      <a:lnTo>
                        <a:pt x="6" y="42"/>
                      </a:lnTo>
                      <a:lnTo>
                        <a:pt x="4" y="25"/>
                      </a:lnTo>
                      <a:lnTo>
                        <a:pt x="0" y="33"/>
                      </a:lnTo>
                      <a:lnTo>
                        <a:pt x="4" y="42"/>
                      </a:lnTo>
                      <a:lnTo>
                        <a:pt x="12" y="46"/>
                      </a:lnTo>
                      <a:lnTo>
                        <a:pt x="21" y="42"/>
                      </a:lnTo>
                      <a:lnTo>
                        <a:pt x="1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6" name="Freeform 754"/>
                <p:cNvSpPr>
                  <a:spLocks/>
                </p:cNvSpPr>
                <p:nvPr/>
              </p:nvSpPr>
              <p:spPr bwMode="auto">
                <a:xfrm>
                  <a:off x="3207" y="2880"/>
                  <a:ext cx="23" cy="23"/>
                </a:xfrm>
                <a:custGeom>
                  <a:avLst/>
                  <a:gdLst>
                    <a:gd name="T0" fmla="*/ 17 w 23"/>
                    <a:gd name="T1" fmla="*/ 23 h 23"/>
                    <a:gd name="T2" fmla="*/ 19 w 23"/>
                    <a:gd name="T3" fmla="*/ 4 h 23"/>
                    <a:gd name="T4" fmla="*/ 13 w 23"/>
                    <a:gd name="T5" fmla="*/ 0 h 23"/>
                    <a:gd name="T6" fmla="*/ 0 w 23"/>
                    <a:gd name="T7" fmla="*/ 17 h 23"/>
                    <a:gd name="T8" fmla="*/ 6 w 23"/>
                    <a:gd name="T9" fmla="*/ 21 h 23"/>
                    <a:gd name="T10" fmla="*/ 9 w 23"/>
                    <a:gd name="T11" fmla="*/ 2 h 23"/>
                    <a:gd name="T12" fmla="*/ 6 w 23"/>
                    <a:gd name="T13" fmla="*/ 21 h 23"/>
                    <a:gd name="T14" fmla="*/ 15 w 23"/>
                    <a:gd name="T15" fmla="*/ 23 h 23"/>
                    <a:gd name="T16" fmla="*/ 21 w 23"/>
                    <a:gd name="T17" fmla="*/ 19 h 23"/>
                    <a:gd name="T18" fmla="*/ 23 w 23"/>
                    <a:gd name="T19" fmla="*/ 10 h 23"/>
                    <a:gd name="T20" fmla="*/ 19 w 23"/>
                    <a:gd name="T21" fmla="*/ 4 h 23"/>
                    <a:gd name="T22" fmla="*/ 17 w 23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17" y="23"/>
                      </a:move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6" y="21"/>
                      </a:lnTo>
                      <a:lnTo>
                        <a:pt x="9" y="2"/>
                      </a:lnTo>
                      <a:lnTo>
                        <a:pt x="6" y="21"/>
                      </a:lnTo>
                      <a:lnTo>
                        <a:pt x="15" y="23"/>
                      </a:lnTo>
                      <a:lnTo>
                        <a:pt x="21" y="19"/>
                      </a:lnTo>
                      <a:lnTo>
                        <a:pt x="23" y="10"/>
                      </a:lnTo>
                      <a:lnTo>
                        <a:pt x="19" y="4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7" name="Freeform 755"/>
                <p:cNvSpPr>
                  <a:spLocks/>
                </p:cNvSpPr>
                <p:nvPr/>
              </p:nvSpPr>
              <p:spPr bwMode="auto">
                <a:xfrm>
                  <a:off x="3197" y="2882"/>
                  <a:ext cx="27" cy="25"/>
                </a:xfrm>
                <a:custGeom>
                  <a:avLst/>
                  <a:gdLst>
                    <a:gd name="T0" fmla="*/ 25 w 27"/>
                    <a:gd name="T1" fmla="*/ 15 h 25"/>
                    <a:gd name="T2" fmla="*/ 16 w 27"/>
                    <a:gd name="T3" fmla="*/ 25 h 25"/>
                    <a:gd name="T4" fmla="*/ 27 w 27"/>
                    <a:gd name="T5" fmla="*/ 21 h 25"/>
                    <a:gd name="T6" fmla="*/ 19 w 27"/>
                    <a:gd name="T7" fmla="*/ 0 h 25"/>
                    <a:gd name="T8" fmla="*/ 8 w 27"/>
                    <a:gd name="T9" fmla="*/ 4 h 25"/>
                    <a:gd name="T10" fmla="*/ 0 w 27"/>
                    <a:gd name="T11" fmla="*/ 15 h 25"/>
                    <a:gd name="T12" fmla="*/ 8 w 27"/>
                    <a:gd name="T13" fmla="*/ 4 h 25"/>
                    <a:gd name="T14" fmla="*/ 2 w 27"/>
                    <a:gd name="T15" fmla="*/ 11 h 25"/>
                    <a:gd name="T16" fmla="*/ 4 w 27"/>
                    <a:gd name="T17" fmla="*/ 17 h 25"/>
                    <a:gd name="T18" fmla="*/ 8 w 27"/>
                    <a:gd name="T19" fmla="*/ 25 h 25"/>
                    <a:gd name="T20" fmla="*/ 16 w 27"/>
                    <a:gd name="T21" fmla="*/ 25 h 25"/>
                    <a:gd name="T22" fmla="*/ 25 w 27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5" y="15"/>
                      </a:moveTo>
                      <a:lnTo>
                        <a:pt x="16" y="25"/>
                      </a:lnTo>
                      <a:lnTo>
                        <a:pt x="27" y="21"/>
                      </a:lnTo>
                      <a:lnTo>
                        <a:pt x="19" y="0"/>
                      </a:lnTo>
                      <a:lnTo>
                        <a:pt x="8" y="4"/>
                      </a:lnTo>
                      <a:lnTo>
                        <a:pt x="0" y="15"/>
                      </a:lnTo>
                      <a:lnTo>
                        <a:pt x="8" y="4"/>
                      </a:lnTo>
                      <a:lnTo>
                        <a:pt x="2" y="11"/>
                      </a:lnTo>
                      <a:lnTo>
                        <a:pt x="4" y="17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8" name="Freeform 756"/>
                <p:cNvSpPr>
                  <a:spLocks/>
                </p:cNvSpPr>
                <p:nvPr/>
              </p:nvSpPr>
              <p:spPr bwMode="auto">
                <a:xfrm>
                  <a:off x="3197" y="2897"/>
                  <a:ext cx="25" cy="16"/>
                </a:xfrm>
                <a:custGeom>
                  <a:avLst/>
                  <a:gdLst>
                    <a:gd name="T0" fmla="*/ 23 w 25"/>
                    <a:gd name="T1" fmla="*/ 8 h 16"/>
                    <a:gd name="T2" fmla="*/ 25 w 25"/>
                    <a:gd name="T3" fmla="*/ 4 h 16"/>
                    <a:gd name="T4" fmla="*/ 25 w 25"/>
                    <a:gd name="T5" fmla="*/ 0 h 16"/>
                    <a:gd name="T6" fmla="*/ 0 w 25"/>
                    <a:gd name="T7" fmla="*/ 0 h 16"/>
                    <a:gd name="T8" fmla="*/ 0 w 25"/>
                    <a:gd name="T9" fmla="*/ 4 h 16"/>
                    <a:gd name="T10" fmla="*/ 2 w 25"/>
                    <a:gd name="T11" fmla="*/ 0 h 16"/>
                    <a:gd name="T12" fmla="*/ 0 w 25"/>
                    <a:gd name="T13" fmla="*/ 4 h 16"/>
                    <a:gd name="T14" fmla="*/ 4 w 25"/>
                    <a:gd name="T15" fmla="*/ 12 h 16"/>
                    <a:gd name="T16" fmla="*/ 12 w 25"/>
                    <a:gd name="T17" fmla="*/ 16 h 16"/>
                    <a:gd name="T18" fmla="*/ 21 w 25"/>
                    <a:gd name="T19" fmla="*/ 12 h 16"/>
                    <a:gd name="T20" fmla="*/ 25 w 25"/>
                    <a:gd name="T21" fmla="*/ 4 h 16"/>
                    <a:gd name="T22" fmla="*/ 23 w 25"/>
                    <a:gd name="T23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6">
                      <a:moveTo>
                        <a:pt x="23" y="8"/>
                      </a:moveTo>
                      <a:lnTo>
                        <a:pt x="25" y="4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2" y="0"/>
                      </a:lnTo>
                      <a:lnTo>
                        <a:pt x="0" y="4"/>
                      </a:lnTo>
                      <a:lnTo>
                        <a:pt x="4" y="12"/>
                      </a:lnTo>
                      <a:lnTo>
                        <a:pt x="12" y="16"/>
                      </a:lnTo>
                      <a:lnTo>
                        <a:pt x="21" y="12"/>
                      </a:lnTo>
                      <a:lnTo>
                        <a:pt x="25" y="4"/>
                      </a:lnTo>
                      <a:lnTo>
                        <a:pt x="23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09" name="Freeform 757"/>
                <p:cNvSpPr>
                  <a:spLocks/>
                </p:cNvSpPr>
                <p:nvPr/>
              </p:nvSpPr>
              <p:spPr bwMode="auto">
                <a:xfrm>
                  <a:off x="3195" y="2897"/>
                  <a:ext cx="25" cy="25"/>
                </a:xfrm>
                <a:custGeom>
                  <a:avLst/>
                  <a:gdLst>
                    <a:gd name="T0" fmla="*/ 10 w 25"/>
                    <a:gd name="T1" fmla="*/ 25 h 25"/>
                    <a:gd name="T2" fmla="*/ 21 w 25"/>
                    <a:gd name="T3" fmla="*/ 16 h 25"/>
                    <a:gd name="T4" fmla="*/ 25 w 25"/>
                    <a:gd name="T5" fmla="*/ 8 h 25"/>
                    <a:gd name="T6" fmla="*/ 4 w 25"/>
                    <a:gd name="T7" fmla="*/ 0 h 25"/>
                    <a:gd name="T8" fmla="*/ 0 w 25"/>
                    <a:gd name="T9" fmla="*/ 8 h 25"/>
                    <a:gd name="T10" fmla="*/ 10 w 25"/>
                    <a:gd name="T11" fmla="*/ 0 h 25"/>
                    <a:gd name="T12" fmla="*/ 0 w 25"/>
                    <a:gd name="T13" fmla="*/ 8 h 25"/>
                    <a:gd name="T14" fmla="*/ 0 w 25"/>
                    <a:gd name="T15" fmla="*/ 16 h 25"/>
                    <a:gd name="T16" fmla="*/ 8 w 25"/>
                    <a:gd name="T17" fmla="*/ 21 h 25"/>
                    <a:gd name="T18" fmla="*/ 14 w 25"/>
                    <a:gd name="T19" fmla="*/ 23 h 25"/>
                    <a:gd name="T20" fmla="*/ 21 w 25"/>
                    <a:gd name="T21" fmla="*/ 16 h 25"/>
                    <a:gd name="T22" fmla="*/ 10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0" y="25"/>
                      </a:moveTo>
                      <a:lnTo>
                        <a:pt x="21" y="16"/>
                      </a:lnTo>
                      <a:lnTo>
                        <a:pt x="25" y="8"/>
                      </a:lnTo>
                      <a:lnTo>
                        <a:pt x="4" y="0"/>
                      </a:lnTo>
                      <a:lnTo>
                        <a:pt x="0" y="8"/>
                      </a:lnTo>
                      <a:lnTo>
                        <a:pt x="10" y="0"/>
                      </a:ln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8" y="21"/>
                      </a:lnTo>
                      <a:lnTo>
                        <a:pt x="14" y="23"/>
                      </a:lnTo>
                      <a:lnTo>
                        <a:pt x="21" y="16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0" name="Freeform 758"/>
                <p:cNvSpPr>
                  <a:spLocks/>
                </p:cNvSpPr>
                <p:nvPr/>
              </p:nvSpPr>
              <p:spPr bwMode="auto">
                <a:xfrm>
                  <a:off x="3188" y="2897"/>
                  <a:ext cx="23" cy="25"/>
                </a:xfrm>
                <a:custGeom>
                  <a:avLst/>
                  <a:gdLst>
                    <a:gd name="T0" fmla="*/ 23 w 23"/>
                    <a:gd name="T1" fmla="*/ 10 h 25"/>
                    <a:gd name="T2" fmla="*/ 13 w 23"/>
                    <a:gd name="T3" fmla="*/ 25 h 25"/>
                    <a:gd name="T4" fmla="*/ 17 w 23"/>
                    <a:gd name="T5" fmla="*/ 25 h 25"/>
                    <a:gd name="T6" fmla="*/ 17 w 23"/>
                    <a:gd name="T7" fmla="*/ 0 h 25"/>
                    <a:gd name="T8" fmla="*/ 13 w 23"/>
                    <a:gd name="T9" fmla="*/ 0 h 25"/>
                    <a:gd name="T10" fmla="*/ 2 w 23"/>
                    <a:gd name="T11" fmla="*/ 14 h 25"/>
                    <a:gd name="T12" fmla="*/ 13 w 23"/>
                    <a:gd name="T13" fmla="*/ 0 h 25"/>
                    <a:gd name="T14" fmla="*/ 5 w 23"/>
                    <a:gd name="T15" fmla="*/ 4 h 25"/>
                    <a:gd name="T16" fmla="*/ 0 w 23"/>
                    <a:gd name="T17" fmla="*/ 12 h 25"/>
                    <a:gd name="T18" fmla="*/ 5 w 23"/>
                    <a:gd name="T19" fmla="*/ 21 h 25"/>
                    <a:gd name="T20" fmla="*/ 13 w 23"/>
                    <a:gd name="T21" fmla="*/ 25 h 25"/>
                    <a:gd name="T22" fmla="*/ 23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3" y="10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2" y="14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1" name="Freeform 759"/>
                <p:cNvSpPr>
                  <a:spLocks/>
                </p:cNvSpPr>
                <p:nvPr/>
              </p:nvSpPr>
              <p:spPr bwMode="auto">
                <a:xfrm>
                  <a:off x="3190" y="2907"/>
                  <a:ext cx="26" cy="27"/>
                </a:xfrm>
                <a:custGeom>
                  <a:avLst/>
                  <a:gdLst>
                    <a:gd name="T0" fmla="*/ 26 w 26"/>
                    <a:gd name="T1" fmla="*/ 21 h 27"/>
                    <a:gd name="T2" fmla="*/ 26 w 26"/>
                    <a:gd name="T3" fmla="*/ 17 h 27"/>
                    <a:gd name="T4" fmla="*/ 21 w 26"/>
                    <a:gd name="T5" fmla="*/ 0 h 27"/>
                    <a:gd name="T6" fmla="*/ 0 w 26"/>
                    <a:gd name="T7" fmla="*/ 4 h 27"/>
                    <a:gd name="T8" fmla="*/ 5 w 26"/>
                    <a:gd name="T9" fmla="*/ 21 h 27"/>
                    <a:gd name="T10" fmla="*/ 5 w 26"/>
                    <a:gd name="T11" fmla="*/ 17 h 27"/>
                    <a:gd name="T12" fmla="*/ 5 w 26"/>
                    <a:gd name="T13" fmla="*/ 21 h 27"/>
                    <a:gd name="T14" fmla="*/ 9 w 26"/>
                    <a:gd name="T15" fmla="*/ 27 h 27"/>
                    <a:gd name="T16" fmla="*/ 17 w 26"/>
                    <a:gd name="T17" fmla="*/ 27 h 27"/>
                    <a:gd name="T18" fmla="*/ 23 w 26"/>
                    <a:gd name="T19" fmla="*/ 25 h 27"/>
                    <a:gd name="T20" fmla="*/ 26 w 26"/>
                    <a:gd name="T21" fmla="*/ 17 h 27"/>
                    <a:gd name="T22" fmla="*/ 26 w 26"/>
                    <a:gd name="T23" fmla="*/ 2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7">
                      <a:moveTo>
                        <a:pt x="26" y="21"/>
                      </a:moveTo>
                      <a:lnTo>
                        <a:pt x="26" y="17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5" y="21"/>
                      </a:lnTo>
                      <a:lnTo>
                        <a:pt x="5" y="17"/>
                      </a:lnTo>
                      <a:lnTo>
                        <a:pt x="5" y="21"/>
                      </a:lnTo>
                      <a:lnTo>
                        <a:pt x="9" y="27"/>
                      </a:lnTo>
                      <a:lnTo>
                        <a:pt x="17" y="27"/>
                      </a:lnTo>
                      <a:lnTo>
                        <a:pt x="23" y="25"/>
                      </a:lnTo>
                      <a:lnTo>
                        <a:pt x="26" y="17"/>
                      </a:lnTo>
                      <a:lnTo>
                        <a:pt x="2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2" name="Freeform 760"/>
                <p:cNvSpPr>
                  <a:spLocks/>
                </p:cNvSpPr>
                <p:nvPr/>
              </p:nvSpPr>
              <p:spPr bwMode="auto">
                <a:xfrm>
                  <a:off x="3190" y="2924"/>
                  <a:ext cx="26" cy="23"/>
                </a:xfrm>
                <a:custGeom>
                  <a:avLst/>
                  <a:gdLst>
                    <a:gd name="T0" fmla="*/ 3 w 26"/>
                    <a:gd name="T1" fmla="*/ 6 h 23"/>
                    <a:gd name="T2" fmla="*/ 21 w 26"/>
                    <a:gd name="T3" fmla="*/ 17 h 23"/>
                    <a:gd name="T4" fmla="*/ 26 w 26"/>
                    <a:gd name="T5" fmla="*/ 4 h 23"/>
                    <a:gd name="T6" fmla="*/ 5 w 26"/>
                    <a:gd name="T7" fmla="*/ 0 h 23"/>
                    <a:gd name="T8" fmla="*/ 0 w 26"/>
                    <a:gd name="T9" fmla="*/ 12 h 23"/>
                    <a:gd name="T10" fmla="*/ 19 w 26"/>
                    <a:gd name="T11" fmla="*/ 23 h 23"/>
                    <a:gd name="T12" fmla="*/ 0 w 26"/>
                    <a:gd name="T13" fmla="*/ 12 h 23"/>
                    <a:gd name="T14" fmla="*/ 3 w 26"/>
                    <a:gd name="T15" fmla="*/ 21 h 23"/>
                    <a:gd name="T16" fmla="*/ 9 w 26"/>
                    <a:gd name="T17" fmla="*/ 23 h 23"/>
                    <a:gd name="T18" fmla="*/ 17 w 26"/>
                    <a:gd name="T19" fmla="*/ 23 h 23"/>
                    <a:gd name="T20" fmla="*/ 21 w 26"/>
                    <a:gd name="T21" fmla="*/ 17 h 23"/>
                    <a:gd name="T22" fmla="*/ 3 w 26"/>
                    <a:gd name="T23" fmla="*/ 6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3">
                      <a:moveTo>
                        <a:pt x="3" y="6"/>
                      </a:moveTo>
                      <a:lnTo>
                        <a:pt x="21" y="17"/>
                      </a:lnTo>
                      <a:lnTo>
                        <a:pt x="26" y="4"/>
                      </a:lnTo>
                      <a:lnTo>
                        <a:pt x="5" y="0"/>
                      </a:lnTo>
                      <a:lnTo>
                        <a:pt x="0" y="12"/>
                      </a:lnTo>
                      <a:lnTo>
                        <a:pt x="19" y="23"/>
                      </a:lnTo>
                      <a:lnTo>
                        <a:pt x="0" y="12"/>
                      </a:lnTo>
                      <a:lnTo>
                        <a:pt x="3" y="21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1" y="17"/>
                      </a:lnTo>
                      <a:lnTo>
                        <a:pt x="3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3" name="Freeform 761"/>
                <p:cNvSpPr>
                  <a:spLocks/>
                </p:cNvSpPr>
                <p:nvPr/>
              </p:nvSpPr>
              <p:spPr bwMode="auto">
                <a:xfrm>
                  <a:off x="3193" y="2922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4 w 25"/>
                    <a:gd name="T3" fmla="*/ 4 h 25"/>
                    <a:gd name="T4" fmla="*/ 0 w 25"/>
                    <a:gd name="T5" fmla="*/ 8 h 25"/>
                    <a:gd name="T6" fmla="*/ 16 w 25"/>
                    <a:gd name="T7" fmla="*/ 25 h 25"/>
                    <a:gd name="T8" fmla="*/ 20 w 25"/>
                    <a:gd name="T9" fmla="*/ 21 h 25"/>
                    <a:gd name="T10" fmla="*/ 0 w 25"/>
                    <a:gd name="T11" fmla="*/ 12 h 25"/>
                    <a:gd name="T12" fmla="*/ 20 w 25"/>
                    <a:gd name="T13" fmla="*/ 21 h 25"/>
                    <a:gd name="T14" fmla="*/ 25 w 25"/>
                    <a:gd name="T15" fmla="*/ 12 h 25"/>
                    <a:gd name="T16" fmla="*/ 20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6" y="25"/>
                      </a:lnTo>
                      <a:lnTo>
                        <a:pt x="20" y="21"/>
                      </a:lnTo>
                      <a:lnTo>
                        <a:pt x="0" y="12"/>
                      </a:lnTo>
                      <a:lnTo>
                        <a:pt x="20" y="21"/>
                      </a:lnTo>
                      <a:lnTo>
                        <a:pt x="25" y="12"/>
                      </a:lnTo>
                      <a:lnTo>
                        <a:pt x="20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4" name="Freeform 762"/>
                <p:cNvSpPr>
                  <a:spLocks/>
                </p:cNvSpPr>
                <p:nvPr/>
              </p:nvSpPr>
              <p:spPr bwMode="auto">
                <a:xfrm>
                  <a:off x="3193" y="2934"/>
                  <a:ext cx="25" cy="25"/>
                </a:xfrm>
                <a:custGeom>
                  <a:avLst/>
                  <a:gdLst>
                    <a:gd name="T0" fmla="*/ 23 w 25"/>
                    <a:gd name="T1" fmla="*/ 13 h 25"/>
                    <a:gd name="T2" fmla="*/ 25 w 25"/>
                    <a:gd name="T3" fmla="*/ 13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3 h 25"/>
                    <a:gd name="T10" fmla="*/ 2 w 25"/>
                    <a:gd name="T11" fmla="*/ 13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0 w 25"/>
                    <a:gd name="T19" fmla="*/ 21 h 25"/>
                    <a:gd name="T20" fmla="*/ 25 w 25"/>
                    <a:gd name="T21" fmla="*/ 13 h 25"/>
                    <a:gd name="T22" fmla="*/ 23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13"/>
                      </a:moveTo>
                      <a:lnTo>
                        <a:pt x="25" y="13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2" y="13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0" y="21"/>
                      </a:lnTo>
                      <a:lnTo>
                        <a:pt x="25" y="13"/>
                      </a:lnTo>
                      <a:lnTo>
                        <a:pt x="23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5" name="Freeform 763"/>
                <p:cNvSpPr>
                  <a:spLocks/>
                </p:cNvSpPr>
                <p:nvPr/>
              </p:nvSpPr>
              <p:spPr bwMode="auto">
                <a:xfrm>
                  <a:off x="3190" y="2947"/>
                  <a:ext cx="26" cy="35"/>
                </a:xfrm>
                <a:custGeom>
                  <a:avLst/>
                  <a:gdLst>
                    <a:gd name="T0" fmla="*/ 19 w 26"/>
                    <a:gd name="T1" fmla="*/ 35 h 35"/>
                    <a:gd name="T2" fmla="*/ 21 w 26"/>
                    <a:gd name="T3" fmla="*/ 27 h 35"/>
                    <a:gd name="T4" fmla="*/ 26 w 26"/>
                    <a:gd name="T5" fmla="*/ 0 h 35"/>
                    <a:gd name="T6" fmla="*/ 5 w 26"/>
                    <a:gd name="T7" fmla="*/ 0 h 35"/>
                    <a:gd name="T8" fmla="*/ 0 w 26"/>
                    <a:gd name="T9" fmla="*/ 27 h 35"/>
                    <a:gd name="T10" fmla="*/ 3 w 26"/>
                    <a:gd name="T11" fmla="*/ 19 h 35"/>
                    <a:gd name="T12" fmla="*/ 0 w 26"/>
                    <a:gd name="T13" fmla="*/ 27 h 35"/>
                    <a:gd name="T14" fmla="*/ 5 w 26"/>
                    <a:gd name="T15" fmla="*/ 33 h 35"/>
                    <a:gd name="T16" fmla="*/ 11 w 26"/>
                    <a:gd name="T17" fmla="*/ 35 h 35"/>
                    <a:gd name="T18" fmla="*/ 17 w 26"/>
                    <a:gd name="T19" fmla="*/ 33 h 35"/>
                    <a:gd name="T20" fmla="*/ 21 w 26"/>
                    <a:gd name="T21" fmla="*/ 27 h 35"/>
                    <a:gd name="T22" fmla="*/ 19 w 26"/>
                    <a:gd name="T23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35">
                      <a:moveTo>
                        <a:pt x="19" y="35"/>
                      </a:moveTo>
                      <a:lnTo>
                        <a:pt x="21" y="27"/>
                      </a:lnTo>
                      <a:lnTo>
                        <a:pt x="26" y="0"/>
                      </a:lnTo>
                      <a:lnTo>
                        <a:pt x="5" y="0"/>
                      </a:lnTo>
                      <a:lnTo>
                        <a:pt x="0" y="27"/>
                      </a:lnTo>
                      <a:lnTo>
                        <a:pt x="3" y="19"/>
                      </a:lnTo>
                      <a:lnTo>
                        <a:pt x="0" y="27"/>
                      </a:lnTo>
                      <a:lnTo>
                        <a:pt x="5" y="33"/>
                      </a:lnTo>
                      <a:lnTo>
                        <a:pt x="11" y="35"/>
                      </a:lnTo>
                      <a:lnTo>
                        <a:pt x="17" y="33"/>
                      </a:lnTo>
                      <a:lnTo>
                        <a:pt x="21" y="27"/>
                      </a:lnTo>
                      <a:lnTo>
                        <a:pt x="19" y="3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6" name="Freeform 764"/>
                <p:cNvSpPr>
                  <a:spLocks/>
                </p:cNvSpPr>
                <p:nvPr/>
              </p:nvSpPr>
              <p:spPr bwMode="auto">
                <a:xfrm>
                  <a:off x="3184" y="2966"/>
                  <a:ext cx="25" cy="25"/>
                </a:xfrm>
                <a:custGeom>
                  <a:avLst/>
                  <a:gdLst>
                    <a:gd name="T0" fmla="*/ 9 w 25"/>
                    <a:gd name="T1" fmla="*/ 23 h 25"/>
                    <a:gd name="T2" fmla="*/ 21 w 25"/>
                    <a:gd name="T3" fmla="*/ 20 h 25"/>
                    <a:gd name="T4" fmla="*/ 25 w 25"/>
                    <a:gd name="T5" fmla="*/ 16 h 25"/>
                    <a:gd name="T6" fmla="*/ 9 w 25"/>
                    <a:gd name="T7" fmla="*/ 0 h 25"/>
                    <a:gd name="T8" fmla="*/ 4 w 25"/>
                    <a:gd name="T9" fmla="*/ 4 h 25"/>
                    <a:gd name="T10" fmla="*/ 17 w 25"/>
                    <a:gd name="T11" fmla="*/ 2 h 25"/>
                    <a:gd name="T12" fmla="*/ 4 w 25"/>
                    <a:gd name="T13" fmla="*/ 4 h 25"/>
                    <a:gd name="T14" fmla="*/ 0 w 25"/>
                    <a:gd name="T15" fmla="*/ 12 h 25"/>
                    <a:gd name="T16" fmla="*/ 4 w 25"/>
                    <a:gd name="T17" fmla="*/ 20 h 25"/>
                    <a:gd name="T18" fmla="*/ 13 w 25"/>
                    <a:gd name="T19" fmla="*/ 25 h 25"/>
                    <a:gd name="T20" fmla="*/ 21 w 25"/>
                    <a:gd name="T21" fmla="*/ 20 h 25"/>
                    <a:gd name="T22" fmla="*/ 9 w 25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9" y="23"/>
                      </a:moveTo>
                      <a:lnTo>
                        <a:pt x="21" y="20"/>
                      </a:lnTo>
                      <a:lnTo>
                        <a:pt x="25" y="16"/>
                      </a:lnTo>
                      <a:lnTo>
                        <a:pt x="9" y="0"/>
                      </a:lnTo>
                      <a:lnTo>
                        <a:pt x="4" y="4"/>
                      </a:lnTo>
                      <a:lnTo>
                        <a:pt x="17" y="2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3" y="25"/>
                      </a:lnTo>
                      <a:lnTo>
                        <a:pt x="21" y="20"/>
                      </a:lnTo>
                      <a:lnTo>
                        <a:pt x="9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7" name="Freeform 765"/>
                <p:cNvSpPr>
                  <a:spLocks/>
                </p:cNvSpPr>
                <p:nvPr/>
              </p:nvSpPr>
              <p:spPr bwMode="auto">
                <a:xfrm>
                  <a:off x="3178" y="2961"/>
                  <a:ext cx="23" cy="28"/>
                </a:xfrm>
                <a:custGeom>
                  <a:avLst/>
                  <a:gdLst>
                    <a:gd name="T0" fmla="*/ 10 w 23"/>
                    <a:gd name="T1" fmla="*/ 25 h 28"/>
                    <a:gd name="T2" fmla="*/ 6 w 23"/>
                    <a:gd name="T3" fmla="*/ 23 h 28"/>
                    <a:gd name="T4" fmla="*/ 15 w 23"/>
                    <a:gd name="T5" fmla="*/ 28 h 28"/>
                    <a:gd name="T6" fmla="*/ 23 w 23"/>
                    <a:gd name="T7" fmla="*/ 7 h 28"/>
                    <a:gd name="T8" fmla="*/ 15 w 23"/>
                    <a:gd name="T9" fmla="*/ 3 h 28"/>
                    <a:gd name="T10" fmla="*/ 10 w 23"/>
                    <a:gd name="T11" fmla="*/ 0 h 28"/>
                    <a:gd name="T12" fmla="*/ 15 w 23"/>
                    <a:gd name="T13" fmla="*/ 3 h 28"/>
                    <a:gd name="T14" fmla="*/ 6 w 23"/>
                    <a:gd name="T15" fmla="*/ 3 h 28"/>
                    <a:gd name="T16" fmla="*/ 2 w 23"/>
                    <a:gd name="T17" fmla="*/ 9 h 28"/>
                    <a:gd name="T18" fmla="*/ 0 w 23"/>
                    <a:gd name="T19" fmla="*/ 17 h 28"/>
                    <a:gd name="T20" fmla="*/ 6 w 23"/>
                    <a:gd name="T21" fmla="*/ 23 h 28"/>
                    <a:gd name="T22" fmla="*/ 10 w 23"/>
                    <a:gd name="T23" fmla="*/ 25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8">
                      <a:moveTo>
                        <a:pt x="10" y="25"/>
                      </a:moveTo>
                      <a:lnTo>
                        <a:pt x="6" y="23"/>
                      </a:lnTo>
                      <a:lnTo>
                        <a:pt x="15" y="28"/>
                      </a:lnTo>
                      <a:lnTo>
                        <a:pt x="23" y="7"/>
                      </a:lnTo>
                      <a:lnTo>
                        <a:pt x="15" y="3"/>
                      </a:lnTo>
                      <a:lnTo>
                        <a:pt x="10" y="0"/>
                      </a:lnTo>
                      <a:lnTo>
                        <a:pt x="15" y="3"/>
                      </a:lnTo>
                      <a:lnTo>
                        <a:pt x="6" y="3"/>
                      </a:lnTo>
                      <a:lnTo>
                        <a:pt x="2" y="9"/>
                      </a:lnTo>
                      <a:lnTo>
                        <a:pt x="0" y="17"/>
                      </a:lnTo>
                      <a:lnTo>
                        <a:pt x="6" y="23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8" name="Freeform 766"/>
                <p:cNvSpPr>
                  <a:spLocks/>
                </p:cNvSpPr>
                <p:nvPr/>
              </p:nvSpPr>
              <p:spPr bwMode="auto">
                <a:xfrm>
                  <a:off x="3157" y="2961"/>
                  <a:ext cx="31" cy="25"/>
                </a:xfrm>
                <a:custGeom>
                  <a:avLst/>
                  <a:gdLst>
                    <a:gd name="T0" fmla="*/ 13 w 31"/>
                    <a:gd name="T1" fmla="*/ 25 h 25"/>
                    <a:gd name="T2" fmla="*/ 13 w 31"/>
                    <a:gd name="T3" fmla="*/ 25 h 25"/>
                    <a:gd name="T4" fmla="*/ 31 w 31"/>
                    <a:gd name="T5" fmla="*/ 25 h 25"/>
                    <a:gd name="T6" fmla="*/ 31 w 31"/>
                    <a:gd name="T7" fmla="*/ 0 h 25"/>
                    <a:gd name="T8" fmla="*/ 13 w 31"/>
                    <a:gd name="T9" fmla="*/ 0 h 25"/>
                    <a:gd name="T10" fmla="*/ 13 w 31"/>
                    <a:gd name="T11" fmla="*/ 0 h 25"/>
                    <a:gd name="T12" fmla="*/ 13 w 31"/>
                    <a:gd name="T13" fmla="*/ 0 h 25"/>
                    <a:gd name="T14" fmla="*/ 4 w 31"/>
                    <a:gd name="T15" fmla="*/ 5 h 25"/>
                    <a:gd name="T16" fmla="*/ 0 w 31"/>
                    <a:gd name="T17" fmla="*/ 13 h 25"/>
                    <a:gd name="T18" fmla="*/ 4 w 31"/>
                    <a:gd name="T19" fmla="*/ 21 h 25"/>
                    <a:gd name="T20" fmla="*/ 13 w 31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1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31" y="25"/>
                      </a:lnTo>
                      <a:lnTo>
                        <a:pt x="31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19" name="Freeform 767"/>
                <p:cNvSpPr>
                  <a:spLocks/>
                </p:cNvSpPr>
                <p:nvPr/>
              </p:nvSpPr>
              <p:spPr bwMode="auto">
                <a:xfrm>
                  <a:off x="3153" y="2961"/>
                  <a:ext cx="23" cy="25"/>
                </a:xfrm>
                <a:custGeom>
                  <a:avLst/>
                  <a:gdLst>
                    <a:gd name="T0" fmla="*/ 23 w 23"/>
                    <a:gd name="T1" fmla="*/ 17 h 25"/>
                    <a:gd name="T2" fmla="*/ 12 w 23"/>
                    <a:gd name="T3" fmla="*/ 25 h 25"/>
                    <a:gd name="T4" fmla="*/ 17 w 23"/>
                    <a:gd name="T5" fmla="*/ 25 h 25"/>
                    <a:gd name="T6" fmla="*/ 17 w 23"/>
                    <a:gd name="T7" fmla="*/ 0 h 25"/>
                    <a:gd name="T8" fmla="*/ 12 w 23"/>
                    <a:gd name="T9" fmla="*/ 0 h 25"/>
                    <a:gd name="T10" fmla="*/ 2 w 23"/>
                    <a:gd name="T11" fmla="*/ 9 h 25"/>
                    <a:gd name="T12" fmla="*/ 12 w 23"/>
                    <a:gd name="T13" fmla="*/ 0 h 25"/>
                    <a:gd name="T14" fmla="*/ 4 w 23"/>
                    <a:gd name="T15" fmla="*/ 5 h 25"/>
                    <a:gd name="T16" fmla="*/ 0 w 23"/>
                    <a:gd name="T17" fmla="*/ 13 h 25"/>
                    <a:gd name="T18" fmla="*/ 4 w 23"/>
                    <a:gd name="T19" fmla="*/ 21 h 25"/>
                    <a:gd name="T20" fmla="*/ 12 w 23"/>
                    <a:gd name="T21" fmla="*/ 25 h 25"/>
                    <a:gd name="T22" fmla="*/ 23 w 23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3" y="17"/>
                      </a:moveTo>
                      <a:lnTo>
                        <a:pt x="12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2" y="9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3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0" name="Freeform 768"/>
                <p:cNvSpPr>
                  <a:spLocks/>
                </p:cNvSpPr>
                <p:nvPr/>
              </p:nvSpPr>
              <p:spPr bwMode="auto">
                <a:xfrm>
                  <a:off x="3149" y="2970"/>
                  <a:ext cx="27" cy="23"/>
                </a:xfrm>
                <a:custGeom>
                  <a:avLst/>
                  <a:gdLst>
                    <a:gd name="T0" fmla="*/ 25 w 27"/>
                    <a:gd name="T1" fmla="*/ 12 h 23"/>
                    <a:gd name="T2" fmla="*/ 23 w 27"/>
                    <a:gd name="T3" fmla="*/ 16 h 23"/>
                    <a:gd name="T4" fmla="*/ 27 w 27"/>
                    <a:gd name="T5" fmla="*/ 8 h 23"/>
                    <a:gd name="T6" fmla="*/ 6 w 27"/>
                    <a:gd name="T7" fmla="*/ 0 h 23"/>
                    <a:gd name="T8" fmla="*/ 2 w 27"/>
                    <a:gd name="T9" fmla="*/ 8 h 23"/>
                    <a:gd name="T10" fmla="*/ 0 w 27"/>
                    <a:gd name="T11" fmla="*/ 12 h 23"/>
                    <a:gd name="T12" fmla="*/ 2 w 27"/>
                    <a:gd name="T13" fmla="*/ 8 h 23"/>
                    <a:gd name="T14" fmla="*/ 2 w 27"/>
                    <a:gd name="T15" fmla="*/ 16 h 23"/>
                    <a:gd name="T16" fmla="*/ 10 w 27"/>
                    <a:gd name="T17" fmla="*/ 21 h 23"/>
                    <a:gd name="T18" fmla="*/ 16 w 27"/>
                    <a:gd name="T19" fmla="*/ 23 h 23"/>
                    <a:gd name="T20" fmla="*/ 23 w 27"/>
                    <a:gd name="T21" fmla="*/ 16 h 23"/>
                    <a:gd name="T22" fmla="*/ 25 w 27"/>
                    <a:gd name="T2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25" y="12"/>
                      </a:moveTo>
                      <a:lnTo>
                        <a:pt x="23" y="16"/>
                      </a:lnTo>
                      <a:lnTo>
                        <a:pt x="27" y="8"/>
                      </a:lnTo>
                      <a:lnTo>
                        <a:pt x="6" y="0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2" y="8"/>
                      </a:lnTo>
                      <a:lnTo>
                        <a:pt x="2" y="16"/>
                      </a:lnTo>
                      <a:lnTo>
                        <a:pt x="10" y="21"/>
                      </a:lnTo>
                      <a:lnTo>
                        <a:pt x="16" y="23"/>
                      </a:lnTo>
                      <a:lnTo>
                        <a:pt x="23" y="16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1" name="Freeform 769"/>
                <p:cNvSpPr>
                  <a:spLocks/>
                </p:cNvSpPr>
                <p:nvPr/>
              </p:nvSpPr>
              <p:spPr bwMode="auto">
                <a:xfrm>
                  <a:off x="3149" y="2982"/>
                  <a:ext cx="25" cy="21"/>
                </a:xfrm>
                <a:custGeom>
                  <a:avLst/>
                  <a:gdLst>
                    <a:gd name="T0" fmla="*/ 21 w 25"/>
                    <a:gd name="T1" fmla="*/ 15 h 21"/>
                    <a:gd name="T2" fmla="*/ 25 w 25"/>
                    <a:gd name="T3" fmla="*/ 9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9 h 21"/>
                    <a:gd name="T10" fmla="*/ 4 w 25"/>
                    <a:gd name="T11" fmla="*/ 2 h 21"/>
                    <a:gd name="T12" fmla="*/ 0 w 25"/>
                    <a:gd name="T13" fmla="*/ 9 h 21"/>
                    <a:gd name="T14" fmla="*/ 4 w 25"/>
                    <a:gd name="T15" fmla="*/ 17 h 21"/>
                    <a:gd name="T16" fmla="*/ 12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9 h 21"/>
                    <a:gd name="T22" fmla="*/ 21 w 25"/>
                    <a:gd name="T23" fmla="*/ 1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1" y="15"/>
                      </a:moveTo>
                      <a:lnTo>
                        <a:pt x="25" y="9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4" y="2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2" y="21"/>
                      </a:ln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21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2" name="Freeform 770"/>
                <p:cNvSpPr>
                  <a:spLocks/>
                </p:cNvSpPr>
                <p:nvPr/>
              </p:nvSpPr>
              <p:spPr bwMode="auto">
                <a:xfrm>
                  <a:off x="3142" y="2984"/>
                  <a:ext cx="28" cy="30"/>
                </a:xfrm>
                <a:custGeom>
                  <a:avLst/>
                  <a:gdLst>
                    <a:gd name="T0" fmla="*/ 15 w 28"/>
                    <a:gd name="T1" fmla="*/ 9 h 30"/>
                    <a:gd name="T2" fmla="*/ 19 w 28"/>
                    <a:gd name="T3" fmla="*/ 25 h 30"/>
                    <a:gd name="T4" fmla="*/ 28 w 28"/>
                    <a:gd name="T5" fmla="*/ 13 h 30"/>
                    <a:gd name="T6" fmla="*/ 11 w 28"/>
                    <a:gd name="T7" fmla="*/ 0 h 30"/>
                    <a:gd name="T8" fmla="*/ 3 w 28"/>
                    <a:gd name="T9" fmla="*/ 13 h 30"/>
                    <a:gd name="T10" fmla="*/ 7 w 28"/>
                    <a:gd name="T11" fmla="*/ 30 h 30"/>
                    <a:gd name="T12" fmla="*/ 3 w 28"/>
                    <a:gd name="T13" fmla="*/ 13 h 30"/>
                    <a:gd name="T14" fmla="*/ 0 w 28"/>
                    <a:gd name="T15" fmla="*/ 21 h 30"/>
                    <a:gd name="T16" fmla="*/ 5 w 28"/>
                    <a:gd name="T17" fmla="*/ 28 h 30"/>
                    <a:gd name="T18" fmla="*/ 13 w 28"/>
                    <a:gd name="T19" fmla="*/ 30 h 30"/>
                    <a:gd name="T20" fmla="*/ 19 w 28"/>
                    <a:gd name="T21" fmla="*/ 25 h 30"/>
                    <a:gd name="T22" fmla="*/ 15 w 28"/>
                    <a:gd name="T23" fmla="*/ 9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30">
                      <a:moveTo>
                        <a:pt x="15" y="9"/>
                      </a:moveTo>
                      <a:lnTo>
                        <a:pt x="19" y="25"/>
                      </a:lnTo>
                      <a:lnTo>
                        <a:pt x="28" y="13"/>
                      </a:lnTo>
                      <a:lnTo>
                        <a:pt x="11" y="0"/>
                      </a:lnTo>
                      <a:lnTo>
                        <a:pt x="3" y="13"/>
                      </a:lnTo>
                      <a:lnTo>
                        <a:pt x="7" y="30"/>
                      </a:lnTo>
                      <a:lnTo>
                        <a:pt x="3" y="13"/>
                      </a:lnTo>
                      <a:lnTo>
                        <a:pt x="0" y="21"/>
                      </a:lnTo>
                      <a:lnTo>
                        <a:pt x="5" y="28"/>
                      </a:lnTo>
                      <a:lnTo>
                        <a:pt x="13" y="30"/>
                      </a:lnTo>
                      <a:lnTo>
                        <a:pt x="19" y="25"/>
                      </a:lnTo>
                      <a:lnTo>
                        <a:pt x="15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3" name="Freeform 771"/>
                <p:cNvSpPr>
                  <a:spLocks/>
                </p:cNvSpPr>
                <p:nvPr/>
              </p:nvSpPr>
              <p:spPr bwMode="auto">
                <a:xfrm>
                  <a:off x="3149" y="2993"/>
                  <a:ext cx="23" cy="25"/>
                </a:xfrm>
                <a:custGeom>
                  <a:avLst/>
                  <a:gdLst>
                    <a:gd name="T0" fmla="*/ 4 w 23"/>
                    <a:gd name="T1" fmla="*/ 6 h 25"/>
                    <a:gd name="T2" fmla="*/ 16 w 23"/>
                    <a:gd name="T3" fmla="*/ 4 h 25"/>
                    <a:gd name="T4" fmla="*/ 8 w 23"/>
                    <a:gd name="T5" fmla="*/ 0 h 25"/>
                    <a:gd name="T6" fmla="*/ 0 w 23"/>
                    <a:gd name="T7" fmla="*/ 21 h 25"/>
                    <a:gd name="T8" fmla="*/ 8 w 23"/>
                    <a:gd name="T9" fmla="*/ 25 h 25"/>
                    <a:gd name="T10" fmla="*/ 21 w 23"/>
                    <a:gd name="T11" fmla="*/ 23 h 25"/>
                    <a:gd name="T12" fmla="*/ 8 w 23"/>
                    <a:gd name="T13" fmla="*/ 25 h 25"/>
                    <a:gd name="T14" fmla="*/ 16 w 23"/>
                    <a:gd name="T15" fmla="*/ 25 h 25"/>
                    <a:gd name="T16" fmla="*/ 23 w 23"/>
                    <a:gd name="T17" fmla="*/ 16 h 25"/>
                    <a:gd name="T18" fmla="*/ 23 w 23"/>
                    <a:gd name="T19" fmla="*/ 10 h 25"/>
                    <a:gd name="T20" fmla="*/ 16 w 23"/>
                    <a:gd name="T21" fmla="*/ 4 h 25"/>
                    <a:gd name="T22" fmla="*/ 4 w 23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4" y="6"/>
                      </a:move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21" y="23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3" y="16"/>
                      </a:lnTo>
                      <a:lnTo>
                        <a:pt x="23" y="10"/>
                      </a:lnTo>
                      <a:lnTo>
                        <a:pt x="16" y="4"/>
                      </a:lnTo>
                      <a:lnTo>
                        <a:pt x="4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4" name="Freeform 772"/>
                <p:cNvSpPr>
                  <a:spLocks/>
                </p:cNvSpPr>
                <p:nvPr/>
              </p:nvSpPr>
              <p:spPr bwMode="auto">
                <a:xfrm>
                  <a:off x="3153" y="2991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4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1 h 25"/>
                    <a:gd name="T10" fmla="*/ 12 w 25"/>
                    <a:gd name="T11" fmla="*/ 25 h 25"/>
                    <a:gd name="T12" fmla="*/ 21 w 25"/>
                    <a:gd name="T13" fmla="*/ 21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5" name="Freeform 773"/>
                <p:cNvSpPr>
                  <a:spLocks/>
                </p:cNvSpPr>
                <p:nvPr/>
              </p:nvSpPr>
              <p:spPr bwMode="auto">
                <a:xfrm>
                  <a:off x="3165" y="2991"/>
                  <a:ext cx="21" cy="25"/>
                </a:xfrm>
                <a:custGeom>
                  <a:avLst/>
                  <a:gdLst>
                    <a:gd name="T0" fmla="*/ 3 w 21"/>
                    <a:gd name="T1" fmla="*/ 4 h 25"/>
                    <a:gd name="T2" fmla="*/ 9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9 w 21"/>
                    <a:gd name="T9" fmla="*/ 25 h 25"/>
                    <a:gd name="T10" fmla="*/ 15 w 21"/>
                    <a:gd name="T11" fmla="*/ 21 h 25"/>
                    <a:gd name="T12" fmla="*/ 9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9 w 21"/>
                    <a:gd name="T21" fmla="*/ 0 h 25"/>
                    <a:gd name="T22" fmla="*/ 3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3" y="4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9" y="25"/>
                      </a:lnTo>
                      <a:lnTo>
                        <a:pt x="15" y="21"/>
                      </a:lnTo>
                      <a:lnTo>
                        <a:pt x="9" y="25"/>
                      </a:lnTo>
                      <a:lnTo>
                        <a:pt x="19" y="21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9" y="0"/>
                      </a:lnTo>
                      <a:lnTo>
                        <a:pt x="3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6" name="Freeform 774"/>
                <p:cNvSpPr>
                  <a:spLocks/>
                </p:cNvSpPr>
                <p:nvPr/>
              </p:nvSpPr>
              <p:spPr bwMode="auto">
                <a:xfrm>
                  <a:off x="3168" y="2982"/>
                  <a:ext cx="27" cy="30"/>
                </a:xfrm>
                <a:custGeom>
                  <a:avLst/>
                  <a:gdLst>
                    <a:gd name="T0" fmla="*/ 16 w 27"/>
                    <a:gd name="T1" fmla="*/ 0 h 30"/>
                    <a:gd name="T2" fmla="*/ 10 w 27"/>
                    <a:gd name="T3" fmla="*/ 4 h 30"/>
                    <a:gd name="T4" fmla="*/ 0 w 27"/>
                    <a:gd name="T5" fmla="*/ 13 h 30"/>
                    <a:gd name="T6" fmla="*/ 12 w 27"/>
                    <a:gd name="T7" fmla="*/ 30 h 30"/>
                    <a:gd name="T8" fmla="*/ 22 w 27"/>
                    <a:gd name="T9" fmla="*/ 21 h 30"/>
                    <a:gd name="T10" fmla="*/ 16 w 27"/>
                    <a:gd name="T11" fmla="*/ 25 h 30"/>
                    <a:gd name="T12" fmla="*/ 22 w 27"/>
                    <a:gd name="T13" fmla="*/ 21 h 30"/>
                    <a:gd name="T14" fmla="*/ 27 w 27"/>
                    <a:gd name="T15" fmla="*/ 13 h 30"/>
                    <a:gd name="T16" fmla="*/ 25 w 27"/>
                    <a:gd name="T17" fmla="*/ 7 h 30"/>
                    <a:gd name="T18" fmla="*/ 18 w 27"/>
                    <a:gd name="T19" fmla="*/ 2 h 30"/>
                    <a:gd name="T20" fmla="*/ 10 w 27"/>
                    <a:gd name="T21" fmla="*/ 4 h 30"/>
                    <a:gd name="T22" fmla="*/ 16 w 27"/>
                    <a:gd name="T23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0">
                      <a:moveTo>
                        <a:pt x="16" y="0"/>
                      </a:moveTo>
                      <a:lnTo>
                        <a:pt x="10" y="4"/>
                      </a:lnTo>
                      <a:lnTo>
                        <a:pt x="0" y="13"/>
                      </a:lnTo>
                      <a:lnTo>
                        <a:pt x="12" y="30"/>
                      </a:lnTo>
                      <a:lnTo>
                        <a:pt x="22" y="21"/>
                      </a:lnTo>
                      <a:lnTo>
                        <a:pt x="16" y="25"/>
                      </a:lnTo>
                      <a:lnTo>
                        <a:pt x="22" y="21"/>
                      </a:lnTo>
                      <a:lnTo>
                        <a:pt x="27" y="13"/>
                      </a:lnTo>
                      <a:lnTo>
                        <a:pt x="25" y="7"/>
                      </a:lnTo>
                      <a:lnTo>
                        <a:pt x="18" y="2"/>
                      </a:lnTo>
                      <a:lnTo>
                        <a:pt x="10" y="4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7" name="Freeform 775"/>
                <p:cNvSpPr>
                  <a:spLocks/>
                </p:cNvSpPr>
                <p:nvPr/>
              </p:nvSpPr>
              <p:spPr bwMode="auto">
                <a:xfrm>
                  <a:off x="3184" y="2982"/>
                  <a:ext cx="21" cy="25"/>
                </a:xfrm>
                <a:custGeom>
                  <a:avLst/>
                  <a:gdLst>
                    <a:gd name="T0" fmla="*/ 4 w 21"/>
                    <a:gd name="T1" fmla="*/ 2 h 25"/>
                    <a:gd name="T2" fmla="*/ 9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9 w 21"/>
                    <a:gd name="T9" fmla="*/ 25 h 25"/>
                    <a:gd name="T10" fmla="*/ 13 w 21"/>
                    <a:gd name="T11" fmla="*/ 23 h 25"/>
                    <a:gd name="T12" fmla="*/ 9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3 h 25"/>
                    <a:gd name="T18" fmla="*/ 19 w 21"/>
                    <a:gd name="T19" fmla="*/ 4 h 25"/>
                    <a:gd name="T20" fmla="*/ 9 w 21"/>
                    <a:gd name="T21" fmla="*/ 0 h 25"/>
                    <a:gd name="T22" fmla="*/ 4 w 21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4" y="2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9" y="25"/>
                      </a:lnTo>
                      <a:lnTo>
                        <a:pt x="13" y="23"/>
                      </a:lnTo>
                      <a:lnTo>
                        <a:pt x="9" y="25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4"/>
                      </a:lnTo>
                      <a:lnTo>
                        <a:pt x="9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8" name="Freeform 776"/>
                <p:cNvSpPr>
                  <a:spLocks/>
                </p:cNvSpPr>
                <p:nvPr/>
              </p:nvSpPr>
              <p:spPr bwMode="auto">
                <a:xfrm>
                  <a:off x="3188" y="2980"/>
                  <a:ext cx="23" cy="25"/>
                </a:xfrm>
                <a:custGeom>
                  <a:avLst/>
                  <a:gdLst>
                    <a:gd name="T0" fmla="*/ 15 w 23"/>
                    <a:gd name="T1" fmla="*/ 0 h 25"/>
                    <a:gd name="T2" fmla="*/ 9 w 23"/>
                    <a:gd name="T3" fmla="*/ 0 h 25"/>
                    <a:gd name="T4" fmla="*/ 0 w 23"/>
                    <a:gd name="T5" fmla="*/ 4 h 25"/>
                    <a:gd name="T6" fmla="*/ 9 w 23"/>
                    <a:gd name="T7" fmla="*/ 25 h 25"/>
                    <a:gd name="T8" fmla="*/ 17 w 23"/>
                    <a:gd name="T9" fmla="*/ 21 h 25"/>
                    <a:gd name="T10" fmla="*/ 11 w 23"/>
                    <a:gd name="T11" fmla="*/ 21 h 25"/>
                    <a:gd name="T12" fmla="*/ 17 w 23"/>
                    <a:gd name="T13" fmla="*/ 21 h 25"/>
                    <a:gd name="T14" fmla="*/ 23 w 23"/>
                    <a:gd name="T15" fmla="*/ 15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9 w 23"/>
                    <a:gd name="T21" fmla="*/ 0 h 25"/>
                    <a:gd name="T22" fmla="*/ 15 w 23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5" y="0"/>
                      </a:moveTo>
                      <a:lnTo>
                        <a:pt x="9" y="0"/>
                      </a:lnTo>
                      <a:lnTo>
                        <a:pt x="0" y="4"/>
                      </a:lnTo>
                      <a:lnTo>
                        <a:pt x="9" y="25"/>
                      </a:lnTo>
                      <a:lnTo>
                        <a:pt x="17" y="21"/>
                      </a:lnTo>
                      <a:lnTo>
                        <a:pt x="11" y="21"/>
                      </a:lnTo>
                      <a:lnTo>
                        <a:pt x="17" y="21"/>
                      </a:lnTo>
                      <a:lnTo>
                        <a:pt x="23" y="15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29" name="Freeform 777"/>
                <p:cNvSpPr>
                  <a:spLocks/>
                </p:cNvSpPr>
                <p:nvPr/>
              </p:nvSpPr>
              <p:spPr bwMode="auto">
                <a:xfrm>
                  <a:off x="3199" y="2980"/>
                  <a:ext cx="25" cy="27"/>
                </a:xfrm>
                <a:custGeom>
                  <a:avLst/>
                  <a:gdLst>
                    <a:gd name="T0" fmla="*/ 14 w 25"/>
                    <a:gd name="T1" fmla="*/ 2 h 27"/>
                    <a:gd name="T2" fmla="*/ 17 w 25"/>
                    <a:gd name="T3" fmla="*/ 4 h 27"/>
                    <a:gd name="T4" fmla="*/ 4 w 25"/>
                    <a:gd name="T5" fmla="*/ 0 h 27"/>
                    <a:gd name="T6" fmla="*/ 0 w 25"/>
                    <a:gd name="T7" fmla="*/ 21 h 27"/>
                    <a:gd name="T8" fmla="*/ 12 w 25"/>
                    <a:gd name="T9" fmla="*/ 25 h 27"/>
                    <a:gd name="T10" fmla="*/ 14 w 25"/>
                    <a:gd name="T11" fmla="*/ 27 h 27"/>
                    <a:gd name="T12" fmla="*/ 12 w 25"/>
                    <a:gd name="T13" fmla="*/ 25 h 27"/>
                    <a:gd name="T14" fmla="*/ 21 w 25"/>
                    <a:gd name="T15" fmla="*/ 23 h 27"/>
                    <a:gd name="T16" fmla="*/ 25 w 25"/>
                    <a:gd name="T17" fmla="*/ 17 h 27"/>
                    <a:gd name="T18" fmla="*/ 23 w 25"/>
                    <a:gd name="T19" fmla="*/ 9 h 27"/>
                    <a:gd name="T20" fmla="*/ 17 w 25"/>
                    <a:gd name="T21" fmla="*/ 4 h 27"/>
                    <a:gd name="T22" fmla="*/ 14 w 25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4" y="2"/>
                      </a:moveTo>
                      <a:lnTo>
                        <a:pt x="17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2" y="25"/>
                      </a:lnTo>
                      <a:lnTo>
                        <a:pt x="14" y="27"/>
                      </a:lnTo>
                      <a:lnTo>
                        <a:pt x="12" y="25"/>
                      </a:lnTo>
                      <a:lnTo>
                        <a:pt x="21" y="23"/>
                      </a:lnTo>
                      <a:lnTo>
                        <a:pt x="25" y="17"/>
                      </a:lnTo>
                      <a:lnTo>
                        <a:pt x="23" y="9"/>
                      </a:lnTo>
                      <a:lnTo>
                        <a:pt x="17" y="4"/>
                      </a:lnTo>
                      <a:lnTo>
                        <a:pt x="1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0" name="Freeform 778"/>
                <p:cNvSpPr>
                  <a:spLocks/>
                </p:cNvSpPr>
                <p:nvPr/>
              </p:nvSpPr>
              <p:spPr bwMode="auto">
                <a:xfrm>
                  <a:off x="3213" y="2982"/>
                  <a:ext cx="19" cy="25"/>
                </a:xfrm>
                <a:custGeom>
                  <a:avLst/>
                  <a:gdLst>
                    <a:gd name="T0" fmla="*/ 7 w 19"/>
                    <a:gd name="T1" fmla="*/ 0 h 25"/>
                    <a:gd name="T2" fmla="*/ 7 w 19"/>
                    <a:gd name="T3" fmla="*/ 0 h 25"/>
                    <a:gd name="T4" fmla="*/ 0 w 19"/>
                    <a:gd name="T5" fmla="*/ 0 h 25"/>
                    <a:gd name="T6" fmla="*/ 0 w 19"/>
                    <a:gd name="T7" fmla="*/ 25 h 25"/>
                    <a:gd name="T8" fmla="*/ 7 w 19"/>
                    <a:gd name="T9" fmla="*/ 25 h 25"/>
                    <a:gd name="T10" fmla="*/ 7 w 19"/>
                    <a:gd name="T11" fmla="*/ 25 h 25"/>
                    <a:gd name="T12" fmla="*/ 7 w 19"/>
                    <a:gd name="T13" fmla="*/ 25 h 25"/>
                    <a:gd name="T14" fmla="*/ 17 w 19"/>
                    <a:gd name="T15" fmla="*/ 21 h 25"/>
                    <a:gd name="T16" fmla="*/ 19 w 19"/>
                    <a:gd name="T17" fmla="*/ 13 h 25"/>
                    <a:gd name="T18" fmla="*/ 17 w 19"/>
                    <a:gd name="T19" fmla="*/ 4 h 25"/>
                    <a:gd name="T20" fmla="*/ 7 w 19"/>
                    <a:gd name="T2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25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7" y="25"/>
                      </a:lnTo>
                      <a:lnTo>
                        <a:pt x="7" y="25"/>
                      </a:lnTo>
                      <a:lnTo>
                        <a:pt x="7" y="25"/>
                      </a:lnTo>
                      <a:lnTo>
                        <a:pt x="17" y="21"/>
                      </a:lnTo>
                      <a:lnTo>
                        <a:pt x="19" y="13"/>
                      </a:lnTo>
                      <a:lnTo>
                        <a:pt x="17" y="4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1" name="Freeform 779"/>
                <p:cNvSpPr>
                  <a:spLocks/>
                </p:cNvSpPr>
                <p:nvPr/>
              </p:nvSpPr>
              <p:spPr bwMode="auto">
                <a:xfrm>
                  <a:off x="3213" y="2982"/>
                  <a:ext cx="23" cy="25"/>
                </a:xfrm>
                <a:custGeom>
                  <a:avLst/>
                  <a:gdLst>
                    <a:gd name="T0" fmla="*/ 0 w 23"/>
                    <a:gd name="T1" fmla="*/ 9 h 25"/>
                    <a:gd name="T2" fmla="*/ 11 w 23"/>
                    <a:gd name="T3" fmla="*/ 0 h 25"/>
                    <a:gd name="T4" fmla="*/ 7 w 23"/>
                    <a:gd name="T5" fmla="*/ 0 h 25"/>
                    <a:gd name="T6" fmla="*/ 7 w 23"/>
                    <a:gd name="T7" fmla="*/ 25 h 25"/>
                    <a:gd name="T8" fmla="*/ 11 w 23"/>
                    <a:gd name="T9" fmla="*/ 25 h 25"/>
                    <a:gd name="T10" fmla="*/ 21 w 23"/>
                    <a:gd name="T11" fmla="*/ 17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3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0 w 23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9"/>
                      </a:move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7" y="25"/>
                      </a:lnTo>
                      <a:lnTo>
                        <a:pt x="11" y="25"/>
                      </a:lnTo>
                      <a:lnTo>
                        <a:pt x="21" y="17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3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2" name="Freeform 780"/>
                <p:cNvSpPr>
                  <a:spLocks/>
                </p:cNvSpPr>
                <p:nvPr/>
              </p:nvSpPr>
              <p:spPr bwMode="auto">
                <a:xfrm>
                  <a:off x="3199" y="3060"/>
                  <a:ext cx="25" cy="25"/>
                </a:xfrm>
                <a:custGeom>
                  <a:avLst/>
                  <a:gdLst>
                    <a:gd name="T0" fmla="*/ 4 w 25"/>
                    <a:gd name="T1" fmla="*/ 6 h 25"/>
                    <a:gd name="T2" fmla="*/ 12 w 25"/>
                    <a:gd name="T3" fmla="*/ 0 h 25"/>
                    <a:gd name="T4" fmla="*/ 0 w 25"/>
                    <a:gd name="T5" fmla="*/ 4 h 25"/>
                    <a:gd name="T6" fmla="*/ 4 w 25"/>
                    <a:gd name="T7" fmla="*/ 25 h 25"/>
                    <a:gd name="T8" fmla="*/ 17 w 25"/>
                    <a:gd name="T9" fmla="*/ 20 h 25"/>
                    <a:gd name="T10" fmla="*/ 25 w 25"/>
                    <a:gd name="T11" fmla="*/ 14 h 25"/>
                    <a:gd name="T12" fmla="*/ 17 w 25"/>
                    <a:gd name="T13" fmla="*/ 20 h 25"/>
                    <a:gd name="T14" fmla="*/ 23 w 25"/>
                    <a:gd name="T15" fmla="*/ 16 h 25"/>
                    <a:gd name="T16" fmla="*/ 25 w 25"/>
                    <a:gd name="T17" fmla="*/ 8 h 25"/>
                    <a:gd name="T18" fmla="*/ 21 w 25"/>
                    <a:gd name="T19" fmla="*/ 2 h 25"/>
                    <a:gd name="T20" fmla="*/ 12 w 25"/>
                    <a:gd name="T21" fmla="*/ 0 h 25"/>
                    <a:gd name="T22" fmla="*/ 4 w 25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4" y="6"/>
                      </a:moveTo>
                      <a:lnTo>
                        <a:pt x="12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17" y="20"/>
                      </a:lnTo>
                      <a:lnTo>
                        <a:pt x="25" y="14"/>
                      </a:lnTo>
                      <a:lnTo>
                        <a:pt x="17" y="20"/>
                      </a:lnTo>
                      <a:lnTo>
                        <a:pt x="23" y="16"/>
                      </a:lnTo>
                      <a:lnTo>
                        <a:pt x="25" y="8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3" name="Freeform 781"/>
                <p:cNvSpPr>
                  <a:spLocks/>
                </p:cNvSpPr>
                <p:nvPr/>
              </p:nvSpPr>
              <p:spPr bwMode="auto">
                <a:xfrm>
                  <a:off x="3203" y="3045"/>
                  <a:ext cx="27" cy="29"/>
                </a:xfrm>
                <a:custGeom>
                  <a:avLst/>
                  <a:gdLst>
                    <a:gd name="T0" fmla="*/ 17 w 27"/>
                    <a:gd name="T1" fmla="*/ 0 h 29"/>
                    <a:gd name="T2" fmla="*/ 6 w 27"/>
                    <a:gd name="T3" fmla="*/ 8 h 29"/>
                    <a:gd name="T4" fmla="*/ 0 w 27"/>
                    <a:gd name="T5" fmla="*/ 21 h 29"/>
                    <a:gd name="T6" fmla="*/ 21 w 27"/>
                    <a:gd name="T7" fmla="*/ 29 h 29"/>
                    <a:gd name="T8" fmla="*/ 27 w 27"/>
                    <a:gd name="T9" fmla="*/ 17 h 29"/>
                    <a:gd name="T10" fmla="*/ 17 w 27"/>
                    <a:gd name="T11" fmla="*/ 25 h 29"/>
                    <a:gd name="T12" fmla="*/ 27 w 27"/>
                    <a:gd name="T13" fmla="*/ 17 h 29"/>
                    <a:gd name="T14" fmla="*/ 27 w 27"/>
                    <a:gd name="T15" fmla="*/ 8 h 29"/>
                    <a:gd name="T16" fmla="*/ 21 w 27"/>
                    <a:gd name="T17" fmla="*/ 2 h 29"/>
                    <a:gd name="T18" fmla="*/ 13 w 27"/>
                    <a:gd name="T19" fmla="*/ 2 h 29"/>
                    <a:gd name="T20" fmla="*/ 6 w 27"/>
                    <a:gd name="T21" fmla="*/ 8 h 29"/>
                    <a:gd name="T22" fmla="*/ 17 w 27"/>
                    <a:gd name="T23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17" y="0"/>
                      </a:moveTo>
                      <a:lnTo>
                        <a:pt x="6" y="8"/>
                      </a:lnTo>
                      <a:lnTo>
                        <a:pt x="0" y="21"/>
                      </a:lnTo>
                      <a:lnTo>
                        <a:pt x="21" y="29"/>
                      </a:lnTo>
                      <a:lnTo>
                        <a:pt x="27" y="17"/>
                      </a:lnTo>
                      <a:lnTo>
                        <a:pt x="17" y="25"/>
                      </a:lnTo>
                      <a:lnTo>
                        <a:pt x="27" y="17"/>
                      </a:lnTo>
                      <a:lnTo>
                        <a:pt x="27" y="8"/>
                      </a:lnTo>
                      <a:lnTo>
                        <a:pt x="21" y="2"/>
                      </a:lnTo>
                      <a:lnTo>
                        <a:pt x="13" y="2"/>
                      </a:lnTo>
                      <a:lnTo>
                        <a:pt x="6" y="8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4" name="Freeform 782"/>
                <p:cNvSpPr>
                  <a:spLocks/>
                </p:cNvSpPr>
                <p:nvPr/>
              </p:nvSpPr>
              <p:spPr bwMode="auto">
                <a:xfrm>
                  <a:off x="3220" y="3045"/>
                  <a:ext cx="25" cy="25"/>
                </a:xfrm>
                <a:custGeom>
                  <a:avLst/>
                  <a:gdLst>
                    <a:gd name="T0" fmla="*/ 14 w 25"/>
                    <a:gd name="T1" fmla="*/ 2 h 25"/>
                    <a:gd name="T2" fmla="*/ 12 w 25"/>
                    <a:gd name="T3" fmla="*/ 0 h 25"/>
                    <a:gd name="T4" fmla="*/ 0 w 25"/>
                    <a:gd name="T5" fmla="*/ 0 h 25"/>
                    <a:gd name="T6" fmla="*/ 0 w 25"/>
                    <a:gd name="T7" fmla="*/ 25 h 25"/>
                    <a:gd name="T8" fmla="*/ 12 w 25"/>
                    <a:gd name="T9" fmla="*/ 25 h 25"/>
                    <a:gd name="T10" fmla="*/ 10 w 25"/>
                    <a:gd name="T11" fmla="*/ 23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14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4" y="2"/>
                      </a:move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2" y="25"/>
                      </a:lnTo>
                      <a:lnTo>
                        <a:pt x="10" y="23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1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5" name="Freeform 783"/>
                <p:cNvSpPr>
                  <a:spLocks/>
                </p:cNvSpPr>
                <p:nvPr/>
              </p:nvSpPr>
              <p:spPr bwMode="auto">
                <a:xfrm>
                  <a:off x="3230" y="3047"/>
                  <a:ext cx="29" cy="25"/>
                </a:xfrm>
                <a:custGeom>
                  <a:avLst/>
                  <a:gdLst>
                    <a:gd name="T0" fmla="*/ 11 w 29"/>
                    <a:gd name="T1" fmla="*/ 6 h 25"/>
                    <a:gd name="T2" fmla="*/ 21 w 29"/>
                    <a:gd name="T3" fmla="*/ 4 h 25"/>
                    <a:gd name="T4" fmla="*/ 4 w 29"/>
                    <a:gd name="T5" fmla="*/ 0 h 25"/>
                    <a:gd name="T6" fmla="*/ 0 w 29"/>
                    <a:gd name="T7" fmla="*/ 21 h 25"/>
                    <a:gd name="T8" fmla="*/ 17 w 29"/>
                    <a:gd name="T9" fmla="*/ 25 h 25"/>
                    <a:gd name="T10" fmla="*/ 27 w 29"/>
                    <a:gd name="T11" fmla="*/ 23 h 25"/>
                    <a:gd name="T12" fmla="*/ 17 w 29"/>
                    <a:gd name="T13" fmla="*/ 25 h 25"/>
                    <a:gd name="T14" fmla="*/ 25 w 29"/>
                    <a:gd name="T15" fmla="*/ 23 h 25"/>
                    <a:gd name="T16" fmla="*/ 29 w 29"/>
                    <a:gd name="T17" fmla="*/ 17 h 25"/>
                    <a:gd name="T18" fmla="*/ 27 w 29"/>
                    <a:gd name="T19" fmla="*/ 8 h 25"/>
                    <a:gd name="T20" fmla="*/ 21 w 29"/>
                    <a:gd name="T21" fmla="*/ 4 h 25"/>
                    <a:gd name="T22" fmla="*/ 11 w 29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11" y="6"/>
                      </a:moveTo>
                      <a:lnTo>
                        <a:pt x="21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7" y="25"/>
                      </a:lnTo>
                      <a:lnTo>
                        <a:pt x="27" y="23"/>
                      </a:lnTo>
                      <a:lnTo>
                        <a:pt x="17" y="25"/>
                      </a:lnTo>
                      <a:lnTo>
                        <a:pt x="25" y="23"/>
                      </a:lnTo>
                      <a:lnTo>
                        <a:pt x="29" y="17"/>
                      </a:lnTo>
                      <a:lnTo>
                        <a:pt x="27" y="8"/>
                      </a:lnTo>
                      <a:lnTo>
                        <a:pt x="21" y="4"/>
                      </a:lnTo>
                      <a:lnTo>
                        <a:pt x="11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6" name="Freeform 784"/>
                <p:cNvSpPr>
                  <a:spLocks/>
                </p:cNvSpPr>
                <p:nvPr/>
              </p:nvSpPr>
              <p:spPr bwMode="auto">
                <a:xfrm>
                  <a:off x="3241" y="3041"/>
                  <a:ext cx="29" cy="29"/>
                </a:xfrm>
                <a:custGeom>
                  <a:avLst/>
                  <a:gdLst>
                    <a:gd name="T0" fmla="*/ 10 w 29"/>
                    <a:gd name="T1" fmla="*/ 21 h 29"/>
                    <a:gd name="T2" fmla="*/ 8 w 29"/>
                    <a:gd name="T3" fmla="*/ 4 h 29"/>
                    <a:gd name="T4" fmla="*/ 0 w 29"/>
                    <a:gd name="T5" fmla="*/ 12 h 29"/>
                    <a:gd name="T6" fmla="*/ 16 w 29"/>
                    <a:gd name="T7" fmla="*/ 29 h 29"/>
                    <a:gd name="T8" fmla="*/ 25 w 29"/>
                    <a:gd name="T9" fmla="*/ 21 h 29"/>
                    <a:gd name="T10" fmla="*/ 23 w 29"/>
                    <a:gd name="T11" fmla="*/ 4 h 29"/>
                    <a:gd name="T12" fmla="*/ 25 w 29"/>
                    <a:gd name="T13" fmla="*/ 21 h 29"/>
                    <a:gd name="T14" fmla="*/ 29 w 29"/>
                    <a:gd name="T15" fmla="*/ 12 h 29"/>
                    <a:gd name="T16" fmla="*/ 25 w 29"/>
                    <a:gd name="T17" fmla="*/ 4 h 29"/>
                    <a:gd name="T18" fmla="*/ 16 w 29"/>
                    <a:gd name="T19" fmla="*/ 0 h 29"/>
                    <a:gd name="T20" fmla="*/ 8 w 29"/>
                    <a:gd name="T21" fmla="*/ 4 h 29"/>
                    <a:gd name="T22" fmla="*/ 10 w 29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0" y="21"/>
                      </a:moveTo>
                      <a:lnTo>
                        <a:pt x="8" y="4"/>
                      </a:lnTo>
                      <a:lnTo>
                        <a:pt x="0" y="12"/>
                      </a:lnTo>
                      <a:lnTo>
                        <a:pt x="16" y="29"/>
                      </a:lnTo>
                      <a:lnTo>
                        <a:pt x="25" y="21"/>
                      </a:lnTo>
                      <a:lnTo>
                        <a:pt x="23" y="4"/>
                      </a:lnTo>
                      <a:lnTo>
                        <a:pt x="25" y="21"/>
                      </a:lnTo>
                      <a:lnTo>
                        <a:pt x="29" y="12"/>
                      </a:lnTo>
                      <a:lnTo>
                        <a:pt x="25" y="4"/>
                      </a:lnTo>
                      <a:lnTo>
                        <a:pt x="16" y="0"/>
                      </a:lnTo>
                      <a:lnTo>
                        <a:pt x="8" y="4"/>
                      </a:lnTo>
                      <a:lnTo>
                        <a:pt x="1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7" name="Freeform 785"/>
                <p:cNvSpPr>
                  <a:spLocks/>
                </p:cNvSpPr>
                <p:nvPr/>
              </p:nvSpPr>
              <p:spPr bwMode="auto">
                <a:xfrm>
                  <a:off x="3234" y="3034"/>
                  <a:ext cx="30" cy="28"/>
                </a:xfrm>
                <a:custGeom>
                  <a:avLst/>
                  <a:gdLst>
                    <a:gd name="T0" fmla="*/ 15 w 30"/>
                    <a:gd name="T1" fmla="*/ 21 h 28"/>
                    <a:gd name="T2" fmla="*/ 5 w 30"/>
                    <a:gd name="T3" fmla="*/ 19 h 28"/>
                    <a:gd name="T4" fmla="*/ 17 w 30"/>
                    <a:gd name="T5" fmla="*/ 28 h 28"/>
                    <a:gd name="T6" fmla="*/ 30 w 30"/>
                    <a:gd name="T7" fmla="*/ 11 h 28"/>
                    <a:gd name="T8" fmla="*/ 17 w 30"/>
                    <a:gd name="T9" fmla="*/ 3 h 28"/>
                    <a:gd name="T10" fmla="*/ 7 w 30"/>
                    <a:gd name="T11" fmla="*/ 0 h 28"/>
                    <a:gd name="T12" fmla="*/ 17 w 30"/>
                    <a:gd name="T13" fmla="*/ 3 h 28"/>
                    <a:gd name="T14" fmla="*/ 9 w 30"/>
                    <a:gd name="T15" fmla="*/ 0 h 28"/>
                    <a:gd name="T16" fmla="*/ 2 w 30"/>
                    <a:gd name="T17" fmla="*/ 5 h 28"/>
                    <a:gd name="T18" fmla="*/ 0 w 30"/>
                    <a:gd name="T19" fmla="*/ 11 h 28"/>
                    <a:gd name="T20" fmla="*/ 5 w 30"/>
                    <a:gd name="T21" fmla="*/ 19 h 28"/>
                    <a:gd name="T22" fmla="*/ 15 w 30"/>
                    <a:gd name="T23" fmla="*/ 21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8">
                      <a:moveTo>
                        <a:pt x="15" y="21"/>
                      </a:moveTo>
                      <a:lnTo>
                        <a:pt x="5" y="19"/>
                      </a:lnTo>
                      <a:lnTo>
                        <a:pt x="17" y="28"/>
                      </a:lnTo>
                      <a:lnTo>
                        <a:pt x="30" y="11"/>
                      </a:lnTo>
                      <a:lnTo>
                        <a:pt x="17" y="3"/>
                      </a:lnTo>
                      <a:lnTo>
                        <a:pt x="7" y="0"/>
                      </a:lnTo>
                      <a:lnTo>
                        <a:pt x="17" y="3"/>
                      </a:lnTo>
                      <a:lnTo>
                        <a:pt x="9" y="0"/>
                      </a:lnTo>
                      <a:lnTo>
                        <a:pt x="2" y="5"/>
                      </a:lnTo>
                      <a:lnTo>
                        <a:pt x="0" y="11"/>
                      </a:lnTo>
                      <a:lnTo>
                        <a:pt x="5" y="19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8" name="Freeform 786"/>
                <p:cNvSpPr>
                  <a:spLocks/>
                </p:cNvSpPr>
                <p:nvPr/>
              </p:nvSpPr>
              <p:spPr bwMode="auto">
                <a:xfrm>
                  <a:off x="3226" y="3034"/>
                  <a:ext cx="23" cy="26"/>
                </a:xfrm>
                <a:custGeom>
                  <a:avLst/>
                  <a:gdLst>
                    <a:gd name="T0" fmla="*/ 6 w 23"/>
                    <a:gd name="T1" fmla="*/ 26 h 26"/>
                    <a:gd name="T2" fmla="*/ 15 w 23"/>
                    <a:gd name="T3" fmla="*/ 26 h 26"/>
                    <a:gd name="T4" fmla="*/ 23 w 23"/>
                    <a:gd name="T5" fmla="*/ 21 h 26"/>
                    <a:gd name="T6" fmla="*/ 15 w 23"/>
                    <a:gd name="T7" fmla="*/ 0 h 26"/>
                    <a:gd name="T8" fmla="*/ 6 w 23"/>
                    <a:gd name="T9" fmla="*/ 5 h 26"/>
                    <a:gd name="T10" fmla="*/ 15 w 23"/>
                    <a:gd name="T11" fmla="*/ 5 h 26"/>
                    <a:gd name="T12" fmla="*/ 6 w 23"/>
                    <a:gd name="T13" fmla="*/ 5 h 26"/>
                    <a:gd name="T14" fmla="*/ 0 w 23"/>
                    <a:gd name="T15" fmla="*/ 11 h 26"/>
                    <a:gd name="T16" fmla="*/ 2 w 23"/>
                    <a:gd name="T17" fmla="*/ 17 h 26"/>
                    <a:gd name="T18" fmla="*/ 6 w 23"/>
                    <a:gd name="T19" fmla="*/ 26 h 26"/>
                    <a:gd name="T20" fmla="*/ 15 w 23"/>
                    <a:gd name="T21" fmla="*/ 26 h 26"/>
                    <a:gd name="T22" fmla="*/ 6 w 23"/>
                    <a:gd name="T23" fmla="*/ 2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6">
                      <a:moveTo>
                        <a:pt x="6" y="26"/>
                      </a:moveTo>
                      <a:lnTo>
                        <a:pt x="15" y="26"/>
                      </a:lnTo>
                      <a:lnTo>
                        <a:pt x="23" y="21"/>
                      </a:lnTo>
                      <a:lnTo>
                        <a:pt x="15" y="0"/>
                      </a:lnTo>
                      <a:lnTo>
                        <a:pt x="6" y="5"/>
                      </a:lnTo>
                      <a:lnTo>
                        <a:pt x="15" y="5"/>
                      </a:lnTo>
                      <a:lnTo>
                        <a:pt x="6" y="5"/>
                      </a:lnTo>
                      <a:lnTo>
                        <a:pt x="0" y="11"/>
                      </a:lnTo>
                      <a:lnTo>
                        <a:pt x="2" y="17"/>
                      </a:lnTo>
                      <a:lnTo>
                        <a:pt x="6" y="26"/>
                      </a:lnTo>
                      <a:lnTo>
                        <a:pt x="15" y="26"/>
                      </a:lnTo>
                      <a:lnTo>
                        <a:pt x="6" y="2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39" name="Freeform 787"/>
                <p:cNvSpPr>
                  <a:spLocks/>
                </p:cNvSpPr>
                <p:nvPr/>
              </p:nvSpPr>
              <p:spPr bwMode="auto">
                <a:xfrm>
                  <a:off x="3218" y="3032"/>
                  <a:ext cx="23" cy="28"/>
                </a:xfrm>
                <a:custGeom>
                  <a:avLst/>
                  <a:gdLst>
                    <a:gd name="T0" fmla="*/ 10 w 23"/>
                    <a:gd name="T1" fmla="*/ 25 h 28"/>
                    <a:gd name="T2" fmla="*/ 6 w 23"/>
                    <a:gd name="T3" fmla="*/ 23 h 28"/>
                    <a:gd name="T4" fmla="*/ 14 w 23"/>
                    <a:gd name="T5" fmla="*/ 28 h 28"/>
                    <a:gd name="T6" fmla="*/ 23 w 23"/>
                    <a:gd name="T7" fmla="*/ 7 h 28"/>
                    <a:gd name="T8" fmla="*/ 14 w 23"/>
                    <a:gd name="T9" fmla="*/ 2 h 28"/>
                    <a:gd name="T10" fmla="*/ 10 w 23"/>
                    <a:gd name="T11" fmla="*/ 0 h 28"/>
                    <a:gd name="T12" fmla="*/ 14 w 23"/>
                    <a:gd name="T13" fmla="*/ 2 h 28"/>
                    <a:gd name="T14" fmla="*/ 6 w 23"/>
                    <a:gd name="T15" fmla="*/ 2 h 28"/>
                    <a:gd name="T16" fmla="*/ 2 w 23"/>
                    <a:gd name="T17" fmla="*/ 9 h 28"/>
                    <a:gd name="T18" fmla="*/ 0 w 23"/>
                    <a:gd name="T19" fmla="*/ 17 h 28"/>
                    <a:gd name="T20" fmla="*/ 6 w 23"/>
                    <a:gd name="T21" fmla="*/ 23 h 28"/>
                    <a:gd name="T22" fmla="*/ 10 w 23"/>
                    <a:gd name="T23" fmla="*/ 25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8">
                      <a:moveTo>
                        <a:pt x="10" y="25"/>
                      </a:moveTo>
                      <a:lnTo>
                        <a:pt x="6" y="23"/>
                      </a:lnTo>
                      <a:lnTo>
                        <a:pt x="14" y="28"/>
                      </a:lnTo>
                      <a:lnTo>
                        <a:pt x="23" y="7"/>
                      </a:lnTo>
                      <a:lnTo>
                        <a:pt x="14" y="2"/>
                      </a:lnTo>
                      <a:lnTo>
                        <a:pt x="10" y="0"/>
                      </a:lnTo>
                      <a:lnTo>
                        <a:pt x="14" y="2"/>
                      </a:lnTo>
                      <a:lnTo>
                        <a:pt x="6" y="2"/>
                      </a:lnTo>
                      <a:lnTo>
                        <a:pt x="2" y="9"/>
                      </a:lnTo>
                      <a:lnTo>
                        <a:pt x="0" y="17"/>
                      </a:lnTo>
                      <a:lnTo>
                        <a:pt x="6" y="23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0" name="Freeform 788"/>
                <p:cNvSpPr>
                  <a:spLocks/>
                </p:cNvSpPr>
                <p:nvPr/>
              </p:nvSpPr>
              <p:spPr bwMode="auto">
                <a:xfrm>
                  <a:off x="3201" y="3032"/>
                  <a:ext cx="27" cy="25"/>
                </a:xfrm>
                <a:custGeom>
                  <a:avLst/>
                  <a:gdLst>
                    <a:gd name="T0" fmla="*/ 2 w 27"/>
                    <a:gd name="T1" fmla="*/ 9 h 25"/>
                    <a:gd name="T2" fmla="*/ 12 w 27"/>
                    <a:gd name="T3" fmla="*/ 25 h 25"/>
                    <a:gd name="T4" fmla="*/ 27 w 27"/>
                    <a:gd name="T5" fmla="*/ 25 h 25"/>
                    <a:gd name="T6" fmla="*/ 27 w 27"/>
                    <a:gd name="T7" fmla="*/ 0 h 25"/>
                    <a:gd name="T8" fmla="*/ 12 w 27"/>
                    <a:gd name="T9" fmla="*/ 0 h 25"/>
                    <a:gd name="T10" fmla="*/ 23 w 27"/>
                    <a:gd name="T11" fmla="*/ 17 h 25"/>
                    <a:gd name="T12" fmla="*/ 12 w 27"/>
                    <a:gd name="T13" fmla="*/ 0 h 25"/>
                    <a:gd name="T14" fmla="*/ 4 w 27"/>
                    <a:gd name="T15" fmla="*/ 5 h 25"/>
                    <a:gd name="T16" fmla="*/ 0 w 27"/>
                    <a:gd name="T17" fmla="*/ 13 h 25"/>
                    <a:gd name="T18" fmla="*/ 4 w 27"/>
                    <a:gd name="T19" fmla="*/ 21 h 25"/>
                    <a:gd name="T20" fmla="*/ 12 w 27"/>
                    <a:gd name="T21" fmla="*/ 25 h 25"/>
                    <a:gd name="T22" fmla="*/ 2 w 27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" y="9"/>
                      </a:moveTo>
                      <a:lnTo>
                        <a:pt x="12" y="25"/>
                      </a:lnTo>
                      <a:lnTo>
                        <a:pt x="27" y="25"/>
                      </a:lnTo>
                      <a:lnTo>
                        <a:pt x="27" y="0"/>
                      </a:lnTo>
                      <a:lnTo>
                        <a:pt x="12" y="0"/>
                      </a:lnTo>
                      <a:lnTo>
                        <a:pt x="23" y="17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1" name="Freeform 789"/>
                <p:cNvSpPr>
                  <a:spLocks/>
                </p:cNvSpPr>
                <p:nvPr/>
              </p:nvSpPr>
              <p:spPr bwMode="auto">
                <a:xfrm>
                  <a:off x="3203" y="3020"/>
                  <a:ext cx="27" cy="29"/>
                </a:xfrm>
                <a:custGeom>
                  <a:avLst/>
                  <a:gdLst>
                    <a:gd name="T0" fmla="*/ 17 w 27"/>
                    <a:gd name="T1" fmla="*/ 25 h 29"/>
                    <a:gd name="T2" fmla="*/ 6 w 27"/>
                    <a:gd name="T3" fmla="*/ 8 h 29"/>
                    <a:gd name="T4" fmla="*/ 0 w 27"/>
                    <a:gd name="T5" fmla="*/ 21 h 29"/>
                    <a:gd name="T6" fmla="*/ 21 w 27"/>
                    <a:gd name="T7" fmla="*/ 29 h 29"/>
                    <a:gd name="T8" fmla="*/ 27 w 27"/>
                    <a:gd name="T9" fmla="*/ 17 h 29"/>
                    <a:gd name="T10" fmla="*/ 17 w 27"/>
                    <a:gd name="T11" fmla="*/ 0 h 29"/>
                    <a:gd name="T12" fmla="*/ 27 w 27"/>
                    <a:gd name="T13" fmla="*/ 17 h 29"/>
                    <a:gd name="T14" fmla="*/ 27 w 27"/>
                    <a:gd name="T15" fmla="*/ 8 h 29"/>
                    <a:gd name="T16" fmla="*/ 21 w 27"/>
                    <a:gd name="T17" fmla="*/ 2 h 29"/>
                    <a:gd name="T18" fmla="*/ 13 w 27"/>
                    <a:gd name="T19" fmla="*/ 2 h 29"/>
                    <a:gd name="T20" fmla="*/ 6 w 27"/>
                    <a:gd name="T21" fmla="*/ 8 h 29"/>
                    <a:gd name="T22" fmla="*/ 17 w 27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17" y="25"/>
                      </a:moveTo>
                      <a:lnTo>
                        <a:pt x="6" y="8"/>
                      </a:lnTo>
                      <a:lnTo>
                        <a:pt x="0" y="21"/>
                      </a:lnTo>
                      <a:lnTo>
                        <a:pt x="21" y="29"/>
                      </a:lnTo>
                      <a:lnTo>
                        <a:pt x="27" y="17"/>
                      </a:lnTo>
                      <a:lnTo>
                        <a:pt x="17" y="0"/>
                      </a:lnTo>
                      <a:lnTo>
                        <a:pt x="27" y="17"/>
                      </a:lnTo>
                      <a:lnTo>
                        <a:pt x="27" y="8"/>
                      </a:lnTo>
                      <a:lnTo>
                        <a:pt x="21" y="2"/>
                      </a:lnTo>
                      <a:lnTo>
                        <a:pt x="13" y="2"/>
                      </a:lnTo>
                      <a:lnTo>
                        <a:pt x="6" y="8"/>
                      </a:lnTo>
                      <a:lnTo>
                        <a:pt x="17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2" name="Freeform 790"/>
                <p:cNvSpPr>
                  <a:spLocks/>
                </p:cNvSpPr>
                <p:nvPr/>
              </p:nvSpPr>
              <p:spPr bwMode="auto">
                <a:xfrm>
                  <a:off x="3180" y="3020"/>
                  <a:ext cx="40" cy="25"/>
                </a:xfrm>
                <a:custGeom>
                  <a:avLst/>
                  <a:gdLst>
                    <a:gd name="T0" fmla="*/ 17 w 40"/>
                    <a:gd name="T1" fmla="*/ 23 h 25"/>
                    <a:gd name="T2" fmla="*/ 13 w 40"/>
                    <a:gd name="T3" fmla="*/ 25 h 25"/>
                    <a:gd name="T4" fmla="*/ 40 w 40"/>
                    <a:gd name="T5" fmla="*/ 25 h 25"/>
                    <a:gd name="T6" fmla="*/ 40 w 40"/>
                    <a:gd name="T7" fmla="*/ 0 h 25"/>
                    <a:gd name="T8" fmla="*/ 13 w 40"/>
                    <a:gd name="T9" fmla="*/ 0 h 25"/>
                    <a:gd name="T10" fmla="*/ 8 w 40"/>
                    <a:gd name="T11" fmla="*/ 2 h 25"/>
                    <a:gd name="T12" fmla="*/ 13 w 40"/>
                    <a:gd name="T13" fmla="*/ 0 h 25"/>
                    <a:gd name="T14" fmla="*/ 4 w 40"/>
                    <a:gd name="T15" fmla="*/ 4 h 25"/>
                    <a:gd name="T16" fmla="*/ 0 w 40"/>
                    <a:gd name="T17" fmla="*/ 12 h 25"/>
                    <a:gd name="T18" fmla="*/ 4 w 40"/>
                    <a:gd name="T19" fmla="*/ 21 h 25"/>
                    <a:gd name="T20" fmla="*/ 13 w 40"/>
                    <a:gd name="T21" fmla="*/ 25 h 25"/>
                    <a:gd name="T22" fmla="*/ 17 w 40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25">
                      <a:moveTo>
                        <a:pt x="17" y="23"/>
                      </a:moveTo>
                      <a:lnTo>
                        <a:pt x="13" y="25"/>
                      </a:lnTo>
                      <a:lnTo>
                        <a:pt x="40" y="25"/>
                      </a:lnTo>
                      <a:lnTo>
                        <a:pt x="40" y="0"/>
                      </a:lnTo>
                      <a:lnTo>
                        <a:pt x="13" y="0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3" name="Freeform 791"/>
                <p:cNvSpPr>
                  <a:spLocks/>
                </p:cNvSpPr>
                <p:nvPr/>
              </p:nvSpPr>
              <p:spPr bwMode="auto">
                <a:xfrm>
                  <a:off x="3159" y="3022"/>
                  <a:ext cx="38" cy="29"/>
                </a:xfrm>
                <a:custGeom>
                  <a:avLst/>
                  <a:gdLst>
                    <a:gd name="T0" fmla="*/ 13 w 38"/>
                    <a:gd name="T1" fmla="*/ 29 h 29"/>
                    <a:gd name="T2" fmla="*/ 15 w 38"/>
                    <a:gd name="T3" fmla="*/ 29 h 29"/>
                    <a:gd name="T4" fmla="*/ 38 w 38"/>
                    <a:gd name="T5" fmla="*/ 21 h 29"/>
                    <a:gd name="T6" fmla="*/ 29 w 38"/>
                    <a:gd name="T7" fmla="*/ 0 h 29"/>
                    <a:gd name="T8" fmla="*/ 6 w 38"/>
                    <a:gd name="T9" fmla="*/ 8 h 29"/>
                    <a:gd name="T10" fmla="*/ 9 w 38"/>
                    <a:gd name="T11" fmla="*/ 8 h 29"/>
                    <a:gd name="T12" fmla="*/ 6 w 38"/>
                    <a:gd name="T13" fmla="*/ 8 h 29"/>
                    <a:gd name="T14" fmla="*/ 0 w 38"/>
                    <a:gd name="T15" fmla="*/ 15 h 29"/>
                    <a:gd name="T16" fmla="*/ 2 w 38"/>
                    <a:gd name="T17" fmla="*/ 21 h 29"/>
                    <a:gd name="T18" fmla="*/ 6 w 38"/>
                    <a:gd name="T19" fmla="*/ 29 h 29"/>
                    <a:gd name="T20" fmla="*/ 15 w 38"/>
                    <a:gd name="T21" fmla="*/ 29 h 29"/>
                    <a:gd name="T22" fmla="*/ 13 w 38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29">
                      <a:moveTo>
                        <a:pt x="13" y="29"/>
                      </a:moveTo>
                      <a:lnTo>
                        <a:pt x="15" y="29"/>
                      </a:lnTo>
                      <a:lnTo>
                        <a:pt x="38" y="21"/>
                      </a:lnTo>
                      <a:lnTo>
                        <a:pt x="29" y="0"/>
                      </a:lnTo>
                      <a:lnTo>
                        <a:pt x="6" y="8"/>
                      </a:lnTo>
                      <a:lnTo>
                        <a:pt x="9" y="8"/>
                      </a:lnTo>
                      <a:lnTo>
                        <a:pt x="6" y="8"/>
                      </a:lnTo>
                      <a:lnTo>
                        <a:pt x="0" y="15"/>
                      </a:lnTo>
                      <a:lnTo>
                        <a:pt x="2" y="21"/>
                      </a:lnTo>
                      <a:lnTo>
                        <a:pt x="6" y="29"/>
                      </a:lnTo>
                      <a:lnTo>
                        <a:pt x="15" y="29"/>
                      </a:lnTo>
                      <a:lnTo>
                        <a:pt x="13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4" name="Freeform 792"/>
                <p:cNvSpPr>
                  <a:spLocks/>
                </p:cNvSpPr>
                <p:nvPr/>
              </p:nvSpPr>
              <p:spPr bwMode="auto">
                <a:xfrm>
                  <a:off x="3119" y="3030"/>
                  <a:ext cx="53" cy="30"/>
                </a:xfrm>
                <a:custGeom>
                  <a:avLst/>
                  <a:gdLst>
                    <a:gd name="T0" fmla="*/ 21 w 53"/>
                    <a:gd name="T1" fmla="*/ 21 h 30"/>
                    <a:gd name="T2" fmla="*/ 13 w 53"/>
                    <a:gd name="T3" fmla="*/ 30 h 30"/>
                    <a:gd name="T4" fmla="*/ 53 w 53"/>
                    <a:gd name="T5" fmla="*/ 21 h 30"/>
                    <a:gd name="T6" fmla="*/ 49 w 53"/>
                    <a:gd name="T7" fmla="*/ 0 h 30"/>
                    <a:gd name="T8" fmla="*/ 9 w 53"/>
                    <a:gd name="T9" fmla="*/ 9 h 30"/>
                    <a:gd name="T10" fmla="*/ 0 w 53"/>
                    <a:gd name="T11" fmla="*/ 17 h 30"/>
                    <a:gd name="T12" fmla="*/ 9 w 53"/>
                    <a:gd name="T13" fmla="*/ 9 h 30"/>
                    <a:gd name="T14" fmla="*/ 3 w 53"/>
                    <a:gd name="T15" fmla="*/ 13 h 30"/>
                    <a:gd name="T16" fmla="*/ 3 w 53"/>
                    <a:gd name="T17" fmla="*/ 21 h 30"/>
                    <a:gd name="T18" fmla="*/ 5 w 53"/>
                    <a:gd name="T19" fmla="*/ 27 h 30"/>
                    <a:gd name="T20" fmla="*/ 13 w 53"/>
                    <a:gd name="T21" fmla="*/ 30 h 30"/>
                    <a:gd name="T22" fmla="*/ 21 w 53"/>
                    <a:gd name="T23" fmla="*/ 2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3" h="30">
                      <a:moveTo>
                        <a:pt x="21" y="21"/>
                      </a:moveTo>
                      <a:lnTo>
                        <a:pt x="13" y="30"/>
                      </a:lnTo>
                      <a:lnTo>
                        <a:pt x="53" y="21"/>
                      </a:lnTo>
                      <a:lnTo>
                        <a:pt x="49" y="0"/>
                      </a:lnTo>
                      <a:lnTo>
                        <a:pt x="9" y="9"/>
                      </a:lnTo>
                      <a:lnTo>
                        <a:pt x="0" y="17"/>
                      </a:lnTo>
                      <a:lnTo>
                        <a:pt x="9" y="9"/>
                      </a:lnTo>
                      <a:lnTo>
                        <a:pt x="3" y="13"/>
                      </a:lnTo>
                      <a:lnTo>
                        <a:pt x="3" y="21"/>
                      </a:lnTo>
                      <a:lnTo>
                        <a:pt x="5" y="27"/>
                      </a:lnTo>
                      <a:lnTo>
                        <a:pt x="13" y="30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5" name="Freeform 793"/>
                <p:cNvSpPr>
                  <a:spLocks/>
                </p:cNvSpPr>
                <p:nvPr/>
              </p:nvSpPr>
              <p:spPr bwMode="auto">
                <a:xfrm>
                  <a:off x="3115" y="3047"/>
                  <a:ext cx="25" cy="23"/>
                </a:xfrm>
                <a:custGeom>
                  <a:avLst/>
                  <a:gdLst>
                    <a:gd name="T0" fmla="*/ 17 w 25"/>
                    <a:gd name="T1" fmla="*/ 6 h 23"/>
                    <a:gd name="T2" fmla="*/ 21 w 25"/>
                    <a:gd name="T3" fmla="*/ 17 h 23"/>
                    <a:gd name="T4" fmla="*/ 25 w 25"/>
                    <a:gd name="T5" fmla="*/ 4 h 23"/>
                    <a:gd name="T6" fmla="*/ 4 w 25"/>
                    <a:gd name="T7" fmla="*/ 0 h 23"/>
                    <a:gd name="T8" fmla="*/ 0 w 25"/>
                    <a:gd name="T9" fmla="*/ 13 h 23"/>
                    <a:gd name="T10" fmla="*/ 4 w 25"/>
                    <a:gd name="T11" fmla="*/ 23 h 23"/>
                    <a:gd name="T12" fmla="*/ 0 w 25"/>
                    <a:gd name="T13" fmla="*/ 13 h 23"/>
                    <a:gd name="T14" fmla="*/ 2 w 25"/>
                    <a:gd name="T15" fmla="*/ 21 h 23"/>
                    <a:gd name="T16" fmla="*/ 9 w 25"/>
                    <a:gd name="T17" fmla="*/ 23 h 23"/>
                    <a:gd name="T18" fmla="*/ 17 w 25"/>
                    <a:gd name="T19" fmla="*/ 23 h 23"/>
                    <a:gd name="T20" fmla="*/ 21 w 25"/>
                    <a:gd name="T21" fmla="*/ 17 h 23"/>
                    <a:gd name="T22" fmla="*/ 17 w 25"/>
                    <a:gd name="T23" fmla="*/ 6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7" y="6"/>
                      </a:moveTo>
                      <a:lnTo>
                        <a:pt x="21" y="17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3"/>
                      </a:lnTo>
                      <a:lnTo>
                        <a:pt x="4" y="23"/>
                      </a:lnTo>
                      <a:lnTo>
                        <a:pt x="0" y="13"/>
                      </a:lnTo>
                      <a:lnTo>
                        <a:pt x="2" y="21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1" y="17"/>
                      </a:lnTo>
                      <a:lnTo>
                        <a:pt x="17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6" name="Freeform 794"/>
                <p:cNvSpPr>
                  <a:spLocks/>
                </p:cNvSpPr>
                <p:nvPr/>
              </p:nvSpPr>
              <p:spPr bwMode="auto">
                <a:xfrm>
                  <a:off x="3119" y="3053"/>
                  <a:ext cx="36" cy="32"/>
                </a:xfrm>
                <a:custGeom>
                  <a:avLst/>
                  <a:gdLst>
                    <a:gd name="T0" fmla="*/ 26 w 36"/>
                    <a:gd name="T1" fmla="*/ 11 h 32"/>
                    <a:gd name="T2" fmla="*/ 32 w 36"/>
                    <a:gd name="T3" fmla="*/ 13 h 32"/>
                    <a:gd name="T4" fmla="*/ 13 w 36"/>
                    <a:gd name="T5" fmla="*/ 0 h 32"/>
                    <a:gd name="T6" fmla="*/ 0 w 36"/>
                    <a:gd name="T7" fmla="*/ 17 h 32"/>
                    <a:gd name="T8" fmla="*/ 19 w 36"/>
                    <a:gd name="T9" fmla="*/ 29 h 32"/>
                    <a:gd name="T10" fmla="*/ 26 w 36"/>
                    <a:gd name="T11" fmla="*/ 32 h 32"/>
                    <a:gd name="T12" fmla="*/ 19 w 36"/>
                    <a:gd name="T13" fmla="*/ 29 h 32"/>
                    <a:gd name="T14" fmla="*/ 28 w 36"/>
                    <a:gd name="T15" fmla="*/ 32 h 32"/>
                    <a:gd name="T16" fmla="*/ 34 w 36"/>
                    <a:gd name="T17" fmla="*/ 27 h 32"/>
                    <a:gd name="T18" fmla="*/ 36 w 36"/>
                    <a:gd name="T19" fmla="*/ 19 h 32"/>
                    <a:gd name="T20" fmla="*/ 32 w 36"/>
                    <a:gd name="T21" fmla="*/ 13 h 32"/>
                    <a:gd name="T22" fmla="*/ 26 w 36"/>
                    <a:gd name="T23" fmla="*/ 11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2">
                      <a:moveTo>
                        <a:pt x="26" y="11"/>
                      </a:moveTo>
                      <a:lnTo>
                        <a:pt x="32" y="13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19" y="29"/>
                      </a:lnTo>
                      <a:lnTo>
                        <a:pt x="26" y="32"/>
                      </a:lnTo>
                      <a:lnTo>
                        <a:pt x="19" y="29"/>
                      </a:lnTo>
                      <a:lnTo>
                        <a:pt x="28" y="32"/>
                      </a:lnTo>
                      <a:lnTo>
                        <a:pt x="34" y="27"/>
                      </a:lnTo>
                      <a:lnTo>
                        <a:pt x="36" y="19"/>
                      </a:lnTo>
                      <a:lnTo>
                        <a:pt x="32" y="13"/>
                      </a:lnTo>
                      <a:lnTo>
                        <a:pt x="26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7" name="Freeform 795"/>
                <p:cNvSpPr>
                  <a:spLocks/>
                </p:cNvSpPr>
                <p:nvPr/>
              </p:nvSpPr>
              <p:spPr bwMode="auto">
                <a:xfrm>
                  <a:off x="3145" y="3057"/>
                  <a:ext cx="45" cy="28"/>
                </a:xfrm>
                <a:custGeom>
                  <a:avLst/>
                  <a:gdLst>
                    <a:gd name="T0" fmla="*/ 35 w 45"/>
                    <a:gd name="T1" fmla="*/ 0 h 28"/>
                    <a:gd name="T2" fmla="*/ 35 w 45"/>
                    <a:gd name="T3" fmla="*/ 3 h 28"/>
                    <a:gd name="T4" fmla="*/ 0 w 45"/>
                    <a:gd name="T5" fmla="*/ 7 h 28"/>
                    <a:gd name="T6" fmla="*/ 0 w 45"/>
                    <a:gd name="T7" fmla="*/ 28 h 28"/>
                    <a:gd name="T8" fmla="*/ 35 w 45"/>
                    <a:gd name="T9" fmla="*/ 23 h 28"/>
                    <a:gd name="T10" fmla="*/ 35 w 45"/>
                    <a:gd name="T11" fmla="*/ 25 h 28"/>
                    <a:gd name="T12" fmla="*/ 35 w 45"/>
                    <a:gd name="T13" fmla="*/ 23 h 28"/>
                    <a:gd name="T14" fmla="*/ 41 w 45"/>
                    <a:gd name="T15" fmla="*/ 19 h 28"/>
                    <a:gd name="T16" fmla="*/ 45 w 45"/>
                    <a:gd name="T17" fmla="*/ 13 h 28"/>
                    <a:gd name="T18" fmla="*/ 41 w 45"/>
                    <a:gd name="T19" fmla="*/ 7 h 28"/>
                    <a:gd name="T20" fmla="*/ 35 w 45"/>
                    <a:gd name="T21" fmla="*/ 3 h 28"/>
                    <a:gd name="T22" fmla="*/ 35 w 45"/>
                    <a:gd name="T23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5" h="28">
                      <a:moveTo>
                        <a:pt x="35" y="0"/>
                      </a:moveTo>
                      <a:lnTo>
                        <a:pt x="35" y="3"/>
                      </a:lnTo>
                      <a:lnTo>
                        <a:pt x="0" y="7"/>
                      </a:lnTo>
                      <a:lnTo>
                        <a:pt x="0" y="28"/>
                      </a:lnTo>
                      <a:lnTo>
                        <a:pt x="35" y="23"/>
                      </a:lnTo>
                      <a:lnTo>
                        <a:pt x="35" y="25"/>
                      </a:lnTo>
                      <a:lnTo>
                        <a:pt x="35" y="23"/>
                      </a:lnTo>
                      <a:lnTo>
                        <a:pt x="41" y="19"/>
                      </a:lnTo>
                      <a:lnTo>
                        <a:pt x="45" y="13"/>
                      </a:lnTo>
                      <a:lnTo>
                        <a:pt x="41" y="7"/>
                      </a:lnTo>
                      <a:lnTo>
                        <a:pt x="35" y="3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8" name="Freeform 796"/>
                <p:cNvSpPr>
                  <a:spLocks/>
                </p:cNvSpPr>
                <p:nvPr/>
              </p:nvSpPr>
              <p:spPr bwMode="auto">
                <a:xfrm>
                  <a:off x="3180" y="3057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13 w 25"/>
                    <a:gd name="T3" fmla="*/ 0 h 25"/>
                    <a:gd name="T4" fmla="*/ 0 w 25"/>
                    <a:gd name="T5" fmla="*/ 0 h 25"/>
                    <a:gd name="T6" fmla="*/ 0 w 25"/>
                    <a:gd name="T7" fmla="*/ 25 h 25"/>
                    <a:gd name="T8" fmla="*/ 13 w 25"/>
                    <a:gd name="T9" fmla="*/ 25 h 25"/>
                    <a:gd name="T10" fmla="*/ 13 w 25"/>
                    <a:gd name="T11" fmla="*/ 25 h 25"/>
                    <a:gd name="T12" fmla="*/ 13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5 h 25"/>
                    <a:gd name="T20" fmla="*/ 13 w 25"/>
                    <a:gd name="T2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5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49" name="Freeform 797"/>
                <p:cNvSpPr>
                  <a:spLocks/>
                </p:cNvSpPr>
                <p:nvPr/>
              </p:nvSpPr>
              <p:spPr bwMode="auto">
                <a:xfrm>
                  <a:off x="3188" y="3057"/>
                  <a:ext cx="21" cy="25"/>
                </a:xfrm>
                <a:custGeom>
                  <a:avLst/>
                  <a:gdLst>
                    <a:gd name="T0" fmla="*/ 17 w 21"/>
                    <a:gd name="T1" fmla="*/ 5 h 25"/>
                    <a:gd name="T2" fmla="*/ 9 w 21"/>
                    <a:gd name="T3" fmla="*/ 0 h 25"/>
                    <a:gd name="T4" fmla="*/ 5 w 21"/>
                    <a:gd name="T5" fmla="*/ 0 h 25"/>
                    <a:gd name="T6" fmla="*/ 5 w 21"/>
                    <a:gd name="T7" fmla="*/ 25 h 25"/>
                    <a:gd name="T8" fmla="*/ 9 w 21"/>
                    <a:gd name="T9" fmla="*/ 25 h 25"/>
                    <a:gd name="T10" fmla="*/ 0 w 21"/>
                    <a:gd name="T11" fmla="*/ 21 h 25"/>
                    <a:gd name="T12" fmla="*/ 9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3 h 25"/>
                    <a:gd name="T18" fmla="*/ 19 w 21"/>
                    <a:gd name="T19" fmla="*/ 5 h 25"/>
                    <a:gd name="T20" fmla="*/ 9 w 21"/>
                    <a:gd name="T21" fmla="*/ 0 h 25"/>
                    <a:gd name="T22" fmla="*/ 17 w 21"/>
                    <a:gd name="T23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17" y="5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5" y="25"/>
                      </a:lnTo>
                      <a:lnTo>
                        <a:pt x="9" y="25"/>
                      </a:lnTo>
                      <a:lnTo>
                        <a:pt x="0" y="21"/>
                      </a:lnTo>
                      <a:lnTo>
                        <a:pt x="9" y="25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5"/>
                      </a:lnTo>
                      <a:lnTo>
                        <a:pt x="9" y="0"/>
                      </a:lnTo>
                      <a:lnTo>
                        <a:pt x="17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0" name="Freeform 798"/>
                <p:cNvSpPr>
                  <a:spLocks/>
                </p:cNvSpPr>
                <p:nvPr/>
              </p:nvSpPr>
              <p:spPr bwMode="auto">
                <a:xfrm>
                  <a:off x="3188" y="3062"/>
                  <a:ext cx="25" cy="25"/>
                </a:xfrm>
                <a:custGeom>
                  <a:avLst/>
                  <a:gdLst>
                    <a:gd name="T0" fmla="*/ 11 w 25"/>
                    <a:gd name="T1" fmla="*/ 2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6 h 25"/>
                    <a:gd name="T8" fmla="*/ 5 w 25"/>
                    <a:gd name="T9" fmla="*/ 20 h 25"/>
                    <a:gd name="T10" fmla="*/ 15 w 25"/>
                    <a:gd name="T11" fmla="*/ 23 h 25"/>
                    <a:gd name="T12" fmla="*/ 5 w 25"/>
                    <a:gd name="T13" fmla="*/ 20 h 25"/>
                    <a:gd name="T14" fmla="*/ 13 w 25"/>
                    <a:gd name="T15" fmla="*/ 25 h 25"/>
                    <a:gd name="T16" fmla="*/ 21 w 25"/>
                    <a:gd name="T17" fmla="*/ 20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11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1" y="2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5" y="20"/>
                      </a:lnTo>
                      <a:lnTo>
                        <a:pt x="15" y="23"/>
                      </a:lnTo>
                      <a:lnTo>
                        <a:pt x="5" y="20"/>
                      </a:lnTo>
                      <a:lnTo>
                        <a:pt x="13" y="25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1" name="Freeform 799"/>
                <p:cNvSpPr>
                  <a:spLocks/>
                </p:cNvSpPr>
                <p:nvPr/>
              </p:nvSpPr>
              <p:spPr bwMode="auto">
                <a:xfrm>
                  <a:off x="3084" y="2970"/>
                  <a:ext cx="25" cy="21"/>
                </a:xfrm>
                <a:custGeom>
                  <a:avLst/>
                  <a:gdLst>
                    <a:gd name="T0" fmla="*/ 4 w 25"/>
                    <a:gd name="T1" fmla="*/ 21 h 21"/>
                    <a:gd name="T2" fmla="*/ 0 w 25"/>
                    <a:gd name="T3" fmla="*/ 12 h 21"/>
                    <a:gd name="T4" fmla="*/ 0 w 25"/>
                    <a:gd name="T5" fmla="*/ 16 h 21"/>
                    <a:gd name="T6" fmla="*/ 25 w 25"/>
                    <a:gd name="T7" fmla="*/ 16 h 21"/>
                    <a:gd name="T8" fmla="*/ 25 w 25"/>
                    <a:gd name="T9" fmla="*/ 12 h 21"/>
                    <a:gd name="T10" fmla="*/ 21 w 25"/>
                    <a:gd name="T11" fmla="*/ 4 h 21"/>
                    <a:gd name="T12" fmla="*/ 25 w 25"/>
                    <a:gd name="T13" fmla="*/ 12 h 21"/>
                    <a:gd name="T14" fmla="*/ 21 w 25"/>
                    <a:gd name="T15" fmla="*/ 2 h 21"/>
                    <a:gd name="T16" fmla="*/ 12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2 h 21"/>
                    <a:gd name="T22" fmla="*/ 4 w 25"/>
                    <a:gd name="T23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4" y="21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2" name="Freeform 800"/>
                <p:cNvSpPr>
                  <a:spLocks/>
                </p:cNvSpPr>
                <p:nvPr/>
              </p:nvSpPr>
              <p:spPr bwMode="auto">
                <a:xfrm>
                  <a:off x="3080" y="2966"/>
                  <a:ext cx="25" cy="25"/>
                </a:xfrm>
                <a:custGeom>
                  <a:avLst/>
                  <a:gdLst>
                    <a:gd name="T0" fmla="*/ 23 w 25"/>
                    <a:gd name="T1" fmla="*/ 8 h 25"/>
                    <a:gd name="T2" fmla="*/ 4 w 25"/>
                    <a:gd name="T3" fmla="*/ 20 h 25"/>
                    <a:gd name="T4" fmla="*/ 8 w 25"/>
                    <a:gd name="T5" fmla="*/ 25 h 25"/>
                    <a:gd name="T6" fmla="*/ 25 w 25"/>
                    <a:gd name="T7" fmla="*/ 8 h 25"/>
                    <a:gd name="T8" fmla="*/ 21 w 25"/>
                    <a:gd name="T9" fmla="*/ 4 h 25"/>
                    <a:gd name="T10" fmla="*/ 2 w 25"/>
                    <a:gd name="T11" fmla="*/ 16 h 25"/>
                    <a:gd name="T12" fmla="*/ 21 w 25"/>
                    <a:gd name="T13" fmla="*/ 4 h 25"/>
                    <a:gd name="T14" fmla="*/ 12 w 25"/>
                    <a:gd name="T15" fmla="*/ 0 h 25"/>
                    <a:gd name="T16" fmla="*/ 4 w 25"/>
                    <a:gd name="T17" fmla="*/ 4 h 25"/>
                    <a:gd name="T18" fmla="*/ 0 w 25"/>
                    <a:gd name="T19" fmla="*/ 12 h 25"/>
                    <a:gd name="T20" fmla="*/ 4 w 25"/>
                    <a:gd name="T21" fmla="*/ 20 h 25"/>
                    <a:gd name="T22" fmla="*/ 23 w 25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8"/>
                      </a:moveTo>
                      <a:lnTo>
                        <a:pt x="4" y="20"/>
                      </a:lnTo>
                      <a:lnTo>
                        <a:pt x="8" y="25"/>
                      </a:lnTo>
                      <a:lnTo>
                        <a:pt x="25" y="8"/>
                      </a:lnTo>
                      <a:lnTo>
                        <a:pt x="21" y="4"/>
                      </a:lnTo>
                      <a:lnTo>
                        <a:pt x="2" y="16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23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3" name="Freeform 801"/>
                <p:cNvSpPr>
                  <a:spLocks/>
                </p:cNvSpPr>
                <p:nvPr/>
              </p:nvSpPr>
              <p:spPr bwMode="auto">
                <a:xfrm>
                  <a:off x="3082" y="2974"/>
                  <a:ext cx="27" cy="23"/>
                </a:xfrm>
                <a:custGeom>
                  <a:avLst/>
                  <a:gdLst>
                    <a:gd name="T0" fmla="*/ 2 w 27"/>
                    <a:gd name="T1" fmla="*/ 12 h 23"/>
                    <a:gd name="T2" fmla="*/ 25 w 27"/>
                    <a:gd name="T3" fmla="*/ 8 h 23"/>
                    <a:gd name="T4" fmla="*/ 21 w 27"/>
                    <a:gd name="T5" fmla="*/ 0 h 23"/>
                    <a:gd name="T6" fmla="*/ 0 w 27"/>
                    <a:gd name="T7" fmla="*/ 8 h 23"/>
                    <a:gd name="T8" fmla="*/ 4 w 27"/>
                    <a:gd name="T9" fmla="*/ 17 h 23"/>
                    <a:gd name="T10" fmla="*/ 27 w 27"/>
                    <a:gd name="T11" fmla="*/ 12 h 23"/>
                    <a:gd name="T12" fmla="*/ 4 w 27"/>
                    <a:gd name="T13" fmla="*/ 17 h 23"/>
                    <a:gd name="T14" fmla="*/ 10 w 27"/>
                    <a:gd name="T15" fmla="*/ 23 h 23"/>
                    <a:gd name="T16" fmla="*/ 19 w 27"/>
                    <a:gd name="T17" fmla="*/ 21 h 23"/>
                    <a:gd name="T18" fmla="*/ 25 w 27"/>
                    <a:gd name="T19" fmla="*/ 17 h 23"/>
                    <a:gd name="T20" fmla="*/ 25 w 27"/>
                    <a:gd name="T21" fmla="*/ 8 h 23"/>
                    <a:gd name="T22" fmla="*/ 2 w 27"/>
                    <a:gd name="T2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2" y="12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27" y="12"/>
                      </a:lnTo>
                      <a:lnTo>
                        <a:pt x="4" y="17"/>
                      </a:lnTo>
                      <a:lnTo>
                        <a:pt x="10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2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4" name="Freeform 802"/>
                <p:cNvSpPr>
                  <a:spLocks/>
                </p:cNvSpPr>
                <p:nvPr/>
              </p:nvSpPr>
              <p:spPr bwMode="auto">
                <a:xfrm>
                  <a:off x="2313" y="2738"/>
                  <a:ext cx="69" cy="25"/>
                </a:xfrm>
                <a:custGeom>
                  <a:avLst/>
                  <a:gdLst>
                    <a:gd name="T0" fmla="*/ 56 w 69"/>
                    <a:gd name="T1" fmla="*/ 0 h 25"/>
                    <a:gd name="T2" fmla="*/ 58 w 69"/>
                    <a:gd name="T3" fmla="*/ 0 h 25"/>
                    <a:gd name="T4" fmla="*/ 0 w 69"/>
                    <a:gd name="T5" fmla="*/ 4 h 25"/>
                    <a:gd name="T6" fmla="*/ 0 w 69"/>
                    <a:gd name="T7" fmla="*/ 25 h 25"/>
                    <a:gd name="T8" fmla="*/ 58 w 69"/>
                    <a:gd name="T9" fmla="*/ 21 h 25"/>
                    <a:gd name="T10" fmla="*/ 60 w 69"/>
                    <a:gd name="T11" fmla="*/ 21 h 25"/>
                    <a:gd name="T12" fmla="*/ 58 w 69"/>
                    <a:gd name="T13" fmla="*/ 21 h 25"/>
                    <a:gd name="T14" fmla="*/ 64 w 69"/>
                    <a:gd name="T15" fmla="*/ 17 h 25"/>
                    <a:gd name="T16" fmla="*/ 69 w 69"/>
                    <a:gd name="T17" fmla="*/ 11 h 25"/>
                    <a:gd name="T18" fmla="*/ 64 w 69"/>
                    <a:gd name="T19" fmla="*/ 4 h 25"/>
                    <a:gd name="T20" fmla="*/ 58 w 69"/>
                    <a:gd name="T21" fmla="*/ 0 h 25"/>
                    <a:gd name="T22" fmla="*/ 56 w 69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9" h="25">
                      <a:moveTo>
                        <a:pt x="56" y="0"/>
                      </a:moveTo>
                      <a:lnTo>
                        <a:pt x="58" y="0"/>
                      </a:lnTo>
                      <a:lnTo>
                        <a:pt x="0" y="4"/>
                      </a:lnTo>
                      <a:lnTo>
                        <a:pt x="0" y="25"/>
                      </a:lnTo>
                      <a:lnTo>
                        <a:pt x="58" y="21"/>
                      </a:lnTo>
                      <a:lnTo>
                        <a:pt x="60" y="21"/>
                      </a:lnTo>
                      <a:lnTo>
                        <a:pt x="58" y="21"/>
                      </a:lnTo>
                      <a:lnTo>
                        <a:pt x="64" y="17"/>
                      </a:lnTo>
                      <a:lnTo>
                        <a:pt x="69" y="11"/>
                      </a:lnTo>
                      <a:lnTo>
                        <a:pt x="64" y="4"/>
                      </a:lnTo>
                      <a:lnTo>
                        <a:pt x="58" y="0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5" name="Freeform 803"/>
                <p:cNvSpPr>
                  <a:spLocks/>
                </p:cNvSpPr>
                <p:nvPr/>
              </p:nvSpPr>
              <p:spPr bwMode="auto">
                <a:xfrm>
                  <a:off x="2369" y="2721"/>
                  <a:ext cx="77" cy="38"/>
                </a:xfrm>
                <a:custGeom>
                  <a:avLst/>
                  <a:gdLst>
                    <a:gd name="T0" fmla="*/ 63 w 77"/>
                    <a:gd name="T1" fmla="*/ 0 h 38"/>
                    <a:gd name="T2" fmla="*/ 65 w 77"/>
                    <a:gd name="T3" fmla="*/ 0 h 38"/>
                    <a:gd name="T4" fmla="*/ 0 w 77"/>
                    <a:gd name="T5" fmla="*/ 17 h 38"/>
                    <a:gd name="T6" fmla="*/ 4 w 77"/>
                    <a:gd name="T7" fmla="*/ 38 h 38"/>
                    <a:gd name="T8" fmla="*/ 69 w 77"/>
                    <a:gd name="T9" fmla="*/ 21 h 38"/>
                    <a:gd name="T10" fmla="*/ 71 w 77"/>
                    <a:gd name="T11" fmla="*/ 21 h 38"/>
                    <a:gd name="T12" fmla="*/ 69 w 77"/>
                    <a:gd name="T13" fmla="*/ 21 h 38"/>
                    <a:gd name="T14" fmla="*/ 75 w 77"/>
                    <a:gd name="T15" fmla="*/ 17 h 38"/>
                    <a:gd name="T16" fmla="*/ 77 w 77"/>
                    <a:gd name="T17" fmla="*/ 9 h 38"/>
                    <a:gd name="T18" fmla="*/ 73 w 77"/>
                    <a:gd name="T19" fmla="*/ 3 h 38"/>
                    <a:gd name="T20" fmla="*/ 65 w 77"/>
                    <a:gd name="T21" fmla="*/ 0 h 38"/>
                    <a:gd name="T22" fmla="*/ 63 w 77"/>
                    <a:gd name="T23" fmla="*/ 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7" h="38">
                      <a:moveTo>
                        <a:pt x="63" y="0"/>
                      </a:moveTo>
                      <a:lnTo>
                        <a:pt x="65" y="0"/>
                      </a:lnTo>
                      <a:lnTo>
                        <a:pt x="0" y="17"/>
                      </a:lnTo>
                      <a:lnTo>
                        <a:pt x="4" y="38"/>
                      </a:lnTo>
                      <a:lnTo>
                        <a:pt x="69" y="21"/>
                      </a:lnTo>
                      <a:lnTo>
                        <a:pt x="71" y="21"/>
                      </a:lnTo>
                      <a:lnTo>
                        <a:pt x="69" y="21"/>
                      </a:lnTo>
                      <a:lnTo>
                        <a:pt x="75" y="17"/>
                      </a:lnTo>
                      <a:lnTo>
                        <a:pt x="77" y="9"/>
                      </a:lnTo>
                      <a:lnTo>
                        <a:pt x="73" y="3"/>
                      </a:lnTo>
                      <a:lnTo>
                        <a:pt x="65" y="0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6" name="Freeform 804"/>
                <p:cNvSpPr>
                  <a:spLocks/>
                </p:cNvSpPr>
                <p:nvPr/>
              </p:nvSpPr>
              <p:spPr bwMode="auto">
                <a:xfrm>
                  <a:off x="2432" y="2688"/>
                  <a:ext cx="96" cy="54"/>
                </a:xfrm>
                <a:custGeom>
                  <a:avLst/>
                  <a:gdLst>
                    <a:gd name="T0" fmla="*/ 71 w 96"/>
                    <a:gd name="T1" fmla="*/ 10 h 54"/>
                    <a:gd name="T2" fmla="*/ 79 w 96"/>
                    <a:gd name="T3" fmla="*/ 0 h 54"/>
                    <a:gd name="T4" fmla="*/ 0 w 96"/>
                    <a:gd name="T5" fmla="*/ 33 h 54"/>
                    <a:gd name="T6" fmla="*/ 8 w 96"/>
                    <a:gd name="T7" fmla="*/ 54 h 54"/>
                    <a:gd name="T8" fmla="*/ 88 w 96"/>
                    <a:gd name="T9" fmla="*/ 21 h 54"/>
                    <a:gd name="T10" fmla="*/ 96 w 96"/>
                    <a:gd name="T11" fmla="*/ 10 h 54"/>
                    <a:gd name="T12" fmla="*/ 88 w 96"/>
                    <a:gd name="T13" fmla="*/ 21 h 54"/>
                    <a:gd name="T14" fmla="*/ 94 w 96"/>
                    <a:gd name="T15" fmla="*/ 15 h 54"/>
                    <a:gd name="T16" fmla="*/ 94 w 96"/>
                    <a:gd name="T17" fmla="*/ 6 h 54"/>
                    <a:gd name="T18" fmla="*/ 88 w 96"/>
                    <a:gd name="T19" fmla="*/ 0 h 54"/>
                    <a:gd name="T20" fmla="*/ 79 w 96"/>
                    <a:gd name="T21" fmla="*/ 0 h 54"/>
                    <a:gd name="T22" fmla="*/ 71 w 96"/>
                    <a:gd name="T23" fmla="*/ 1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6" h="54">
                      <a:moveTo>
                        <a:pt x="71" y="10"/>
                      </a:moveTo>
                      <a:lnTo>
                        <a:pt x="79" y="0"/>
                      </a:lnTo>
                      <a:lnTo>
                        <a:pt x="0" y="33"/>
                      </a:lnTo>
                      <a:lnTo>
                        <a:pt x="8" y="54"/>
                      </a:lnTo>
                      <a:lnTo>
                        <a:pt x="88" y="21"/>
                      </a:lnTo>
                      <a:lnTo>
                        <a:pt x="96" y="10"/>
                      </a:lnTo>
                      <a:lnTo>
                        <a:pt x="88" y="21"/>
                      </a:lnTo>
                      <a:lnTo>
                        <a:pt x="94" y="15"/>
                      </a:lnTo>
                      <a:lnTo>
                        <a:pt x="94" y="6"/>
                      </a:lnTo>
                      <a:lnTo>
                        <a:pt x="88" y="0"/>
                      </a:lnTo>
                      <a:lnTo>
                        <a:pt x="79" y="0"/>
                      </a:lnTo>
                      <a:lnTo>
                        <a:pt x="7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7" name="Freeform 805"/>
                <p:cNvSpPr>
                  <a:spLocks/>
                </p:cNvSpPr>
                <p:nvPr/>
              </p:nvSpPr>
              <p:spPr bwMode="auto">
                <a:xfrm>
                  <a:off x="2503" y="2267"/>
                  <a:ext cx="25" cy="431"/>
                </a:xfrm>
                <a:custGeom>
                  <a:avLst/>
                  <a:gdLst>
                    <a:gd name="T0" fmla="*/ 0 w 25"/>
                    <a:gd name="T1" fmla="*/ 12 h 431"/>
                    <a:gd name="T2" fmla="*/ 0 w 25"/>
                    <a:gd name="T3" fmla="*/ 12 h 431"/>
                    <a:gd name="T4" fmla="*/ 0 w 25"/>
                    <a:gd name="T5" fmla="*/ 431 h 431"/>
                    <a:gd name="T6" fmla="*/ 25 w 25"/>
                    <a:gd name="T7" fmla="*/ 431 h 431"/>
                    <a:gd name="T8" fmla="*/ 25 w 25"/>
                    <a:gd name="T9" fmla="*/ 12 h 431"/>
                    <a:gd name="T10" fmla="*/ 25 w 25"/>
                    <a:gd name="T11" fmla="*/ 12 h 431"/>
                    <a:gd name="T12" fmla="*/ 25 w 25"/>
                    <a:gd name="T13" fmla="*/ 12 h 431"/>
                    <a:gd name="T14" fmla="*/ 21 w 25"/>
                    <a:gd name="T15" fmla="*/ 2 h 431"/>
                    <a:gd name="T16" fmla="*/ 12 w 25"/>
                    <a:gd name="T17" fmla="*/ 0 h 431"/>
                    <a:gd name="T18" fmla="*/ 4 w 25"/>
                    <a:gd name="T19" fmla="*/ 2 h 431"/>
                    <a:gd name="T20" fmla="*/ 0 w 25"/>
                    <a:gd name="T21" fmla="*/ 12 h 4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431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431"/>
                      </a:lnTo>
                      <a:lnTo>
                        <a:pt x="25" y="431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8" name="Freeform 806"/>
                <p:cNvSpPr>
                  <a:spLocks/>
                </p:cNvSpPr>
                <p:nvPr/>
              </p:nvSpPr>
              <p:spPr bwMode="auto">
                <a:xfrm>
                  <a:off x="2503" y="2202"/>
                  <a:ext cx="25" cy="77"/>
                </a:xfrm>
                <a:custGeom>
                  <a:avLst/>
                  <a:gdLst>
                    <a:gd name="T0" fmla="*/ 0 w 25"/>
                    <a:gd name="T1" fmla="*/ 12 h 77"/>
                    <a:gd name="T2" fmla="*/ 0 w 25"/>
                    <a:gd name="T3" fmla="*/ 12 h 77"/>
                    <a:gd name="T4" fmla="*/ 0 w 25"/>
                    <a:gd name="T5" fmla="*/ 77 h 77"/>
                    <a:gd name="T6" fmla="*/ 25 w 25"/>
                    <a:gd name="T7" fmla="*/ 77 h 77"/>
                    <a:gd name="T8" fmla="*/ 25 w 25"/>
                    <a:gd name="T9" fmla="*/ 12 h 77"/>
                    <a:gd name="T10" fmla="*/ 25 w 25"/>
                    <a:gd name="T11" fmla="*/ 12 h 77"/>
                    <a:gd name="T12" fmla="*/ 25 w 25"/>
                    <a:gd name="T13" fmla="*/ 12 h 77"/>
                    <a:gd name="T14" fmla="*/ 21 w 25"/>
                    <a:gd name="T15" fmla="*/ 2 h 77"/>
                    <a:gd name="T16" fmla="*/ 12 w 25"/>
                    <a:gd name="T17" fmla="*/ 0 h 77"/>
                    <a:gd name="T18" fmla="*/ 4 w 25"/>
                    <a:gd name="T19" fmla="*/ 2 h 77"/>
                    <a:gd name="T20" fmla="*/ 0 w 25"/>
                    <a:gd name="T21" fmla="*/ 12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77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77"/>
                      </a:lnTo>
                      <a:lnTo>
                        <a:pt x="25" y="77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59" name="Freeform 807"/>
                <p:cNvSpPr>
                  <a:spLocks/>
                </p:cNvSpPr>
                <p:nvPr/>
              </p:nvSpPr>
              <p:spPr bwMode="auto">
                <a:xfrm>
                  <a:off x="2503" y="1250"/>
                  <a:ext cx="25" cy="964"/>
                </a:xfrm>
                <a:custGeom>
                  <a:avLst/>
                  <a:gdLst>
                    <a:gd name="T0" fmla="*/ 10 w 25"/>
                    <a:gd name="T1" fmla="*/ 23 h 964"/>
                    <a:gd name="T2" fmla="*/ 0 w 25"/>
                    <a:gd name="T3" fmla="*/ 13 h 964"/>
                    <a:gd name="T4" fmla="*/ 0 w 25"/>
                    <a:gd name="T5" fmla="*/ 964 h 964"/>
                    <a:gd name="T6" fmla="*/ 25 w 25"/>
                    <a:gd name="T7" fmla="*/ 964 h 964"/>
                    <a:gd name="T8" fmla="*/ 25 w 25"/>
                    <a:gd name="T9" fmla="*/ 13 h 964"/>
                    <a:gd name="T10" fmla="*/ 15 w 25"/>
                    <a:gd name="T11" fmla="*/ 2 h 964"/>
                    <a:gd name="T12" fmla="*/ 25 w 25"/>
                    <a:gd name="T13" fmla="*/ 13 h 964"/>
                    <a:gd name="T14" fmla="*/ 21 w 25"/>
                    <a:gd name="T15" fmla="*/ 2 h 964"/>
                    <a:gd name="T16" fmla="*/ 12 w 25"/>
                    <a:gd name="T17" fmla="*/ 0 h 964"/>
                    <a:gd name="T18" fmla="*/ 4 w 25"/>
                    <a:gd name="T19" fmla="*/ 2 h 964"/>
                    <a:gd name="T20" fmla="*/ 0 w 25"/>
                    <a:gd name="T21" fmla="*/ 13 h 964"/>
                    <a:gd name="T22" fmla="*/ 10 w 25"/>
                    <a:gd name="T23" fmla="*/ 23 h 9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964">
                      <a:moveTo>
                        <a:pt x="10" y="23"/>
                      </a:moveTo>
                      <a:lnTo>
                        <a:pt x="0" y="13"/>
                      </a:lnTo>
                      <a:lnTo>
                        <a:pt x="0" y="964"/>
                      </a:lnTo>
                      <a:lnTo>
                        <a:pt x="25" y="964"/>
                      </a:lnTo>
                      <a:lnTo>
                        <a:pt x="25" y="13"/>
                      </a:lnTo>
                      <a:lnTo>
                        <a:pt x="15" y="2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0" name="Freeform 808"/>
                <p:cNvSpPr>
                  <a:spLocks/>
                </p:cNvSpPr>
                <p:nvPr/>
              </p:nvSpPr>
              <p:spPr bwMode="auto">
                <a:xfrm>
                  <a:off x="2467" y="1242"/>
                  <a:ext cx="51" cy="31"/>
                </a:xfrm>
                <a:custGeom>
                  <a:avLst/>
                  <a:gdLst>
                    <a:gd name="T0" fmla="*/ 17 w 51"/>
                    <a:gd name="T1" fmla="*/ 19 h 31"/>
                    <a:gd name="T2" fmla="*/ 7 w 51"/>
                    <a:gd name="T3" fmla="*/ 21 h 31"/>
                    <a:gd name="T4" fmla="*/ 46 w 51"/>
                    <a:gd name="T5" fmla="*/ 31 h 31"/>
                    <a:gd name="T6" fmla="*/ 51 w 51"/>
                    <a:gd name="T7" fmla="*/ 10 h 31"/>
                    <a:gd name="T8" fmla="*/ 11 w 51"/>
                    <a:gd name="T9" fmla="*/ 0 h 31"/>
                    <a:gd name="T10" fmla="*/ 0 w 51"/>
                    <a:gd name="T11" fmla="*/ 2 h 31"/>
                    <a:gd name="T12" fmla="*/ 11 w 51"/>
                    <a:gd name="T13" fmla="*/ 0 h 31"/>
                    <a:gd name="T14" fmla="*/ 2 w 51"/>
                    <a:gd name="T15" fmla="*/ 2 h 31"/>
                    <a:gd name="T16" fmla="*/ 0 w 51"/>
                    <a:gd name="T17" fmla="*/ 8 h 31"/>
                    <a:gd name="T18" fmla="*/ 0 w 51"/>
                    <a:gd name="T19" fmla="*/ 17 h 31"/>
                    <a:gd name="T20" fmla="*/ 7 w 51"/>
                    <a:gd name="T21" fmla="*/ 21 h 31"/>
                    <a:gd name="T22" fmla="*/ 17 w 51"/>
                    <a:gd name="T23" fmla="*/ 19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1" h="31">
                      <a:moveTo>
                        <a:pt x="17" y="19"/>
                      </a:moveTo>
                      <a:lnTo>
                        <a:pt x="7" y="21"/>
                      </a:lnTo>
                      <a:lnTo>
                        <a:pt x="46" y="31"/>
                      </a:lnTo>
                      <a:lnTo>
                        <a:pt x="51" y="10"/>
                      </a:lnTo>
                      <a:lnTo>
                        <a:pt x="11" y="0"/>
                      </a:lnTo>
                      <a:lnTo>
                        <a:pt x="0" y="2"/>
                      </a:lnTo>
                      <a:lnTo>
                        <a:pt x="11" y="0"/>
                      </a:lnTo>
                      <a:lnTo>
                        <a:pt x="2" y="2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7" y="21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1" name="Freeform 809"/>
                <p:cNvSpPr>
                  <a:spLocks/>
                </p:cNvSpPr>
                <p:nvPr/>
              </p:nvSpPr>
              <p:spPr bwMode="auto">
                <a:xfrm>
                  <a:off x="2438" y="1244"/>
                  <a:ext cx="46" cy="48"/>
                </a:xfrm>
                <a:custGeom>
                  <a:avLst/>
                  <a:gdLst>
                    <a:gd name="T0" fmla="*/ 23 w 46"/>
                    <a:gd name="T1" fmla="*/ 31 h 48"/>
                    <a:gd name="T2" fmla="*/ 21 w 46"/>
                    <a:gd name="T3" fmla="*/ 44 h 48"/>
                    <a:gd name="T4" fmla="*/ 46 w 46"/>
                    <a:gd name="T5" fmla="*/ 17 h 48"/>
                    <a:gd name="T6" fmla="*/ 29 w 46"/>
                    <a:gd name="T7" fmla="*/ 0 h 48"/>
                    <a:gd name="T8" fmla="*/ 4 w 46"/>
                    <a:gd name="T9" fmla="*/ 27 h 48"/>
                    <a:gd name="T10" fmla="*/ 2 w 46"/>
                    <a:gd name="T11" fmla="*/ 40 h 48"/>
                    <a:gd name="T12" fmla="*/ 4 w 46"/>
                    <a:gd name="T13" fmla="*/ 27 h 48"/>
                    <a:gd name="T14" fmla="*/ 0 w 46"/>
                    <a:gd name="T15" fmla="*/ 35 h 48"/>
                    <a:gd name="T16" fmla="*/ 4 w 46"/>
                    <a:gd name="T17" fmla="*/ 44 h 48"/>
                    <a:gd name="T18" fmla="*/ 13 w 46"/>
                    <a:gd name="T19" fmla="*/ 48 h 48"/>
                    <a:gd name="T20" fmla="*/ 21 w 46"/>
                    <a:gd name="T21" fmla="*/ 44 h 48"/>
                    <a:gd name="T22" fmla="*/ 23 w 46"/>
                    <a:gd name="T23" fmla="*/ 31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48">
                      <a:moveTo>
                        <a:pt x="23" y="31"/>
                      </a:moveTo>
                      <a:lnTo>
                        <a:pt x="21" y="44"/>
                      </a:lnTo>
                      <a:lnTo>
                        <a:pt x="46" y="17"/>
                      </a:lnTo>
                      <a:lnTo>
                        <a:pt x="29" y="0"/>
                      </a:lnTo>
                      <a:lnTo>
                        <a:pt x="4" y="27"/>
                      </a:lnTo>
                      <a:lnTo>
                        <a:pt x="2" y="40"/>
                      </a:lnTo>
                      <a:lnTo>
                        <a:pt x="4" y="27"/>
                      </a:lnTo>
                      <a:lnTo>
                        <a:pt x="0" y="35"/>
                      </a:lnTo>
                      <a:lnTo>
                        <a:pt x="4" y="44"/>
                      </a:lnTo>
                      <a:lnTo>
                        <a:pt x="13" y="48"/>
                      </a:lnTo>
                      <a:lnTo>
                        <a:pt x="21" y="44"/>
                      </a:lnTo>
                      <a:lnTo>
                        <a:pt x="23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2" name="Freeform 810"/>
                <p:cNvSpPr>
                  <a:spLocks/>
                </p:cNvSpPr>
                <p:nvPr/>
              </p:nvSpPr>
              <p:spPr bwMode="auto">
                <a:xfrm>
                  <a:off x="2440" y="1275"/>
                  <a:ext cx="29" cy="36"/>
                </a:xfrm>
                <a:custGeom>
                  <a:avLst/>
                  <a:gdLst>
                    <a:gd name="T0" fmla="*/ 13 w 29"/>
                    <a:gd name="T1" fmla="*/ 34 h 36"/>
                    <a:gd name="T2" fmla="*/ 29 w 29"/>
                    <a:gd name="T3" fmla="*/ 21 h 36"/>
                    <a:gd name="T4" fmla="*/ 21 w 29"/>
                    <a:gd name="T5" fmla="*/ 0 h 36"/>
                    <a:gd name="T6" fmla="*/ 0 w 29"/>
                    <a:gd name="T7" fmla="*/ 9 h 36"/>
                    <a:gd name="T8" fmla="*/ 9 w 29"/>
                    <a:gd name="T9" fmla="*/ 29 h 36"/>
                    <a:gd name="T10" fmla="*/ 25 w 29"/>
                    <a:gd name="T11" fmla="*/ 17 h 36"/>
                    <a:gd name="T12" fmla="*/ 9 w 29"/>
                    <a:gd name="T13" fmla="*/ 29 h 36"/>
                    <a:gd name="T14" fmla="*/ 15 w 29"/>
                    <a:gd name="T15" fmla="*/ 36 h 36"/>
                    <a:gd name="T16" fmla="*/ 23 w 29"/>
                    <a:gd name="T17" fmla="*/ 34 h 36"/>
                    <a:gd name="T18" fmla="*/ 29 w 29"/>
                    <a:gd name="T19" fmla="*/ 29 h 36"/>
                    <a:gd name="T20" fmla="*/ 29 w 29"/>
                    <a:gd name="T21" fmla="*/ 21 h 36"/>
                    <a:gd name="T22" fmla="*/ 13 w 29"/>
                    <a:gd name="T23" fmla="*/ 34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6">
                      <a:moveTo>
                        <a:pt x="13" y="34"/>
                      </a:moveTo>
                      <a:lnTo>
                        <a:pt x="29" y="21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9" y="29"/>
                      </a:lnTo>
                      <a:lnTo>
                        <a:pt x="25" y="17"/>
                      </a:lnTo>
                      <a:lnTo>
                        <a:pt x="9" y="29"/>
                      </a:lnTo>
                      <a:lnTo>
                        <a:pt x="15" y="36"/>
                      </a:lnTo>
                      <a:lnTo>
                        <a:pt x="23" y="34"/>
                      </a:lnTo>
                      <a:lnTo>
                        <a:pt x="29" y="29"/>
                      </a:lnTo>
                      <a:lnTo>
                        <a:pt x="29" y="21"/>
                      </a:lnTo>
                      <a:lnTo>
                        <a:pt x="13" y="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3" name="Freeform 811"/>
                <p:cNvSpPr>
                  <a:spLocks/>
                </p:cNvSpPr>
                <p:nvPr/>
              </p:nvSpPr>
              <p:spPr bwMode="auto">
                <a:xfrm>
                  <a:off x="2434" y="1277"/>
                  <a:ext cx="31" cy="32"/>
                </a:xfrm>
                <a:custGeom>
                  <a:avLst/>
                  <a:gdLst>
                    <a:gd name="T0" fmla="*/ 0 w 31"/>
                    <a:gd name="T1" fmla="*/ 15 h 32"/>
                    <a:gd name="T2" fmla="*/ 4 w 31"/>
                    <a:gd name="T3" fmla="*/ 19 h 32"/>
                    <a:gd name="T4" fmla="*/ 19 w 31"/>
                    <a:gd name="T5" fmla="*/ 32 h 32"/>
                    <a:gd name="T6" fmla="*/ 31 w 31"/>
                    <a:gd name="T7" fmla="*/ 15 h 32"/>
                    <a:gd name="T8" fmla="*/ 17 w 31"/>
                    <a:gd name="T9" fmla="*/ 2 h 32"/>
                    <a:gd name="T10" fmla="*/ 21 w 31"/>
                    <a:gd name="T11" fmla="*/ 7 h 32"/>
                    <a:gd name="T12" fmla="*/ 17 w 31"/>
                    <a:gd name="T13" fmla="*/ 2 h 32"/>
                    <a:gd name="T14" fmla="*/ 8 w 31"/>
                    <a:gd name="T15" fmla="*/ 0 h 32"/>
                    <a:gd name="T16" fmla="*/ 2 w 31"/>
                    <a:gd name="T17" fmla="*/ 5 h 32"/>
                    <a:gd name="T18" fmla="*/ 0 w 31"/>
                    <a:gd name="T19" fmla="*/ 11 h 32"/>
                    <a:gd name="T20" fmla="*/ 4 w 31"/>
                    <a:gd name="T21" fmla="*/ 19 h 32"/>
                    <a:gd name="T22" fmla="*/ 0 w 31"/>
                    <a:gd name="T23" fmla="*/ 15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2">
                      <a:moveTo>
                        <a:pt x="0" y="15"/>
                      </a:moveTo>
                      <a:lnTo>
                        <a:pt x="4" y="19"/>
                      </a:lnTo>
                      <a:lnTo>
                        <a:pt x="19" y="32"/>
                      </a:lnTo>
                      <a:lnTo>
                        <a:pt x="31" y="15"/>
                      </a:lnTo>
                      <a:lnTo>
                        <a:pt x="17" y="2"/>
                      </a:lnTo>
                      <a:lnTo>
                        <a:pt x="21" y="7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5"/>
                      </a:lnTo>
                      <a:lnTo>
                        <a:pt x="0" y="11"/>
                      </a:lnTo>
                      <a:lnTo>
                        <a:pt x="4" y="19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4" name="Freeform 812"/>
                <p:cNvSpPr>
                  <a:spLocks/>
                </p:cNvSpPr>
                <p:nvPr/>
              </p:nvSpPr>
              <p:spPr bwMode="auto">
                <a:xfrm>
                  <a:off x="2430" y="1269"/>
                  <a:ext cx="25" cy="23"/>
                </a:xfrm>
                <a:custGeom>
                  <a:avLst/>
                  <a:gdLst>
                    <a:gd name="T0" fmla="*/ 0 w 25"/>
                    <a:gd name="T1" fmla="*/ 6 h 23"/>
                    <a:gd name="T2" fmla="*/ 0 w 25"/>
                    <a:gd name="T3" fmla="*/ 15 h 23"/>
                    <a:gd name="T4" fmla="*/ 4 w 25"/>
                    <a:gd name="T5" fmla="*/ 23 h 23"/>
                    <a:gd name="T6" fmla="*/ 25 w 25"/>
                    <a:gd name="T7" fmla="*/ 15 h 23"/>
                    <a:gd name="T8" fmla="*/ 21 w 25"/>
                    <a:gd name="T9" fmla="*/ 6 h 23"/>
                    <a:gd name="T10" fmla="*/ 21 w 25"/>
                    <a:gd name="T11" fmla="*/ 15 h 23"/>
                    <a:gd name="T12" fmla="*/ 21 w 25"/>
                    <a:gd name="T13" fmla="*/ 6 h 23"/>
                    <a:gd name="T14" fmla="*/ 14 w 25"/>
                    <a:gd name="T15" fmla="*/ 0 h 23"/>
                    <a:gd name="T16" fmla="*/ 8 w 25"/>
                    <a:gd name="T17" fmla="*/ 0 h 23"/>
                    <a:gd name="T18" fmla="*/ 0 w 25"/>
                    <a:gd name="T19" fmla="*/ 6 h 23"/>
                    <a:gd name="T20" fmla="*/ 0 w 25"/>
                    <a:gd name="T21" fmla="*/ 15 h 23"/>
                    <a:gd name="T22" fmla="*/ 0 w 25"/>
                    <a:gd name="T23" fmla="*/ 6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0" y="6"/>
                      </a:moveTo>
                      <a:lnTo>
                        <a:pt x="0" y="15"/>
                      </a:lnTo>
                      <a:lnTo>
                        <a:pt x="4" y="23"/>
                      </a:lnTo>
                      <a:lnTo>
                        <a:pt x="25" y="15"/>
                      </a:lnTo>
                      <a:lnTo>
                        <a:pt x="21" y="6"/>
                      </a:lnTo>
                      <a:lnTo>
                        <a:pt x="21" y="15"/>
                      </a:lnTo>
                      <a:lnTo>
                        <a:pt x="21" y="6"/>
                      </a:lnTo>
                      <a:lnTo>
                        <a:pt x="14" y="0"/>
                      </a:lnTo>
                      <a:lnTo>
                        <a:pt x="8" y="0"/>
                      </a:lnTo>
                      <a:lnTo>
                        <a:pt x="0" y="6"/>
                      </a:lnTo>
                      <a:lnTo>
                        <a:pt x="0" y="15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5" name="Freeform 813"/>
                <p:cNvSpPr>
                  <a:spLocks/>
                </p:cNvSpPr>
                <p:nvPr/>
              </p:nvSpPr>
              <p:spPr bwMode="auto">
                <a:xfrm>
                  <a:off x="2430" y="1242"/>
                  <a:ext cx="31" cy="42"/>
                </a:xfrm>
                <a:custGeom>
                  <a:avLst/>
                  <a:gdLst>
                    <a:gd name="T0" fmla="*/ 12 w 31"/>
                    <a:gd name="T1" fmla="*/ 19 h 42"/>
                    <a:gd name="T2" fmla="*/ 10 w 31"/>
                    <a:gd name="T3" fmla="*/ 6 h 42"/>
                    <a:gd name="T4" fmla="*/ 0 w 31"/>
                    <a:gd name="T5" fmla="*/ 33 h 42"/>
                    <a:gd name="T6" fmla="*/ 21 w 31"/>
                    <a:gd name="T7" fmla="*/ 42 h 42"/>
                    <a:gd name="T8" fmla="*/ 31 w 31"/>
                    <a:gd name="T9" fmla="*/ 14 h 42"/>
                    <a:gd name="T10" fmla="*/ 29 w 31"/>
                    <a:gd name="T11" fmla="*/ 2 h 42"/>
                    <a:gd name="T12" fmla="*/ 31 w 31"/>
                    <a:gd name="T13" fmla="*/ 14 h 42"/>
                    <a:gd name="T14" fmla="*/ 31 w 31"/>
                    <a:gd name="T15" fmla="*/ 6 h 42"/>
                    <a:gd name="T16" fmla="*/ 25 w 31"/>
                    <a:gd name="T17" fmla="*/ 0 h 42"/>
                    <a:gd name="T18" fmla="*/ 16 w 31"/>
                    <a:gd name="T19" fmla="*/ 0 h 42"/>
                    <a:gd name="T20" fmla="*/ 10 w 31"/>
                    <a:gd name="T21" fmla="*/ 6 h 42"/>
                    <a:gd name="T22" fmla="*/ 12 w 31"/>
                    <a:gd name="T23" fmla="*/ 19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42">
                      <a:moveTo>
                        <a:pt x="12" y="19"/>
                      </a:moveTo>
                      <a:lnTo>
                        <a:pt x="10" y="6"/>
                      </a:lnTo>
                      <a:lnTo>
                        <a:pt x="0" y="33"/>
                      </a:lnTo>
                      <a:lnTo>
                        <a:pt x="21" y="42"/>
                      </a:lnTo>
                      <a:lnTo>
                        <a:pt x="31" y="14"/>
                      </a:lnTo>
                      <a:lnTo>
                        <a:pt x="29" y="2"/>
                      </a:lnTo>
                      <a:lnTo>
                        <a:pt x="31" y="14"/>
                      </a:lnTo>
                      <a:lnTo>
                        <a:pt x="31" y="6"/>
                      </a:lnTo>
                      <a:lnTo>
                        <a:pt x="25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2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6" name="Freeform 814"/>
                <p:cNvSpPr>
                  <a:spLocks/>
                </p:cNvSpPr>
                <p:nvPr/>
              </p:nvSpPr>
              <p:spPr bwMode="auto">
                <a:xfrm>
                  <a:off x="2403" y="1206"/>
                  <a:ext cx="56" cy="55"/>
                </a:xfrm>
                <a:custGeom>
                  <a:avLst/>
                  <a:gdLst>
                    <a:gd name="T0" fmla="*/ 2 w 56"/>
                    <a:gd name="T1" fmla="*/ 17 h 55"/>
                    <a:gd name="T2" fmla="*/ 4 w 56"/>
                    <a:gd name="T3" fmla="*/ 21 h 55"/>
                    <a:gd name="T4" fmla="*/ 39 w 56"/>
                    <a:gd name="T5" fmla="*/ 55 h 55"/>
                    <a:gd name="T6" fmla="*/ 56 w 56"/>
                    <a:gd name="T7" fmla="*/ 38 h 55"/>
                    <a:gd name="T8" fmla="*/ 20 w 56"/>
                    <a:gd name="T9" fmla="*/ 5 h 55"/>
                    <a:gd name="T10" fmla="*/ 23 w 56"/>
                    <a:gd name="T11" fmla="*/ 9 h 55"/>
                    <a:gd name="T12" fmla="*/ 20 w 56"/>
                    <a:gd name="T13" fmla="*/ 5 h 55"/>
                    <a:gd name="T14" fmla="*/ 12 w 56"/>
                    <a:gd name="T15" fmla="*/ 0 h 55"/>
                    <a:gd name="T16" fmla="*/ 4 w 56"/>
                    <a:gd name="T17" fmla="*/ 5 h 55"/>
                    <a:gd name="T18" fmla="*/ 0 w 56"/>
                    <a:gd name="T19" fmla="*/ 13 h 55"/>
                    <a:gd name="T20" fmla="*/ 4 w 56"/>
                    <a:gd name="T21" fmla="*/ 21 h 55"/>
                    <a:gd name="T22" fmla="*/ 2 w 56"/>
                    <a:gd name="T23" fmla="*/ 17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6" h="55">
                      <a:moveTo>
                        <a:pt x="2" y="17"/>
                      </a:moveTo>
                      <a:lnTo>
                        <a:pt x="4" y="21"/>
                      </a:lnTo>
                      <a:lnTo>
                        <a:pt x="39" y="55"/>
                      </a:lnTo>
                      <a:lnTo>
                        <a:pt x="56" y="38"/>
                      </a:lnTo>
                      <a:lnTo>
                        <a:pt x="20" y="5"/>
                      </a:lnTo>
                      <a:lnTo>
                        <a:pt x="23" y="9"/>
                      </a:lnTo>
                      <a:lnTo>
                        <a:pt x="20" y="5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7" name="Freeform 815"/>
                <p:cNvSpPr>
                  <a:spLocks/>
                </p:cNvSpPr>
                <p:nvPr/>
              </p:nvSpPr>
              <p:spPr bwMode="auto">
                <a:xfrm>
                  <a:off x="2396" y="1192"/>
                  <a:ext cx="30" cy="31"/>
                </a:xfrm>
                <a:custGeom>
                  <a:avLst/>
                  <a:gdLst>
                    <a:gd name="T0" fmla="*/ 2 w 30"/>
                    <a:gd name="T1" fmla="*/ 19 h 31"/>
                    <a:gd name="T2" fmla="*/ 0 w 30"/>
                    <a:gd name="T3" fmla="*/ 14 h 31"/>
                    <a:gd name="T4" fmla="*/ 9 w 30"/>
                    <a:gd name="T5" fmla="*/ 31 h 31"/>
                    <a:gd name="T6" fmla="*/ 30 w 30"/>
                    <a:gd name="T7" fmla="*/ 23 h 31"/>
                    <a:gd name="T8" fmla="*/ 21 w 30"/>
                    <a:gd name="T9" fmla="*/ 6 h 31"/>
                    <a:gd name="T10" fmla="*/ 19 w 30"/>
                    <a:gd name="T11" fmla="*/ 2 h 31"/>
                    <a:gd name="T12" fmla="*/ 21 w 30"/>
                    <a:gd name="T13" fmla="*/ 6 h 31"/>
                    <a:gd name="T14" fmla="*/ 15 w 30"/>
                    <a:gd name="T15" fmla="*/ 0 h 31"/>
                    <a:gd name="T16" fmla="*/ 9 w 30"/>
                    <a:gd name="T17" fmla="*/ 0 h 31"/>
                    <a:gd name="T18" fmla="*/ 0 w 30"/>
                    <a:gd name="T19" fmla="*/ 6 h 31"/>
                    <a:gd name="T20" fmla="*/ 0 w 30"/>
                    <a:gd name="T21" fmla="*/ 14 h 31"/>
                    <a:gd name="T22" fmla="*/ 2 w 30"/>
                    <a:gd name="T23" fmla="*/ 19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2" y="19"/>
                      </a:moveTo>
                      <a:lnTo>
                        <a:pt x="0" y="14"/>
                      </a:lnTo>
                      <a:lnTo>
                        <a:pt x="9" y="31"/>
                      </a:lnTo>
                      <a:lnTo>
                        <a:pt x="30" y="23"/>
                      </a:lnTo>
                      <a:lnTo>
                        <a:pt x="21" y="6"/>
                      </a:lnTo>
                      <a:lnTo>
                        <a:pt x="19" y="2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2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8" name="Freeform 816"/>
                <p:cNvSpPr>
                  <a:spLocks/>
                </p:cNvSpPr>
                <p:nvPr/>
              </p:nvSpPr>
              <p:spPr bwMode="auto">
                <a:xfrm>
                  <a:off x="2367" y="1165"/>
                  <a:ext cx="48" cy="46"/>
                </a:xfrm>
                <a:custGeom>
                  <a:avLst/>
                  <a:gdLst>
                    <a:gd name="T0" fmla="*/ 17 w 48"/>
                    <a:gd name="T1" fmla="*/ 23 h 46"/>
                    <a:gd name="T2" fmla="*/ 4 w 48"/>
                    <a:gd name="T3" fmla="*/ 21 h 46"/>
                    <a:gd name="T4" fmla="*/ 31 w 48"/>
                    <a:gd name="T5" fmla="*/ 46 h 46"/>
                    <a:gd name="T6" fmla="*/ 48 w 48"/>
                    <a:gd name="T7" fmla="*/ 29 h 46"/>
                    <a:gd name="T8" fmla="*/ 21 w 48"/>
                    <a:gd name="T9" fmla="*/ 4 h 46"/>
                    <a:gd name="T10" fmla="*/ 8 w 48"/>
                    <a:gd name="T11" fmla="*/ 2 h 46"/>
                    <a:gd name="T12" fmla="*/ 21 w 48"/>
                    <a:gd name="T13" fmla="*/ 4 h 46"/>
                    <a:gd name="T14" fmla="*/ 13 w 48"/>
                    <a:gd name="T15" fmla="*/ 0 h 46"/>
                    <a:gd name="T16" fmla="*/ 4 w 48"/>
                    <a:gd name="T17" fmla="*/ 4 h 46"/>
                    <a:gd name="T18" fmla="*/ 0 w 48"/>
                    <a:gd name="T19" fmla="*/ 12 h 46"/>
                    <a:gd name="T20" fmla="*/ 4 w 48"/>
                    <a:gd name="T21" fmla="*/ 21 h 46"/>
                    <a:gd name="T22" fmla="*/ 17 w 48"/>
                    <a:gd name="T23" fmla="*/ 23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" h="46">
                      <a:moveTo>
                        <a:pt x="17" y="23"/>
                      </a:moveTo>
                      <a:lnTo>
                        <a:pt x="4" y="21"/>
                      </a:lnTo>
                      <a:lnTo>
                        <a:pt x="31" y="46"/>
                      </a:lnTo>
                      <a:lnTo>
                        <a:pt x="48" y="29"/>
                      </a:lnTo>
                      <a:lnTo>
                        <a:pt x="21" y="4"/>
                      </a:lnTo>
                      <a:lnTo>
                        <a:pt x="8" y="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69" name="Freeform 817"/>
                <p:cNvSpPr>
                  <a:spLocks/>
                </p:cNvSpPr>
                <p:nvPr/>
              </p:nvSpPr>
              <p:spPr bwMode="auto">
                <a:xfrm>
                  <a:off x="2352" y="1167"/>
                  <a:ext cx="32" cy="29"/>
                </a:xfrm>
                <a:custGeom>
                  <a:avLst/>
                  <a:gdLst>
                    <a:gd name="T0" fmla="*/ 0 w 32"/>
                    <a:gd name="T1" fmla="*/ 23 h 29"/>
                    <a:gd name="T2" fmla="*/ 15 w 32"/>
                    <a:gd name="T3" fmla="*/ 29 h 29"/>
                    <a:gd name="T4" fmla="*/ 32 w 32"/>
                    <a:gd name="T5" fmla="*/ 21 h 29"/>
                    <a:gd name="T6" fmla="*/ 23 w 32"/>
                    <a:gd name="T7" fmla="*/ 0 h 29"/>
                    <a:gd name="T8" fmla="*/ 7 w 32"/>
                    <a:gd name="T9" fmla="*/ 8 h 29"/>
                    <a:gd name="T10" fmla="*/ 21 w 32"/>
                    <a:gd name="T11" fmla="*/ 14 h 29"/>
                    <a:gd name="T12" fmla="*/ 7 w 32"/>
                    <a:gd name="T13" fmla="*/ 8 h 29"/>
                    <a:gd name="T14" fmla="*/ 0 w 32"/>
                    <a:gd name="T15" fmla="*/ 14 h 29"/>
                    <a:gd name="T16" fmla="*/ 2 w 32"/>
                    <a:gd name="T17" fmla="*/ 21 h 29"/>
                    <a:gd name="T18" fmla="*/ 7 w 32"/>
                    <a:gd name="T19" fmla="*/ 29 h 29"/>
                    <a:gd name="T20" fmla="*/ 15 w 32"/>
                    <a:gd name="T21" fmla="*/ 29 h 29"/>
                    <a:gd name="T22" fmla="*/ 0 w 32"/>
                    <a:gd name="T23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9">
                      <a:moveTo>
                        <a:pt x="0" y="23"/>
                      </a:moveTo>
                      <a:lnTo>
                        <a:pt x="15" y="29"/>
                      </a:lnTo>
                      <a:lnTo>
                        <a:pt x="32" y="21"/>
                      </a:lnTo>
                      <a:lnTo>
                        <a:pt x="23" y="0"/>
                      </a:lnTo>
                      <a:lnTo>
                        <a:pt x="7" y="8"/>
                      </a:lnTo>
                      <a:lnTo>
                        <a:pt x="21" y="14"/>
                      </a:lnTo>
                      <a:lnTo>
                        <a:pt x="7" y="8"/>
                      </a:lnTo>
                      <a:lnTo>
                        <a:pt x="0" y="14"/>
                      </a:lnTo>
                      <a:lnTo>
                        <a:pt x="2" y="21"/>
                      </a:lnTo>
                      <a:lnTo>
                        <a:pt x="7" y="29"/>
                      </a:lnTo>
                      <a:lnTo>
                        <a:pt x="15" y="29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0" name="Freeform 818"/>
                <p:cNvSpPr>
                  <a:spLocks/>
                </p:cNvSpPr>
                <p:nvPr/>
              </p:nvSpPr>
              <p:spPr bwMode="auto">
                <a:xfrm>
                  <a:off x="2342" y="1154"/>
                  <a:ext cx="31" cy="36"/>
                </a:xfrm>
                <a:custGeom>
                  <a:avLst/>
                  <a:gdLst>
                    <a:gd name="T0" fmla="*/ 12 w 31"/>
                    <a:gd name="T1" fmla="*/ 21 h 36"/>
                    <a:gd name="T2" fmla="*/ 0 w 31"/>
                    <a:gd name="T3" fmla="*/ 15 h 36"/>
                    <a:gd name="T4" fmla="*/ 10 w 31"/>
                    <a:gd name="T5" fmla="*/ 36 h 36"/>
                    <a:gd name="T6" fmla="*/ 31 w 31"/>
                    <a:gd name="T7" fmla="*/ 27 h 36"/>
                    <a:gd name="T8" fmla="*/ 21 w 31"/>
                    <a:gd name="T9" fmla="*/ 6 h 36"/>
                    <a:gd name="T10" fmla="*/ 8 w 31"/>
                    <a:gd name="T11" fmla="*/ 0 h 36"/>
                    <a:gd name="T12" fmla="*/ 21 w 31"/>
                    <a:gd name="T13" fmla="*/ 6 h 36"/>
                    <a:gd name="T14" fmla="*/ 15 w 31"/>
                    <a:gd name="T15" fmla="*/ 0 h 36"/>
                    <a:gd name="T16" fmla="*/ 8 w 31"/>
                    <a:gd name="T17" fmla="*/ 0 h 36"/>
                    <a:gd name="T18" fmla="*/ 0 w 31"/>
                    <a:gd name="T19" fmla="*/ 6 h 36"/>
                    <a:gd name="T20" fmla="*/ 0 w 31"/>
                    <a:gd name="T21" fmla="*/ 15 h 36"/>
                    <a:gd name="T22" fmla="*/ 12 w 31"/>
                    <a:gd name="T23" fmla="*/ 21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6">
                      <a:moveTo>
                        <a:pt x="12" y="21"/>
                      </a:moveTo>
                      <a:lnTo>
                        <a:pt x="0" y="15"/>
                      </a:lnTo>
                      <a:lnTo>
                        <a:pt x="10" y="36"/>
                      </a:lnTo>
                      <a:lnTo>
                        <a:pt x="31" y="27"/>
                      </a:lnTo>
                      <a:lnTo>
                        <a:pt x="21" y="6"/>
                      </a:lnTo>
                      <a:lnTo>
                        <a:pt x="8" y="0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8" y="0"/>
                      </a:lnTo>
                      <a:lnTo>
                        <a:pt x="0" y="6"/>
                      </a:lnTo>
                      <a:lnTo>
                        <a:pt x="0" y="15"/>
                      </a:lnTo>
                      <a:lnTo>
                        <a:pt x="12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1" name="Freeform 819"/>
                <p:cNvSpPr>
                  <a:spLocks/>
                </p:cNvSpPr>
                <p:nvPr/>
              </p:nvSpPr>
              <p:spPr bwMode="auto">
                <a:xfrm>
                  <a:off x="2321" y="1154"/>
                  <a:ext cx="33" cy="25"/>
                </a:xfrm>
                <a:custGeom>
                  <a:avLst/>
                  <a:gdLst>
                    <a:gd name="T0" fmla="*/ 21 w 33"/>
                    <a:gd name="T1" fmla="*/ 11 h 25"/>
                    <a:gd name="T2" fmla="*/ 13 w 33"/>
                    <a:gd name="T3" fmla="*/ 25 h 25"/>
                    <a:gd name="T4" fmla="*/ 33 w 33"/>
                    <a:gd name="T5" fmla="*/ 21 h 25"/>
                    <a:gd name="T6" fmla="*/ 29 w 33"/>
                    <a:gd name="T7" fmla="*/ 0 h 25"/>
                    <a:gd name="T8" fmla="*/ 8 w 33"/>
                    <a:gd name="T9" fmla="*/ 4 h 25"/>
                    <a:gd name="T10" fmla="*/ 0 w 33"/>
                    <a:gd name="T11" fmla="*/ 19 h 25"/>
                    <a:gd name="T12" fmla="*/ 8 w 33"/>
                    <a:gd name="T13" fmla="*/ 4 h 25"/>
                    <a:gd name="T14" fmla="*/ 2 w 33"/>
                    <a:gd name="T15" fmla="*/ 9 h 25"/>
                    <a:gd name="T16" fmla="*/ 2 w 33"/>
                    <a:gd name="T17" fmla="*/ 17 h 25"/>
                    <a:gd name="T18" fmla="*/ 4 w 33"/>
                    <a:gd name="T19" fmla="*/ 23 h 25"/>
                    <a:gd name="T20" fmla="*/ 13 w 33"/>
                    <a:gd name="T21" fmla="*/ 25 h 25"/>
                    <a:gd name="T22" fmla="*/ 21 w 33"/>
                    <a:gd name="T23" fmla="*/ 1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5">
                      <a:moveTo>
                        <a:pt x="21" y="11"/>
                      </a:moveTo>
                      <a:lnTo>
                        <a:pt x="13" y="25"/>
                      </a:lnTo>
                      <a:lnTo>
                        <a:pt x="33" y="21"/>
                      </a:lnTo>
                      <a:lnTo>
                        <a:pt x="29" y="0"/>
                      </a:lnTo>
                      <a:lnTo>
                        <a:pt x="8" y="4"/>
                      </a:lnTo>
                      <a:lnTo>
                        <a:pt x="0" y="19"/>
                      </a:lnTo>
                      <a:lnTo>
                        <a:pt x="8" y="4"/>
                      </a:lnTo>
                      <a:lnTo>
                        <a:pt x="2" y="9"/>
                      </a:lnTo>
                      <a:lnTo>
                        <a:pt x="2" y="17"/>
                      </a:lnTo>
                      <a:lnTo>
                        <a:pt x="4" y="23"/>
                      </a:lnTo>
                      <a:lnTo>
                        <a:pt x="13" y="25"/>
                      </a:lnTo>
                      <a:lnTo>
                        <a:pt x="21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2" name="Freeform 820"/>
                <p:cNvSpPr>
                  <a:spLocks/>
                </p:cNvSpPr>
                <p:nvPr/>
              </p:nvSpPr>
              <p:spPr bwMode="auto">
                <a:xfrm>
                  <a:off x="2321" y="1165"/>
                  <a:ext cx="29" cy="31"/>
                </a:xfrm>
                <a:custGeom>
                  <a:avLst/>
                  <a:gdLst>
                    <a:gd name="T0" fmla="*/ 27 w 29"/>
                    <a:gd name="T1" fmla="*/ 29 h 31"/>
                    <a:gd name="T2" fmla="*/ 29 w 29"/>
                    <a:gd name="T3" fmla="*/ 16 h 31"/>
                    <a:gd name="T4" fmla="*/ 21 w 29"/>
                    <a:gd name="T5" fmla="*/ 0 h 31"/>
                    <a:gd name="T6" fmla="*/ 0 w 29"/>
                    <a:gd name="T7" fmla="*/ 8 h 31"/>
                    <a:gd name="T8" fmla="*/ 8 w 29"/>
                    <a:gd name="T9" fmla="*/ 25 h 31"/>
                    <a:gd name="T10" fmla="*/ 11 w 29"/>
                    <a:gd name="T11" fmla="*/ 12 h 31"/>
                    <a:gd name="T12" fmla="*/ 8 w 29"/>
                    <a:gd name="T13" fmla="*/ 25 h 31"/>
                    <a:gd name="T14" fmla="*/ 15 w 29"/>
                    <a:gd name="T15" fmla="*/ 31 h 31"/>
                    <a:gd name="T16" fmla="*/ 23 w 29"/>
                    <a:gd name="T17" fmla="*/ 29 h 31"/>
                    <a:gd name="T18" fmla="*/ 29 w 29"/>
                    <a:gd name="T19" fmla="*/ 25 h 31"/>
                    <a:gd name="T20" fmla="*/ 29 w 29"/>
                    <a:gd name="T21" fmla="*/ 16 h 31"/>
                    <a:gd name="T22" fmla="*/ 27 w 29"/>
                    <a:gd name="T23" fmla="*/ 29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27" y="29"/>
                      </a:moveTo>
                      <a:lnTo>
                        <a:pt x="29" y="16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8" y="25"/>
                      </a:lnTo>
                      <a:lnTo>
                        <a:pt x="11" y="12"/>
                      </a:lnTo>
                      <a:lnTo>
                        <a:pt x="8" y="25"/>
                      </a:lnTo>
                      <a:lnTo>
                        <a:pt x="15" y="31"/>
                      </a:lnTo>
                      <a:lnTo>
                        <a:pt x="23" y="29"/>
                      </a:lnTo>
                      <a:lnTo>
                        <a:pt x="29" y="25"/>
                      </a:lnTo>
                      <a:lnTo>
                        <a:pt x="29" y="16"/>
                      </a:lnTo>
                      <a:lnTo>
                        <a:pt x="27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3" name="Freeform 821"/>
                <p:cNvSpPr>
                  <a:spLocks/>
                </p:cNvSpPr>
                <p:nvPr/>
              </p:nvSpPr>
              <p:spPr bwMode="auto">
                <a:xfrm>
                  <a:off x="2304" y="1177"/>
                  <a:ext cx="44" cy="42"/>
                </a:xfrm>
                <a:custGeom>
                  <a:avLst/>
                  <a:gdLst>
                    <a:gd name="T0" fmla="*/ 5 w 44"/>
                    <a:gd name="T1" fmla="*/ 36 h 42"/>
                    <a:gd name="T2" fmla="*/ 21 w 44"/>
                    <a:gd name="T3" fmla="*/ 38 h 42"/>
                    <a:gd name="T4" fmla="*/ 44 w 44"/>
                    <a:gd name="T5" fmla="*/ 17 h 42"/>
                    <a:gd name="T6" fmla="*/ 28 w 44"/>
                    <a:gd name="T7" fmla="*/ 0 h 42"/>
                    <a:gd name="T8" fmla="*/ 5 w 44"/>
                    <a:gd name="T9" fmla="*/ 21 h 42"/>
                    <a:gd name="T10" fmla="*/ 21 w 44"/>
                    <a:gd name="T11" fmla="*/ 23 h 42"/>
                    <a:gd name="T12" fmla="*/ 5 w 44"/>
                    <a:gd name="T13" fmla="*/ 21 h 42"/>
                    <a:gd name="T14" fmla="*/ 0 w 44"/>
                    <a:gd name="T15" fmla="*/ 29 h 42"/>
                    <a:gd name="T16" fmla="*/ 5 w 44"/>
                    <a:gd name="T17" fmla="*/ 38 h 42"/>
                    <a:gd name="T18" fmla="*/ 13 w 44"/>
                    <a:gd name="T19" fmla="*/ 42 h 42"/>
                    <a:gd name="T20" fmla="*/ 21 w 44"/>
                    <a:gd name="T21" fmla="*/ 38 h 42"/>
                    <a:gd name="T22" fmla="*/ 5 w 44"/>
                    <a:gd name="T23" fmla="*/ 36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42">
                      <a:moveTo>
                        <a:pt x="5" y="36"/>
                      </a:moveTo>
                      <a:lnTo>
                        <a:pt x="21" y="38"/>
                      </a:lnTo>
                      <a:lnTo>
                        <a:pt x="44" y="17"/>
                      </a:lnTo>
                      <a:lnTo>
                        <a:pt x="28" y="0"/>
                      </a:lnTo>
                      <a:lnTo>
                        <a:pt x="5" y="21"/>
                      </a:lnTo>
                      <a:lnTo>
                        <a:pt x="21" y="23"/>
                      </a:lnTo>
                      <a:lnTo>
                        <a:pt x="5" y="21"/>
                      </a:lnTo>
                      <a:lnTo>
                        <a:pt x="0" y="29"/>
                      </a:lnTo>
                      <a:lnTo>
                        <a:pt x="5" y="38"/>
                      </a:lnTo>
                      <a:lnTo>
                        <a:pt x="13" y="42"/>
                      </a:lnTo>
                      <a:lnTo>
                        <a:pt x="21" y="38"/>
                      </a:lnTo>
                      <a:lnTo>
                        <a:pt x="5" y="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4" name="Freeform 822"/>
                <p:cNvSpPr>
                  <a:spLocks/>
                </p:cNvSpPr>
                <p:nvPr/>
              </p:nvSpPr>
              <p:spPr bwMode="auto">
                <a:xfrm>
                  <a:off x="2298" y="1183"/>
                  <a:ext cx="27" cy="30"/>
                </a:xfrm>
                <a:custGeom>
                  <a:avLst/>
                  <a:gdLst>
                    <a:gd name="T0" fmla="*/ 17 w 27"/>
                    <a:gd name="T1" fmla="*/ 21 h 30"/>
                    <a:gd name="T2" fmla="*/ 2 w 27"/>
                    <a:gd name="T3" fmla="*/ 17 h 30"/>
                    <a:gd name="T4" fmla="*/ 11 w 27"/>
                    <a:gd name="T5" fmla="*/ 30 h 30"/>
                    <a:gd name="T6" fmla="*/ 27 w 27"/>
                    <a:gd name="T7" fmla="*/ 17 h 30"/>
                    <a:gd name="T8" fmla="*/ 19 w 27"/>
                    <a:gd name="T9" fmla="*/ 5 h 30"/>
                    <a:gd name="T10" fmla="*/ 4 w 27"/>
                    <a:gd name="T11" fmla="*/ 0 h 30"/>
                    <a:gd name="T12" fmla="*/ 19 w 27"/>
                    <a:gd name="T13" fmla="*/ 5 h 30"/>
                    <a:gd name="T14" fmla="*/ 13 w 27"/>
                    <a:gd name="T15" fmla="*/ 0 h 30"/>
                    <a:gd name="T16" fmla="*/ 4 w 27"/>
                    <a:gd name="T17" fmla="*/ 3 h 30"/>
                    <a:gd name="T18" fmla="*/ 0 w 27"/>
                    <a:gd name="T19" fmla="*/ 9 h 30"/>
                    <a:gd name="T20" fmla="*/ 2 w 27"/>
                    <a:gd name="T21" fmla="*/ 17 h 30"/>
                    <a:gd name="T22" fmla="*/ 17 w 27"/>
                    <a:gd name="T23" fmla="*/ 2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0">
                      <a:moveTo>
                        <a:pt x="17" y="21"/>
                      </a:moveTo>
                      <a:lnTo>
                        <a:pt x="2" y="17"/>
                      </a:lnTo>
                      <a:lnTo>
                        <a:pt x="11" y="30"/>
                      </a:lnTo>
                      <a:lnTo>
                        <a:pt x="27" y="17"/>
                      </a:lnTo>
                      <a:lnTo>
                        <a:pt x="19" y="5"/>
                      </a:lnTo>
                      <a:lnTo>
                        <a:pt x="4" y="0"/>
                      </a:lnTo>
                      <a:lnTo>
                        <a:pt x="19" y="5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9"/>
                      </a:lnTo>
                      <a:lnTo>
                        <a:pt x="2" y="17"/>
                      </a:lnTo>
                      <a:lnTo>
                        <a:pt x="1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5" name="Freeform 823"/>
                <p:cNvSpPr>
                  <a:spLocks/>
                </p:cNvSpPr>
                <p:nvPr/>
              </p:nvSpPr>
              <p:spPr bwMode="auto">
                <a:xfrm>
                  <a:off x="2277" y="1183"/>
                  <a:ext cx="38" cy="36"/>
                </a:xfrm>
                <a:custGeom>
                  <a:avLst/>
                  <a:gdLst>
                    <a:gd name="T0" fmla="*/ 0 w 38"/>
                    <a:gd name="T1" fmla="*/ 23 h 36"/>
                    <a:gd name="T2" fmla="*/ 17 w 38"/>
                    <a:gd name="T3" fmla="*/ 34 h 36"/>
                    <a:gd name="T4" fmla="*/ 38 w 38"/>
                    <a:gd name="T5" fmla="*/ 21 h 36"/>
                    <a:gd name="T6" fmla="*/ 25 w 38"/>
                    <a:gd name="T7" fmla="*/ 0 h 36"/>
                    <a:gd name="T8" fmla="*/ 4 w 38"/>
                    <a:gd name="T9" fmla="*/ 13 h 36"/>
                    <a:gd name="T10" fmla="*/ 21 w 38"/>
                    <a:gd name="T11" fmla="*/ 23 h 36"/>
                    <a:gd name="T12" fmla="*/ 4 w 38"/>
                    <a:gd name="T13" fmla="*/ 13 h 36"/>
                    <a:gd name="T14" fmla="*/ 0 w 38"/>
                    <a:gd name="T15" fmla="*/ 21 h 36"/>
                    <a:gd name="T16" fmla="*/ 2 w 38"/>
                    <a:gd name="T17" fmla="*/ 30 h 36"/>
                    <a:gd name="T18" fmla="*/ 9 w 38"/>
                    <a:gd name="T19" fmla="*/ 36 h 36"/>
                    <a:gd name="T20" fmla="*/ 17 w 38"/>
                    <a:gd name="T21" fmla="*/ 34 h 36"/>
                    <a:gd name="T22" fmla="*/ 0 w 38"/>
                    <a:gd name="T23" fmla="*/ 23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6">
                      <a:moveTo>
                        <a:pt x="0" y="23"/>
                      </a:moveTo>
                      <a:lnTo>
                        <a:pt x="17" y="34"/>
                      </a:lnTo>
                      <a:lnTo>
                        <a:pt x="38" y="21"/>
                      </a:lnTo>
                      <a:lnTo>
                        <a:pt x="25" y="0"/>
                      </a:lnTo>
                      <a:lnTo>
                        <a:pt x="4" y="13"/>
                      </a:lnTo>
                      <a:lnTo>
                        <a:pt x="21" y="23"/>
                      </a:lnTo>
                      <a:lnTo>
                        <a:pt x="4" y="13"/>
                      </a:lnTo>
                      <a:lnTo>
                        <a:pt x="0" y="21"/>
                      </a:lnTo>
                      <a:lnTo>
                        <a:pt x="2" y="30"/>
                      </a:lnTo>
                      <a:lnTo>
                        <a:pt x="9" y="36"/>
                      </a:lnTo>
                      <a:lnTo>
                        <a:pt x="17" y="34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6" name="Freeform 824"/>
                <p:cNvSpPr>
                  <a:spLocks/>
                </p:cNvSpPr>
                <p:nvPr/>
              </p:nvSpPr>
              <p:spPr bwMode="auto">
                <a:xfrm>
                  <a:off x="2273" y="1171"/>
                  <a:ext cx="25" cy="35"/>
                </a:xfrm>
                <a:custGeom>
                  <a:avLst/>
                  <a:gdLst>
                    <a:gd name="T0" fmla="*/ 19 w 25"/>
                    <a:gd name="T1" fmla="*/ 17 h 35"/>
                    <a:gd name="T2" fmla="*/ 0 w 25"/>
                    <a:gd name="T3" fmla="*/ 10 h 35"/>
                    <a:gd name="T4" fmla="*/ 4 w 25"/>
                    <a:gd name="T5" fmla="*/ 35 h 35"/>
                    <a:gd name="T6" fmla="*/ 25 w 25"/>
                    <a:gd name="T7" fmla="*/ 35 h 35"/>
                    <a:gd name="T8" fmla="*/ 21 w 25"/>
                    <a:gd name="T9" fmla="*/ 10 h 35"/>
                    <a:gd name="T10" fmla="*/ 2 w 25"/>
                    <a:gd name="T11" fmla="*/ 4 h 35"/>
                    <a:gd name="T12" fmla="*/ 21 w 25"/>
                    <a:gd name="T13" fmla="*/ 10 h 35"/>
                    <a:gd name="T14" fmla="*/ 17 w 25"/>
                    <a:gd name="T15" fmla="*/ 4 h 35"/>
                    <a:gd name="T16" fmla="*/ 10 w 25"/>
                    <a:gd name="T17" fmla="*/ 0 h 35"/>
                    <a:gd name="T18" fmla="*/ 4 w 25"/>
                    <a:gd name="T19" fmla="*/ 4 h 35"/>
                    <a:gd name="T20" fmla="*/ 0 w 25"/>
                    <a:gd name="T21" fmla="*/ 10 h 35"/>
                    <a:gd name="T22" fmla="*/ 19 w 25"/>
                    <a:gd name="T23" fmla="*/ 17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5">
                      <a:moveTo>
                        <a:pt x="19" y="17"/>
                      </a:moveTo>
                      <a:lnTo>
                        <a:pt x="0" y="10"/>
                      </a:lnTo>
                      <a:lnTo>
                        <a:pt x="4" y="35"/>
                      </a:lnTo>
                      <a:lnTo>
                        <a:pt x="25" y="35"/>
                      </a:lnTo>
                      <a:lnTo>
                        <a:pt x="21" y="10"/>
                      </a:lnTo>
                      <a:lnTo>
                        <a:pt x="2" y="4"/>
                      </a:lnTo>
                      <a:lnTo>
                        <a:pt x="21" y="10"/>
                      </a:lnTo>
                      <a:lnTo>
                        <a:pt x="17" y="4"/>
                      </a:lnTo>
                      <a:lnTo>
                        <a:pt x="10" y="0"/>
                      </a:lnTo>
                      <a:lnTo>
                        <a:pt x="4" y="4"/>
                      </a:lnTo>
                      <a:lnTo>
                        <a:pt x="0" y="10"/>
                      </a:lnTo>
                      <a:lnTo>
                        <a:pt x="19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7" name="Freeform 825"/>
                <p:cNvSpPr>
                  <a:spLocks/>
                </p:cNvSpPr>
                <p:nvPr/>
              </p:nvSpPr>
              <p:spPr bwMode="auto">
                <a:xfrm>
                  <a:off x="2260" y="1175"/>
                  <a:ext cx="32" cy="29"/>
                </a:xfrm>
                <a:custGeom>
                  <a:avLst/>
                  <a:gdLst>
                    <a:gd name="T0" fmla="*/ 26 w 32"/>
                    <a:gd name="T1" fmla="*/ 19 h 29"/>
                    <a:gd name="T2" fmla="*/ 21 w 32"/>
                    <a:gd name="T3" fmla="*/ 25 h 29"/>
                    <a:gd name="T4" fmla="*/ 32 w 32"/>
                    <a:gd name="T5" fmla="*/ 13 h 29"/>
                    <a:gd name="T6" fmla="*/ 15 w 32"/>
                    <a:gd name="T7" fmla="*/ 0 h 29"/>
                    <a:gd name="T8" fmla="*/ 5 w 32"/>
                    <a:gd name="T9" fmla="*/ 13 h 29"/>
                    <a:gd name="T10" fmla="*/ 0 w 32"/>
                    <a:gd name="T11" fmla="*/ 19 h 29"/>
                    <a:gd name="T12" fmla="*/ 5 w 32"/>
                    <a:gd name="T13" fmla="*/ 13 h 29"/>
                    <a:gd name="T14" fmla="*/ 3 w 32"/>
                    <a:gd name="T15" fmla="*/ 21 h 29"/>
                    <a:gd name="T16" fmla="*/ 7 w 32"/>
                    <a:gd name="T17" fmla="*/ 27 h 29"/>
                    <a:gd name="T18" fmla="*/ 15 w 32"/>
                    <a:gd name="T19" fmla="*/ 29 h 29"/>
                    <a:gd name="T20" fmla="*/ 21 w 32"/>
                    <a:gd name="T21" fmla="*/ 25 h 29"/>
                    <a:gd name="T22" fmla="*/ 26 w 32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9">
                      <a:moveTo>
                        <a:pt x="26" y="19"/>
                      </a:moveTo>
                      <a:lnTo>
                        <a:pt x="21" y="25"/>
                      </a:lnTo>
                      <a:lnTo>
                        <a:pt x="32" y="13"/>
                      </a:lnTo>
                      <a:lnTo>
                        <a:pt x="15" y="0"/>
                      </a:lnTo>
                      <a:lnTo>
                        <a:pt x="5" y="13"/>
                      </a:lnTo>
                      <a:lnTo>
                        <a:pt x="0" y="19"/>
                      </a:lnTo>
                      <a:lnTo>
                        <a:pt x="5" y="13"/>
                      </a:lnTo>
                      <a:lnTo>
                        <a:pt x="3" y="21"/>
                      </a:lnTo>
                      <a:lnTo>
                        <a:pt x="7" y="27"/>
                      </a:lnTo>
                      <a:lnTo>
                        <a:pt x="15" y="29"/>
                      </a:lnTo>
                      <a:lnTo>
                        <a:pt x="21" y="25"/>
                      </a:lnTo>
                      <a:lnTo>
                        <a:pt x="2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8" name="Freeform 826"/>
                <p:cNvSpPr>
                  <a:spLocks/>
                </p:cNvSpPr>
                <p:nvPr/>
              </p:nvSpPr>
              <p:spPr bwMode="auto">
                <a:xfrm>
                  <a:off x="2260" y="1194"/>
                  <a:ext cx="26" cy="50"/>
                </a:xfrm>
                <a:custGeom>
                  <a:avLst/>
                  <a:gdLst>
                    <a:gd name="T0" fmla="*/ 21 w 26"/>
                    <a:gd name="T1" fmla="*/ 46 h 50"/>
                    <a:gd name="T2" fmla="*/ 26 w 26"/>
                    <a:gd name="T3" fmla="*/ 37 h 50"/>
                    <a:gd name="T4" fmla="*/ 26 w 26"/>
                    <a:gd name="T5" fmla="*/ 0 h 50"/>
                    <a:gd name="T6" fmla="*/ 0 w 26"/>
                    <a:gd name="T7" fmla="*/ 0 h 50"/>
                    <a:gd name="T8" fmla="*/ 0 w 26"/>
                    <a:gd name="T9" fmla="*/ 37 h 50"/>
                    <a:gd name="T10" fmla="*/ 5 w 26"/>
                    <a:gd name="T11" fmla="*/ 29 h 50"/>
                    <a:gd name="T12" fmla="*/ 0 w 26"/>
                    <a:gd name="T13" fmla="*/ 37 h 50"/>
                    <a:gd name="T14" fmla="*/ 5 w 26"/>
                    <a:gd name="T15" fmla="*/ 46 h 50"/>
                    <a:gd name="T16" fmla="*/ 13 w 26"/>
                    <a:gd name="T17" fmla="*/ 50 h 50"/>
                    <a:gd name="T18" fmla="*/ 21 w 26"/>
                    <a:gd name="T19" fmla="*/ 46 h 50"/>
                    <a:gd name="T20" fmla="*/ 26 w 26"/>
                    <a:gd name="T21" fmla="*/ 37 h 50"/>
                    <a:gd name="T22" fmla="*/ 21 w 26"/>
                    <a:gd name="T23" fmla="*/ 46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50">
                      <a:moveTo>
                        <a:pt x="21" y="46"/>
                      </a:moveTo>
                      <a:lnTo>
                        <a:pt x="26" y="37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37"/>
                      </a:lnTo>
                      <a:lnTo>
                        <a:pt x="5" y="29"/>
                      </a:lnTo>
                      <a:lnTo>
                        <a:pt x="0" y="37"/>
                      </a:lnTo>
                      <a:lnTo>
                        <a:pt x="5" y="46"/>
                      </a:lnTo>
                      <a:lnTo>
                        <a:pt x="13" y="50"/>
                      </a:lnTo>
                      <a:lnTo>
                        <a:pt x="21" y="46"/>
                      </a:lnTo>
                      <a:lnTo>
                        <a:pt x="26" y="37"/>
                      </a:lnTo>
                      <a:lnTo>
                        <a:pt x="21" y="4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79" name="Freeform 827"/>
                <p:cNvSpPr>
                  <a:spLocks/>
                </p:cNvSpPr>
                <p:nvPr/>
              </p:nvSpPr>
              <p:spPr bwMode="auto">
                <a:xfrm>
                  <a:off x="2248" y="1223"/>
                  <a:ext cx="33" cy="33"/>
                </a:xfrm>
                <a:custGeom>
                  <a:avLst/>
                  <a:gdLst>
                    <a:gd name="T0" fmla="*/ 4 w 33"/>
                    <a:gd name="T1" fmla="*/ 27 h 33"/>
                    <a:gd name="T2" fmla="*/ 21 w 33"/>
                    <a:gd name="T3" fmla="*/ 29 h 33"/>
                    <a:gd name="T4" fmla="*/ 33 w 33"/>
                    <a:gd name="T5" fmla="*/ 17 h 33"/>
                    <a:gd name="T6" fmla="*/ 17 w 33"/>
                    <a:gd name="T7" fmla="*/ 0 h 33"/>
                    <a:gd name="T8" fmla="*/ 4 w 33"/>
                    <a:gd name="T9" fmla="*/ 13 h 33"/>
                    <a:gd name="T10" fmla="*/ 21 w 33"/>
                    <a:gd name="T11" fmla="*/ 15 h 33"/>
                    <a:gd name="T12" fmla="*/ 4 w 33"/>
                    <a:gd name="T13" fmla="*/ 13 h 33"/>
                    <a:gd name="T14" fmla="*/ 0 w 33"/>
                    <a:gd name="T15" fmla="*/ 21 h 33"/>
                    <a:gd name="T16" fmla="*/ 4 w 33"/>
                    <a:gd name="T17" fmla="*/ 29 h 33"/>
                    <a:gd name="T18" fmla="*/ 12 w 33"/>
                    <a:gd name="T19" fmla="*/ 33 h 33"/>
                    <a:gd name="T20" fmla="*/ 21 w 33"/>
                    <a:gd name="T21" fmla="*/ 29 h 33"/>
                    <a:gd name="T22" fmla="*/ 4 w 33"/>
                    <a:gd name="T23" fmla="*/ 27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3">
                      <a:moveTo>
                        <a:pt x="4" y="27"/>
                      </a:moveTo>
                      <a:lnTo>
                        <a:pt x="21" y="29"/>
                      </a:lnTo>
                      <a:lnTo>
                        <a:pt x="33" y="17"/>
                      </a:lnTo>
                      <a:lnTo>
                        <a:pt x="17" y="0"/>
                      </a:lnTo>
                      <a:lnTo>
                        <a:pt x="4" y="13"/>
                      </a:lnTo>
                      <a:lnTo>
                        <a:pt x="21" y="15"/>
                      </a:lnTo>
                      <a:lnTo>
                        <a:pt x="4" y="13"/>
                      </a:lnTo>
                      <a:lnTo>
                        <a:pt x="0" y="21"/>
                      </a:lnTo>
                      <a:lnTo>
                        <a:pt x="4" y="29"/>
                      </a:lnTo>
                      <a:lnTo>
                        <a:pt x="12" y="33"/>
                      </a:lnTo>
                      <a:lnTo>
                        <a:pt x="21" y="29"/>
                      </a:lnTo>
                      <a:lnTo>
                        <a:pt x="4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0" name="Freeform 828"/>
                <p:cNvSpPr>
                  <a:spLocks/>
                </p:cNvSpPr>
                <p:nvPr/>
              </p:nvSpPr>
              <p:spPr bwMode="auto">
                <a:xfrm>
                  <a:off x="2233" y="1213"/>
                  <a:ext cx="36" cy="37"/>
                </a:xfrm>
                <a:custGeom>
                  <a:avLst/>
                  <a:gdLst>
                    <a:gd name="T0" fmla="*/ 17 w 36"/>
                    <a:gd name="T1" fmla="*/ 18 h 37"/>
                    <a:gd name="T2" fmla="*/ 2 w 36"/>
                    <a:gd name="T3" fmla="*/ 16 h 37"/>
                    <a:gd name="T4" fmla="*/ 19 w 36"/>
                    <a:gd name="T5" fmla="*/ 37 h 37"/>
                    <a:gd name="T6" fmla="*/ 36 w 36"/>
                    <a:gd name="T7" fmla="*/ 25 h 37"/>
                    <a:gd name="T8" fmla="*/ 19 w 36"/>
                    <a:gd name="T9" fmla="*/ 4 h 37"/>
                    <a:gd name="T10" fmla="*/ 4 w 36"/>
                    <a:gd name="T11" fmla="*/ 2 h 37"/>
                    <a:gd name="T12" fmla="*/ 19 w 36"/>
                    <a:gd name="T13" fmla="*/ 4 h 37"/>
                    <a:gd name="T14" fmla="*/ 13 w 36"/>
                    <a:gd name="T15" fmla="*/ 0 h 37"/>
                    <a:gd name="T16" fmla="*/ 4 w 36"/>
                    <a:gd name="T17" fmla="*/ 2 h 37"/>
                    <a:gd name="T18" fmla="*/ 0 w 36"/>
                    <a:gd name="T19" fmla="*/ 8 h 37"/>
                    <a:gd name="T20" fmla="*/ 2 w 36"/>
                    <a:gd name="T21" fmla="*/ 16 h 37"/>
                    <a:gd name="T22" fmla="*/ 17 w 36"/>
                    <a:gd name="T23" fmla="*/ 18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7">
                      <a:moveTo>
                        <a:pt x="17" y="18"/>
                      </a:moveTo>
                      <a:lnTo>
                        <a:pt x="2" y="16"/>
                      </a:lnTo>
                      <a:lnTo>
                        <a:pt x="19" y="37"/>
                      </a:lnTo>
                      <a:lnTo>
                        <a:pt x="36" y="25"/>
                      </a:lnTo>
                      <a:lnTo>
                        <a:pt x="19" y="4"/>
                      </a:lnTo>
                      <a:lnTo>
                        <a:pt x="4" y="2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6"/>
                      </a:lnTo>
                      <a:lnTo>
                        <a:pt x="17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1" name="Freeform 829"/>
                <p:cNvSpPr>
                  <a:spLocks/>
                </p:cNvSpPr>
                <p:nvPr/>
              </p:nvSpPr>
              <p:spPr bwMode="auto">
                <a:xfrm>
                  <a:off x="2214" y="1215"/>
                  <a:ext cx="36" cy="37"/>
                </a:xfrm>
                <a:custGeom>
                  <a:avLst/>
                  <a:gdLst>
                    <a:gd name="T0" fmla="*/ 11 w 36"/>
                    <a:gd name="T1" fmla="*/ 37 h 37"/>
                    <a:gd name="T2" fmla="*/ 17 w 36"/>
                    <a:gd name="T3" fmla="*/ 33 h 37"/>
                    <a:gd name="T4" fmla="*/ 36 w 36"/>
                    <a:gd name="T5" fmla="*/ 16 h 37"/>
                    <a:gd name="T6" fmla="*/ 23 w 36"/>
                    <a:gd name="T7" fmla="*/ 0 h 37"/>
                    <a:gd name="T8" fmla="*/ 5 w 36"/>
                    <a:gd name="T9" fmla="*/ 16 h 37"/>
                    <a:gd name="T10" fmla="*/ 11 w 36"/>
                    <a:gd name="T11" fmla="*/ 12 h 37"/>
                    <a:gd name="T12" fmla="*/ 5 w 36"/>
                    <a:gd name="T13" fmla="*/ 16 h 37"/>
                    <a:gd name="T14" fmla="*/ 0 w 36"/>
                    <a:gd name="T15" fmla="*/ 23 h 37"/>
                    <a:gd name="T16" fmla="*/ 3 w 36"/>
                    <a:gd name="T17" fmla="*/ 31 h 37"/>
                    <a:gd name="T18" fmla="*/ 9 w 36"/>
                    <a:gd name="T19" fmla="*/ 35 h 37"/>
                    <a:gd name="T20" fmla="*/ 17 w 36"/>
                    <a:gd name="T21" fmla="*/ 33 h 37"/>
                    <a:gd name="T22" fmla="*/ 11 w 36"/>
                    <a:gd name="T2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7">
                      <a:moveTo>
                        <a:pt x="11" y="37"/>
                      </a:moveTo>
                      <a:lnTo>
                        <a:pt x="17" y="33"/>
                      </a:lnTo>
                      <a:lnTo>
                        <a:pt x="36" y="16"/>
                      </a:lnTo>
                      <a:lnTo>
                        <a:pt x="23" y="0"/>
                      </a:lnTo>
                      <a:lnTo>
                        <a:pt x="5" y="16"/>
                      </a:lnTo>
                      <a:lnTo>
                        <a:pt x="11" y="12"/>
                      </a:lnTo>
                      <a:lnTo>
                        <a:pt x="5" y="16"/>
                      </a:lnTo>
                      <a:lnTo>
                        <a:pt x="0" y="23"/>
                      </a:lnTo>
                      <a:lnTo>
                        <a:pt x="3" y="31"/>
                      </a:lnTo>
                      <a:lnTo>
                        <a:pt x="9" y="35"/>
                      </a:lnTo>
                      <a:lnTo>
                        <a:pt x="17" y="33"/>
                      </a:lnTo>
                      <a:lnTo>
                        <a:pt x="11" y="3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2" name="Freeform 830"/>
                <p:cNvSpPr>
                  <a:spLocks/>
                </p:cNvSpPr>
                <p:nvPr/>
              </p:nvSpPr>
              <p:spPr bwMode="auto">
                <a:xfrm>
                  <a:off x="2196" y="1227"/>
                  <a:ext cx="29" cy="25"/>
                </a:xfrm>
                <a:custGeom>
                  <a:avLst/>
                  <a:gdLst>
                    <a:gd name="T0" fmla="*/ 21 w 29"/>
                    <a:gd name="T1" fmla="*/ 19 h 25"/>
                    <a:gd name="T2" fmla="*/ 12 w 29"/>
                    <a:gd name="T3" fmla="*/ 25 h 25"/>
                    <a:gd name="T4" fmla="*/ 29 w 29"/>
                    <a:gd name="T5" fmla="*/ 25 h 25"/>
                    <a:gd name="T6" fmla="*/ 29 w 29"/>
                    <a:gd name="T7" fmla="*/ 0 h 25"/>
                    <a:gd name="T8" fmla="*/ 12 w 29"/>
                    <a:gd name="T9" fmla="*/ 0 h 25"/>
                    <a:gd name="T10" fmla="*/ 4 w 29"/>
                    <a:gd name="T11" fmla="*/ 7 h 25"/>
                    <a:gd name="T12" fmla="*/ 12 w 29"/>
                    <a:gd name="T13" fmla="*/ 0 h 25"/>
                    <a:gd name="T14" fmla="*/ 4 w 29"/>
                    <a:gd name="T15" fmla="*/ 4 h 25"/>
                    <a:gd name="T16" fmla="*/ 0 w 29"/>
                    <a:gd name="T17" fmla="*/ 13 h 25"/>
                    <a:gd name="T18" fmla="*/ 4 w 29"/>
                    <a:gd name="T19" fmla="*/ 21 h 25"/>
                    <a:gd name="T20" fmla="*/ 12 w 29"/>
                    <a:gd name="T21" fmla="*/ 25 h 25"/>
                    <a:gd name="T22" fmla="*/ 21 w 29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21" y="19"/>
                      </a:moveTo>
                      <a:lnTo>
                        <a:pt x="12" y="25"/>
                      </a:lnTo>
                      <a:lnTo>
                        <a:pt x="29" y="25"/>
                      </a:lnTo>
                      <a:lnTo>
                        <a:pt x="29" y="0"/>
                      </a:lnTo>
                      <a:lnTo>
                        <a:pt x="12" y="0"/>
                      </a:lnTo>
                      <a:lnTo>
                        <a:pt x="4" y="7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3" name="Freeform 831"/>
                <p:cNvSpPr>
                  <a:spLocks/>
                </p:cNvSpPr>
                <p:nvPr/>
              </p:nvSpPr>
              <p:spPr bwMode="auto">
                <a:xfrm>
                  <a:off x="2189" y="1234"/>
                  <a:ext cx="28" cy="29"/>
                </a:xfrm>
                <a:custGeom>
                  <a:avLst/>
                  <a:gdLst>
                    <a:gd name="T0" fmla="*/ 17 w 28"/>
                    <a:gd name="T1" fmla="*/ 8 h 29"/>
                    <a:gd name="T2" fmla="*/ 19 w 28"/>
                    <a:gd name="T3" fmla="*/ 25 h 29"/>
                    <a:gd name="T4" fmla="*/ 28 w 28"/>
                    <a:gd name="T5" fmla="*/ 12 h 29"/>
                    <a:gd name="T6" fmla="*/ 11 w 28"/>
                    <a:gd name="T7" fmla="*/ 0 h 29"/>
                    <a:gd name="T8" fmla="*/ 2 w 28"/>
                    <a:gd name="T9" fmla="*/ 12 h 29"/>
                    <a:gd name="T10" fmla="*/ 5 w 28"/>
                    <a:gd name="T11" fmla="*/ 29 h 29"/>
                    <a:gd name="T12" fmla="*/ 2 w 28"/>
                    <a:gd name="T13" fmla="*/ 12 h 29"/>
                    <a:gd name="T14" fmla="*/ 0 w 28"/>
                    <a:gd name="T15" fmla="*/ 20 h 29"/>
                    <a:gd name="T16" fmla="*/ 5 w 28"/>
                    <a:gd name="T17" fmla="*/ 27 h 29"/>
                    <a:gd name="T18" fmla="*/ 13 w 28"/>
                    <a:gd name="T19" fmla="*/ 29 h 29"/>
                    <a:gd name="T20" fmla="*/ 19 w 28"/>
                    <a:gd name="T21" fmla="*/ 25 h 29"/>
                    <a:gd name="T22" fmla="*/ 17 w 28"/>
                    <a:gd name="T23" fmla="*/ 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9">
                      <a:moveTo>
                        <a:pt x="17" y="8"/>
                      </a:moveTo>
                      <a:lnTo>
                        <a:pt x="19" y="25"/>
                      </a:lnTo>
                      <a:lnTo>
                        <a:pt x="28" y="12"/>
                      </a:lnTo>
                      <a:lnTo>
                        <a:pt x="11" y="0"/>
                      </a:lnTo>
                      <a:lnTo>
                        <a:pt x="2" y="12"/>
                      </a:lnTo>
                      <a:lnTo>
                        <a:pt x="5" y="29"/>
                      </a:lnTo>
                      <a:lnTo>
                        <a:pt x="2" y="12"/>
                      </a:lnTo>
                      <a:lnTo>
                        <a:pt x="0" y="20"/>
                      </a:lnTo>
                      <a:lnTo>
                        <a:pt x="5" y="27"/>
                      </a:lnTo>
                      <a:lnTo>
                        <a:pt x="13" y="29"/>
                      </a:lnTo>
                      <a:lnTo>
                        <a:pt x="19" y="25"/>
                      </a:lnTo>
                      <a:lnTo>
                        <a:pt x="17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4" name="Freeform 832"/>
                <p:cNvSpPr>
                  <a:spLocks/>
                </p:cNvSpPr>
                <p:nvPr/>
              </p:nvSpPr>
              <p:spPr bwMode="auto">
                <a:xfrm>
                  <a:off x="2194" y="1242"/>
                  <a:ext cx="33" cy="33"/>
                </a:xfrm>
                <a:custGeom>
                  <a:avLst/>
                  <a:gdLst>
                    <a:gd name="T0" fmla="*/ 31 w 33"/>
                    <a:gd name="T1" fmla="*/ 12 h 33"/>
                    <a:gd name="T2" fmla="*/ 29 w 33"/>
                    <a:gd name="T3" fmla="*/ 10 h 33"/>
                    <a:gd name="T4" fmla="*/ 12 w 33"/>
                    <a:gd name="T5" fmla="*/ 0 h 33"/>
                    <a:gd name="T6" fmla="*/ 0 w 33"/>
                    <a:gd name="T7" fmla="*/ 21 h 33"/>
                    <a:gd name="T8" fmla="*/ 16 w 33"/>
                    <a:gd name="T9" fmla="*/ 31 h 33"/>
                    <a:gd name="T10" fmla="*/ 14 w 33"/>
                    <a:gd name="T11" fmla="*/ 29 h 33"/>
                    <a:gd name="T12" fmla="*/ 16 w 33"/>
                    <a:gd name="T13" fmla="*/ 31 h 33"/>
                    <a:gd name="T14" fmla="*/ 25 w 33"/>
                    <a:gd name="T15" fmla="*/ 33 h 33"/>
                    <a:gd name="T16" fmla="*/ 33 w 33"/>
                    <a:gd name="T17" fmla="*/ 27 h 33"/>
                    <a:gd name="T18" fmla="*/ 33 w 33"/>
                    <a:gd name="T19" fmla="*/ 19 h 33"/>
                    <a:gd name="T20" fmla="*/ 29 w 33"/>
                    <a:gd name="T21" fmla="*/ 10 h 33"/>
                    <a:gd name="T22" fmla="*/ 31 w 33"/>
                    <a:gd name="T23" fmla="*/ 12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3">
                      <a:moveTo>
                        <a:pt x="31" y="12"/>
                      </a:moveTo>
                      <a:lnTo>
                        <a:pt x="29" y="10"/>
                      </a:lnTo>
                      <a:lnTo>
                        <a:pt x="12" y="0"/>
                      </a:lnTo>
                      <a:lnTo>
                        <a:pt x="0" y="21"/>
                      </a:lnTo>
                      <a:lnTo>
                        <a:pt x="16" y="31"/>
                      </a:lnTo>
                      <a:lnTo>
                        <a:pt x="14" y="29"/>
                      </a:lnTo>
                      <a:lnTo>
                        <a:pt x="16" y="31"/>
                      </a:lnTo>
                      <a:lnTo>
                        <a:pt x="25" y="33"/>
                      </a:lnTo>
                      <a:lnTo>
                        <a:pt x="33" y="27"/>
                      </a:lnTo>
                      <a:lnTo>
                        <a:pt x="33" y="19"/>
                      </a:lnTo>
                      <a:lnTo>
                        <a:pt x="29" y="10"/>
                      </a:lnTo>
                      <a:lnTo>
                        <a:pt x="31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5" name="Freeform 833"/>
                <p:cNvSpPr>
                  <a:spLocks/>
                </p:cNvSpPr>
                <p:nvPr/>
              </p:nvSpPr>
              <p:spPr bwMode="auto">
                <a:xfrm>
                  <a:off x="2208" y="1254"/>
                  <a:ext cx="29" cy="30"/>
                </a:xfrm>
                <a:custGeom>
                  <a:avLst/>
                  <a:gdLst>
                    <a:gd name="T0" fmla="*/ 23 w 29"/>
                    <a:gd name="T1" fmla="*/ 25 h 30"/>
                    <a:gd name="T2" fmla="*/ 25 w 29"/>
                    <a:gd name="T3" fmla="*/ 9 h 30"/>
                    <a:gd name="T4" fmla="*/ 17 w 29"/>
                    <a:gd name="T5" fmla="*/ 0 h 30"/>
                    <a:gd name="T6" fmla="*/ 0 w 29"/>
                    <a:gd name="T7" fmla="*/ 17 h 30"/>
                    <a:gd name="T8" fmla="*/ 9 w 29"/>
                    <a:gd name="T9" fmla="*/ 25 h 30"/>
                    <a:gd name="T10" fmla="*/ 11 w 29"/>
                    <a:gd name="T11" fmla="*/ 9 h 30"/>
                    <a:gd name="T12" fmla="*/ 9 w 29"/>
                    <a:gd name="T13" fmla="*/ 25 h 30"/>
                    <a:gd name="T14" fmla="*/ 17 w 29"/>
                    <a:gd name="T15" fmla="*/ 30 h 30"/>
                    <a:gd name="T16" fmla="*/ 25 w 29"/>
                    <a:gd name="T17" fmla="*/ 25 h 30"/>
                    <a:gd name="T18" fmla="*/ 29 w 29"/>
                    <a:gd name="T19" fmla="*/ 17 h 30"/>
                    <a:gd name="T20" fmla="*/ 25 w 29"/>
                    <a:gd name="T21" fmla="*/ 9 h 30"/>
                    <a:gd name="T22" fmla="*/ 23 w 29"/>
                    <a:gd name="T23" fmla="*/ 2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0">
                      <a:moveTo>
                        <a:pt x="23" y="25"/>
                      </a:moveTo>
                      <a:lnTo>
                        <a:pt x="25" y="9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9" y="25"/>
                      </a:lnTo>
                      <a:lnTo>
                        <a:pt x="11" y="9"/>
                      </a:lnTo>
                      <a:lnTo>
                        <a:pt x="9" y="25"/>
                      </a:lnTo>
                      <a:lnTo>
                        <a:pt x="17" y="30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9"/>
                      </a:lnTo>
                      <a:lnTo>
                        <a:pt x="2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6" name="Freeform 834"/>
                <p:cNvSpPr>
                  <a:spLocks/>
                </p:cNvSpPr>
                <p:nvPr/>
              </p:nvSpPr>
              <p:spPr bwMode="auto">
                <a:xfrm>
                  <a:off x="2194" y="1263"/>
                  <a:ext cx="37" cy="35"/>
                </a:xfrm>
                <a:custGeom>
                  <a:avLst/>
                  <a:gdLst>
                    <a:gd name="T0" fmla="*/ 0 w 37"/>
                    <a:gd name="T1" fmla="*/ 29 h 35"/>
                    <a:gd name="T2" fmla="*/ 16 w 37"/>
                    <a:gd name="T3" fmla="*/ 33 h 35"/>
                    <a:gd name="T4" fmla="*/ 37 w 37"/>
                    <a:gd name="T5" fmla="*/ 16 h 35"/>
                    <a:gd name="T6" fmla="*/ 25 w 37"/>
                    <a:gd name="T7" fmla="*/ 0 h 35"/>
                    <a:gd name="T8" fmla="*/ 4 w 37"/>
                    <a:gd name="T9" fmla="*/ 16 h 35"/>
                    <a:gd name="T10" fmla="*/ 20 w 37"/>
                    <a:gd name="T11" fmla="*/ 21 h 35"/>
                    <a:gd name="T12" fmla="*/ 4 w 37"/>
                    <a:gd name="T13" fmla="*/ 16 h 35"/>
                    <a:gd name="T14" fmla="*/ 0 w 37"/>
                    <a:gd name="T15" fmla="*/ 23 h 35"/>
                    <a:gd name="T16" fmla="*/ 2 w 37"/>
                    <a:gd name="T17" fmla="*/ 31 h 35"/>
                    <a:gd name="T18" fmla="*/ 8 w 37"/>
                    <a:gd name="T19" fmla="*/ 35 h 35"/>
                    <a:gd name="T20" fmla="*/ 16 w 37"/>
                    <a:gd name="T21" fmla="*/ 33 h 35"/>
                    <a:gd name="T22" fmla="*/ 0 w 37"/>
                    <a:gd name="T23" fmla="*/ 29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" h="35">
                      <a:moveTo>
                        <a:pt x="0" y="29"/>
                      </a:moveTo>
                      <a:lnTo>
                        <a:pt x="16" y="33"/>
                      </a:lnTo>
                      <a:lnTo>
                        <a:pt x="37" y="16"/>
                      </a:lnTo>
                      <a:lnTo>
                        <a:pt x="25" y="0"/>
                      </a:lnTo>
                      <a:lnTo>
                        <a:pt x="4" y="16"/>
                      </a:lnTo>
                      <a:lnTo>
                        <a:pt x="20" y="21"/>
                      </a:lnTo>
                      <a:lnTo>
                        <a:pt x="4" y="16"/>
                      </a:lnTo>
                      <a:lnTo>
                        <a:pt x="0" y="23"/>
                      </a:lnTo>
                      <a:lnTo>
                        <a:pt x="2" y="31"/>
                      </a:lnTo>
                      <a:lnTo>
                        <a:pt x="8" y="35"/>
                      </a:lnTo>
                      <a:lnTo>
                        <a:pt x="16" y="33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7" name="Freeform 835"/>
                <p:cNvSpPr>
                  <a:spLocks/>
                </p:cNvSpPr>
                <p:nvPr/>
              </p:nvSpPr>
              <p:spPr bwMode="auto">
                <a:xfrm>
                  <a:off x="2185" y="1261"/>
                  <a:ext cx="29" cy="31"/>
                </a:xfrm>
                <a:custGeom>
                  <a:avLst/>
                  <a:gdLst>
                    <a:gd name="T0" fmla="*/ 17 w 29"/>
                    <a:gd name="T1" fmla="*/ 18 h 31"/>
                    <a:gd name="T2" fmla="*/ 0 w 29"/>
                    <a:gd name="T3" fmla="*/ 14 h 31"/>
                    <a:gd name="T4" fmla="*/ 9 w 29"/>
                    <a:gd name="T5" fmla="*/ 31 h 31"/>
                    <a:gd name="T6" fmla="*/ 29 w 29"/>
                    <a:gd name="T7" fmla="*/ 23 h 31"/>
                    <a:gd name="T8" fmla="*/ 21 w 29"/>
                    <a:gd name="T9" fmla="*/ 6 h 31"/>
                    <a:gd name="T10" fmla="*/ 4 w 29"/>
                    <a:gd name="T11" fmla="*/ 2 h 31"/>
                    <a:gd name="T12" fmla="*/ 21 w 29"/>
                    <a:gd name="T13" fmla="*/ 6 h 31"/>
                    <a:gd name="T14" fmla="*/ 15 w 29"/>
                    <a:gd name="T15" fmla="*/ 0 h 31"/>
                    <a:gd name="T16" fmla="*/ 9 w 29"/>
                    <a:gd name="T17" fmla="*/ 0 h 31"/>
                    <a:gd name="T18" fmla="*/ 0 w 29"/>
                    <a:gd name="T19" fmla="*/ 6 h 31"/>
                    <a:gd name="T20" fmla="*/ 0 w 29"/>
                    <a:gd name="T21" fmla="*/ 14 h 31"/>
                    <a:gd name="T22" fmla="*/ 17 w 29"/>
                    <a:gd name="T23" fmla="*/ 18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17" y="18"/>
                      </a:moveTo>
                      <a:lnTo>
                        <a:pt x="0" y="14"/>
                      </a:lnTo>
                      <a:lnTo>
                        <a:pt x="9" y="31"/>
                      </a:lnTo>
                      <a:lnTo>
                        <a:pt x="29" y="23"/>
                      </a:lnTo>
                      <a:lnTo>
                        <a:pt x="21" y="6"/>
                      </a:lnTo>
                      <a:lnTo>
                        <a:pt x="4" y="2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17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8" name="Freeform 836"/>
                <p:cNvSpPr>
                  <a:spLocks/>
                </p:cNvSpPr>
                <p:nvPr/>
              </p:nvSpPr>
              <p:spPr bwMode="auto">
                <a:xfrm>
                  <a:off x="2166" y="1263"/>
                  <a:ext cx="36" cy="31"/>
                </a:xfrm>
                <a:custGeom>
                  <a:avLst/>
                  <a:gdLst>
                    <a:gd name="T0" fmla="*/ 21 w 36"/>
                    <a:gd name="T1" fmla="*/ 19 h 31"/>
                    <a:gd name="T2" fmla="*/ 17 w 36"/>
                    <a:gd name="T3" fmla="*/ 29 h 31"/>
                    <a:gd name="T4" fmla="*/ 36 w 36"/>
                    <a:gd name="T5" fmla="*/ 16 h 31"/>
                    <a:gd name="T6" fmla="*/ 23 w 36"/>
                    <a:gd name="T7" fmla="*/ 0 h 31"/>
                    <a:gd name="T8" fmla="*/ 5 w 36"/>
                    <a:gd name="T9" fmla="*/ 12 h 31"/>
                    <a:gd name="T10" fmla="*/ 0 w 36"/>
                    <a:gd name="T11" fmla="*/ 23 h 31"/>
                    <a:gd name="T12" fmla="*/ 5 w 36"/>
                    <a:gd name="T13" fmla="*/ 12 h 31"/>
                    <a:gd name="T14" fmla="*/ 0 w 36"/>
                    <a:gd name="T15" fmla="*/ 19 h 31"/>
                    <a:gd name="T16" fmla="*/ 2 w 36"/>
                    <a:gd name="T17" fmla="*/ 27 h 31"/>
                    <a:gd name="T18" fmla="*/ 9 w 36"/>
                    <a:gd name="T19" fmla="*/ 31 h 31"/>
                    <a:gd name="T20" fmla="*/ 17 w 36"/>
                    <a:gd name="T21" fmla="*/ 29 h 31"/>
                    <a:gd name="T22" fmla="*/ 21 w 36"/>
                    <a:gd name="T23" fmla="*/ 19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1">
                      <a:moveTo>
                        <a:pt x="21" y="19"/>
                      </a:moveTo>
                      <a:lnTo>
                        <a:pt x="17" y="29"/>
                      </a:lnTo>
                      <a:lnTo>
                        <a:pt x="36" y="16"/>
                      </a:lnTo>
                      <a:lnTo>
                        <a:pt x="23" y="0"/>
                      </a:lnTo>
                      <a:lnTo>
                        <a:pt x="5" y="12"/>
                      </a:lnTo>
                      <a:lnTo>
                        <a:pt x="0" y="23"/>
                      </a:lnTo>
                      <a:lnTo>
                        <a:pt x="5" y="12"/>
                      </a:lnTo>
                      <a:lnTo>
                        <a:pt x="0" y="19"/>
                      </a:lnTo>
                      <a:lnTo>
                        <a:pt x="2" y="27"/>
                      </a:lnTo>
                      <a:lnTo>
                        <a:pt x="9" y="31"/>
                      </a:lnTo>
                      <a:lnTo>
                        <a:pt x="17" y="29"/>
                      </a:lnTo>
                      <a:lnTo>
                        <a:pt x="2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89" name="Freeform 837"/>
                <p:cNvSpPr>
                  <a:spLocks/>
                </p:cNvSpPr>
                <p:nvPr/>
              </p:nvSpPr>
              <p:spPr bwMode="auto">
                <a:xfrm>
                  <a:off x="2166" y="1282"/>
                  <a:ext cx="25" cy="31"/>
                </a:xfrm>
                <a:custGeom>
                  <a:avLst/>
                  <a:gdLst>
                    <a:gd name="T0" fmla="*/ 9 w 25"/>
                    <a:gd name="T1" fmla="*/ 31 h 31"/>
                    <a:gd name="T2" fmla="*/ 25 w 25"/>
                    <a:gd name="T3" fmla="*/ 20 h 31"/>
                    <a:gd name="T4" fmla="*/ 21 w 25"/>
                    <a:gd name="T5" fmla="*/ 0 h 31"/>
                    <a:gd name="T6" fmla="*/ 0 w 25"/>
                    <a:gd name="T7" fmla="*/ 4 h 31"/>
                    <a:gd name="T8" fmla="*/ 5 w 25"/>
                    <a:gd name="T9" fmla="*/ 25 h 31"/>
                    <a:gd name="T10" fmla="*/ 21 w 25"/>
                    <a:gd name="T11" fmla="*/ 14 h 31"/>
                    <a:gd name="T12" fmla="*/ 5 w 25"/>
                    <a:gd name="T13" fmla="*/ 25 h 31"/>
                    <a:gd name="T14" fmla="*/ 9 w 25"/>
                    <a:gd name="T15" fmla="*/ 31 h 31"/>
                    <a:gd name="T16" fmla="*/ 17 w 25"/>
                    <a:gd name="T17" fmla="*/ 31 h 31"/>
                    <a:gd name="T18" fmla="*/ 23 w 25"/>
                    <a:gd name="T19" fmla="*/ 29 h 31"/>
                    <a:gd name="T20" fmla="*/ 25 w 25"/>
                    <a:gd name="T21" fmla="*/ 20 h 31"/>
                    <a:gd name="T22" fmla="*/ 9 w 25"/>
                    <a:gd name="T23" fmla="*/ 3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1">
                      <a:moveTo>
                        <a:pt x="9" y="31"/>
                      </a:moveTo>
                      <a:lnTo>
                        <a:pt x="25" y="20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5" y="25"/>
                      </a:lnTo>
                      <a:lnTo>
                        <a:pt x="21" y="14"/>
                      </a:lnTo>
                      <a:lnTo>
                        <a:pt x="5" y="25"/>
                      </a:lnTo>
                      <a:lnTo>
                        <a:pt x="9" y="31"/>
                      </a:lnTo>
                      <a:lnTo>
                        <a:pt x="17" y="31"/>
                      </a:lnTo>
                      <a:lnTo>
                        <a:pt x="23" y="29"/>
                      </a:lnTo>
                      <a:lnTo>
                        <a:pt x="25" y="20"/>
                      </a:lnTo>
                      <a:lnTo>
                        <a:pt x="9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0" name="Freeform 838"/>
                <p:cNvSpPr>
                  <a:spLocks/>
                </p:cNvSpPr>
                <p:nvPr/>
              </p:nvSpPr>
              <p:spPr bwMode="auto">
                <a:xfrm>
                  <a:off x="2152" y="1282"/>
                  <a:ext cx="35" cy="31"/>
                </a:xfrm>
                <a:custGeom>
                  <a:avLst/>
                  <a:gdLst>
                    <a:gd name="T0" fmla="*/ 25 w 35"/>
                    <a:gd name="T1" fmla="*/ 10 h 31"/>
                    <a:gd name="T2" fmla="*/ 6 w 35"/>
                    <a:gd name="T3" fmla="*/ 18 h 31"/>
                    <a:gd name="T4" fmla="*/ 23 w 35"/>
                    <a:gd name="T5" fmla="*/ 31 h 31"/>
                    <a:gd name="T6" fmla="*/ 35 w 35"/>
                    <a:gd name="T7" fmla="*/ 14 h 31"/>
                    <a:gd name="T8" fmla="*/ 19 w 35"/>
                    <a:gd name="T9" fmla="*/ 2 h 31"/>
                    <a:gd name="T10" fmla="*/ 0 w 35"/>
                    <a:gd name="T11" fmla="*/ 10 h 31"/>
                    <a:gd name="T12" fmla="*/ 19 w 35"/>
                    <a:gd name="T13" fmla="*/ 2 h 31"/>
                    <a:gd name="T14" fmla="*/ 10 w 35"/>
                    <a:gd name="T15" fmla="*/ 0 h 31"/>
                    <a:gd name="T16" fmla="*/ 4 w 35"/>
                    <a:gd name="T17" fmla="*/ 4 h 31"/>
                    <a:gd name="T18" fmla="*/ 2 w 35"/>
                    <a:gd name="T19" fmla="*/ 10 h 31"/>
                    <a:gd name="T20" fmla="*/ 6 w 35"/>
                    <a:gd name="T21" fmla="*/ 18 h 31"/>
                    <a:gd name="T22" fmla="*/ 25 w 35"/>
                    <a:gd name="T23" fmla="*/ 1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1">
                      <a:moveTo>
                        <a:pt x="25" y="10"/>
                      </a:moveTo>
                      <a:lnTo>
                        <a:pt x="6" y="18"/>
                      </a:lnTo>
                      <a:lnTo>
                        <a:pt x="23" y="31"/>
                      </a:lnTo>
                      <a:lnTo>
                        <a:pt x="35" y="14"/>
                      </a:lnTo>
                      <a:lnTo>
                        <a:pt x="19" y="2"/>
                      </a:lnTo>
                      <a:lnTo>
                        <a:pt x="0" y="10"/>
                      </a:lnTo>
                      <a:lnTo>
                        <a:pt x="19" y="2"/>
                      </a:lnTo>
                      <a:lnTo>
                        <a:pt x="10" y="0"/>
                      </a:lnTo>
                      <a:lnTo>
                        <a:pt x="4" y="4"/>
                      </a:lnTo>
                      <a:lnTo>
                        <a:pt x="2" y="10"/>
                      </a:lnTo>
                      <a:lnTo>
                        <a:pt x="6" y="18"/>
                      </a:lnTo>
                      <a:lnTo>
                        <a:pt x="25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1" name="Freeform 839"/>
                <p:cNvSpPr>
                  <a:spLocks/>
                </p:cNvSpPr>
                <p:nvPr/>
              </p:nvSpPr>
              <p:spPr bwMode="auto">
                <a:xfrm>
                  <a:off x="2152" y="1292"/>
                  <a:ext cx="25" cy="33"/>
                </a:xfrm>
                <a:custGeom>
                  <a:avLst/>
                  <a:gdLst>
                    <a:gd name="T0" fmla="*/ 12 w 25"/>
                    <a:gd name="T1" fmla="*/ 33 h 33"/>
                    <a:gd name="T2" fmla="*/ 25 w 25"/>
                    <a:gd name="T3" fmla="*/ 21 h 33"/>
                    <a:gd name="T4" fmla="*/ 25 w 25"/>
                    <a:gd name="T5" fmla="*/ 0 h 33"/>
                    <a:gd name="T6" fmla="*/ 0 w 25"/>
                    <a:gd name="T7" fmla="*/ 0 h 33"/>
                    <a:gd name="T8" fmla="*/ 0 w 25"/>
                    <a:gd name="T9" fmla="*/ 21 h 33"/>
                    <a:gd name="T10" fmla="*/ 12 w 25"/>
                    <a:gd name="T11" fmla="*/ 8 h 33"/>
                    <a:gd name="T12" fmla="*/ 0 w 25"/>
                    <a:gd name="T13" fmla="*/ 21 h 33"/>
                    <a:gd name="T14" fmla="*/ 4 w 25"/>
                    <a:gd name="T15" fmla="*/ 29 h 33"/>
                    <a:gd name="T16" fmla="*/ 12 w 25"/>
                    <a:gd name="T17" fmla="*/ 33 h 33"/>
                    <a:gd name="T18" fmla="*/ 21 w 25"/>
                    <a:gd name="T19" fmla="*/ 29 h 33"/>
                    <a:gd name="T20" fmla="*/ 25 w 25"/>
                    <a:gd name="T21" fmla="*/ 21 h 33"/>
                    <a:gd name="T22" fmla="*/ 12 w 25"/>
                    <a:gd name="T2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12" y="33"/>
                      </a:moveTo>
                      <a:lnTo>
                        <a:pt x="25" y="21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12" y="8"/>
                      </a:lnTo>
                      <a:lnTo>
                        <a:pt x="0" y="21"/>
                      </a:lnTo>
                      <a:lnTo>
                        <a:pt x="4" y="29"/>
                      </a:lnTo>
                      <a:lnTo>
                        <a:pt x="12" y="33"/>
                      </a:lnTo>
                      <a:lnTo>
                        <a:pt x="21" y="29"/>
                      </a:lnTo>
                      <a:lnTo>
                        <a:pt x="25" y="21"/>
                      </a:lnTo>
                      <a:lnTo>
                        <a:pt x="12" y="3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2" name="Freeform 840"/>
                <p:cNvSpPr>
                  <a:spLocks/>
                </p:cNvSpPr>
                <p:nvPr/>
              </p:nvSpPr>
              <p:spPr bwMode="auto">
                <a:xfrm>
                  <a:off x="2133" y="1300"/>
                  <a:ext cx="31" cy="25"/>
                </a:xfrm>
                <a:custGeom>
                  <a:avLst/>
                  <a:gdLst>
                    <a:gd name="T0" fmla="*/ 23 w 31"/>
                    <a:gd name="T1" fmla="*/ 15 h 25"/>
                    <a:gd name="T2" fmla="*/ 12 w 31"/>
                    <a:gd name="T3" fmla="*/ 25 h 25"/>
                    <a:gd name="T4" fmla="*/ 31 w 31"/>
                    <a:gd name="T5" fmla="*/ 25 h 25"/>
                    <a:gd name="T6" fmla="*/ 31 w 31"/>
                    <a:gd name="T7" fmla="*/ 0 h 25"/>
                    <a:gd name="T8" fmla="*/ 12 w 31"/>
                    <a:gd name="T9" fmla="*/ 0 h 25"/>
                    <a:gd name="T10" fmla="*/ 2 w 31"/>
                    <a:gd name="T11" fmla="*/ 11 h 25"/>
                    <a:gd name="T12" fmla="*/ 12 w 31"/>
                    <a:gd name="T13" fmla="*/ 0 h 25"/>
                    <a:gd name="T14" fmla="*/ 4 w 31"/>
                    <a:gd name="T15" fmla="*/ 4 h 25"/>
                    <a:gd name="T16" fmla="*/ 0 w 31"/>
                    <a:gd name="T17" fmla="*/ 13 h 25"/>
                    <a:gd name="T18" fmla="*/ 4 w 31"/>
                    <a:gd name="T19" fmla="*/ 21 h 25"/>
                    <a:gd name="T20" fmla="*/ 12 w 31"/>
                    <a:gd name="T21" fmla="*/ 25 h 25"/>
                    <a:gd name="T22" fmla="*/ 23 w 31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5">
                      <a:moveTo>
                        <a:pt x="23" y="15"/>
                      </a:moveTo>
                      <a:lnTo>
                        <a:pt x="12" y="25"/>
                      </a:lnTo>
                      <a:lnTo>
                        <a:pt x="31" y="25"/>
                      </a:lnTo>
                      <a:lnTo>
                        <a:pt x="31" y="0"/>
                      </a:lnTo>
                      <a:lnTo>
                        <a:pt x="12" y="0"/>
                      </a:lnTo>
                      <a:lnTo>
                        <a:pt x="2" y="11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3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3" name="Freeform 841"/>
                <p:cNvSpPr>
                  <a:spLocks/>
                </p:cNvSpPr>
                <p:nvPr/>
              </p:nvSpPr>
              <p:spPr bwMode="auto">
                <a:xfrm>
                  <a:off x="2131" y="1311"/>
                  <a:ext cx="25" cy="27"/>
                </a:xfrm>
                <a:custGeom>
                  <a:avLst/>
                  <a:gdLst>
                    <a:gd name="T0" fmla="*/ 21 w 25"/>
                    <a:gd name="T1" fmla="*/ 14 h 27"/>
                    <a:gd name="T2" fmla="*/ 21 w 25"/>
                    <a:gd name="T3" fmla="*/ 21 h 27"/>
                    <a:gd name="T4" fmla="*/ 25 w 25"/>
                    <a:gd name="T5" fmla="*/ 4 h 27"/>
                    <a:gd name="T6" fmla="*/ 4 w 25"/>
                    <a:gd name="T7" fmla="*/ 0 h 27"/>
                    <a:gd name="T8" fmla="*/ 0 w 25"/>
                    <a:gd name="T9" fmla="*/ 16 h 27"/>
                    <a:gd name="T10" fmla="*/ 0 w 25"/>
                    <a:gd name="T11" fmla="*/ 23 h 27"/>
                    <a:gd name="T12" fmla="*/ 0 w 25"/>
                    <a:gd name="T13" fmla="*/ 16 h 27"/>
                    <a:gd name="T14" fmla="*/ 2 w 25"/>
                    <a:gd name="T15" fmla="*/ 25 h 27"/>
                    <a:gd name="T16" fmla="*/ 8 w 25"/>
                    <a:gd name="T17" fmla="*/ 27 h 27"/>
                    <a:gd name="T18" fmla="*/ 17 w 25"/>
                    <a:gd name="T19" fmla="*/ 27 h 27"/>
                    <a:gd name="T20" fmla="*/ 21 w 25"/>
                    <a:gd name="T21" fmla="*/ 21 h 27"/>
                    <a:gd name="T22" fmla="*/ 21 w 25"/>
                    <a:gd name="T23" fmla="*/ 14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21" y="14"/>
                      </a:moveTo>
                      <a:lnTo>
                        <a:pt x="21" y="21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6"/>
                      </a:lnTo>
                      <a:lnTo>
                        <a:pt x="0" y="23"/>
                      </a:lnTo>
                      <a:lnTo>
                        <a:pt x="0" y="16"/>
                      </a:lnTo>
                      <a:lnTo>
                        <a:pt x="2" y="25"/>
                      </a:lnTo>
                      <a:lnTo>
                        <a:pt x="8" y="27"/>
                      </a:lnTo>
                      <a:lnTo>
                        <a:pt x="17" y="27"/>
                      </a:lnTo>
                      <a:lnTo>
                        <a:pt x="21" y="21"/>
                      </a:lnTo>
                      <a:lnTo>
                        <a:pt x="21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4" name="Freeform 842"/>
                <p:cNvSpPr>
                  <a:spLocks/>
                </p:cNvSpPr>
                <p:nvPr/>
              </p:nvSpPr>
              <p:spPr bwMode="auto">
                <a:xfrm>
                  <a:off x="2131" y="1325"/>
                  <a:ext cx="31" cy="44"/>
                </a:xfrm>
                <a:custGeom>
                  <a:avLst/>
                  <a:gdLst>
                    <a:gd name="T0" fmla="*/ 10 w 31"/>
                    <a:gd name="T1" fmla="*/ 30 h 44"/>
                    <a:gd name="T2" fmla="*/ 31 w 31"/>
                    <a:gd name="T3" fmla="*/ 30 h 44"/>
                    <a:gd name="T4" fmla="*/ 21 w 31"/>
                    <a:gd name="T5" fmla="*/ 0 h 44"/>
                    <a:gd name="T6" fmla="*/ 0 w 31"/>
                    <a:gd name="T7" fmla="*/ 9 h 44"/>
                    <a:gd name="T8" fmla="*/ 10 w 31"/>
                    <a:gd name="T9" fmla="*/ 38 h 44"/>
                    <a:gd name="T10" fmla="*/ 31 w 31"/>
                    <a:gd name="T11" fmla="*/ 38 h 44"/>
                    <a:gd name="T12" fmla="*/ 10 w 31"/>
                    <a:gd name="T13" fmla="*/ 38 h 44"/>
                    <a:gd name="T14" fmla="*/ 17 w 31"/>
                    <a:gd name="T15" fmla="*/ 44 h 44"/>
                    <a:gd name="T16" fmla="*/ 25 w 31"/>
                    <a:gd name="T17" fmla="*/ 42 h 44"/>
                    <a:gd name="T18" fmla="*/ 31 w 31"/>
                    <a:gd name="T19" fmla="*/ 38 h 44"/>
                    <a:gd name="T20" fmla="*/ 31 w 31"/>
                    <a:gd name="T21" fmla="*/ 30 h 44"/>
                    <a:gd name="T22" fmla="*/ 10 w 31"/>
                    <a:gd name="T23" fmla="*/ 3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44">
                      <a:moveTo>
                        <a:pt x="10" y="30"/>
                      </a:moveTo>
                      <a:lnTo>
                        <a:pt x="31" y="30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10" y="38"/>
                      </a:lnTo>
                      <a:lnTo>
                        <a:pt x="31" y="38"/>
                      </a:lnTo>
                      <a:lnTo>
                        <a:pt x="10" y="38"/>
                      </a:lnTo>
                      <a:lnTo>
                        <a:pt x="17" y="44"/>
                      </a:lnTo>
                      <a:lnTo>
                        <a:pt x="25" y="42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10" y="3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5" name="Freeform 843"/>
                <p:cNvSpPr>
                  <a:spLocks/>
                </p:cNvSpPr>
                <p:nvPr/>
              </p:nvSpPr>
              <p:spPr bwMode="auto">
                <a:xfrm>
                  <a:off x="2141" y="1332"/>
                  <a:ext cx="30" cy="31"/>
                </a:xfrm>
                <a:custGeom>
                  <a:avLst/>
                  <a:gdLst>
                    <a:gd name="T0" fmla="*/ 30 w 30"/>
                    <a:gd name="T1" fmla="*/ 10 h 31"/>
                    <a:gd name="T2" fmla="*/ 9 w 30"/>
                    <a:gd name="T3" fmla="*/ 6 h 31"/>
                    <a:gd name="T4" fmla="*/ 0 w 30"/>
                    <a:gd name="T5" fmla="*/ 23 h 31"/>
                    <a:gd name="T6" fmla="*/ 21 w 30"/>
                    <a:gd name="T7" fmla="*/ 31 h 31"/>
                    <a:gd name="T8" fmla="*/ 30 w 30"/>
                    <a:gd name="T9" fmla="*/ 14 h 31"/>
                    <a:gd name="T10" fmla="*/ 9 w 30"/>
                    <a:gd name="T11" fmla="*/ 10 h 31"/>
                    <a:gd name="T12" fmla="*/ 30 w 30"/>
                    <a:gd name="T13" fmla="*/ 14 h 31"/>
                    <a:gd name="T14" fmla="*/ 30 w 30"/>
                    <a:gd name="T15" fmla="*/ 6 h 31"/>
                    <a:gd name="T16" fmla="*/ 23 w 30"/>
                    <a:gd name="T17" fmla="*/ 0 h 31"/>
                    <a:gd name="T18" fmla="*/ 15 w 30"/>
                    <a:gd name="T19" fmla="*/ 0 h 31"/>
                    <a:gd name="T20" fmla="*/ 9 w 30"/>
                    <a:gd name="T21" fmla="*/ 6 h 31"/>
                    <a:gd name="T22" fmla="*/ 30 w 30"/>
                    <a:gd name="T23" fmla="*/ 1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30" y="10"/>
                      </a:moveTo>
                      <a:lnTo>
                        <a:pt x="9" y="6"/>
                      </a:lnTo>
                      <a:lnTo>
                        <a:pt x="0" y="23"/>
                      </a:lnTo>
                      <a:lnTo>
                        <a:pt x="21" y="31"/>
                      </a:lnTo>
                      <a:lnTo>
                        <a:pt x="30" y="14"/>
                      </a:lnTo>
                      <a:lnTo>
                        <a:pt x="9" y="10"/>
                      </a:lnTo>
                      <a:lnTo>
                        <a:pt x="30" y="14"/>
                      </a:lnTo>
                      <a:lnTo>
                        <a:pt x="30" y="6"/>
                      </a:lnTo>
                      <a:lnTo>
                        <a:pt x="23" y="0"/>
                      </a:lnTo>
                      <a:lnTo>
                        <a:pt x="15" y="0"/>
                      </a:lnTo>
                      <a:lnTo>
                        <a:pt x="9" y="6"/>
                      </a:lnTo>
                      <a:lnTo>
                        <a:pt x="3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6" name="Freeform 844"/>
                <p:cNvSpPr>
                  <a:spLocks/>
                </p:cNvSpPr>
                <p:nvPr/>
              </p:nvSpPr>
              <p:spPr bwMode="auto">
                <a:xfrm>
                  <a:off x="2145" y="1342"/>
                  <a:ext cx="26" cy="36"/>
                </a:xfrm>
                <a:custGeom>
                  <a:avLst/>
                  <a:gdLst>
                    <a:gd name="T0" fmla="*/ 7 w 26"/>
                    <a:gd name="T1" fmla="*/ 36 h 36"/>
                    <a:gd name="T2" fmla="*/ 21 w 26"/>
                    <a:gd name="T3" fmla="*/ 25 h 36"/>
                    <a:gd name="T4" fmla="*/ 26 w 26"/>
                    <a:gd name="T5" fmla="*/ 0 h 36"/>
                    <a:gd name="T6" fmla="*/ 5 w 26"/>
                    <a:gd name="T7" fmla="*/ 0 h 36"/>
                    <a:gd name="T8" fmla="*/ 0 w 26"/>
                    <a:gd name="T9" fmla="*/ 25 h 36"/>
                    <a:gd name="T10" fmla="*/ 15 w 26"/>
                    <a:gd name="T11" fmla="*/ 15 h 36"/>
                    <a:gd name="T12" fmla="*/ 0 w 26"/>
                    <a:gd name="T13" fmla="*/ 25 h 36"/>
                    <a:gd name="T14" fmla="*/ 5 w 26"/>
                    <a:gd name="T15" fmla="*/ 31 h 36"/>
                    <a:gd name="T16" fmla="*/ 11 w 26"/>
                    <a:gd name="T17" fmla="*/ 33 h 36"/>
                    <a:gd name="T18" fmla="*/ 17 w 26"/>
                    <a:gd name="T19" fmla="*/ 31 h 36"/>
                    <a:gd name="T20" fmla="*/ 21 w 26"/>
                    <a:gd name="T21" fmla="*/ 25 h 36"/>
                    <a:gd name="T22" fmla="*/ 7 w 26"/>
                    <a:gd name="T23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36">
                      <a:moveTo>
                        <a:pt x="7" y="36"/>
                      </a:moveTo>
                      <a:lnTo>
                        <a:pt x="21" y="25"/>
                      </a:lnTo>
                      <a:lnTo>
                        <a:pt x="26" y="0"/>
                      </a:lnTo>
                      <a:lnTo>
                        <a:pt x="5" y="0"/>
                      </a:lnTo>
                      <a:lnTo>
                        <a:pt x="0" y="25"/>
                      </a:lnTo>
                      <a:lnTo>
                        <a:pt x="15" y="15"/>
                      </a:lnTo>
                      <a:lnTo>
                        <a:pt x="0" y="25"/>
                      </a:lnTo>
                      <a:lnTo>
                        <a:pt x="5" y="31"/>
                      </a:lnTo>
                      <a:lnTo>
                        <a:pt x="11" y="33"/>
                      </a:lnTo>
                      <a:lnTo>
                        <a:pt x="17" y="31"/>
                      </a:lnTo>
                      <a:lnTo>
                        <a:pt x="21" y="25"/>
                      </a:lnTo>
                      <a:lnTo>
                        <a:pt x="7" y="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7" name="Freeform 845"/>
                <p:cNvSpPr>
                  <a:spLocks/>
                </p:cNvSpPr>
                <p:nvPr/>
              </p:nvSpPr>
              <p:spPr bwMode="auto">
                <a:xfrm>
                  <a:off x="2135" y="1352"/>
                  <a:ext cx="25" cy="26"/>
                </a:xfrm>
                <a:custGeom>
                  <a:avLst/>
                  <a:gdLst>
                    <a:gd name="T0" fmla="*/ 21 w 25"/>
                    <a:gd name="T1" fmla="*/ 11 h 26"/>
                    <a:gd name="T2" fmla="*/ 6 w 25"/>
                    <a:gd name="T3" fmla="*/ 21 h 26"/>
                    <a:gd name="T4" fmla="*/ 17 w 25"/>
                    <a:gd name="T5" fmla="*/ 26 h 26"/>
                    <a:gd name="T6" fmla="*/ 25 w 25"/>
                    <a:gd name="T7" fmla="*/ 5 h 26"/>
                    <a:gd name="T8" fmla="*/ 15 w 25"/>
                    <a:gd name="T9" fmla="*/ 0 h 26"/>
                    <a:gd name="T10" fmla="*/ 0 w 25"/>
                    <a:gd name="T11" fmla="*/ 11 h 26"/>
                    <a:gd name="T12" fmla="*/ 15 w 25"/>
                    <a:gd name="T13" fmla="*/ 0 h 26"/>
                    <a:gd name="T14" fmla="*/ 6 w 25"/>
                    <a:gd name="T15" fmla="*/ 0 h 26"/>
                    <a:gd name="T16" fmla="*/ 2 w 25"/>
                    <a:gd name="T17" fmla="*/ 7 h 26"/>
                    <a:gd name="T18" fmla="*/ 0 w 25"/>
                    <a:gd name="T19" fmla="*/ 15 h 26"/>
                    <a:gd name="T20" fmla="*/ 6 w 25"/>
                    <a:gd name="T21" fmla="*/ 21 h 26"/>
                    <a:gd name="T22" fmla="*/ 21 w 25"/>
                    <a:gd name="T23" fmla="*/ 11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21" y="11"/>
                      </a:moveTo>
                      <a:lnTo>
                        <a:pt x="6" y="21"/>
                      </a:lnTo>
                      <a:lnTo>
                        <a:pt x="17" y="26"/>
                      </a:lnTo>
                      <a:lnTo>
                        <a:pt x="25" y="5"/>
                      </a:lnTo>
                      <a:lnTo>
                        <a:pt x="15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lnTo>
                        <a:pt x="6" y="0"/>
                      </a:lnTo>
                      <a:lnTo>
                        <a:pt x="2" y="7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21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8" name="Freeform 846"/>
                <p:cNvSpPr>
                  <a:spLocks/>
                </p:cNvSpPr>
                <p:nvPr/>
              </p:nvSpPr>
              <p:spPr bwMode="auto">
                <a:xfrm>
                  <a:off x="2131" y="1363"/>
                  <a:ext cx="25" cy="35"/>
                </a:xfrm>
                <a:custGeom>
                  <a:avLst/>
                  <a:gdLst>
                    <a:gd name="T0" fmla="*/ 8 w 25"/>
                    <a:gd name="T1" fmla="*/ 35 h 35"/>
                    <a:gd name="T2" fmla="*/ 21 w 25"/>
                    <a:gd name="T3" fmla="*/ 25 h 35"/>
                    <a:gd name="T4" fmla="*/ 25 w 25"/>
                    <a:gd name="T5" fmla="*/ 0 h 35"/>
                    <a:gd name="T6" fmla="*/ 4 w 25"/>
                    <a:gd name="T7" fmla="*/ 0 h 35"/>
                    <a:gd name="T8" fmla="*/ 0 w 25"/>
                    <a:gd name="T9" fmla="*/ 25 h 35"/>
                    <a:gd name="T10" fmla="*/ 12 w 25"/>
                    <a:gd name="T11" fmla="*/ 15 h 35"/>
                    <a:gd name="T12" fmla="*/ 0 w 25"/>
                    <a:gd name="T13" fmla="*/ 25 h 35"/>
                    <a:gd name="T14" fmla="*/ 4 w 25"/>
                    <a:gd name="T15" fmla="*/ 31 h 35"/>
                    <a:gd name="T16" fmla="*/ 10 w 25"/>
                    <a:gd name="T17" fmla="*/ 33 h 35"/>
                    <a:gd name="T18" fmla="*/ 17 w 25"/>
                    <a:gd name="T19" fmla="*/ 31 h 35"/>
                    <a:gd name="T20" fmla="*/ 21 w 25"/>
                    <a:gd name="T21" fmla="*/ 25 h 35"/>
                    <a:gd name="T22" fmla="*/ 8 w 25"/>
                    <a:gd name="T23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5">
                      <a:moveTo>
                        <a:pt x="8" y="35"/>
                      </a:moveTo>
                      <a:lnTo>
                        <a:pt x="21" y="25"/>
                      </a:lnTo>
                      <a:lnTo>
                        <a:pt x="25" y="0"/>
                      </a:lnTo>
                      <a:lnTo>
                        <a:pt x="4" y="0"/>
                      </a:lnTo>
                      <a:lnTo>
                        <a:pt x="0" y="25"/>
                      </a:lnTo>
                      <a:lnTo>
                        <a:pt x="12" y="15"/>
                      </a:lnTo>
                      <a:lnTo>
                        <a:pt x="0" y="25"/>
                      </a:lnTo>
                      <a:lnTo>
                        <a:pt x="4" y="31"/>
                      </a:lnTo>
                      <a:lnTo>
                        <a:pt x="10" y="33"/>
                      </a:lnTo>
                      <a:lnTo>
                        <a:pt x="17" y="31"/>
                      </a:lnTo>
                      <a:lnTo>
                        <a:pt x="21" y="25"/>
                      </a:lnTo>
                      <a:lnTo>
                        <a:pt x="8" y="3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3999" name="Freeform 847"/>
                <p:cNvSpPr>
                  <a:spLocks/>
                </p:cNvSpPr>
                <p:nvPr/>
              </p:nvSpPr>
              <p:spPr bwMode="auto">
                <a:xfrm>
                  <a:off x="2074" y="1361"/>
                  <a:ext cx="69" cy="37"/>
                </a:xfrm>
                <a:custGeom>
                  <a:avLst/>
                  <a:gdLst>
                    <a:gd name="T0" fmla="*/ 21 w 69"/>
                    <a:gd name="T1" fmla="*/ 10 h 37"/>
                    <a:gd name="T2" fmla="*/ 9 w 69"/>
                    <a:gd name="T3" fmla="*/ 21 h 37"/>
                    <a:gd name="T4" fmla="*/ 65 w 69"/>
                    <a:gd name="T5" fmla="*/ 37 h 37"/>
                    <a:gd name="T6" fmla="*/ 69 w 69"/>
                    <a:gd name="T7" fmla="*/ 17 h 37"/>
                    <a:gd name="T8" fmla="*/ 13 w 69"/>
                    <a:gd name="T9" fmla="*/ 0 h 37"/>
                    <a:gd name="T10" fmla="*/ 0 w 69"/>
                    <a:gd name="T11" fmla="*/ 10 h 37"/>
                    <a:gd name="T12" fmla="*/ 13 w 69"/>
                    <a:gd name="T13" fmla="*/ 0 h 37"/>
                    <a:gd name="T14" fmla="*/ 5 w 69"/>
                    <a:gd name="T15" fmla="*/ 2 h 37"/>
                    <a:gd name="T16" fmla="*/ 3 w 69"/>
                    <a:gd name="T17" fmla="*/ 8 h 37"/>
                    <a:gd name="T18" fmla="*/ 3 w 69"/>
                    <a:gd name="T19" fmla="*/ 17 h 37"/>
                    <a:gd name="T20" fmla="*/ 9 w 69"/>
                    <a:gd name="T21" fmla="*/ 21 h 37"/>
                    <a:gd name="T22" fmla="*/ 21 w 69"/>
                    <a:gd name="T23" fmla="*/ 1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9" h="37">
                      <a:moveTo>
                        <a:pt x="21" y="10"/>
                      </a:moveTo>
                      <a:lnTo>
                        <a:pt x="9" y="21"/>
                      </a:lnTo>
                      <a:lnTo>
                        <a:pt x="65" y="37"/>
                      </a:lnTo>
                      <a:lnTo>
                        <a:pt x="69" y="17"/>
                      </a:lnTo>
                      <a:lnTo>
                        <a:pt x="13" y="0"/>
                      </a:lnTo>
                      <a:lnTo>
                        <a:pt x="0" y="10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3" y="8"/>
                      </a:lnTo>
                      <a:lnTo>
                        <a:pt x="3" y="17"/>
                      </a:lnTo>
                      <a:lnTo>
                        <a:pt x="9" y="21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0" name="Freeform 848"/>
                <p:cNvSpPr>
                  <a:spLocks/>
                </p:cNvSpPr>
                <p:nvPr/>
              </p:nvSpPr>
              <p:spPr bwMode="auto">
                <a:xfrm>
                  <a:off x="2070" y="1371"/>
                  <a:ext cx="25" cy="34"/>
                </a:xfrm>
                <a:custGeom>
                  <a:avLst/>
                  <a:gdLst>
                    <a:gd name="T0" fmla="*/ 21 w 25"/>
                    <a:gd name="T1" fmla="*/ 27 h 34"/>
                    <a:gd name="T2" fmla="*/ 21 w 25"/>
                    <a:gd name="T3" fmla="*/ 25 h 34"/>
                    <a:gd name="T4" fmla="*/ 25 w 25"/>
                    <a:gd name="T5" fmla="*/ 0 h 34"/>
                    <a:gd name="T6" fmla="*/ 4 w 25"/>
                    <a:gd name="T7" fmla="*/ 0 h 34"/>
                    <a:gd name="T8" fmla="*/ 0 w 25"/>
                    <a:gd name="T9" fmla="*/ 25 h 34"/>
                    <a:gd name="T10" fmla="*/ 0 w 25"/>
                    <a:gd name="T11" fmla="*/ 23 h 34"/>
                    <a:gd name="T12" fmla="*/ 0 w 25"/>
                    <a:gd name="T13" fmla="*/ 25 h 34"/>
                    <a:gd name="T14" fmla="*/ 4 w 25"/>
                    <a:gd name="T15" fmla="*/ 32 h 34"/>
                    <a:gd name="T16" fmla="*/ 11 w 25"/>
                    <a:gd name="T17" fmla="*/ 34 h 34"/>
                    <a:gd name="T18" fmla="*/ 17 w 25"/>
                    <a:gd name="T19" fmla="*/ 32 h 34"/>
                    <a:gd name="T20" fmla="*/ 21 w 25"/>
                    <a:gd name="T21" fmla="*/ 25 h 34"/>
                    <a:gd name="T22" fmla="*/ 21 w 25"/>
                    <a:gd name="T23" fmla="*/ 27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4">
                      <a:moveTo>
                        <a:pt x="21" y="27"/>
                      </a:moveTo>
                      <a:lnTo>
                        <a:pt x="21" y="25"/>
                      </a:lnTo>
                      <a:lnTo>
                        <a:pt x="25" y="0"/>
                      </a:lnTo>
                      <a:lnTo>
                        <a:pt x="4" y="0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0" y="25"/>
                      </a:lnTo>
                      <a:lnTo>
                        <a:pt x="4" y="32"/>
                      </a:lnTo>
                      <a:lnTo>
                        <a:pt x="11" y="34"/>
                      </a:lnTo>
                      <a:lnTo>
                        <a:pt x="17" y="32"/>
                      </a:lnTo>
                      <a:lnTo>
                        <a:pt x="21" y="25"/>
                      </a:lnTo>
                      <a:lnTo>
                        <a:pt x="21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1" name="Freeform 849"/>
                <p:cNvSpPr>
                  <a:spLocks/>
                </p:cNvSpPr>
                <p:nvPr/>
              </p:nvSpPr>
              <p:spPr bwMode="auto">
                <a:xfrm>
                  <a:off x="2066" y="1394"/>
                  <a:ext cx="25" cy="29"/>
                </a:xfrm>
                <a:custGeom>
                  <a:avLst/>
                  <a:gdLst>
                    <a:gd name="T0" fmla="*/ 19 w 25"/>
                    <a:gd name="T1" fmla="*/ 15 h 29"/>
                    <a:gd name="T2" fmla="*/ 21 w 25"/>
                    <a:gd name="T3" fmla="*/ 23 h 29"/>
                    <a:gd name="T4" fmla="*/ 25 w 25"/>
                    <a:gd name="T5" fmla="*/ 4 h 29"/>
                    <a:gd name="T6" fmla="*/ 4 w 25"/>
                    <a:gd name="T7" fmla="*/ 0 h 29"/>
                    <a:gd name="T8" fmla="*/ 0 w 25"/>
                    <a:gd name="T9" fmla="*/ 19 h 29"/>
                    <a:gd name="T10" fmla="*/ 2 w 25"/>
                    <a:gd name="T11" fmla="*/ 27 h 29"/>
                    <a:gd name="T12" fmla="*/ 0 w 25"/>
                    <a:gd name="T13" fmla="*/ 19 h 29"/>
                    <a:gd name="T14" fmla="*/ 2 w 25"/>
                    <a:gd name="T15" fmla="*/ 27 h 29"/>
                    <a:gd name="T16" fmla="*/ 8 w 25"/>
                    <a:gd name="T17" fmla="*/ 29 h 29"/>
                    <a:gd name="T18" fmla="*/ 17 w 25"/>
                    <a:gd name="T19" fmla="*/ 29 h 29"/>
                    <a:gd name="T20" fmla="*/ 21 w 25"/>
                    <a:gd name="T21" fmla="*/ 23 h 29"/>
                    <a:gd name="T22" fmla="*/ 19 w 25"/>
                    <a:gd name="T23" fmla="*/ 1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9" y="15"/>
                      </a:moveTo>
                      <a:lnTo>
                        <a:pt x="21" y="23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9"/>
                      </a:lnTo>
                      <a:lnTo>
                        <a:pt x="2" y="27"/>
                      </a:lnTo>
                      <a:lnTo>
                        <a:pt x="0" y="19"/>
                      </a:lnTo>
                      <a:lnTo>
                        <a:pt x="2" y="27"/>
                      </a:lnTo>
                      <a:lnTo>
                        <a:pt x="8" y="29"/>
                      </a:lnTo>
                      <a:lnTo>
                        <a:pt x="17" y="29"/>
                      </a:lnTo>
                      <a:lnTo>
                        <a:pt x="21" y="23"/>
                      </a:lnTo>
                      <a:lnTo>
                        <a:pt x="19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2" name="Freeform 850"/>
                <p:cNvSpPr>
                  <a:spLocks/>
                </p:cNvSpPr>
                <p:nvPr/>
              </p:nvSpPr>
              <p:spPr bwMode="auto">
                <a:xfrm>
                  <a:off x="2068" y="1409"/>
                  <a:ext cx="36" cy="37"/>
                </a:xfrm>
                <a:custGeom>
                  <a:avLst/>
                  <a:gdLst>
                    <a:gd name="T0" fmla="*/ 36 w 36"/>
                    <a:gd name="T1" fmla="*/ 27 h 37"/>
                    <a:gd name="T2" fmla="*/ 34 w 36"/>
                    <a:gd name="T3" fmla="*/ 21 h 37"/>
                    <a:gd name="T4" fmla="*/ 17 w 36"/>
                    <a:gd name="T5" fmla="*/ 0 h 37"/>
                    <a:gd name="T6" fmla="*/ 0 w 36"/>
                    <a:gd name="T7" fmla="*/ 12 h 37"/>
                    <a:gd name="T8" fmla="*/ 17 w 36"/>
                    <a:gd name="T9" fmla="*/ 33 h 37"/>
                    <a:gd name="T10" fmla="*/ 15 w 36"/>
                    <a:gd name="T11" fmla="*/ 27 h 37"/>
                    <a:gd name="T12" fmla="*/ 17 w 36"/>
                    <a:gd name="T13" fmla="*/ 33 h 37"/>
                    <a:gd name="T14" fmla="*/ 25 w 36"/>
                    <a:gd name="T15" fmla="*/ 37 h 37"/>
                    <a:gd name="T16" fmla="*/ 32 w 36"/>
                    <a:gd name="T17" fmla="*/ 35 h 37"/>
                    <a:gd name="T18" fmla="*/ 36 w 36"/>
                    <a:gd name="T19" fmla="*/ 29 h 37"/>
                    <a:gd name="T20" fmla="*/ 34 w 36"/>
                    <a:gd name="T21" fmla="*/ 21 h 37"/>
                    <a:gd name="T22" fmla="*/ 36 w 36"/>
                    <a:gd name="T23" fmla="*/ 2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7">
                      <a:moveTo>
                        <a:pt x="36" y="27"/>
                      </a:moveTo>
                      <a:lnTo>
                        <a:pt x="34" y="21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17" y="33"/>
                      </a:lnTo>
                      <a:lnTo>
                        <a:pt x="15" y="27"/>
                      </a:lnTo>
                      <a:lnTo>
                        <a:pt x="17" y="33"/>
                      </a:lnTo>
                      <a:lnTo>
                        <a:pt x="25" y="37"/>
                      </a:lnTo>
                      <a:lnTo>
                        <a:pt x="32" y="35"/>
                      </a:lnTo>
                      <a:lnTo>
                        <a:pt x="36" y="29"/>
                      </a:lnTo>
                      <a:lnTo>
                        <a:pt x="34" y="21"/>
                      </a:lnTo>
                      <a:lnTo>
                        <a:pt x="36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3" name="Freeform 851"/>
                <p:cNvSpPr>
                  <a:spLocks/>
                </p:cNvSpPr>
                <p:nvPr/>
              </p:nvSpPr>
              <p:spPr bwMode="auto">
                <a:xfrm>
                  <a:off x="2083" y="1436"/>
                  <a:ext cx="25" cy="33"/>
                </a:xfrm>
                <a:custGeom>
                  <a:avLst/>
                  <a:gdLst>
                    <a:gd name="T0" fmla="*/ 6 w 25"/>
                    <a:gd name="T1" fmla="*/ 33 h 33"/>
                    <a:gd name="T2" fmla="*/ 25 w 25"/>
                    <a:gd name="T3" fmla="*/ 25 h 33"/>
                    <a:gd name="T4" fmla="*/ 21 w 25"/>
                    <a:gd name="T5" fmla="*/ 0 h 33"/>
                    <a:gd name="T6" fmla="*/ 0 w 25"/>
                    <a:gd name="T7" fmla="*/ 0 h 33"/>
                    <a:gd name="T8" fmla="*/ 4 w 25"/>
                    <a:gd name="T9" fmla="*/ 25 h 33"/>
                    <a:gd name="T10" fmla="*/ 23 w 25"/>
                    <a:gd name="T11" fmla="*/ 17 h 33"/>
                    <a:gd name="T12" fmla="*/ 4 w 25"/>
                    <a:gd name="T13" fmla="*/ 25 h 33"/>
                    <a:gd name="T14" fmla="*/ 8 w 25"/>
                    <a:gd name="T15" fmla="*/ 31 h 33"/>
                    <a:gd name="T16" fmla="*/ 14 w 25"/>
                    <a:gd name="T17" fmla="*/ 33 h 33"/>
                    <a:gd name="T18" fmla="*/ 21 w 25"/>
                    <a:gd name="T19" fmla="*/ 31 h 33"/>
                    <a:gd name="T20" fmla="*/ 25 w 25"/>
                    <a:gd name="T21" fmla="*/ 25 h 33"/>
                    <a:gd name="T22" fmla="*/ 6 w 25"/>
                    <a:gd name="T2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6" y="33"/>
                      </a:moveTo>
                      <a:lnTo>
                        <a:pt x="25" y="25"/>
                      </a:lnTo>
                      <a:lnTo>
                        <a:pt x="21" y="0"/>
                      </a:lnTo>
                      <a:lnTo>
                        <a:pt x="0" y="0"/>
                      </a:lnTo>
                      <a:lnTo>
                        <a:pt x="4" y="25"/>
                      </a:lnTo>
                      <a:lnTo>
                        <a:pt x="23" y="17"/>
                      </a:lnTo>
                      <a:lnTo>
                        <a:pt x="4" y="25"/>
                      </a:lnTo>
                      <a:lnTo>
                        <a:pt x="8" y="31"/>
                      </a:lnTo>
                      <a:lnTo>
                        <a:pt x="14" y="33"/>
                      </a:lnTo>
                      <a:lnTo>
                        <a:pt x="21" y="31"/>
                      </a:lnTo>
                      <a:lnTo>
                        <a:pt x="25" y="25"/>
                      </a:lnTo>
                      <a:lnTo>
                        <a:pt x="6" y="3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4" name="Freeform 852"/>
                <p:cNvSpPr>
                  <a:spLocks/>
                </p:cNvSpPr>
                <p:nvPr/>
              </p:nvSpPr>
              <p:spPr bwMode="auto">
                <a:xfrm>
                  <a:off x="2068" y="1432"/>
                  <a:ext cx="38" cy="37"/>
                </a:xfrm>
                <a:custGeom>
                  <a:avLst/>
                  <a:gdLst>
                    <a:gd name="T0" fmla="*/ 23 w 38"/>
                    <a:gd name="T1" fmla="*/ 14 h 37"/>
                    <a:gd name="T2" fmla="*/ 4 w 38"/>
                    <a:gd name="T3" fmla="*/ 21 h 37"/>
                    <a:gd name="T4" fmla="*/ 21 w 38"/>
                    <a:gd name="T5" fmla="*/ 37 h 37"/>
                    <a:gd name="T6" fmla="*/ 38 w 38"/>
                    <a:gd name="T7" fmla="*/ 21 h 37"/>
                    <a:gd name="T8" fmla="*/ 21 w 38"/>
                    <a:gd name="T9" fmla="*/ 4 h 37"/>
                    <a:gd name="T10" fmla="*/ 2 w 38"/>
                    <a:gd name="T11" fmla="*/ 10 h 37"/>
                    <a:gd name="T12" fmla="*/ 21 w 38"/>
                    <a:gd name="T13" fmla="*/ 4 h 37"/>
                    <a:gd name="T14" fmla="*/ 13 w 38"/>
                    <a:gd name="T15" fmla="*/ 0 h 37"/>
                    <a:gd name="T16" fmla="*/ 4 w 38"/>
                    <a:gd name="T17" fmla="*/ 4 h 37"/>
                    <a:gd name="T18" fmla="*/ 0 w 38"/>
                    <a:gd name="T19" fmla="*/ 12 h 37"/>
                    <a:gd name="T20" fmla="*/ 4 w 38"/>
                    <a:gd name="T21" fmla="*/ 21 h 37"/>
                    <a:gd name="T22" fmla="*/ 23 w 38"/>
                    <a:gd name="T23" fmla="*/ 14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7">
                      <a:moveTo>
                        <a:pt x="23" y="14"/>
                      </a:moveTo>
                      <a:lnTo>
                        <a:pt x="4" y="21"/>
                      </a:lnTo>
                      <a:lnTo>
                        <a:pt x="21" y="37"/>
                      </a:lnTo>
                      <a:lnTo>
                        <a:pt x="38" y="21"/>
                      </a:lnTo>
                      <a:lnTo>
                        <a:pt x="21" y="4"/>
                      </a:lnTo>
                      <a:lnTo>
                        <a:pt x="2" y="10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23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5" name="Freeform 853"/>
                <p:cNvSpPr>
                  <a:spLocks/>
                </p:cNvSpPr>
                <p:nvPr/>
              </p:nvSpPr>
              <p:spPr bwMode="auto">
                <a:xfrm>
                  <a:off x="2062" y="1442"/>
                  <a:ext cx="29" cy="48"/>
                </a:xfrm>
                <a:custGeom>
                  <a:avLst/>
                  <a:gdLst>
                    <a:gd name="T0" fmla="*/ 4 w 29"/>
                    <a:gd name="T1" fmla="*/ 48 h 48"/>
                    <a:gd name="T2" fmla="*/ 21 w 29"/>
                    <a:gd name="T3" fmla="*/ 42 h 48"/>
                    <a:gd name="T4" fmla="*/ 29 w 29"/>
                    <a:gd name="T5" fmla="*/ 4 h 48"/>
                    <a:gd name="T6" fmla="*/ 8 w 29"/>
                    <a:gd name="T7" fmla="*/ 0 h 48"/>
                    <a:gd name="T8" fmla="*/ 0 w 29"/>
                    <a:gd name="T9" fmla="*/ 38 h 48"/>
                    <a:gd name="T10" fmla="*/ 17 w 29"/>
                    <a:gd name="T11" fmla="*/ 32 h 48"/>
                    <a:gd name="T12" fmla="*/ 0 w 29"/>
                    <a:gd name="T13" fmla="*/ 38 h 48"/>
                    <a:gd name="T14" fmla="*/ 2 w 29"/>
                    <a:gd name="T15" fmla="*/ 46 h 48"/>
                    <a:gd name="T16" fmla="*/ 8 w 29"/>
                    <a:gd name="T17" fmla="*/ 48 h 48"/>
                    <a:gd name="T18" fmla="*/ 17 w 29"/>
                    <a:gd name="T19" fmla="*/ 48 h 48"/>
                    <a:gd name="T20" fmla="*/ 21 w 29"/>
                    <a:gd name="T21" fmla="*/ 42 h 48"/>
                    <a:gd name="T22" fmla="*/ 4 w 29"/>
                    <a:gd name="T23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48">
                      <a:moveTo>
                        <a:pt x="4" y="48"/>
                      </a:moveTo>
                      <a:lnTo>
                        <a:pt x="21" y="42"/>
                      </a:lnTo>
                      <a:lnTo>
                        <a:pt x="29" y="4"/>
                      </a:lnTo>
                      <a:lnTo>
                        <a:pt x="8" y="0"/>
                      </a:lnTo>
                      <a:lnTo>
                        <a:pt x="0" y="38"/>
                      </a:lnTo>
                      <a:lnTo>
                        <a:pt x="17" y="32"/>
                      </a:lnTo>
                      <a:lnTo>
                        <a:pt x="0" y="38"/>
                      </a:lnTo>
                      <a:lnTo>
                        <a:pt x="2" y="46"/>
                      </a:lnTo>
                      <a:lnTo>
                        <a:pt x="8" y="48"/>
                      </a:lnTo>
                      <a:lnTo>
                        <a:pt x="17" y="48"/>
                      </a:lnTo>
                      <a:lnTo>
                        <a:pt x="21" y="42"/>
                      </a:lnTo>
                      <a:lnTo>
                        <a:pt x="4" y="4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6" name="Freeform 854"/>
                <p:cNvSpPr>
                  <a:spLocks/>
                </p:cNvSpPr>
                <p:nvPr/>
              </p:nvSpPr>
              <p:spPr bwMode="auto">
                <a:xfrm>
                  <a:off x="2047" y="1459"/>
                  <a:ext cx="32" cy="31"/>
                </a:xfrm>
                <a:custGeom>
                  <a:avLst/>
                  <a:gdLst>
                    <a:gd name="T0" fmla="*/ 0 w 32"/>
                    <a:gd name="T1" fmla="*/ 15 h 31"/>
                    <a:gd name="T2" fmla="*/ 4 w 32"/>
                    <a:gd name="T3" fmla="*/ 19 h 31"/>
                    <a:gd name="T4" fmla="*/ 19 w 32"/>
                    <a:gd name="T5" fmla="*/ 31 h 31"/>
                    <a:gd name="T6" fmla="*/ 32 w 32"/>
                    <a:gd name="T7" fmla="*/ 15 h 31"/>
                    <a:gd name="T8" fmla="*/ 17 w 32"/>
                    <a:gd name="T9" fmla="*/ 2 h 31"/>
                    <a:gd name="T10" fmla="*/ 21 w 32"/>
                    <a:gd name="T11" fmla="*/ 6 h 31"/>
                    <a:gd name="T12" fmla="*/ 17 w 32"/>
                    <a:gd name="T13" fmla="*/ 2 h 31"/>
                    <a:gd name="T14" fmla="*/ 9 w 32"/>
                    <a:gd name="T15" fmla="*/ 0 h 31"/>
                    <a:gd name="T16" fmla="*/ 2 w 32"/>
                    <a:gd name="T17" fmla="*/ 4 h 31"/>
                    <a:gd name="T18" fmla="*/ 0 w 32"/>
                    <a:gd name="T19" fmla="*/ 10 h 31"/>
                    <a:gd name="T20" fmla="*/ 4 w 32"/>
                    <a:gd name="T21" fmla="*/ 19 h 31"/>
                    <a:gd name="T22" fmla="*/ 0 w 32"/>
                    <a:gd name="T23" fmla="*/ 1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31">
                      <a:moveTo>
                        <a:pt x="0" y="15"/>
                      </a:moveTo>
                      <a:lnTo>
                        <a:pt x="4" y="19"/>
                      </a:lnTo>
                      <a:lnTo>
                        <a:pt x="19" y="31"/>
                      </a:lnTo>
                      <a:lnTo>
                        <a:pt x="32" y="15"/>
                      </a:lnTo>
                      <a:lnTo>
                        <a:pt x="17" y="2"/>
                      </a:lnTo>
                      <a:lnTo>
                        <a:pt x="21" y="6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7" name="Freeform 855"/>
                <p:cNvSpPr>
                  <a:spLocks/>
                </p:cNvSpPr>
                <p:nvPr/>
              </p:nvSpPr>
              <p:spPr bwMode="auto">
                <a:xfrm>
                  <a:off x="2014" y="1394"/>
                  <a:ext cx="54" cy="80"/>
                </a:xfrm>
                <a:custGeom>
                  <a:avLst/>
                  <a:gdLst>
                    <a:gd name="T0" fmla="*/ 10 w 54"/>
                    <a:gd name="T1" fmla="*/ 25 h 80"/>
                    <a:gd name="T2" fmla="*/ 0 w 54"/>
                    <a:gd name="T3" fmla="*/ 17 h 80"/>
                    <a:gd name="T4" fmla="*/ 33 w 54"/>
                    <a:gd name="T5" fmla="*/ 80 h 80"/>
                    <a:gd name="T6" fmla="*/ 54 w 54"/>
                    <a:gd name="T7" fmla="*/ 71 h 80"/>
                    <a:gd name="T8" fmla="*/ 21 w 54"/>
                    <a:gd name="T9" fmla="*/ 9 h 80"/>
                    <a:gd name="T10" fmla="*/ 10 w 54"/>
                    <a:gd name="T11" fmla="*/ 0 h 80"/>
                    <a:gd name="T12" fmla="*/ 21 w 54"/>
                    <a:gd name="T13" fmla="*/ 9 h 80"/>
                    <a:gd name="T14" fmla="*/ 14 w 54"/>
                    <a:gd name="T15" fmla="*/ 2 h 80"/>
                    <a:gd name="T16" fmla="*/ 8 w 54"/>
                    <a:gd name="T17" fmla="*/ 2 h 80"/>
                    <a:gd name="T18" fmla="*/ 0 w 54"/>
                    <a:gd name="T19" fmla="*/ 9 h 80"/>
                    <a:gd name="T20" fmla="*/ 0 w 54"/>
                    <a:gd name="T21" fmla="*/ 17 h 80"/>
                    <a:gd name="T22" fmla="*/ 10 w 54"/>
                    <a:gd name="T23" fmla="*/ 25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4" h="80">
                      <a:moveTo>
                        <a:pt x="10" y="25"/>
                      </a:moveTo>
                      <a:lnTo>
                        <a:pt x="0" y="17"/>
                      </a:lnTo>
                      <a:lnTo>
                        <a:pt x="33" y="80"/>
                      </a:lnTo>
                      <a:lnTo>
                        <a:pt x="54" y="71"/>
                      </a:lnTo>
                      <a:lnTo>
                        <a:pt x="21" y="9"/>
                      </a:lnTo>
                      <a:lnTo>
                        <a:pt x="10" y="0"/>
                      </a:lnTo>
                      <a:lnTo>
                        <a:pt x="21" y="9"/>
                      </a:lnTo>
                      <a:lnTo>
                        <a:pt x="14" y="2"/>
                      </a:lnTo>
                      <a:lnTo>
                        <a:pt x="8" y="2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8" name="Freeform 856"/>
                <p:cNvSpPr>
                  <a:spLocks/>
                </p:cNvSpPr>
                <p:nvPr/>
              </p:nvSpPr>
              <p:spPr bwMode="auto">
                <a:xfrm>
                  <a:off x="1993" y="1394"/>
                  <a:ext cx="31" cy="25"/>
                </a:xfrm>
                <a:custGeom>
                  <a:avLst/>
                  <a:gdLst>
                    <a:gd name="T0" fmla="*/ 25 w 31"/>
                    <a:gd name="T1" fmla="*/ 13 h 25"/>
                    <a:gd name="T2" fmla="*/ 12 w 31"/>
                    <a:gd name="T3" fmla="*/ 25 h 25"/>
                    <a:gd name="T4" fmla="*/ 31 w 31"/>
                    <a:gd name="T5" fmla="*/ 25 h 25"/>
                    <a:gd name="T6" fmla="*/ 31 w 31"/>
                    <a:gd name="T7" fmla="*/ 0 h 25"/>
                    <a:gd name="T8" fmla="*/ 12 w 31"/>
                    <a:gd name="T9" fmla="*/ 0 h 25"/>
                    <a:gd name="T10" fmla="*/ 0 w 31"/>
                    <a:gd name="T11" fmla="*/ 13 h 25"/>
                    <a:gd name="T12" fmla="*/ 12 w 31"/>
                    <a:gd name="T13" fmla="*/ 0 h 25"/>
                    <a:gd name="T14" fmla="*/ 4 w 31"/>
                    <a:gd name="T15" fmla="*/ 4 h 25"/>
                    <a:gd name="T16" fmla="*/ 0 w 31"/>
                    <a:gd name="T17" fmla="*/ 13 h 25"/>
                    <a:gd name="T18" fmla="*/ 4 w 31"/>
                    <a:gd name="T19" fmla="*/ 21 h 25"/>
                    <a:gd name="T20" fmla="*/ 12 w 31"/>
                    <a:gd name="T21" fmla="*/ 25 h 25"/>
                    <a:gd name="T22" fmla="*/ 25 w 31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5">
                      <a:moveTo>
                        <a:pt x="25" y="13"/>
                      </a:moveTo>
                      <a:lnTo>
                        <a:pt x="12" y="25"/>
                      </a:lnTo>
                      <a:lnTo>
                        <a:pt x="31" y="25"/>
                      </a:lnTo>
                      <a:lnTo>
                        <a:pt x="31" y="0"/>
                      </a:lnTo>
                      <a:lnTo>
                        <a:pt x="12" y="0"/>
                      </a:lnTo>
                      <a:lnTo>
                        <a:pt x="0" y="13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09" name="Freeform 857"/>
                <p:cNvSpPr>
                  <a:spLocks/>
                </p:cNvSpPr>
                <p:nvPr/>
              </p:nvSpPr>
              <p:spPr bwMode="auto">
                <a:xfrm>
                  <a:off x="1993" y="1407"/>
                  <a:ext cx="25" cy="29"/>
                </a:xfrm>
                <a:custGeom>
                  <a:avLst/>
                  <a:gdLst>
                    <a:gd name="T0" fmla="*/ 17 w 25"/>
                    <a:gd name="T1" fmla="*/ 27 h 29"/>
                    <a:gd name="T2" fmla="*/ 25 w 25"/>
                    <a:gd name="T3" fmla="*/ 16 h 29"/>
                    <a:gd name="T4" fmla="*/ 25 w 25"/>
                    <a:gd name="T5" fmla="*/ 0 h 29"/>
                    <a:gd name="T6" fmla="*/ 0 w 25"/>
                    <a:gd name="T7" fmla="*/ 0 h 29"/>
                    <a:gd name="T8" fmla="*/ 0 w 25"/>
                    <a:gd name="T9" fmla="*/ 16 h 29"/>
                    <a:gd name="T10" fmla="*/ 8 w 25"/>
                    <a:gd name="T11" fmla="*/ 6 h 29"/>
                    <a:gd name="T12" fmla="*/ 0 w 25"/>
                    <a:gd name="T13" fmla="*/ 16 h 29"/>
                    <a:gd name="T14" fmla="*/ 4 w 25"/>
                    <a:gd name="T15" fmla="*/ 25 h 29"/>
                    <a:gd name="T16" fmla="*/ 12 w 25"/>
                    <a:gd name="T17" fmla="*/ 29 h 29"/>
                    <a:gd name="T18" fmla="*/ 21 w 25"/>
                    <a:gd name="T19" fmla="*/ 25 h 29"/>
                    <a:gd name="T20" fmla="*/ 25 w 25"/>
                    <a:gd name="T21" fmla="*/ 16 h 29"/>
                    <a:gd name="T22" fmla="*/ 17 w 25"/>
                    <a:gd name="T23" fmla="*/ 2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7" y="27"/>
                      </a:moveTo>
                      <a:lnTo>
                        <a:pt x="25" y="16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8" y="6"/>
                      </a:lnTo>
                      <a:lnTo>
                        <a:pt x="0" y="16"/>
                      </a:lnTo>
                      <a:lnTo>
                        <a:pt x="4" y="25"/>
                      </a:lnTo>
                      <a:lnTo>
                        <a:pt x="12" y="29"/>
                      </a:lnTo>
                      <a:lnTo>
                        <a:pt x="21" y="25"/>
                      </a:lnTo>
                      <a:lnTo>
                        <a:pt x="25" y="16"/>
                      </a:lnTo>
                      <a:lnTo>
                        <a:pt x="17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0" name="Freeform 858"/>
                <p:cNvSpPr>
                  <a:spLocks/>
                </p:cNvSpPr>
                <p:nvPr/>
              </p:nvSpPr>
              <p:spPr bwMode="auto">
                <a:xfrm>
                  <a:off x="1978" y="1413"/>
                  <a:ext cx="32" cy="29"/>
                </a:xfrm>
                <a:custGeom>
                  <a:avLst/>
                  <a:gdLst>
                    <a:gd name="T0" fmla="*/ 19 w 32"/>
                    <a:gd name="T1" fmla="*/ 27 h 29"/>
                    <a:gd name="T2" fmla="*/ 15 w 32"/>
                    <a:gd name="T3" fmla="*/ 29 h 29"/>
                    <a:gd name="T4" fmla="*/ 32 w 32"/>
                    <a:gd name="T5" fmla="*/ 21 h 29"/>
                    <a:gd name="T6" fmla="*/ 23 w 32"/>
                    <a:gd name="T7" fmla="*/ 0 h 29"/>
                    <a:gd name="T8" fmla="*/ 7 w 32"/>
                    <a:gd name="T9" fmla="*/ 8 h 29"/>
                    <a:gd name="T10" fmla="*/ 2 w 32"/>
                    <a:gd name="T11" fmla="*/ 10 h 29"/>
                    <a:gd name="T12" fmla="*/ 7 w 32"/>
                    <a:gd name="T13" fmla="*/ 8 h 29"/>
                    <a:gd name="T14" fmla="*/ 0 w 32"/>
                    <a:gd name="T15" fmla="*/ 15 h 29"/>
                    <a:gd name="T16" fmla="*/ 2 w 32"/>
                    <a:gd name="T17" fmla="*/ 21 h 29"/>
                    <a:gd name="T18" fmla="*/ 7 w 32"/>
                    <a:gd name="T19" fmla="*/ 29 h 29"/>
                    <a:gd name="T20" fmla="*/ 15 w 32"/>
                    <a:gd name="T21" fmla="*/ 29 h 29"/>
                    <a:gd name="T22" fmla="*/ 19 w 32"/>
                    <a:gd name="T23" fmla="*/ 2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9">
                      <a:moveTo>
                        <a:pt x="19" y="27"/>
                      </a:moveTo>
                      <a:lnTo>
                        <a:pt x="15" y="29"/>
                      </a:lnTo>
                      <a:lnTo>
                        <a:pt x="32" y="21"/>
                      </a:lnTo>
                      <a:lnTo>
                        <a:pt x="23" y="0"/>
                      </a:lnTo>
                      <a:lnTo>
                        <a:pt x="7" y="8"/>
                      </a:lnTo>
                      <a:lnTo>
                        <a:pt x="2" y="10"/>
                      </a:lnTo>
                      <a:lnTo>
                        <a:pt x="7" y="8"/>
                      </a:lnTo>
                      <a:lnTo>
                        <a:pt x="0" y="15"/>
                      </a:lnTo>
                      <a:lnTo>
                        <a:pt x="2" y="21"/>
                      </a:lnTo>
                      <a:lnTo>
                        <a:pt x="7" y="29"/>
                      </a:lnTo>
                      <a:lnTo>
                        <a:pt x="15" y="29"/>
                      </a:lnTo>
                      <a:lnTo>
                        <a:pt x="19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1" name="Freeform 859"/>
                <p:cNvSpPr>
                  <a:spLocks/>
                </p:cNvSpPr>
                <p:nvPr/>
              </p:nvSpPr>
              <p:spPr bwMode="auto">
                <a:xfrm>
                  <a:off x="1953" y="1423"/>
                  <a:ext cx="44" cy="42"/>
                </a:xfrm>
                <a:custGeom>
                  <a:avLst/>
                  <a:gdLst>
                    <a:gd name="T0" fmla="*/ 23 w 44"/>
                    <a:gd name="T1" fmla="*/ 32 h 42"/>
                    <a:gd name="T2" fmla="*/ 21 w 44"/>
                    <a:gd name="T3" fmla="*/ 38 h 42"/>
                    <a:gd name="T4" fmla="*/ 44 w 44"/>
                    <a:gd name="T5" fmla="*/ 17 h 42"/>
                    <a:gd name="T6" fmla="*/ 27 w 44"/>
                    <a:gd name="T7" fmla="*/ 0 h 42"/>
                    <a:gd name="T8" fmla="*/ 4 w 44"/>
                    <a:gd name="T9" fmla="*/ 21 h 42"/>
                    <a:gd name="T10" fmla="*/ 2 w 44"/>
                    <a:gd name="T11" fmla="*/ 28 h 42"/>
                    <a:gd name="T12" fmla="*/ 4 w 44"/>
                    <a:gd name="T13" fmla="*/ 21 h 42"/>
                    <a:gd name="T14" fmla="*/ 0 w 44"/>
                    <a:gd name="T15" fmla="*/ 30 h 42"/>
                    <a:gd name="T16" fmla="*/ 4 w 44"/>
                    <a:gd name="T17" fmla="*/ 38 h 42"/>
                    <a:gd name="T18" fmla="*/ 13 w 44"/>
                    <a:gd name="T19" fmla="*/ 42 h 42"/>
                    <a:gd name="T20" fmla="*/ 21 w 44"/>
                    <a:gd name="T21" fmla="*/ 38 h 42"/>
                    <a:gd name="T22" fmla="*/ 23 w 44"/>
                    <a:gd name="T23" fmla="*/ 32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42">
                      <a:moveTo>
                        <a:pt x="23" y="32"/>
                      </a:moveTo>
                      <a:lnTo>
                        <a:pt x="21" y="38"/>
                      </a:lnTo>
                      <a:lnTo>
                        <a:pt x="44" y="17"/>
                      </a:lnTo>
                      <a:lnTo>
                        <a:pt x="27" y="0"/>
                      </a:lnTo>
                      <a:lnTo>
                        <a:pt x="4" y="21"/>
                      </a:lnTo>
                      <a:lnTo>
                        <a:pt x="2" y="28"/>
                      </a:lnTo>
                      <a:lnTo>
                        <a:pt x="4" y="21"/>
                      </a:lnTo>
                      <a:lnTo>
                        <a:pt x="0" y="30"/>
                      </a:lnTo>
                      <a:lnTo>
                        <a:pt x="4" y="38"/>
                      </a:lnTo>
                      <a:lnTo>
                        <a:pt x="13" y="42"/>
                      </a:lnTo>
                      <a:lnTo>
                        <a:pt x="21" y="38"/>
                      </a:lnTo>
                      <a:lnTo>
                        <a:pt x="23" y="3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2" name="Freeform 860"/>
                <p:cNvSpPr>
                  <a:spLocks/>
                </p:cNvSpPr>
                <p:nvPr/>
              </p:nvSpPr>
              <p:spPr bwMode="auto">
                <a:xfrm>
                  <a:off x="1947" y="1451"/>
                  <a:ext cx="29" cy="39"/>
                </a:xfrm>
                <a:custGeom>
                  <a:avLst/>
                  <a:gdLst>
                    <a:gd name="T0" fmla="*/ 21 w 29"/>
                    <a:gd name="T1" fmla="*/ 31 h 39"/>
                    <a:gd name="T2" fmla="*/ 21 w 29"/>
                    <a:gd name="T3" fmla="*/ 33 h 39"/>
                    <a:gd name="T4" fmla="*/ 29 w 29"/>
                    <a:gd name="T5" fmla="*/ 4 h 39"/>
                    <a:gd name="T6" fmla="*/ 8 w 29"/>
                    <a:gd name="T7" fmla="*/ 0 h 39"/>
                    <a:gd name="T8" fmla="*/ 0 w 29"/>
                    <a:gd name="T9" fmla="*/ 29 h 39"/>
                    <a:gd name="T10" fmla="*/ 0 w 29"/>
                    <a:gd name="T11" fmla="*/ 31 h 39"/>
                    <a:gd name="T12" fmla="*/ 0 w 29"/>
                    <a:gd name="T13" fmla="*/ 29 h 39"/>
                    <a:gd name="T14" fmla="*/ 2 w 29"/>
                    <a:gd name="T15" fmla="*/ 37 h 39"/>
                    <a:gd name="T16" fmla="*/ 8 w 29"/>
                    <a:gd name="T17" fmla="*/ 39 h 39"/>
                    <a:gd name="T18" fmla="*/ 17 w 29"/>
                    <a:gd name="T19" fmla="*/ 39 h 39"/>
                    <a:gd name="T20" fmla="*/ 21 w 29"/>
                    <a:gd name="T21" fmla="*/ 33 h 39"/>
                    <a:gd name="T22" fmla="*/ 21 w 29"/>
                    <a:gd name="T23" fmla="*/ 31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9">
                      <a:moveTo>
                        <a:pt x="21" y="31"/>
                      </a:moveTo>
                      <a:lnTo>
                        <a:pt x="21" y="33"/>
                      </a:lnTo>
                      <a:lnTo>
                        <a:pt x="29" y="4"/>
                      </a:lnTo>
                      <a:lnTo>
                        <a:pt x="8" y="0"/>
                      </a:lnTo>
                      <a:lnTo>
                        <a:pt x="0" y="29"/>
                      </a:lnTo>
                      <a:lnTo>
                        <a:pt x="0" y="31"/>
                      </a:lnTo>
                      <a:lnTo>
                        <a:pt x="0" y="29"/>
                      </a:lnTo>
                      <a:lnTo>
                        <a:pt x="2" y="37"/>
                      </a:lnTo>
                      <a:lnTo>
                        <a:pt x="8" y="39"/>
                      </a:lnTo>
                      <a:lnTo>
                        <a:pt x="17" y="39"/>
                      </a:lnTo>
                      <a:lnTo>
                        <a:pt x="21" y="33"/>
                      </a:lnTo>
                      <a:lnTo>
                        <a:pt x="21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3" name="Freeform 861"/>
                <p:cNvSpPr>
                  <a:spLocks/>
                </p:cNvSpPr>
                <p:nvPr/>
              </p:nvSpPr>
              <p:spPr bwMode="auto">
                <a:xfrm>
                  <a:off x="1947" y="1482"/>
                  <a:ext cx="25" cy="54"/>
                </a:xfrm>
                <a:custGeom>
                  <a:avLst/>
                  <a:gdLst>
                    <a:gd name="T0" fmla="*/ 23 w 25"/>
                    <a:gd name="T1" fmla="*/ 37 h 54"/>
                    <a:gd name="T2" fmla="*/ 25 w 25"/>
                    <a:gd name="T3" fmla="*/ 46 h 54"/>
                    <a:gd name="T4" fmla="*/ 21 w 25"/>
                    <a:gd name="T5" fmla="*/ 0 h 54"/>
                    <a:gd name="T6" fmla="*/ 0 w 25"/>
                    <a:gd name="T7" fmla="*/ 0 h 54"/>
                    <a:gd name="T8" fmla="*/ 4 w 25"/>
                    <a:gd name="T9" fmla="*/ 46 h 54"/>
                    <a:gd name="T10" fmla="*/ 6 w 25"/>
                    <a:gd name="T11" fmla="*/ 54 h 54"/>
                    <a:gd name="T12" fmla="*/ 4 w 25"/>
                    <a:gd name="T13" fmla="*/ 46 h 54"/>
                    <a:gd name="T14" fmla="*/ 8 w 25"/>
                    <a:gd name="T15" fmla="*/ 52 h 54"/>
                    <a:gd name="T16" fmla="*/ 15 w 25"/>
                    <a:gd name="T17" fmla="*/ 54 h 54"/>
                    <a:gd name="T18" fmla="*/ 21 w 25"/>
                    <a:gd name="T19" fmla="*/ 52 h 54"/>
                    <a:gd name="T20" fmla="*/ 25 w 25"/>
                    <a:gd name="T21" fmla="*/ 46 h 54"/>
                    <a:gd name="T22" fmla="*/ 23 w 25"/>
                    <a:gd name="T23" fmla="*/ 37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54">
                      <a:moveTo>
                        <a:pt x="23" y="37"/>
                      </a:moveTo>
                      <a:lnTo>
                        <a:pt x="25" y="46"/>
                      </a:lnTo>
                      <a:lnTo>
                        <a:pt x="21" y="0"/>
                      </a:lnTo>
                      <a:lnTo>
                        <a:pt x="0" y="0"/>
                      </a:lnTo>
                      <a:lnTo>
                        <a:pt x="4" y="46"/>
                      </a:lnTo>
                      <a:lnTo>
                        <a:pt x="6" y="54"/>
                      </a:lnTo>
                      <a:lnTo>
                        <a:pt x="4" y="46"/>
                      </a:lnTo>
                      <a:lnTo>
                        <a:pt x="8" y="52"/>
                      </a:lnTo>
                      <a:lnTo>
                        <a:pt x="15" y="54"/>
                      </a:lnTo>
                      <a:lnTo>
                        <a:pt x="21" y="52"/>
                      </a:lnTo>
                      <a:lnTo>
                        <a:pt x="25" y="46"/>
                      </a:lnTo>
                      <a:lnTo>
                        <a:pt x="23" y="3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4" name="Freeform 862"/>
                <p:cNvSpPr>
                  <a:spLocks/>
                </p:cNvSpPr>
                <p:nvPr/>
              </p:nvSpPr>
              <p:spPr bwMode="auto">
                <a:xfrm>
                  <a:off x="1953" y="1519"/>
                  <a:ext cx="34" cy="34"/>
                </a:xfrm>
                <a:custGeom>
                  <a:avLst/>
                  <a:gdLst>
                    <a:gd name="T0" fmla="*/ 27 w 34"/>
                    <a:gd name="T1" fmla="*/ 30 h 34"/>
                    <a:gd name="T2" fmla="*/ 29 w 34"/>
                    <a:gd name="T3" fmla="*/ 13 h 34"/>
                    <a:gd name="T4" fmla="*/ 17 w 34"/>
                    <a:gd name="T5" fmla="*/ 0 h 34"/>
                    <a:gd name="T6" fmla="*/ 0 w 34"/>
                    <a:gd name="T7" fmla="*/ 17 h 34"/>
                    <a:gd name="T8" fmla="*/ 13 w 34"/>
                    <a:gd name="T9" fmla="*/ 30 h 34"/>
                    <a:gd name="T10" fmla="*/ 15 w 34"/>
                    <a:gd name="T11" fmla="*/ 13 h 34"/>
                    <a:gd name="T12" fmla="*/ 13 w 34"/>
                    <a:gd name="T13" fmla="*/ 30 h 34"/>
                    <a:gd name="T14" fmla="*/ 21 w 34"/>
                    <a:gd name="T15" fmla="*/ 34 h 34"/>
                    <a:gd name="T16" fmla="*/ 29 w 34"/>
                    <a:gd name="T17" fmla="*/ 30 h 34"/>
                    <a:gd name="T18" fmla="*/ 34 w 34"/>
                    <a:gd name="T19" fmla="*/ 21 h 34"/>
                    <a:gd name="T20" fmla="*/ 29 w 34"/>
                    <a:gd name="T21" fmla="*/ 13 h 34"/>
                    <a:gd name="T22" fmla="*/ 27 w 34"/>
                    <a:gd name="T23" fmla="*/ 3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4">
                      <a:moveTo>
                        <a:pt x="27" y="30"/>
                      </a:moveTo>
                      <a:lnTo>
                        <a:pt x="29" y="13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13" y="30"/>
                      </a:lnTo>
                      <a:lnTo>
                        <a:pt x="15" y="13"/>
                      </a:lnTo>
                      <a:lnTo>
                        <a:pt x="13" y="30"/>
                      </a:lnTo>
                      <a:lnTo>
                        <a:pt x="21" y="34"/>
                      </a:lnTo>
                      <a:lnTo>
                        <a:pt x="29" y="30"/>
                      </a:lnTo>
                      <a:lnTo>
                        <a:pt x="34" y="21"/>
                      </a:lnTo>
                      <a:lnTo>
                        <a:pt x="29" y="13"/>
                      </a:lnTo>
                      <a:lnTo>
                        <a:pt x="27" y="3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5" name="Freeform 863"/>
                <p:cNvSpPr>
                  <a:spLocks/>
                </p:cNvSpPr>
                <p:nvPr/>
              </p:nvSpPr>
              <p:spPr bwMode="auto">
                <a:xfrm>
                  <a:off x="1911" y="1532"/>
                  <a:ext cx="69" cy="54"/>
                </a:xfrm>
                <a:custGeom>
                  <a:avLst/>
                  <a:gdLst>
                    <a:gd name="T0" fmla="*/ 21 w 69"/>
                    <a:gd name="T1" fmla="*/ 48 h 54"/>
                    <a:gd name="T2" fmla="*/ 17 w 69"/>
                    <a:gd name="T3" fmla="*/ 52 h 54"/>
                    <a:gd name="T4" fmla="*/ 69 w 69"/>
                    <a:gd name="T5" fmla="*/ 17 h 54"/>
                    <a:gd name="T6" fmla="*/ 57 w 69"/>
                    <a:gd name="T7" fmla="*/ 0 h 54"/>
                    <a:gd name="T8" fmla="*/ 5 w 69"/>
                    <a:gd name="T9" fmla="*/ 35 h 54"/>
                    <a:gd name="T10" fmla="*/ 0 w 69"/>
                    <a:gd name="T11" fmla="*/ 40 h 54"/>
                    <a:gd name="T12" fmla="*/ 5 w 69"/>
                    <a:gd name="T13" fmla="*/ 35 h 54"/>
                    <a:gd name="T14" fmla="*/ 0 w 69"/>
                    <a:gd name="T15" fmla="*/ 42 h 54"/>
                    <a:gd name="T16" fmla="*/ 3 w 69"/>
                    <a:gd name="T17" fmla="*/ 50 h 54"/>
                    <a:gd name="T18" fmla="*/ 9 w 69"/>
                    <a:gd name="T19" fmla="*/ 54 h 54"/>
                    <a:gd name="T20" fmla="*/ 17 w 69"/>
                    <a:gd name="T21" fmla="*/ 52 h 54"/>
                    <a:gd name="T22" fmla="*/ 21 w 69"/>
                    <a:gd name="T23" fmla="*/ 48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9" h="54">
                      <a:moveTo>
                        <a:pt x="21" y="48"/>
                      </a:moveTo>
                      <a:lnTo>
                        <a:pt x="17" y="52"/>
                      </a:lnTo>
                      <a:lnTo>
                        <a:pt x="69" y="17"/>
                      </a:lnTo>
                      <a:lnTo>
                        <a:pt x="57" y="0"/>
                      </a:lnTo>
                      <a:lnTo>
                        <a:pt x="5" y="35"/>
                      </a:lnTo>
                      <a:lnTo>
                        <a:pt x="0" y="40"/>
                      </a:lnTo>
                      <a:lnTo>
                        <a:pt x="5" y="35"/>
                      </a:lnTo>
                      <a:lnTo>
                        <a:pt x="0" y="42"/>
                      </a:lnTo>
                      <a:lnTo>
                        <a:pt x="3" y="50"/>
                      </a:lnTo>
                      <a:lnTo>
                        <a:pt x="9" y="54"/>
                      </a:lnTo>
                      <a:lnTo>
                        <a:pt x="17" y="52"/>
                      </a:lnTo>
                      <a:lnTo>
                        <a:pt x="21" y="4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6" name="Freeform 864"/>
                <p:cNvSpPr>
                  <a:spLocks/>
                </p:cNvSpPr>
                <p:nvPr/>
              </p:nvSpPr>
              <p:spPr bwMode="auto">
                <a:xfrm>
                  <a:off x="1891" y="1572"/>
                  <a:ext cx="41" cy="73"/>
                </a:xfrm>
                <a:custGeom>
                  <a:avLst/>
                  <a:gdLst>
                    <a:gd name="T0" fmla="*/ 18 w 41"/>
                    <a:gd name="T1" fmla="*/ 71 h 73"/>
                    <a:gd name="T2" fmla="*/ 20 w 41"/>
                    <a:gd name="T3" fmla="*/ 66 h 73"/>
                    <a:gd name="T4" fmla="*/ 41 w 41"/>
                    <a:gd name="T5" fmla="*/ 8 h 73"/>
                    <a:gd name="T6" fmla="*/ 20 w 41"/>
                    <a:gd name="T7" fmla="*/ 0 h 73"/>
                    <a:gd name="T8" fmla="*/ 0 w 41"/>
                    <a:gd name="T9" fmla="*/ 58 h 73"/>
                    <a:gd name="T10" fmla="*/ 2 w 41"/>
                    <a:gd name="T11" fmla="*/ 54 h 73"/>
                    <a:gd name="T12" fmla="*/ 0 w 41"/>
                    <a:gd name="T13" fmla="*/ 58 h 73"/>
                    <a:gd name="T14" fmla="*/ 0 w 41"/>
                    <a:gd name="T15" fmla="*/ 66 h 73"/>
                    <a:gd name="T16" fmla="*/ 8 w 41"/>
                    <a:gd name="T17" fmla="*/ 71 h 73"/>
                    <a:gd name="T18" fmla="*/ 14 w 41"/>
                    <a:gd name="T19" fmla="*/ 73 h 73"/>
                    <a:gd name="T20" fmla="*/ 20 w 41"/>
                    <a:gd name="T21" fmla="*/ 66 h 73"/>
                    <a:gd name="T22" fmla="*/ 18 w 41"/>
                    <a:gd name="T23" fmla="*/ 71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1" h="73">
                      <a:moveTo>
                        <a:pt x="18" y="71"/>
                      </a:moveTo>
                      <a:lnTo>
                        <a:pt x="20" y="66"/>
                      </a:lnTo>
                      <a:lnTo>
                        <a:pt x="41" y="8"/>
                      </a:lnTo>
                      <a:lnTo>
                        <a:pt x="20" y="0"/>
                      </a:lnTo>
                      <a:lnTo>
                        <a:pt x="0" y="58"/>
                      </a:lnTo>
                      <a:lnTo>
                        <a:pt x="2" y="54"/>
                      </a:lnTo>
                      <a:lnTo>
                        <a:pt x="0" y="58"/>
                      </a:lnTo>
                      <a:lnTo>
                        <a:pt x="0" y="66"/>
                      </a:lnTo>
                      <a:lnTo>
                        <a:pt x="8" y="71"/>
                      </a:lnTo>
                      <a:lnTo>
                        <a:pt x="14" y="73"/>
                      </a:lnTo>
                      <a:lnTo>
                        <a:pt x="20" y="66"/>
                      </a:lnTo>
                      <a:lnTo>
                        <a:pt x="18" y="7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7" name="Freeform 865"/>
                <p:cNvSpPr>
                  <a:spLocks/>
                </p:cNvSpPr>
                <p:nvPr/>
              </p:nvSpPr>
              <p:spPr bwMode="auto">
                <a:xfrm>
                  <a:off x="1861" y="1626"/>
                  <a:ext cx="48" cy="50"/>
                </a:xfrm>
                <a:custGeom>
                  <a:avLst/>
                  <a:gdLst>
                    <a:gd name="T0" fmla="*/ 17 w 48"/>
                    <a:gd name="T1" fmla="*/ 48 h 50"/>
                    <a:gd name="T2" fmla="*/ 21 w 48"/>
                    <a:gd name="T3" fmla="*/ 46 h 50"/>
                    <a:gd name="T4" fmla="*/ 48 w 48"/>
                    <a:gd name="T5" fmla="*/ 17 h 50"/>
                    <a:gd name="T6" fmla="*/ 32 w 48"/>
                    <a:gd name="T7" fmla="*/ 0 h 50"/>
                    <a:gd name="T8" fmla="*/ 4 w 48"/>
                    <a:gd name="T9" fmla="*/ 29 h 50"/>
                    <a:gd name="T10" fmla="*/ 9 w 48"/>
                    <a:gd name="T11" fmla="*/ 27 h 50"/>
                    <a:gd name="T12" fmla="*/ 4 w 48"/>
                    <a:gd name="T13" fmla="*/ 29 h 50"/>
                    <a:gd name="T14" fmla="*/ 0 w 48"/>
                    <a:gd name="T15" fmla="*/ 37 h 50"/>
                    <a:gd name="T16" fmla="*/ 4 w 48"/>
                    <a:gd name="T17" fmla="*/ 46 h 50"/>
                    <a:gd name="T18" fmla="*/ 13 w 48"/>
                    <a:gd name="T19" fmla="*/ 50 h 50"/>
                    <a:gd name="T20" fmla="*/ 21 w 48"/>
                    <a:gd name="T21" fmla="*/ 46 h 50"/>
                    <a:gd name="T22" fmla="*/ 17 w 48"/>
                    <a:gd name="T23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" h="50">
                      <a:moveTo>
                        <a:pt x="17" y="48"/>
                      </a:moveTo>
                      <a:lnTo>
                        <a:pt x="21" y="46"/>
                      </a:lnTo>
                      <a:lnTo>
                        <a:pt x="48" y="17"/>
                      </a:lnTo>
                      <a:lnTo>
                        <a:pt x="32" y="0"/>
                      </a:lnTo>
                      <a:lnTo>
                        <a:pt x="4" y="29"/>
                      </a:lnTo>
                      <a:lnTo>
                        <a:pt x="9" y="27"/>
                      </a:lnTo>
                      <a:lnTo>
                        <a:pt x="4" y="29"/>
                      </a:lnTo>
                      <a:lnTo>
                        <a:pt x="0" y="37"/>
                      </a:lnTo>
                      <a:lnTo>
                        <a:pt x="4" y="46"/>
                      </a:lnTo>
                      <a:lnTo>
                        <a:pt x="13" y="50"/>
                      </a:lnTo>
                      <a:lnTo>
                        <a:pt x="21" y="46"/>
                      </a:lnTo>
                      <a:lnTo>
                        <a:pt x="17" y="4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8" name="Freeform 866"/>
                <p:cNvSpPr>
                  <a:spLocks/>
                </p:cNvSpPr>
                <p:nvPr/>
              </p:nvSpPr>
              <p:spPr bwMode="auto">
                <a:xfrm>
                  <a:off x="1824" y="1653"/>
                  <a:ext cx="54" cy="38"/>
                </a:xfrm>
                <a:custGeom>
                  <a:avLst/>
                  <a:gdLst>
                    <a:gd name="T0" fmla="*/ 12 w 54"/>
                    <a:gd name="T1" fmla="*/ 38 h 38"/>
                    <a:gd name="T2" fmla="*/ 14 w 54"/>
                    <a:gd name="T3" fmla="*/ 38 h 38"/>
                    <a:gd name="T4" fmla="*/ 54 w 54"/>
                    <a:gd name="T5" fmla="*/ 21 h 38"/>
                    <a:gd name="T6" fmla="*/ 46 w 54"/>
                    <a:gd name="T7" fmla="*/ 0 h 38"/>
                    <a:gd name="T8" fmla="*/ 6 w 54"/>
                    <a:gd name="T9" fmla="*/ 17 h 38"/>
                    <a:gd name="T10" fmla="*/ 8 w 54"/>
                    <a:gd name="T11" fmla="*/ 17 h 38"/>
                    <a:gd name="T12" fmla="*/ 6 w 54"/>
                    <a:gd name="T13" fmla="*/ 17 h 38"/>
                    <a:gd name="T14" fmla="*/ 0 w 54"/>
                    <a:gd name="T15" fmla="*/ 23 h 38"/>
                    <a:gd name="T16" fmla="*/ 2 w 54"/>
                    <a:gd name="T17" fmla="*/ 29 h 38"/>
                    <a:gd name="T18" fmla="*/ 6 w 54"/>
                    <a:gd name="T19" fmla="*/ 38 h 38"/>
                    <a:gd name="T20" fmla="*/ 14 w 54"/>
                    <a:gd name="T21" fmla="*/ 38 h 38"/>
                    <a:gd name="T22" fmla="*/ 12 w 54"/>
                    <a:gd name="T23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4" h="38">
                      <a:moveTo>
                        <a:pt x="12" y="38"/>
                      </a:moveTo>
                      <a:lnTo>
                        <a:pt x="14" y="38"/>
                      </a:lnTo>
                      <a:lnTo>
                        <a:pt x="54" y="21"/>
                      </a:lnTo>
                      <a:lnTo>
                        <a:pt x="46" y="0"/>
                      </a:lnTo>
                      <a:lnTo>
                        <a:pt x="6" y="17"/>
                      </a:lnTo>
                      <a:lnTo>
                        <a:pt x="8" y="17"/>
                      </a:lnTo>
                      <a:lnTo>
                        <a:pt x="6" y="17"/>
                      </a:lnTo>
                      <a:lnTo>
                        <a:pt x="0" y="23"/>
                      </a:lnTo>
                      <a:lnTo>
                        <a:pt x="2" y="29"/>
                      </a:lnTo>
                      <a:lnTo>
                        <a:pt x="6" y="38"/>
                      </a:lnTo>
                      <a:lnTo>
                        <a:pt x="14" y="38"/>
                      </a:lnTo>
                      <a:lnTo>
                        <a:pt x="12" y="3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19" name="Freeform 867"/>
                <p:cNvSpPr>
                  <a:spLocks/>
                </p:cNvSpPr>
                <p:nvPr/>
              </p:nvSpPr>
              <p:spPr bwMode="auto">
                <a:xfrm>
                  <a:off x="1790" y="1670"/>
                  <a:ext cx="46" cy="31"/>
                </a:xfrm>
                <a:custGeom>
                  <a:avLst/>
                  <a:gdLst>
                    <a:gd name="T0" fmla="*/ 9 w 46"/>
                    <a:gd name="T1" fmla="*/ 31 h 31"/>
                    <a:gd name="T2" fmla="*/ 11 w 46"/>
                    <a:gd name="T3" fmla="*/ 31 h 31"/>
                    <a:gd name="T4" fmla="*/ 46 w 46"/>
                    <a:gd name="T5" fmla="*/ 21 h 31"/>
                    <a:gd name="T6" fmla="*/ 42 w 46"/>
                    <a:gd name="T7" fmla="*/ 0 h 31"/>
                    <a:gd name="T8" fmla="*/ 6 w 46"/>
                    <a:gd name="T9" fmla="*/ 10 h 31"/>
                    <a:gd name="T10" fmla="*/ 9 w 46"/>
                    <a:gd name="T11" fmla="*/ 10 h 31"/>
                    <a:gd name="T12" fmla="*/ 6 w 46"/>
                    <a:gd name="T13" fmla="*/ 10 h 31"/>
                    <a:gd name="T14" fmla="*/ 0 w 46"/>
                    <a:gd name="T15" fmla="*/ 14 h 31"/>
                    <a:gd name="T16" fmla="*/ 0 w 46"/>
                    <a:gd name="T17" fmla="*/ 23 h 31"/>
                    <a:gd name="T18" fmla="*/ 2 w 46"/>
                    <a:gd name="T19" fmla="*/ 29 h 31"/>
                    <a:gd name="T20" fmla="*/ 11 w 46"/>
                    <a:gd name="T21" fmla="*/ 31 h 31"/>
                    <a:gd name="T22" fmla="*/ 9 w 46"/>
                    <a:gd name="T23" fmla="*/ 3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31">
                      <a:moveTo>
                        <a:pt x="9" y="31"/>
                      </a:moveTo>
                      <a:lnTo>
                        <a:pt x="11" y="31"/>
                      </a:lnTo>
                      <a:lnTo>
                        <a:pt x="46" y="21"/>
                      </a:lnTo>
                      <a:lnTo>
                        <a:pt x="42" y="0"/>
                      </a:lnTo>
                      <a:lnTo>
                        <a:pt x="6" y="10"/>
                      </a:lnTo>
                      <a:lnTo>
                        <a:pt x="9" y="10"/>
                      </a:lnTo>
                      <a:lnTo>
                        <a:pt x="6" y="10"/>
                      </a:lnTo>
                      <a:lnTo>
                        <a:pt x="0" y="14"/>
                      </a:lnTo>
                      <a:lnTo>
                        <a:pt x="0" y="23"/>
                      </a:lnTo>
                      <a:lnTo>
                        <a:pt x="2" y="29"/>
                      </a:lnTo>
                      <a:lnTo>
                        <a:pt x="11" y="31"/>
                      </a:lnTo>
                      <a:lnTo>
                        <a:pt x="9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0" name="Freeform 868"/>
                <p:cNvSpPr>
                  <a:spLocks/>
                </p:cNvSpPr>
                <p:nvPr/>
              </p:nvSpPr>
              <p:spPr bwMode="auto">
                <a:xfrm>
                  <a:off x="1757" y="1680"/>
                  <a:ext cx="42" cy="25"/>
                </a:xfrm>
                <a:custGeom>
                  <a:avLst/>
                  <a:gdLst>
                    <a:gd name="T0" fmla="*/ 12 w 42"/>
                    <a:gd name="T1" fmla="*/ 25 h 25"/>
                    <a:gd name="T2" fmla="*/ 8 w 42"/>
                    <a:gd name="T3" fmla="*/ 25 h 25"/>
                    <a:gd name="T4" fmla="*/ 42 w 42"/>
                    <a:gd name="T5" fmla="*/ 21 h 25"/>
                    <a:gd name="T6" fmla="*/ 42 w 42"/>
                    <a:gd name="T7" fmla="*/ 0 h 25"/>
                    <a:gd name="T8" fmla="*/ 8 w 42"/>
                    <a:gd name="T9" fmla="*/ 4 h 25"/>
                    <a:gd name="T10" fmla="*/ 4 w 42"/>
                    <a:gd name="T11" fmla="*/ 4 h 25"/>
                    <a:gd name="T12" fmla="*/ 8 w 42"/>
                    <a:gd name="T13" fmla="*/ 4 h 25"/>
                    <a:gd name="T14" fmla="*/ 2 w 42"/>
                    <a:gd name="T15" fmla="*/ 8 h 25"/>
                    <a:gd name="T16" fmla="*/ 0 w 42"/>
                    <a:gd name="T17" fmla="*/ 15 h 25"/>
                    <a:gd name="T18" fmla="*/ 2 w 42"/>
                    <a:gd name="T19" fmla="*/ 21 h 25"/>
                    <a:gd name="T20" fmla="*/ 8 w 42"/>
                    <a:gd name="T21" fmla="*/ 25 h 25"/>
                    <a:gd name="T22" fmla="*/ 12 w 42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25">
                      <a:moveTo>
                        <a:pt x="12" y="25"/>
                      </a:moveTo>
                      <a:lnTo>
                        <a:pt x="8" y="25"/>
                      </a:lnTo>
                      <a:lnTo>
                        <a:pt x="42" y="21"/>
                      </a:lnTo>
                      <a:lnTo>
                        <a:pt x="42" y="0"/>
                      </a:lnTo>
                      <a:lnTo>
                        <a:pt x="8" y="4"/>
                      </a:lnTo>
                      <a:lnTo>
                        <a:pt x="4" y="4"/>
                      </a:lnTo>
                      <a:lnTo>
                        <a:pt x="8" y="4"/>
                      </a:lnTo>
                      <a:lnTo>
                        <a:pt x="2" y="8"/>
                      </a:lnTo>
                      <a:lnTo>
                        <a:pt x="0" y="15"/>
                      </a:lnTo>
                      <a:lnTo>
                        <a:pt x="2" y="21"/>
                      </a:lnTo>
                      <a:lnTo>
                        <a:pt x="8" y="25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1" name="Freeform 869"/>
                <p:cNvSpPr>
                  <a:spLocks/>
                </p:cNvSpPr>
                <p:nvPr/>
              </p:nvSpPr>
              <p:spPr bwMode="auto">
                <a:xfrm>
                  <a:off x="1740" y="1684"/>
                  <a:ext cx="29" cy="30"/>
                </a:xfrm>
                <a:custGeom>
                  <a:avLst/>
                  <a:gdLst>
                    <a:gd name="T0" fmla="*/ 6 w 29"/>
                    <a:gd name="T1" fmla="*/ 30 h 30"/>
                    <a:gd name="T2" fmla="*/ 15 w 29"/>
                    <a:gd name="T3" fmla="*/ 30 h 30"/>
                    <a:gd name="T4" fmla="*/ 29 w 29"/>
                    <a:gd name="T5" fmla="*/ 21 h 30"/>
                    <a:gd name="T6" fmla="*/ 21 w 29"/>
                    <a:gd name="T7" fmla="*/ 0 h 30"/>
                    <a:gd name="T8" fmla="*/ 6 w 29"/>
                    <a:gd name="T9" fmla="*/ 9 h 30"/>
                    <a:gd name="T10" fmla="*/ 15 w 29"/>
                    <a:gd name="T11" fmla="*/ 9 h 30"/>
                    <a:gd name="T12" fmla="*/ 6 w 29"/>
                    <a:gd name="T13" fmla="*/ 9 h 30"/>
                    <a:gd name="T14" fmla="*/ 0 w 29"/>
                    <a:gd name="T15" fmla="*/ 15 h 30"/>
                    <a:gd name="T16" fmla="*/ 2 w 29"/>
                    <a:gd name="T17" fmla="*/ 21 h 30"/>
                    <a:gd name="T18" fmla="*/ 6 w 29"/>
                    <a:gd name="T19" fmla="*/ 30 h 30"/>
                    <a:gd name="T20" fmla="*/ 15 w 29"/>
                    <a:gd name="T21" fmla="*/ 30 h 30"/>
                    <a:gd name="T22" fmla="*/ 6 w 29"/>
                    <a:gd name="T23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0">
                      <a:moveTo>
                        <a:pt x="6" y="30"/>
                      </a:moveTo>
                      <a:lnTo>
                        <a:pt x="15" y="30"/>
                      </a:lnTo>
                      <a:lnTo>
                        <a:pt x="29" y="21"/>
                      </a:lnTo>
                      <a:lnTo>
                        <a:pt x="21" y="0"/>
                      </a:lnTo>
                      <a:lnTo>
                        <a:pt x="6" y="9"/>
                      </a:lnTo>
                      <a:lnTo>
                        <a:pt x="15" y="9"/>
                      </a:lnTo>
                      <a:lnTo>
                        <a:pt x="6" y="9"/>
                      </a:lnTo>
                      <a:lnTo>
                        <a:pt x="0" y="15"/>
                      </a:lnTo>
                      <a:lnTo>
                        <a:pt x="2" y="21"/>
                      </a:lnTo>
                      <a:lnTo>
                        <a:pt x="6" y="30"/>
                      </a:lnTo>
                      <a:lnTo>
                        <a:pt x="15" y="30"/>
                      </a:lnTo>
                      <a:lnTo>
                        <a:pt x="6" y="3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2" name="Freeform 870"/>
                <p:cNvSpPr>
                  <a:spLocks/>
                </p:cNvSpPr>
                <p:nvPr/>
              </p:nvSpPr>
              <p:spPr bwMode="auto">
                <a:xfrm>
                  <a:off x="1711" y="1680"/>
                  <a:ext cx="44" cy="34"/>
                </a:xfrm>
                <a:custGeom>
                  <a:avLst/>
                  <a:gdLst>
                    <a:gd name="T0" fmla="*/ 14 w 44"/>
                    <a:gd name="T1" fmla="*/ 21 h 34"/>
                    <a:gd name="T2" fmla="*/ 6 w 44"/>
                    <a:gd name="T3" fmla="*/ 21 h 34"/>
                    <a:gd name="T4" fmla="*/ 35 w 44"/>
                    <a:gd name="T5" fmla="*/ 34 h 34"/>
                    <a:gd name="T6" fmla="*/ 44 w 44"/>
                    <a:gd name="T7" fmla="*/ 13 h 34"/>
                    <a:gd name="T8" fmla="*/ 14 w 44"/>
                    <a:gd name="T9" fmla="*/ 0 h 34"/>
                    <a:gd name="T10" fmla="*/ 6 w 44"/>
                    <a:gd name="T11" fmla="*/ 0 h 34"/>
                    <a:gd name="T12" fmla="*/ 14 w 44"/>
                    <a:gd name="T13" fmla="*/ 0 h 34"/>
                    <a:gd name="T14" fmla="*/ 6 w 44"/>
                    <a:gd name="T15" fmla="*/ 0 h 34"/>
                    <a:gd name="T16" fmla="*/ 2 w 44"/>
                    <a:gd name="T17" fmla="*/ 6 h 34"/>
                    <a:gd name="T18" fmla="*/ 0 w 44"/>
                    <a:gd name="T19" fmla="*/ 15 h 34"/>
                    <a:gd name="T20" fmla="*/ 6 w 44"/>
                    <a:gd name="T21" fmla="*/ 21 h 34"/>
                    <a:gd name="T22" fmla="*/ 14 w 44"/>
                    <a:gd name="T23" fmla="*/ 21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34">
                      <a:moveTo>
                        <a:pt x="14" y="21"/>
                      </a:moveTo>
                      <a:lnTo>
                        <a:pt x="6" y="21"/>
                      </a:lnTo>
                      <a:lnTo>
                        <a:pt x="35" y="34"/>
                      </a:lnTo>
                      <a:lnTo>
                        <a:pt x="44" y="13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1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3" name="Freeform 871"/>
                <p:cNvSpPr>
                  <a:spLocks/>
                </p:cNvSpPr>
                <p:nvPr/>
              </p:nvSpPr>
              <p:spPr bwMode="auto">
                <a:xfrm>
                  <a:off x="1688" y="1680"/>
                  <a:ext cx="37" cy="29"/>
                </a:xfrm>
                <a:custGeom>
                  <a:avLst/>
                  <a:gdLst>
                    <a:gd name="T0" fmla="*/ 21 w 37"/>
                    <a:gd name="T1" fmla="*/ 23 h 29"/>
                    <a:gd name="T2" fmla="*/ 14 w 37"/>
                    <a:gd name="T3" fmla="*/ 29 h 29"/>
                    <a:gd name="T4" fmla="*/ 37 w 37"/>
                    <a:gd name="T5" fmla="*/ 21 h 29"/>
                    <a:gd name="T6" fmla="*/ 29 w 37"/>
                    <a:gd name="T7" fmla="*/ 0 h 29"/>
                    <a:gd name="T8" fmla="*/ 6 w 37"/>
                    <a:gd name="T9" fmla="*/ 8 h 29"/>
                    <a:gd name="T10" fmla="*/ 0 w 37"/>
                    <a:gd name="T11" fmla="*/ 15 h 29"/>
                    <a:gd name="T12" fmla="*/ 6 w 37"/>
                    <a:gd name="T13" fmla="*/ 8 h 29"/>
                    <a:gd name="T14" fmla="*/ 0 w 37"/>
                    <a:gd name="T15" fmla="*/ 15 h 29"/>
                    <a:gd name="T16" fmla="*/ 2 w 37"/>
                    <a:gd name="T17" fmla="*/ 21 h 29"/>
                    <a:gd name="T18" fmla="*/ 6 w 37"/>
                    <a:gd name="T19" fmla="*/ 29 h 29"/>
                    <a:gd name="T20" fmla="*/ 14 w 37"/>
                    <a:gd name="T21" fmla="*/ 29 h 29"/>
                    <a:gd name="T22" fmla="*/ 21 w 37"/>
                    <a:gd name="T23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" h="29">
                      <a:moveTo>
                        <a:pt x="21" y="23"/>
                      </a:moveTo>
                      <a:lnTo>
                        <a:pt x="14" y="29"/>
                      </a:lnTo>
                      <a:lnTo>
                        <a:pt x="37" y="21"/>
                      </a:lnTo>
                      <a:lnTo>
                        <a:pt x="29" y="0"/>
                      </a:lnTo>
                      <a:lnTo>
                        <a:pt x="6" y="8"/>
                      </a:lnTo>
                      <a:lnTo>
                        <a:pt x="0" y="15"/>
                      </a:lnTo>
                      <a:lnTo>
                        <a:pt x="6" y="8"/>
                      </a:lnTo>
                      <a:lnTo>
                        <a:pt x="0" y="15"/>
                      </a:lnTo>
                      <a:lnTo>
                        <a:pt x="2" y="21"/>
                      </a:lnTo>
                      <a:lnTo>
                        <a:pt x="6" y="29"/>
                      </a:lnTo>
                      <a:lnTo>
                        <a:pt x="14" y="29"/>
                      </a:lnTo>
                      <a:lnTo>
                        <a:pt x="21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4" name="Freeform 872"/>
                <p:cNvSpPr>
                  <a:spLocks/>
                </p:cNvSpPr>
                <p:nvPr/>
              </p:nvSpPr>
              <p:spPr bwMode="auto">
                <a:xfrm>
                  <a:off x="1675" y="1695"/>
                  <a:ext cx="34" cy="39"/>
                </a:xfrm>
                <a:custGeom>
                  <a:avLst/>
                  <a:gdLst>
                    <a:gd name="T0" fmla="*/ 13 w 34"/>
                    <a:gd name="T1" fmla="*/ 39 h 39"/>
                    <a:gd name="T2" fmla="*/ 21 w 34"/>
                    <a:gd name="T3" fmla="*/ 33 h 39"/>
                    <a:gd name="T4" fmla="*/ 34 w 34"/>
                    <a:gd name="T5" fmla="*/ 8 h 39"/>
                    <a:gd name="T6" fmla="*/ 13 w 34"/>
                    <a:gd name="T7" fmla="*/ 0 h 39"/>
                    <a:gd name="T8" fmla="*/ 0 w 34"/>
                    <a:gd name="T9" fmla="*/ 25 h 39"/>
                    <a:gd name="T10" fmla="*/ 9 w 34"/>
                    <a:gd name="T11" fmla="*/ 19 h 39"/>
                    <a:gd name="T12" fmla="*/ 0 w 34"/>
                    <a:gd name="T13" fmla="*/ 25 h 39"/>
                    <a:gd name="T14" fmla="*/ 0 w 34"/>
                    <a:gd name="T15" fmla="*/ 33 h 39"/>
                    <a:gd name="T16" fmla="*/ 9 w 34"/>
                    <a:gd name="T17" fmla="*/ 37 h 39"/>
                    <a:gd name="T18" fmla="*/ 15 w 34"/>
                    <a:gd name="T19" fmla="*/ 39 h 39"/>
                    <a:gd name="T20" fmla="*/ 21 w 34"/>
                    <a:gd name="T21" fmla="*/ 33 h 39"/>
                    <a:gd name="T22" fmla="*/ 13 w 34"/>
                    <a:gd name="T23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9">
                      <a:moveTo>
                        <a:pt x="13" y="39"/>
                      </a:moveTo>
                      <a:lnTo>
                        <a:pt x="21" y="33"/>
                      </a:lnTo>
                      <a:lnTo>
                        <a:pt x="34" y="8"/>
                      </a:lnTo>
                      <a:lnTo>
                        <a:pt x="13" y="0"/>
                      </a:lnTo>
                      <a:lnTo>
                        <a:pt x="0" y="25"/>
                      </a:lnTo>
                      <a:lnTo>
                        <a:pt x="9" y="19"/>
                      </a:lnTo>
                      <a:lnTo>
                        <a:pt x="0" y="25"/>
                      </a:lnTo>
                      <a:lnTo>
                        <a:pt x="0" y="33"/>
                      </a:lnTo>
                      <a:lnTo>
                        <a:pt x="9" y="37"/>
                      </a:lnTo>
                      <a:lnTo>
                        <a:pt x="15" y="39"/>
                      </a:lnTo>
                      <a:lnTo>
                        <a:pt x="21" y="33"/>
                      </a:lnTo>
                      <a:lnTo>
                        <a:pt x="13" y="3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5" name="Freeform 873"/>
                <p:cNvSpPr>
                  <a:spLocks/>
                </p:cNvSpPr>
                <p:nvPr/>
              </p:nvSpPr>
              <p:spPr bwMode="auto">
                <a:xfrm>
                  <a:off x="1629" y="1714"/>
                  <a:ext cx="59" cy="29"/>
                </a:xfrm>
                <a:custGeom>
                  <a:avLst/>
                  <a:gdLst>
                    <a:gd name="T0" fmla="*/ 15 w 59"/>
                    <a:gd name="T1" fmla="*/ 29 h 29"/>
                    <a:gd name="T2" fmla="*/ 11 w 59"/>
                    <a:gd name="T3" fmla="*/ 29 h 29"/>
                    <a:gd name="T4" fmla="*/ 59 w 59"/>
                    <a:gd name="T5" fmla="*/ 20 h 29"/>
                    <a:gd name="T6" fmla="*/ 55 w 59"/>
                    <a:gd name="T7" fmla="*/ 0 h 29"/>
                    <a:gd name="T8" fmla="*/ 7 w 59"/>
                    <a:gd name="T9" fmla="*/ 8 h 29"/>
                    <a:gd name="T10" fmla="*/ 2 w 59"/>
                    <a:gd name="T11" fmla="*/ 8 h 29"/>
                    <a:gd name="T12" fmla="*/ 7 w 59"/>
                    <a:gd name="T13" fmla="*/ 8 h 29"/>
                    <a:gd name="T14" fmla="*/ 0 w 59"/>
                    <a:gd name="T15" fmla="*/ 12 h 29"/>
                    <a:gd name="T16" fmla="*/ 0 w 59"/>
                    <a:gd name="T17" fmla="*/ 20 h 29"/>
                    <a:gd name="T18" fmla="*/ 2 w 59"/>
                    <a:gd name="T19" fmla="*/ 27 h 29"/>
                    <a:gd name="T20" fmla="*/ 11 w 59"/>
                    <a:gd name="T21" fmla="*/ 29 h 29"/>
                    <a:gd name="T22" fmla="*/ 15 w 59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9">
                      <a:moveTo>
                        <a:pt x="15" y="29"/>
                      </a:moveTo>
                      <a:lnTo>
                        <a:pt x="11" y="29"/>
                      </a:lnTo>
                      <a:lnTo>
                        <a:pt x="59" y="20"/>
                      </a:lnTo>
                      <a:lnTo>
                        <a:pt x="55" y="0"/>
                      </a:lnTo>
                      <a:lnTo>
                        <a:pt x="7" y="8"/>
                      </a:lnTo>
                      <a:lnTo>
                        <a:pt x="2" y="8"/>
                      </a:lnTo>
                      <a:lnTo>
                        <a:pt x="7" y="8"/>
                      </a:lnTo>
                      <a:lnTo>
                        <a:pt x="0" y="12"/>
                      </a:lnTo>
                      <a:lnTo>
                        <a:pt x="0" y="20"/>
                      </a:lnTo>
                      <a:lnTo>
                        <a:pt x="2" y="27"/>
                      </a:lnTo>
                      <a:lnTo>
                        <a:pt x="11" y="29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6" name="Freeform 874"/>
                <p:cNvSpPr>
                  <a:spLocks/>
                </p:cNvSpPr>
                <p:nvPr/>
              </p:nvSpPr>
              <p:spPr bwMode="auto">
                <a:xfrm>
                  <a:off x="1587" y="1722"/>
                  <a:ext cx="57" cy="48"/>
                </a:xfrm>
                <a:custGeom>
                  <a:avLst/>
                  <a:gdLst>
                    <a:gd name="T0" fmla="*/ 15 w 57"/>
                    <a:gd name="T1" fmla="*/ 46 h 48"/>
                    <a:gd name="T2" fmla="*/ 17 w 57"/>
                    <a:gd name="T3" fmla="*/ 46 h 48"/>
                    <a:gd name="T4" fmla="*/ 57 w 57"/>
                    <a:gd name="T5" fmla="*/ 21 h 48"/>
                    <a:gd name="T6" fmla="*/ 44 w 57"/>
                    <a:gd name="T7" fmla="*/ 0 h 48"/>
                    <a:gd name="T8" fmla="*/ 5 w 57"/>
                    <a:gd name="T9" fmla="*/ 25 h 48"/>
                    <a:gd name="T10" fmla="*/ 7 w 57"/>
                    <a:gd name="T11" fmla="*/ 25 h 48"/>
                    <a:gd name="T12" fmla="*/ 5 w 57"/>
                    <a:gd name="T13" fmla="*/ 25 h 48"/>
                    <a:gd name="T14" fmla="*/ 0 w 57"/>
                    <a:gd name="T15" fmla="*/ 33 h 48"/>
                    <a:gd name="T16" fmla="*/ 3 w 57"/>
                    <a:gd name="T17" fmla="*/ 42 h 48"/>
                    <a:gd name="T18" fmla="*/ 9 w 57"/>
                    <a:gd name="T19" fmla="*/ 48 h 48"/>
                    <a:gd name="T20" fmla="*/ 17 w 57"/>
                    <a:gd name="T21" fmla="*/ 46 h 48"/>
                    <a:gd name="T22" fmla="*/ 15 w 57"/>
                    <a:gd name="T23" fmla="*/ 46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7" h="48">
                      <a:moveTo>
                        <a:pt x="15" y="46"/>
                      </a:moveTo>
                      <a:lnTo>
                        <a:pt x="17" y="46"/>
                      </a:lnTo>
                      <a:lnTo>
                        <a:pt x="57" y="21"/>
                      </a:lnTo>
                      <a:lnTo>
                        <a:pt x="44" y="0"/>
                      </a:lnTo>
                      <a:lnTo>
                        <a:pt x="5" y="25"/>
                      </a:lnTo>
                      <a:lnTo>
                        <a:pt x="7" y="25"/>
                      </a:lnTo>
                      <a:lnTo>
                        <a:pt x="5" y="25"/>
                      </a:lnTo>
                      <a:lnTo>
                        <a:pt x="0" y="33"/>
                      </a:lnTo>
                      <a:lnTo>
                        <a:pt x="3" y="42"/>
                      </a:lnTo>
                      <a:lnTo>
                        <a:pt x="9" y="48"/>
                      </a:lnTo>
                      <a:lnTo>
                        <a:pt x="17" y="46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7" name="Freeform 875"/>
                <p:cNvSpPr>
                  <a:spLocks/>
                </p:cNvSpPr>
                <p:nvPr/>
              </p:nvSpPr>
              <p:spPr bwMode="auto">
                <a:xfrm>
                  <a:off x="1564" y="1747"/>
                  <a:ext cx="38" cy="29"/>
                </a:xfrm>
                <a:custGeom>
                  <a:avLst/>
                  <a:gdLst>
                    <a:gd name="T0" fmla="*/ 9 w 38"/>
                    <a:gd name="T1" fmla="*/ 29 h 29"/>
                    <a:gd name="T2" fmla="*/ 15 w 38"/>
                    <a:gd name="T3" fmla="*/ 29 h 29"/>
                    <a:gd name="T4" fmla="*/ 38 w 38"/>
                    <a:gd name="T5" fmla="*/ 21 h 29"/>
                    <a:gd name="T6" fmla="*/ 30 w 38"/>
                    <a:gd name="T7" fmla="*/ 0 h 29"/>
                    <a:gd name="T8" fmla="*/ 7 w 38"/>
                    <a:gd name="T9" fmla="*/ 8 h 29"/>
                    <a:gd name="T10" fmla="*/ 13 w 38"/>
                    <a:gd name="T11" fmla="*/ 8 h 29"/>
                    <a:gd name="T12" fmla="*/ 7 w 38"/>
                    <a:gd name="T13" fmla="*/ 8 h 29"/>
                    <a:gd name="T14" fmla="*/ 0 w 38"/>
                    <a:gd name="T15" fmla="*/ 15 h 29"/>
                    <a:gd name="T16" fmla="*/ 3 w 38"/>
                    <a:gd name="T17" fmla="*/ 21 h 29"/>
                    <a:gd name="T18" fmla="*/ 7 w 38"/>
                    <a:gd name="T19" fmla="*/ 29 h 29"/>
                    <a:gd name="T20" fmla="*/ 15 w 38"/>
                    <a:gd name="T21" fmla="*/ 29 h 29"/>
                    <a:gd name="T22" fmla="*/ 9 w 38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29">
                      <a:moveTo>
                        <a:pt x="9" y="29"/>
                      </a:moveTo>
                      <a:lnTo>
                        <a:pt x="15" y="29"/>
                      </a:lnTo>
                      <a:lnTo>
                        <a:pt x="38" y="21"/>
                      </a:lnTo>
                      <a:lnTo>
                        <a:pt x="30" y="0"/>
                      </a:lnTo>
                      <a:lnTo>
                        <a:pt x="7" y="8"/>
                      </a:lnTo>
                      <a:lnTo>
                        <a:pt x="13" y="8"/>
                      </a:lnTo>
                      <a:lnTo>
                        <a:pt x="7" y="8"/>
                      </a:lnTo>
                      <a:lnTo>
                        <a:pt x="0" y="15"/>
                      </a:lnTo>
                      <a:lnTo>
                        <a:pt x="3" y="21"/>
                      </a:lnTo>
                      <a:lnTo>
                        <a:pt x="7" y="29"/>
                      </a:lnTo>
                      <a:lnTo>
                        <a:pt x="15" y="29"/>
                      </a:lnTo>
                      <a:lnTo>
                        <a:pt x="9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8" name="Freeform 876"/>
                <p:cNvSpPr>
                  <a:spLocks/>
                </p:cNvSpPr>
                <p:nvPr/>
              </p:nvSpPr>
              <p:spPr bwMode="auto">
                <a:xfrm>
                  <a:off x="1527" y="1747"/>
                  <a:ext cx="50" cy="29"/>
                </a:xfrm>
                <a:custGeom>
                  <a:avLst/>
                  <a:gdLst>
                    <a:gd name="T0" fmla="*/ 10 w 50"/>
                    <a:gd name="T1" fmla="*/ 21 h 29"/>
                    <a:gd name="T2" fmla="*/ 6 w 50"/>
                    <a:gd name="T3" fmla="*/ 21 h 29"/>
                    <a:gd name="T4" fmla="*/ 46 w 50"/>
                    <a:gd name="T5" fmla="*/ 29 h 29"/>
                    <a:gd name="T6" fmla="*/ 50 w 50"/>
                    <a:gd name="T7" fmla="*/ 8 h 29"/>
                    <a:gd name="T8" fmla="*/ 10 w 50"/>
                    <a:gd name="T9" fmla="*/ 0 h 29"/>
                    <a:gd name="T10" fmla="*/ 6 w 50"/>
                    <a:gd name="T11" fmla="*/ 0 h 29"/>
                    <a:gd name="T12" fmla="*/ 10 w 50"/>
                    <a:gd name="T13" fmla="*/ 0 h 29"/>
                    <a:gd name="T14" fmla="*/ 2 w 50"/>
                    <a:gd name="T15" fmla="*/ 2 h 29"/>
                    <a:gd name="T16" fmla="*/ 0 w 50"/>
                    <a:gd name="T17" fmla="*/ 8 h 29"/>
                    <a:gd name="T18" fmla="*/ 0 w 50"/>
                    <a:gd name="T19" fmla="*/ 17 h 29"/>
                    <a:gd name="T20" fmla="*/ 6 w 50"/>
                    <a:gd name="T21" fmla="*/ 21 h 29"/>
                    <a:gd name="T22" fmla="*/ 10 w 50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0" h="29">
                      <a:moveTo>
                        <a:pt x="10" y="21"/>
                      </a:moveTo>
                      <a:lnTo>
                        <a:pt x="6" y="21"/>
                      </a:lnTo>
                      <a:lnTo>
                        <a:pt x="46" y="29"/>
                      </a:lnTo>
                      <a:lnTo>
                        <a:pt x="50" y="8"/>
                      </a:lnTo>
                      <a:lnTo>
                        <a:pt x="10" y="0"/>
                      </a:lnTo>
                      <a:lnTo>
                        <a:pt x="6" y="0"/>
                      </a:lnTo>
                      <a:lnTo>
                        <a:pt x="10" y="0"/>
                      </a:lnTo>
                      <a:lnTo>
                        <a:pt x="2" y="2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6" y="21"/>
                      </a:lnTo>
                      <a:lnTo>
                        <a:pt x="1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29" name="Freeform 877"/>
                <p:cNvSpPr>
                  <a:spLocks/>
                </p:cNvSpPr>
                <p:nvPr/>
              </p:nvSpPr>
              <p:spPr bwMode="auto">
                <a:xfrm>
                  <a:off x="1510" y="1747"/>
                  <a:ext cx="27" cy="25"/>
                </a:xfrm>
                <a:custGeom>
                  <a:avLst/>
                  <a:gdLst>
                    <a:gd name="T0" fmla="*/ 0 w 27"/>
                    <a:gd name="T1" fmla="*/ 15 h 25"/>
                    <a:gd name="T2" fmla="*/ 15 w 27"/>
                    <a:gd name="T3" fmla="*/ 25 h 25"/>
                    <a:gd name="T4" fmla="*/ 27 w 27"/>
                    <a:gd name="T5" fmla="*/ 21 h 25"/>
                    <a:gd name="T6" fmla="*/ 23 w 27"/>
                    <a:gd name="T7" fmla="*/ 0 h 25"/>
                    <a:gd name="T8" fmla="*/ 11 w 27"/>
                    <a:gd name="T9" fmla="*/ 4 h 25"/>
                    <a:gd name="T10" fmla="*/ 25 w 27"/>
                    <a:gd name="T11" fmla="*/ 15 h 25"/>
                    <a:gd name="T12" fmla="*/ 11 w 27"/>
                    <a:gd name="T13" fmla="*/ 4 h 25"/>
                    <a:gd name="T14" fmla="*/ 4 w 27"/>
                    <a:gd name="T15" fmla="*/ 8 h 25"/>
                    <a:gd name="T16" fmla="*/ 4 w 27"/>
                    <a:gd name="T17" fmla="*/ 17 h 25"/>
                    <a:gd name="T18" fmla="*/ 6 w 27"/>
                    <a:gd name="T19" fmla="*/ 23 h 25"/>
                    <a:gd name="T20" fmla="*/ 15 w 27"/>
                    <a:gd name="T21" fmla="*/ 25 h 25"/>
                    <a:gd name="T22" fmla="*/ 0 w 27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0" y="15"/>
                      </a:moveTo>
                      <a:lnTo>
                        <a:pt x="15" y="25"/>
                      </a:lnTo>
                      <a:lnTo>
                        <a:pt x="27" y="21"/>
                      </a:lnTo>
                      <a:lnTo>
                        <a:pt x="23" y="0"/>
                      </a:lnTo>
                      <a:lnTo>
                        <a:pt x="11" y="4"/>
                      </a:lnTo>
                      <a:lnTo>
                        <a:pt x="25" y="15"/>
                      </a:lnTo>
                      <a:lnTo>
                        <a:pt x="11" y="4"/>
                      </a:lnTo>
                      <a:lnTo>
                        <a:pt x="4" y="8"/>
                      </a:lnTo>
                      <a:lnTo>
                        <a:pt x="4" y="17"/>
                      </a:lnTo>
                      <a:lnTo>
                        <a:pt x="6" y="23"/>
                      </a:lnTo>
                      <a:lnTo>
                        <a:pt x="15" y="25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0" name="Freeform 878"/>
                <p:cNvSpPr>
                  <a:spLocks/>
                </p:cNvSpPr>
                <p:nvPr/>
              </p:nvSpPr>
              <p:spPr bwMode="auto">
                <a:xfrm>
                  <a:off x="1510" y="1732"/>
                  <a:ext cx="25" cy="30"/>
                </a:xfrm>
                <a:custGeom>
                  <a:avLst/>
                  <a:gdLst>
                    <a:gd name="T0" fmla="*/ 21 w 25"/>
                    <a:gd name="T1" fmla="*/ 19 h 30"/>
                    <a:gd name="T2" fmla="*/ 0 w 25"/>
                    <a:gd name="T3" fmla="*/ 13 h 30"/>
                    <a:gd name="T4" fmla="*/ 0 w 25"/>
                    <a:gd name="T5" fmla="*/ 30 h 30"/>
                    <a:gd name="T6" fmla="*/ 25 w 25"/>
                    <a:gd name="T7" fmla="*/ 30 h 30"/>
                    <a:gd name="T8" fmla="*/ 25 w 25"/>
                    <a:gd name="T9" fmla="*/ 13 h 30"/>
                    <a:gd name="T10" fmla="*/ 4 w 25"/>
                    <a:gd name="T11" fmla="*/ 7 h 30"/>
                    <a:gd name="T12" fmla="*/ 25 w 25"/>
                    <a:gd name="T13" fmla="*/ 13 h 30"/>
                    <a:gd name="T14" fmla="*/ 21 w 25"/>
                    <a:gd name="T15" fmla="*/ 2 h 30"/>
                    <a:gd name="T16" fmla="*/ 13 w 25"/>
                    <a:gd name="T17" fmla="*/ 0 h 30"/>
                    <a:gd name="T18" fmla="*/ 4 w 25"/>
                    <a:gd name="T19" fmla="*/ 2 h 30"/>
                    <a:gd name="T20" fmla="*/ 0 w 25"/>
                    <a:gd name="T21" fmla="*/ 13 h 30"/>
                    <a:gd name="T22" fmla="*/ 21 w 25"/>
                    <a:gd name="T23" fmla="*/ 19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0">
                      <a:moveTo>
                        <a:pt x="21" y="19"/>
                      </a:moveTo>
                      <a:lnTo>
                        <a:pt x="0" y="13"/>
                      </a:lnTo>
                      <a:lnTo>
                        <a:pt x="0" y="30"/>
                      </a:lnTo>
                      <a:lnTo>
                        <a:pt x="25" y="30"/>
                      </a:lnTo>
                      <a:lnTo>
                        <a:pt x="25" y="13"/>
                      </a:lnTo>
                      <a:lnTo>
                        <a:pt x="4" y="7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2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1" name="Freeform 879"/>
                <p:cNvSpPr>
                  <a:spLocks/>
                </p:cNvSpPr>
                <p:nvPr/>
              </p:nvSpPr>
              <p:spPr bwMode="auto">
                <a:xfrm>
                  <a:off x="1504" y="1739"/>
                  <a:ext cx="27" cy="29"/>
                </a:xfrm>
                <a:custGeom>
                  <a:avLst/>
                  <a:gdLst>
                    <a:gd name="T0" fmla="*/ 14 w 27"/>
                    <a:gd name="T1" fmla="*/ 29 h 29"/>
                    <a:gd name="T2" fmla="*/ 19 w 27"/>
                    <a:gd name="T3" fmla="*/ 25 h 29"/>
                    <a:gd name="T4" fmla="*/ 27 w 27"/>
                    <a:gd name="T5" fmla="*/ 12 h 29"/>
                    <a:gd name="T6" fmla="*/ 10 w 27"/>
                    <a:gd name="T7" fmla="*/ 0 h 29"/>
                    <a:gd name="T8" fmla="*/ 2 w 27"/>
                    <a:gd name="T9" fmla="*/ 12 h 29"/>
                    <a:gd name="T10" fmla="*/ 6 w 27"/>
                    <a:gd name="T11" fmla="*/ 8 h 29"/>
                    <a:gd name="T12" fmla="*/ 2 w 27"/>
                    <a:gd name="T13" fmla="*/ 12 h 29"/>
                    <a:gd name="T14" fmla="*/ 0 w 27"/>
                    <a:gd name="T15" fmla="*/ 20 h 29"/>
                    <a:gd name="T16" fmla="*/ 4 w 27"/>
                    <a:gd name="T17" fmla="*/ 27 h 29"/>
                    <a:gd name="T18" fmla="*/ 12 w 27"/>
                    <a:gd name="T19" fmla="*/ 29 h 29"/>
                    <a:gd name="T20" fmla="*/ 19 w 27"/>
                    <a:gd name="T21" fmla="*/ 25 h 29"/>
                    <a:gd name="T22" fmla="*/ 14 w 27"/>
                    <a:gd name="T2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14" y="29"/>
                      </a:moveTo>
                      <a:lnTo>
                        <a:pt x="19" y="25"/>
                      </a:lnTo>
                      <a:lnTo>
                        <a:pt x="27" y="12"/>
                      </a:lnTo>
                      <a:lnTo>
                        <a:pt x="10" y="0"/>
                      </a:lnTo>
                      <a:lnTo>
                        <a:pt x="2" y="12"/>
                      </a:lnTo>
                      <a:lnTo>
                        <a:pt x="6" y="8"/>
                      </a:lnTo>
                      <a:lnTo>
                        <a:pt x="2" y="12"/>
                      </a:lnTo>
                      <a:lnTo>
                        <a:pt x="0" y="20"/>
                      </a:lnTo>
                      <a:lnTo>
                        <a:pt x="4" y="27"/>
                      </a:lnTo>
                      <a:lnTo>
                        <a:pt x="12" y="29"/>
                      </a:lnTo>
                      <a:lnTo>
                        <a:pt x="19" y="25"/>
                      </a:lnTo>
                      <a:lnTo>
                        <a:pt x="14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2" name="Freeform 880"/>
                <p:cNvSpPr>
                  <a:spLocks/>
                </p:cNvSpPr>
                <p:nvPr/>
              </p:nvSpPr>
              <p:spPr bwMode="auto">
                <a:xfrm>
                  <a:off x="1473" y="1747"/>
                  <a:ext cx="45" cy="37"/>
                </a:xfrm>
                <a:custGeom>
                  <a:avLst/>
                  <a:gdLst>
                    <a:gd name="T0" fmla="*/ 14 w 45"/>
                    <a:gd name="T1" fmla="*/ 37 h 37"/>
                    <a:gd name="T2" fmla="*/ 14 w 45"/>
                    <a:gd name="T3" fmla="*/ 37 h 37"/>
                    <a:gd name="T4" fmla="*/ 45 w 45"/>
                    <a:gd name="T5" fmla="*/ 21 h 37"/>
                    <a:gd name="T6" fmla="*/ 37 w 45"/>
                    <a:gd name="T7" fmla="*/ 0 h 37"/>
                    <a:gd name="T8" fmla="*/ 6 w 45"/>
                    <a:gd name="T9" fmla="*/ 17 h 37"/>
                    <a:gd name="T10" fmla="*/ 6 w 45"/>
                    <a:gd name="T11" fmla="*/ 17 h 37"/>
                    <a:gd name="T12" fmla="*/ 6 w 45"/>
                    <a:gd name="T13" fmla="*/ 17 h 37"/>
                    <a:gd name="T14" fmla="*/ 0 w 45"/>
                    <a:gd name="T15" fmla="*/ 23 h 37"/>
                    <a:gd name="T16" fmla="*/ 2 w 45"/>
                    <a:gd name="T17" fmla="*/ 29 h 37"/>
                    <a:gd name="T18" fmla="*/ 6 w 45"/>
                    <a:gd name="T19" fmla="*/ 37 h 37"/>
                    <a:gd name="T20" fmla="*/ 14 w 45"/>
                    <a:gd name="T21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5" h="37">
                      <a:moveTo>
                        <a:pt x="14" y="37"/>
                      </a:moveTo>
                      <a:lnTo>
                        <a:pt x="14" y="37"/>
                      </a:lnTo>
                      <a:lnTo>
                        <a:pt x="45" y="21"/>
                      </a:lnTo>
                      <a:lnTo>
                        <a:pt x="37" y="0"/>
                      </a:lnTo>
                      <a:lnTo>
                        <a:pt x="6" y="17"/>
                      </a:lnTo>
                      <a:lnTo>
                        <a:pt x="6" y="17"/>
                      </a:lnTo>
                      <a:lnTo>
                        <a:pt x="6" y="17"/>
                      </a:lnTo>
                      <a:lnTo>
                        <a:pt x="0" y="23"/>
                      </a:lnTo>
                      <a:lnTo>
                        <a:pt x="2" y="29"/>
                      </a:lnTo>
                      <a:lnTo>
                        <a:pt x="6" y="37"/>
                      </a:lnTo>
                      <a:lnTo>
                        <a:pt x="14" y="3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3" name="Freeform 881"/>
                <p:cNvSpPr>
                  <a:spLocks/>
                </p:cNvSpPr>
                <p:nvPr/>
              </p:nvSpPr>
              <p:spPr bwMode="auto">
                <a:xfrm>
                  <a:off x="1437" y="1764"/>
                  <a:ext cx="50" cy="37"/>
                </a:xfrm>
                <a:custGeom>
                  <a:avLst/>
                  <a:gdLst>
                    <a:gd name="T0" fmla="*/ 21 w 50"/>
                    <a:gd name="T1" fmla="*/ 31 h 37"/>
                    <a:gd name="T2" fmla="*/ 15 w 50"/>
                    <a:gd name="T3" fmla="*/ 37 h 37"/>
                    <a:gd name="T4" fmla="*/ 50 w 50"/>
                    <a:gd name="T5" fmla="*/ 20 h 37"/>
                    <a:gd name="T6" fmla="*/ 42 w 50"/>
                    <a:gd name="T7" fmla="*/ 0 h 37"/>
                    <a:gd name="T8" fmla="*/ 6 w 50"/>
                    <a:gd name="T9" fmla="*/ 16 h 37"/>
                    <a:gd name="T10" fmla="*/ 0 w 50"/>
                    <a:gd name="T11" fmla="*/ 23 h 37"/>
                    <a:gd name="T12" fmla="*/ 6 w 50"/>
                    <a:gd name="T13" fmla="*/ 16 h 37"/>
                    <a:gd name="T14" fmla="*/ 0 w 50"/>
                    <a:gd name="T15" fmla="*/ 23 h 37"/>
                    <a:gd name="T16" fmla="*/ 2 w 50"/>
                    <a:gd name="T17" fmla="*/ 29 h 37"/>
                    <a:gd name="T18" fmla="*/ 6 w 50"/>
                    <a:gd name="T19" fmla="*/ 37 h 37"/>
                    <a:gd name="T20" fmla="*/ 15 w 50"/>
                    <a:gd name="T21" fmla="*/ 37 h 37"/>
                    <a:gd name="T22" fmla="*/ 21 w 50"/>
                    <a:gd name="T23" fmla="*/ 31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0" h="37">
                      <a:moveTo>
                        <a:pt x="21" y="31"/>
                      </a:moveTo>
                      <a:lnTo>
                        <a:pt x="15" y="37"/>
                      </a:lnTo>
                      <a:lnTo>
                        <a:pt x="50" y="20"/>
                      </a:lnTo>
                      <a:lnTo>
                        <a:pt x="42" y="0"/>
                      </a:lnTo>
                      <a:lnTo>
                        <a:pt x="6" y="16"/>
                      </a:lnTo>
                      <a:lnTo>
                        <a:pt x="0" y="23"/>
                      </a:lnTo>
                      <a:lnTo>
                        <a:pt x="6" y="16"/>
                      </a:lnTo>
                      <a:lnTo>
                        <a:pt x="0" y="23"/>
                      </a:lnTo>
                      <a:lnTo>
                        <a:pt x="2" y="29"/>
                      </a:lnTo>
                      <a:lnTo>
                        <a:pt x="6" y="37"/>
                      </a:lnTo>
                      <a:lnTo>
                        <a:pt x="15" y="37"/>
                      </a:lnTo>
                      <a:lnTo>
                        <a:pt x="21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4" name="Freeform 882"/>
                <p:cNvSpPr>
                  <a:spLocks/>
                </p:cNvSpPr>
                <p:nvPr/>
              </p:nvSpPr>
              <p:spPr bwMode="auto">
                <a:xfrm>
                  <a:off x="1429" y="1787"/>
                  <a:ext cx="29" cy="31"/>
                </a:xfrm>
                <a:custGeom>
                  <a:avLst/>
                  <a:gdLst>
                    <a:gd name="T0" fmla="*/ 16 w 29"/>
                    <a:gd name="T1" fmla="*/ 29 h 31"/>
                    <a:gd name="T2" fmla="*/ 21 w 29"/>
                    <a:gd name="T3" fmla="*/ 25 h 31"/>
                    <a:gd name="T4" fmla="*/ 29 w 29"/>
                    <a:gd name="T5" fmla="*/ 8 h 31"/>
                    <a:gd name="T6" fmla="*/ 8 w 29"/>
                    <a:gd name="T7" fmla="*/ 0 h 31"/>
                    <a:gd name="T8" fmla="*/ 0 w 29"/>
                    <a:gd name="T9" fmla="*/ 16 h 31"/>
                    <a:gd name="T10" fmla="*/ 4 w 29"/>
                    <a:gd name="T11" fmla="*/ 12 h 31"/>
                    <a:gd name="T12" fmla="*/ 0 w 29"/>
                    <a:gd name="T13" fmla="*/ 16 h 31"/>
                    <a:gd name="T14" fmla="*/ 0 w 29"/>
                    <a:gd name="T15" fmla="*/ 25 h 31"/>
                    <a:gd name="T16" fmla="*/ 8 w 29"/>
                    <a:gd name="T17" fmla="*/ 29 h 31"/>
                    <a:gd name="T18" fmla="*/ 14 w 29"/>
                    <a:gd name="T19" fmla="*/ 31 h 31"/>
                    <a:gd name="T20" fmla="*/ 21 w 29"/>
                    <a:gd name="T21" fmla="*/ 25 h 31"/>
                    <a:gd name="T22" fmla="*/ 16 w 29"/>
                    <a:gd name="T23" fmla="*/ 29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16" y="29"/>
                      </a:moveTo>
                      <a:lnTo>
                        <a:pt x="21" y="25"/>
                      </a:lnTo>
                      <a:lnTo>
                        <a:pt x="29" y="8"/>
                      </a:lnTo>
                      <a:lnTo>
                        <a:pt x="8" y="0"/>
                      </a:lnTo>
                      <a:lnTo>
                        <a:pt x="0" y="16"/>
                      </a:lnTo>
                      <a:lnTo>
                        <a:pt x="4" y="12"/>
                      </a:lnTo>
                      <a:lnTo>
                        <a:pt x="0" y="16"/>
                      </a:lnTo>
                      <a:lnTo>
                        <a:pt x="0" y="25"/>
                      </a:lnTo>
                      <a:lnTo>
                        <a:pt x="8" y="29"/>
                      </a:lnTo>
                      <a:lnTo>
                        <a:pt x="14" y="31"/>
                      </a:lnTo>
                      <a:lnTo>
                        <a:pt x="21" y="25"/>
                      </a:lnTo>
                      <a:lnTo>
                        <a:pt x="16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5" name="Freeform 883"/>
                <p:cNvSpPr>
                  <a:spLocks/>
                </p:cNvSpPr>
                <p:nvPr/>
              </p:nvSpPr>
              <p:spPr bwMode="auto">
                <a:xfrm>
                  <a:off x="1416" y="1799"/>
                  <a:ext cx="29" cy="27"/>
                </a:xfrm>
                <a:custGeom>
                  <a:avLst/>
                  <a:gdLst>
                    <a:gd name="T0" fmla="*/ 19 w 29"/>
                    <a:gd name="T1" fmla="*/ 25 h 27"/>
                    <a:gd name="T2" fmla="*/ 17 w 29"/>
                    <a:gd name="T3" fmla="*/ 25 h 27"/>
                    <a:gd name="T4" fmla="*/ 29 w 29"/>
                    <a:gd name="T5" fmla="*/ 17 h 27"/>
                    <a:gd name="T6" fmla="*/ 17 w 29"/>
                    <a:gd name="T7" fmla="*/ 0 h 27"/>
                    <a:gd name="T8" fmla="*/ 4 w 29"/>
                    <a:gd name="T9" fmla="*/ 8 h 27"/>
                    <a:gd name="T10" fmla="*/ 2 w 29"/>
                    <a:gd name="T11" fmla="*/ 8 h 27"/>
                    <a:gd name="T12" fmla="*/ 4 w 29"/>
                    <a:gd name="T13" fmla="*/ 8 h 27"/>
                    <a:gd name="T14" fmla="*/ 0 w 29"/>
                    <a:gd name="T15" fmla="*/ 15 h 27"/>
                    <a:gd name="T16" fmla="*/ 2 w 29"/>
                    <a:gd name="T17" fmla="*/ 23 h 27"/>
                    <a:gd name="T18" fmla="*/ 8 w 29"/>
                    <a:gd name="T19" fmla="*/ 27 h 27"/>
                    <a:gd name="T20" fmla="*/ 17 w 29"/>
                    <a:gd name="T21" fmla="*/ 25 h 27"/>
                    <a:gd name="T22" fmla="*/ 19 w 29"/>
                    <a:gd name="T23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9" y="25"/>
                      </a:moveTo>
                      <a:lnTo>
                        <a:pt x="17" y="25"/>
                      </a:lnTo>
                      <a:lnTo>
                        <a:pt x="29" y="17"/>
                      </a:lnTo>
                      <a:lnTo>
                        <a:pt x="17" y="0"/>
                      </a:lnTo>
                      <a:lnTo>
                        <a:pt x="4" y="8"/>
                      </a:lnTo>
                      <a:lnTo>
                        <a:pt x="2" y="8"/>
                      </a:lnTo>
                      <a:lnTo>
                        <a:pt x="4" y="8"/>
                      </a:lnTo>
                      <a:lnTo>
                        <a:pt x="0" y="15"/>
                      </a:lnTo>
                      <a:lnTo>
                        <a:pt x="2" y="23"/>
                      </a:lnTo>
                      <a:lnTo>
                        <a:pt x="8" y="27"/>
                      </a:lnTo>
                      <a:lnTo>
                        <a:pt x="17" y="25"/>
                      </a:lnTo>
                      <a:lnTo>
                        <a:pt x="1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6" name="Freeform 884"/>
                <p:cNvSpPr>
                  <a:spLocks/>
                </p:cNvSpPr>
                <p:nvPr/>
              </p:nvSpPr>
              <p:spPr bwMode="auto">
                <a:xfrm>
                  <a:off x="1399" y="1807"/>
                  <a:ext cx="36" cy="36"/>
                </a:xfrm>
                <a:custGeom>
                  <a:avLst/>
                  <a:gdLst>
                    <a:gd name="T0" fmla="*/ 15 w 36"/>
                    <a:gd name="T1" fmla="*/ 34 h 36"/>
                    <a:gd name="T2" fmla="*/ 21 w 36"/>
                    <a:gd name="T3" fmla="*/ 32 h 36"/>
                    <a:gd name="T4" fmla="*/ 36 w 36"/>
                    <a:gd name="T5" fmla="*/ 17 h 36"/>
                    <a:gd name="T6" fmla="*/ 19 w 36"/>
                    <a:gd name="T7" fmla="*/ 0 h 36"/>
                    <a:gd name="T8" fmla="*/ 5 w 36"/>
                    <a:gd name="T9" fmla="*/ 15 h 36"/>
                    <a:gd name="T10" fmla="*/ 11 w 36"/>
                    <a:gd name="T11" fmla="*/ 13 h 36"/>
                    <a:gd name="T12" fmla="*/ 5 w 36"/>
                    <a:gd name="T13" fmla="*/ 15 h 36"/>
                    <a:gd name="T14" fmla="*/ 0 w 36"/>
                    <a:gd name="T15" fmla="*/ 23 h 36"/>
                    <a:gd name="T16" fmla="*/ 5 w 36"/>
                    <a:gd name="T17" fmla="*/ 32 h 36"/>
                    <a:gd name="T18" fmla="*/ 13 w 36"/>
                    <a:gd name="T19" fmla="*/ 36 h 36"/>
                    <a:gd name="T20" fmla="*/ 21 w 36"/>
                    <a:gd name="T21" fmla="*/ 32 h 36"/>
                    <a:gd name="T22" fmla="*/ 15 w 36"/>
                    <a:gd name="T23" fmla="*/ 34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6">
                      <a:moveTo>
                        <a:pt x="15" y="34"/>
                      </a:moveTo>
                      <a:lnTo>
                        <a:pt x="21" y="32"/>
                      </a:lnTo>
                      <a:lnTo>
                        <a:pt x="36" y="17"/>
                      </a:lnTo>
                      <a:lnTo>
                        <a:pt x="19" y="0"/>
                      </a:lnTo>
                      <a:lnTo>
                        <a:pt x="5" y="15"/>
                      </a:lnTo>
                      <a:lnTo>
                        <a:pt x="11" y="13"/>
                      </a:lnTo>
                      <a:lnTo>
                        <a:pt x="5" y="15"/>
                      </a:lnTo>
                      <a:lnTo>
                        <a:pt x="0" y="23"/>
                      </a:lnTo>
                      <a:lnTo>
                        <a:pt x="5" y="32"/>
                      </a:lnTo>
                      <a:lnTo>
                        <a:pt x="13" y="36"/>
                      </a:lnTo>
                      <a:lnTo>
                        <a:pt x="21" y="32"/>
                      </a:lnTo>
                      <a:lnTo>
                        <a:pt x="15" y="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7" name="Freeform 885"/>
                <p:cNvSpPr>
                  <a:spLocks/>
                </p:cNvSpPr>
                <p:nvPr/>
              </p:nvSpPr>
              <p:spPr bwMode="auto">
                <a:xfrm>
                  <a:off x="1364" y="1820"/>
                  <a:ext cx="50" cy="33"/>
                </a:xfrm>
                <a:custGeom>
                  <a:avLst/>
                  <a:gdLst>
                    <a:gd name="T0" fmla="*/ 12 w 50"/>
                    <a:gd name="T1" fmla="*/ 33 h 33"/>
                    <a:gd name="T2" fmla="*/ 10 w 50"/>
                    <a:gd name="T3" fmla="*/ 33 h 33"/>
                    <a:gd name="T4" fmla="*/ 50 w 50"/>
                    <a:gd name="T5" fmla="*/ 21 h 33"/>
                    <a:gd name="T6" fmla="*/ 46 w 50"/>
                    <a:gd name="T7" fmla="*/ 0 h 33"/>
                    <a:gd name="T8" fmla="*/ 6 w 50"/>
                    <a:gd name="T9" fmla="*/ 12 h 33"/>
                    <a:gd name="T10" fmla="*/ 4 w 50"/>
                    <a:gd name="T11" fmla="*/ 12 h 33"/>
                    <a:gd name="T12" fmla="*/ 6 w 50"/>
                    <a:gd name="T13" fmla="*/ 12 h 33"/>
                    <a:gd name="T14" fmla="*/ 0 w 50"/>
                    <a:gd name="T15" fmla="*/ 17 h 33"/>
                    <a:gd name="T16" fmla="*/ 0 w 50"/>
                    <a:gd name="T17" fmla="*/ 25 h 33"/>
                    <a:gd name="T18" fmla="*/ 2 w 50"/>
                    <a:gd name="T19" fmla="*/ 31 h 33"/>
                    <a:gd name="T20" fmla="*/ 10 w 50"/>
                    <a:gd name="T21" fmla="*/ 33 h 33"/>
                    <a:gd name="T22" fmla="*/ 12 w 50"/>
                    <a:gd name="T23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0" h="33">
                      <a:moveTo>
                        <a:pt x="12" y="33"/>
                      </a:moveTo>
                      <a:lnTo>
                        <a:pt x="10" y="33"/>
                      </a:lnTo>
                      <a:lnTo>
                        <a:pt x="50" y="21"/>
                      </a:lnTo>
                      <a:lnTo>
                        <a:pt x="46" y="0"/>
                      </a:lnTo>
                      <a:lnTo>
                        <a:pt x="6" y="12"/>
                      </a:lnTo>
                      <a:lnTo>
                        <a:pt x="4" y="12"/>
                      </a:lnTo>
                      <a:lnTo>
                        <a:pt x="6" y="12"/>
                      </a:lnTo>
                      <a:lnTo>
                        <a:pt x="0" y="17"/>
                      </a:lnTo>
                      <a:lnTo>
                        <a:pt x="0" y="25"/>
                      </a:lnTo>
                      <a:lnTo>
                        <a:pt x="2" y="31"/>
                      </a:lnTo>
                      <a:lnTo>
                        <a:pt x="10" y="33"/>
                      </a:lnTo>
                      <a:lnTo>
                        <a:pt x="12" y="3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8" name="Freeform 886"/>
                <p:cNvSpPr>
                  <a:spLocks/>
                </p:cNvSpPr>
                <p:nvPr/>
              </p:nvSpPr>
              <p:spPr bwMode="auto">
                <a:xfrm>
                  <a:off x="1337" y="1832"/>
                  <a:ext cx="39" cy="34"/>
                </a:xfrm>
                <a:custGeom>
                  <a:avLst/>
                  <a:gdLst>
                    <a:gd name="T0" fmla="*/ 21 w 39"/>
                    <a:gd name="T1" fmla="*/ 28 h 34"/>
                    <a:gd name="T2" fmla="*/ 14 w 39"/>
                    <a:gd name="T3" fmla="*/ 34 h 34"/>
                    <a:gd name="T4" fmla="*/ 39 w 39"/>
                    <a:gd name="T5" fmla="*/ 21 h 34"/>
                    <a:gd name="T6" fmla="*/ 31 w 39"/>
                    <a:gd name="T7" fmla="*/ 0 h 34"/>
                    <a:gd name="T8" fmla="*/ 6 w 39"/>
                    <a:gd name="T9" fmla="*/ 13 h 34"/>
                    <a:gd name="T10" fmla="*/ 0 w 39"/>
                    <a:gd name="T11" fmla="*/ 19 h 34"/>
                    <a:gd name="T12" fmla="*/ 6 w 39"/>
                    <a:gd name="T13" fmla="*/ 13 h 34"/>
                    <a:gd name="T14" fmla="*/ 0 w 39"/>
                    <a:gd name="T15" fmla="*/ 19 h 34"/>
                    <a:gd name="T16" fmla="*/ 2 w 39"/>
                    <a:gd name="T17" fmla="*/ 25 h 34"/>
                    <a:gd name="T18" fmla="*/ 6 w 39"/>
                    <a:gd name="T19" fmla="*/ 34 h 34"/>
                    <a:gd name="T20" fmla="*/ 14 w 39"/>
                    <a:gd name="T21" fmla="*/ 34 h 34"/>
                    <a:gd name="T22" fmla="*/ 21 w 39"/>
                    <a:gd name="T23" fmla="*/ 2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34">
                      <a:moveTo>
                        <a:pt x="21" y="28"/>
                      </a:moveTo>
                      <a:lnTo>
                        <a:pt x="14" y="34"/>
                      </a:lnTo>
                      <a:lnTo>
                        <a:pt x="39" y="21"/>
                      </a:lnTo>
                      <a:lnTo>
                        <a:pt x="31" y="0"/>
                      </a:lnTo>
                      <a:lnTo>
                        <a:pt x="6" y="13"/>
                      </a:lnTo>
                      <a:lnTo>
                        <a:pt x="0" y="19"/>
                      </a:lnTo>
                      <a:lnTo>
                        <a:pt x="6" y="13"/>
                      </a:lnTo>
                      <a:lnTo>
                        <a:pt x="0" y="19"/>
                      </a:lnTo>
                      <a:lnTo>
                        <a:pt x="2" y="25"/>
                      </a:lnTo>
                      <a:lnTo>
                        <a:pt x="6" y="34"/>
                      </a:lnTo>
                      <a:lnTo>
                        <a:pt x="14" y="34"/>
                      </a:lnTo>
                      <a:lnTo>
                        <a:pt x="21" y="2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39" name="Freeform 887"/>
                <p:cNvSpPr>
                  <a:spLocks/>
                </p:cNvSpPr>
                <p:nvPr/>
              </p:nvSpPr>
              <p:spPr bwMode="auto">
                <a:xfrm>
                  <a:off x="1314" y="1851"/>
                  <a:ext cx="44" cy="65"/>
                </a:xfrm>
                <a:custGeom>
                  <a:avLst/>
                  <a:gdLst>
                    <a:gd name="T0" fmla="*/ 16 w 44"/>
                    <a:gd name="T1" fmla="*/ 63 h 65"/>
                    <a:gd name="T2" fmla="*/ 21 w 44"/>
                    <a:gd name="T3" fmla="*/ 59 h 65"/>
                    <a:gd name="T4" fmla="*/ 44 w 44"/>
                    <a:gd name="T5" fmla="*/ 9 h 65"/>
                    <a:gd name="T6" fmla="*/ 23 w 44"/>
                    <a:gd name="T7" fmla="*/ 0 h 65"/>
                    <a:gd name="T8" fmla="*/ 0 w 44"/>
                    <a:gd name="T9" fmla="*/ 50 h 65"/>
                    <a:gd name="T10" fmla="*/ 4 w 44"/>
                    <a:gd name="T11" fmla="*/ 46 h 65"/>
                    <a:gd name="T12" fmla="*/ 0 w 44"/>
                    <a:gd name="T13" fmla="*/ 50 h 65"/>
                    <a:gd name="T14" fmla="*/ 0 w 44"/>
                    <a:gd name="T15" fmla="*/ 59 h 65"/>
                    <a:gd name="T16" fmla="*/ 8 w 44"/>
                    <a:gd name="T17" fmla="*/ 63 h 65"/>
                    <a:gd name="T18" fmla="*/ 14 w 44"/>
                    <a:gd name="T19" fmla="*/ 65 h 65"/>
                    <a:gd name="T20" fmla="*/ 21 w 44"/>
                    <a:gd name="T21" fmla="*/ 59 h 65"/>
                    <a:gd name="T22" fmla="*/ 16 w 44"/>
                    <a:gd name="T23" fmla="*/ 63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65">
                      <a:moveTo>
                        <a:pt x="16" y="63"/>
                      </a:moveTo>
                      <a:lnTo>
                        <a:pt x="21" y="59"/>
                      </a:lnTo>
                      <a:lnTo>
                        <a:pt x="44" y="9"/>
                      </a:lnTo>
                      <a:lnTo>
                        <a:pt x="23" y="0"/>
                      </a:lnTo>
                      <a:lnTo>
                        <a:pt x="0" y="50"/>
                      </a:lnTo>
                      <a:lnTo>
                        <a:pt x="4" y="46"/>
                      </a:lnTo>
                      <a:lnTo>
                        <a:pt x="0" y="50"/>
                      </a:lnTo>
                      <a:lnTo>
                        <a:pt x="0" y="59"/>
                      </a:lnTo>
                      <a:lnTo>
                        <a:pt x="8" y="63"/>
                      </a:lnTo>
                      <a:lnTo>
                        <a:pt x="14" y="65"/>
                      </a:lnTo>
                      <a:lnTo>
                        <a:pt x="21" y="59"/>
                      </a:lnTo>
                      <a:lnTo>
                        <a:pt x="16" y="6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0" name="Freeform 888"/>
                <p:cNvSpPr>
                  <a:spLocks/>
                </p:cNvSpPr>
                <p:nvPr/>
              </p:nvSpPr>
              <p:spPr bwMode="auto">
                <a:xfrm>
                  <a:off x="1297" y="1897"/>
                  <a:ext cx="33" cy="31"/>
                </a:xfrm>
                <a:custGeom>
                  <a:avLst/>
                  <a:gdLst>
                    <a:gd name="T0" fmla="*/ 0 w 33"/>
                    <a:gd name="T1" fmla="*/ 21 h 31"/>
                    <a:gd name="T2" fmla="*/ 17 w 33"/>
                    <a:gd name="T3" fmla="*/ 29 h 31"/>
                    <a:gd name="T4" fmla="*/ 33 w 33"/>
                    <a:gd name="T5" fmla="*/ 17 h 31"/>
                    <a:gd name="T6" fmla="*/ 21 w 33"/>
                    <a:gd name="T7" fmla="*/ 0 h 31"/>
                    <a:gd name="T8" fmla="*/ 4 w 33"/>
                    <a:gd name="T9" fmla="*/ 13 h 31"/>
                    <a:gd name="T10" fmla="*/ 21 w 33"/>
                    <a:gd name="T11" fmla="*/ 21 h 31"/>
                    <a:gd name="T12" fmla="*/ 4 w 33"/>
                    <a:gd name="T13" fmla="*/ 13 h 31"/>
                    <a:gd name="T14" fmla="*/ 0 w 33"/>
                    <a:gd name="T15" fmla="*/ 19 h 31"/>
                    <a:gd name="T16" fmla="*/ 2 w 33"/>
                    <a:gd name="T17" fmla="*/ 27 h 31"/>
                    <a:gd name="T18" fmla="*/ 8 w 33"/>
                    <a:gd name="T19" fmla="*/ 31 h 31"/>
                    <a:gd name="T20" fmla="*/ 17 w 33"/>
                    <a:gd name="T21" fmla="*/ 29 h 31"/>
                    <a:gd name="T22" fmla="*/ 0 w 33"/>
                    <a:gd name="T23" fmla="*/ 2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1">
                      <a:moveTo>
                        <a:pt x="0" y="21"/>
                      </a:moveTo>
                      <a:lnTo>
                        <a:pt x="17" y="29"/>
                      </a:lnTo>
                      <a:lnTo>
                        <a:pt x="33" y="17"/>
                      </a:lnTo>
                      <a:lnTo>
                        <a:pt x="21" y="0"/>
                      </a:lnTo>
                      <a:lnTo>
                        <a:pt x="4" y="13"/>
                      </a:lnTo>
                      <a:lnTo>
                        <a:pt x="21" y="21"/>
                      </a:lnTo>
                      <a:lnTo>
                        <a:pt x="4" y="13"/>
                      </a:lnTo>
                      <a:lnTo>
                        <a:pt x="0" y="19"/>
                      </a:lnTo>
                      <a:lnTo>
                        <a:pt x="2" y="27"/>
                      </a:lnTo>
                      <a:lnTo>
                        <a:pt x="8" y="31"/>
                      </a:lnTo>
                      <a:lnTo>
                        <a:pt x="17" y="29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1" name="Freeform 889"/>
                <p:cNvSpPr>
                  <a:spLocks/>
                </p:cNvSpPr>
                <p:nvPr/>
              </p:nvSpPr>
              <p:spPr bwMode="auto">
                <a:xfrm>
                  <a:off x="1293" y="1878"/>
                  <a:ext cx="25" cy="40"/>
                </a:xfrm>
                <a:custGeom>
                  <a:avLst/>
                  <a:gdLst>
                    <a:gd name="T0" fmla="*/ 0 w 25"/>
                    <a:gd name="T1" fmla="*/ 11 h 40"/>
                    <a:gd name="T2" fmla="*/ 0 w 25"/>
                    <a:gd name="T3" fmla="*/ 11 h 40"/>
                    <a:gd name="T4" fmla="*/ 4 w 25"/>
                    <a:gd name="T5" fmla="*/ 40 h 40"/>
                    <a:gd name="T6" fmla="*/ 25 w 25"/>
                    <a:gd name="T7" fmla="*/ 40 h 40"/>
                    <a:gd name="T8" fmla="*/ 21 w 25"/>
                    <a:gd name="T9" fmla="*/ 11 h 40"/>
                    <a:gd name="T10" fmla="*/ 21 w 25"/>
                    <a:gd name="T11" fmla="*/ 11 h 40"/>
                    <a:gd name="T12" fmla="*/ 21 w 25"/>
                    <a:gd name="T13" fmla="*/ 11 h 40"/>
                    <a:gd name="T14" fmla="*/ 16 w 25"/>
                    <a:gd name="T15" fmla="*/ 5 h 40"/>
                    <a:gd name="T16" fmla="*/ 10 w 25"/>
                    <a:gd name="T17" fmla="*/ 0 h 40"/>
                    <a:gd name="T18" fmla="*/ 4 w 25"/>
                    <a:gd name="T19" fmla="*/ 5 h 40"/>
                    <a:gd name="T20" fmla="*/ 0 w 25"/>
                    <a:gd name="T21" fmla="*/ 11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40">
                      <a:moveTo>
                        <a:pt x="0" y="11"/>
                      </a:moveTo>
                      <a:lnTo>
                        <a:pt x="0" y="11"/>
                      </a:lnTo>
                      <a:lnTo>
                        <a:pt x="4" y="40"/>
                      </a:lnTo>
                      <a:lnTo>
                        <a:pt x="25" y="40"/>
                      </a:lnTo>
                      <a:lnTo>
                        <a:pt x="21" y="11"/>
                      </a:lnTo>
                      <a:lnTo>
                        <a:pt x="21" y="11"/>
                      </a:lnTo>
                      <a:lnTo>
                        <a:pt x="21" y="11"/>
                      </a:lnTo>
                      <a:lnTo>
                        <a:pt x="16" y="5"/>
                      </a:lnTo>
                      <a:lnTo>
                        <a:pt x="10" y="0"/>
                      </a:lnTo>
                      <a:lnTo>
                        <a:pt x="4" y="5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2" name="Freeform 890"/>
                <p:cNvSpPr>
                  <a:spLocks/>
                </p:cNvSpPr>
                <p:nvPr/>
              </p:nvSpPr>
              <p:spPr bwMode="auto">
                <a:xfrm>
                  <a:off x="1293" y="1841"/>
                  <a:ext cx="25" cy="48"/>
                </a:xfrm>
                <a:custGeom>
                  <a:avLst/>
                  <a:gdLst>
                    <a:gd name="T0" fmla="*/ 21 w 25"/>
                    <a:gd name="T1" fmla="*/ 19 h 48"/>
                    <a:gd name="T2" fmla="*/ 4 w 25"/>
                    <a:gd name="T3" fmla="*/ 10 h 48"/>
                    <a:gd name="T4" fmla="*/ 0 w 25"/>
                    <a:gd name="T5" fmla="*/ 48 h 48"/>
                    <a:gd name="T6" fmla="*/ 21 w 25"/>
                    <a:gd name="T7" fmla="*/ 48 h 48"/>
                    <a:gd name="T8" fmla="*/ 25 w 25"/>
                    <a:gd name="T9" fmla="*/ 10 h 48"/>
                    <a:gd name="T10" fmla="*/ 8 w 25"/>
                    <a:gd name="T11" fmla="*/ 2 h 48"/>
                    <a:gd name="T12" fmla="*/ 25 w 25"/>
                    <a:gd name="T13" fmla="*/ 10 h 48"/>
                    <a:gd name="T14" fmla="*/ 21 w 25"/>
                    <a:gd name="T15" fmla="*/ 4 h 48"/>
                    <a:gd name="T16" fmla="*/ 14 w 25"/>
                    <a:gd name="T17" fmla="*/ 0 h 48"/>
                    <a:gd name="T18" fmla="*/ 8 w 25"/>
                    <a:gd name="T19" fmla="*/ 4 h 48"/>
                    <a:gd name="T20" fmla="*/ 4 w 25"/>
                    <a:gd name="T21" fmla="*/ 10 h 48"/>
                    <a:gd name="T22" fmla="*/ 21 w 25"/>
                    <a:gd name="T23" fmla="*/ 19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48">
                      <a:moveTo>
                        <a:pt x="21" y="19"/>
                      </a:moveTo>
                      <a:lnTo>
                        <a:pt x="4" y="10"/>
                      </a:lnTo>
                      <a:lnTo>
                        <a:pt x="0" y="48"/>
                      </a:lnTo>
                      <a:lnTo>
                        <a:pt x="21" y="48"/>
                      </a:lnTo>
                      <a:lnTo>
                        <a:pt x="25" y="10"/>
                      </a:lnTo>
                      <a:lnTo>
                        <a:pt x="8" y="2"/>
                      </a:lnTo>
                      <a:lnTo>
                        <a:pt x="25" y="10"/>
                      </a:lnTo>
                      <a:lnTo>
                        <a:pt x="21" y="4"/>
                      </a:lnTo>
                      <a:lnTo>
                        <a:pt x="14" y="0"/>
                      </a:lnTo>
                      <a:lnTo>
                        <a:pt x="8" y="4"/>
                      </a:lnTo>
                      <a:lnTo>
                        <a:pt x="4" y="10"/>
                      </a:lnTo>
                      <a:lnTo>
                        <a:pt x="2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3" name="Freeform 891"/>
                <p:cNvSpPr>
                  <a:spLocks/>
                </p:cNvSpPr>
                <p:nvPr/>
              </p:nvSpPr>
              <p:spPr bwMode="auto">
                <a:xfrm>
                  <a:off x="1284" y="1843"/>
                  <a:ext cx="30" cy="27"/>
                </a:xfrm>
                <a:custGeom>
                  <a:avLst/>
                  <a:gdLst>
                    <a:gd name="T0" fmla="*/ 21 w 30"/>
                    <a:gd name="T1" fmla="*/ 21 h 27"/>
                    <a:gd name="T2" fmla="*/ 17 w 30"/>
                    <a:gd name="T3" fmla="*/ 25 h 27"/>
                    <a:gd name="T4" fmla="*/ 30 w 30"/>
                    <a:gd name="T5" fmla="*/ 17 h 27"/>
                    <a:gd name="T6" fmla="*/ 17 w 30"/>
                    <a:gd name="T7" fmla="*/ 0 h 27"/>
                    <a:gd name="T8" fmla="*/ 5 w 30"/>
                    <a:gd name="T9" fmla="*/ 8 h 27"/>
                    <a:gd name="T10" fmla="*/ 0 w 30"/>
                    <a:gd name="T11" fmla="*/ 12 h 27"/>
                    <a:gd name="T12" fmla="*/ 5 w 30"/>
                    <a:gd name="T13" fmla="*/ 8 h 27"/>
                    <a:gd name="T14" fmla="*/ 0 w 30"/>
                    <a:gd name="T15" fmla="*/ 14 h 27"/>
                    <a:gd name="T16" fmla="*/ 3 w 30"/>
                    <a:gd name="T17" fmla="*/ 23 h 27"/>
                    <a:gd name="T18" fmla="*/ 9 w 30"/>
                    <a:gd name="T19" fmla="*/ 27 h 27"/>
                    <a:gd name="T20" fmla="*/ 17 w 30"/>
                    <a:gd name="T21" fmla="*/ 25 h 27"/>
                    <a:gd name="T22" fmla="*/ 21 w 30"/>
                    <a:gd name="T23" fmla="*/ 2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7">
                      <a:moveTo>
                        <a:pt x="21" y="21"/>
                      </a:moveTo>
                      <a:lnTo>
                        <a:pt x="17" y="25"/>
                      </a:lnTo>
                      <a:lnTo>
                        <a:pt x="30" y="17"/>
                      </a:lnTo>
                      <a:lnTo>
                        <a:pt x="17" y="0"/>
                      </a:lnTo>
                      <a:lnTo>
                        <a:pt x="5" y="8"/>
                      </a:lnTo>
                      <a:lnTo>
                        <a:pt x="0" y="12"/>
                      </a:lnTo>
                      <a:lnTo>
                        <a:pt x="5" y="8"/>
                      </a:lnTo>
                      <a:lnTo>
                        <a:pt x="0" y="14"/>
                      </a:lnTo>
                      <a:lnTo>
                        <a:pt x="3" y="23"/>
                      </a:lnTo>
                      <a:lnTo>
                        <a:pt x="9" y="27"/>
                      </a:lnTo>
                      <a:lnTo>
                        <a:pt x="17" y="25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4" name="Freeform 892"/>
                <p:cNvSpPr>
                  <a:spLocks/>
                </p:cNvSpPr>
                <p:nvPr/>
              </p:nvSpPr>
              <p:spPr bwMode="auto">
                <a:xfrm>
                  <a:off x="1270" y="1855"/>
                  <a:ext cx="35" cy="53"/>
                </a:xfrm>
                <a:custGeom>
                  <a:avLst/>
                  <a:gdLst>
                    <a:gd name="T0" fmla="*/ 21 w 35"/>
                    <a:gd name="T1" fmla="*/ 48 h 53"/>
                    <a:gd name="T2" fmla="*/ 21 w 35"/>
                    <a:gd name="T3" fmla="*/ 46 h 53"/>
                    <a:gd name="T4" fmla="*/ 35 w 35"/>
                    <a:gd name="T5" fmla="*/ 9 h 53"/>
                    <a:gd name="T6" fmla="*/ 14 w 35"/>
                    <a:gd name="T7" fmla="*/ 0 h 53"/>
                    <a:gd name="T8" fmla="*/ 0 w 35"/>
                    <a:gd name="T9" fmla="*/ 38 h 53"/>
                    <a:gd name="T10" fmla="*/ 0 w 35"/>
                    <a:gd name="T11" fmla="*/ 36 h 53"/>
                    <a:gd name="T12" fmla="*/ 0 w 35"/>
                    <a:gd name="T13" fmla="*/ 38 h 53"/>
                    <a:gd name="T14" fmla="*/ 0 w 35"/>
                    <a:gd name="T15" fmla="*/ 46 h 53"/>
                    <a:gd name="T16" fmla="*/ 8 w 35"/>
                    <a:gd name="T17" fmla="*/ 50 h 53"/>
                    <a:gd name="T18" fmla="*/ 14 w 35"/>
                    <a:gd name="T19" fmla="*/ 53 h 53"/>
                    <a:gd name="T20" fmla="*/ 21 w 35"/>
                    <a:gd name="T21" fmla="*/ 46 h 53"/>
                    <a:gd name="T22" fmla="*/ 21 w 35"/>
                    <a:gd name="T23" fmla="*/ 48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53">
                      <a:moveTo>
                        <a:pt x="21" y="48"/>
                      </a:moveTo>
                      <a:lnTo>
                        <a:pt x="21" y="46"/>
                      </a:lnTo>
                      <a:lnTo>
                        <a:pt x="35" y="9"/>
                      </a:lnTo>
                      <a:lnTo>
                        <a:pt x="14" y="0"/>
                      </a:lnTo>
                      <a:lnTo>
                        <a:pt x="0" y="38"/>
                      </a:lnTo>
                      <a:lnTo>
                        <a:pt x="0" y="36"/>
                      </a:lnTo>
                      <a:lnTo>
                        <a:pt x="0" y="38"/>
                      </a:lnTo>
                      <a:lnTo>
                        <a:pt x="0" y="46"/>
                      </a:lnTo>
                      <a:lnTo>
                        <a:pt x="8" y="50"/>
                      </a:lnTo>
                      <a:lnTo>
                        <a:pt x="14" y="53"/>
                      </a:lnTo>
                      <a:lnTo>
                        <a:pt x="21" y="46"/>
                      </a:lnTo>
                      <a:lnTo>
                        <a:pt x="21" y="4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5" name="Freeform 893"/>
                <p:cNvSpPr>
                  <a:spLocks/>
                </p:cNvSpPr>
                <p:nvPr/>
              </p:nvSpPr>
              <p:spPr bwMode="auto">
                <a:xfrm>
                  <a:off x="1255" y="1891"/>
                  <a:ext cx="36" cy="37"/>
                </a:xfrm>
                <a:custGeom>
                  <a:avLst/>
                  <a:gdLst>
                    <a:gd name="T0" fmla="*/ 23 w 36"/>
                    <a:gd name="T1" fmla="*/ 25 h 37"/>
                    <a:gd name="T2" fmla="*/ 23 w 36"/>
                    <a:gd name="T3" fmla="*/ 33 h 37"/>
                    <a:gd name="T4" fmla="*/ 36 w 36"/>
                    <a:gd name="T5" fmla="*/ 12 h 37"/>
                    <a:gd name="T6" fmla="*/ 15 w 36"/>
                    <a:gd name="T7" fmla="*/ 0 h 37"/>
                    <a:gd name="T8" fmla="*/ 2 w 36"/>
                    <a:gd name="T9" fmla="*/ 21 h 37"/>
                    <a:gd name="T10" fmla="*/ 2 w 36"/>
                    <a:gd name="T11" fmla="*/ 29 h 37"/>
                    <a:gd name="T12" fmla="*/ 2 w 36"/>
                    <a:gd name="T13" fmla="*/ 21 h 37"/>
                    <a:gd name="T14" fmla="*/ 0 w 36"/>
                    <a:gd name="T15" fmla="*/ 29 h 37"/>
                    <a:gd name="T16" fmla="*/ 6 w 36"/>
                    <a:gd name="T17" fmla="*/ 35 h 37"/>
                    <a:gd name="T18" fmla="*/ 15 w 36"/>
                    <a:gd name="T19" fmla="*/ 37 h 37"/>
                    <a:gd name="T20" fmla="*/ 23 w 36"/>
                    <a:gd name="T21" fmla="*/ 33 h 37"/>
                    <a:gd name="T22" fmla="*/ 23 w 36"/>
                    <a:gd name="T2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7">
                      <a:moveTo>
                        <a:pt x="23" y="25"/>
                      </a:moveTo>
                      <a:lnTo>
                        <a:pt x="23" y="33"/>
                      </a:lnTo>
                      <a:lnTo>
                        <a:pt x="36" y="12"/>
                      </a:lnTo>
                      <a:lnTo>
                        <a:pt x="15" y="0"/>
                      </a:lnTo>
                      <a:lnTo>
                        <a:pt x="2" y="21"/>
                      </a:lnTo>
                      <a:lnTo>
                        <a:pt x="2" y="29"/>
                      </a:lnTo>
                      <a:lnTo>
                        <a:pt x="2" y="21"/>
                      </a:lnTo>
                      <a:lnTo>
                        <a:pt x="0" y="29"/>
                      </a:lnTo>
                      <a:lnTo>
                        <a:pt x="6" y="35"/>
                      </a:lnTo>
                      <a:lnTo>
                        <a:pt x="15" y="37"/>
                      </a:lnTo>
                      <a:lnTo>
                        <a:pt x="23" y="33"/>
                      </a:lnTo>
                      <a:lnTo>
                        <a:pt x="2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6" name="Freeform 894"/>
                <p:cNvSpPr>
                  <a:spLocks/>
                </p:cNvSpPr>
                <p:nvPr/>
              </p:nvSpPr>
              <p:spPr bwMode="auto">
                <a:xfrm>
                  <a:off x="1257" y="1916"/>
                  <a:ext cx="34" cy="52"/>
                </a:xfrm>
                <a:custGeom>
                  <a:avLst/>
                  <a:gdLst>
                    <a:gd name="T0" fmla="*/ 34 w 34"/>
                    <a:gd name="T1" fmla="*/ 44 h 52"/>
                    <a:gd name="T2" fmla="*/ 34 w 34"/>
                    <a:gd name="T3" fmla="*/ 42 h 52"/>
                    <a:gd name="T4" fmla="*/ 21 w 34"/>
                    <a:gd name="T5" fmla="*/ 0 h 52"/>
                    <a:gd name="T6" fmla="*/ 0 w 34"/>
                    <a:gd name="T7" fmla="*/ 4 h 52"/>
                    <a:gd name="T8" fmla="*/ 13 w 34"/>
                    <a:gd name="T9" fmla="*/ 46 h 52"/>
                    <a:gd name="T10" fmla="*/ 13 w 34"/>
                    <a:gd name="T11" fmla="*/ 44 h 52"/>
                    <a:gd name="T12" fmla="*/ 13 w 34"/>
                    <a:gd name="T13" fmla="*/ 46 h 52"/>
                    <a:gd name="T14" fmla="*/ 17 w 34"/>
                    <a:gd name="T15" fmla="*/ 52 h 52"/>
                    <a:gd name="T16" fmla="*/ 25 w 34"/>
                    <a:gd name="T17" fmla="*/ 52 h 52"/>
                    <a:gd name="T18" fmla="*/ 32 w 34"/>
                    <a:gd name="T19" fmla="*/ 50 h 52"/>
                    <a:gd name="T20" fmla="*/ 34 w 34"/>
                    <a:gd name="T21" fmla="*/ 42 h 52"/>
                    <a:gd name="T22" fmla="*/ 34 w 34"/>
                    <a:gd name="T23" fmla="*/ 44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52">
                      <a:moveTo>
                        <a:pt x="34" y="44"/>
                      </a:moveTo>
                      <a:lnTo>
                        <a:pt x="34" y="42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13" y="46"/>
                      </a:lnTo>
                      <a:lnTo>
                        <a:pt x="13" y="44"/>
                      </a:lnTo>
                      <a:lnTo>
                        <a:pt x="13" y="46"/>
                      </a:lnTo>
                      <a:lnTo>
                        <a:pt x="17" y="52"/>
                      </a:lnTo>
                      <a:lnTo>
                        <a:pt x="25" y="52"/>
                      </a:lnTo>
                      <a:lnTo>
                        <a:pt x="32" y="50"/>
                      </a:lnTo>
                      <a:lnTo>
                        <a:pt x="34" y="42"/>
                      </a:lnTo>
                      <a:lnTo>
                        <a:pt x="34" y="4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7" name="Freeform 895"/>
                <p:cNvSpPr>
                  <a:spLocks/>
                </p:cNvSpPr>
                <p:nvPr/>
              </p:nvSpPr>
              <p:spPr bwMode="auto">
                <a:xfrm>
                  <a:off x="1266" y="1960"/>
                  <a:ext cx="25" cy="48"/>
                </a:xfrm>
                <a:custGeom>
                  <a:avLst/>
                  <a:gdLst>
                    <a:gd name="T0" fmla="*/ 16 w 25"/>
                    <a:gd name="T1" fmla="*/ 48 h 48"/>
                    <a:gd name="T2" fmla="*/ 21 w 25"/>
                    <a:gd name="T3" fmla="*/ 39 h 48"/>
                    <a:gd name="T4" fmla="*/ 25 w 25"/>
                    <a:gd name="T5" fmla="*/ 0 h 48"/>
                    <a:gd name="T6" fmla="*/ 4 w 25"/>
                    <a:gd name="T7" fmla="*/ 0 h 48"/>
                    <a:gd name="T8" fmla="*/ 0 w 25"/>
                    <a:gd name="T9" fmla="*/ 39 h 48"/>
                    <a:gd name="T10" fmla="*/ 4 w 25"/>
                    <a:gd name="T11" fmla="*/ 31 h 48"/>
                    <a:gd name="T12" fmla="*/ 0 w 25"/>
                    <a:gd name="T13" fmla="*/ 39 h 48"/>
                    <a:gd name="T14" fmla="*/ 4 w 25"/>
                    <a:gd name="T15" fmla="*/ 46 h 48"/>
                    <a:gd name="T16" fmla="*/ 10 w 25"/>
                    <a:gd name="T17" fmla="*/ 48 h 48"/>
                    <a:gd name="T18" fmla="*/ 16 w 25"/>
                    <a:gd name="T19" fmla="*/ 46 h 48"/>
                    <a:gd name="T20" fmla="*/ 21 w 25"/>
                    <a:gd name="T21" fmla="*/ 39 h 48"/>
                    <a:gd name="T22" fmla="*/ 16 w 25"/>
                    <a:gd name="T23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48">
                      <a:moveTo>
                        <a:pt x="16" y="48"/>
                      </a:moveTo>
                      <a:lnTo>
                        <a:pt x="21" y="39"/>
                      </a:lnTo>
                      <a:lnTo>
                        <a:pt x="25" y="0"/>
                      </a:lnTo>
                      <a:lnTo>
                        <a:pt x="4" y="0"/>
                      </a:lnTo>
                      <a:lnTo>
                        <a:pt x="0" y="39"/>
                      </a:lnTo>
                      <a:lnTo>
                        <a:pt x="4" y="31"/>
                      </a:lnTo>
                      <a:lnTo>
                        <a:pt x="0" y="39"/>
                      </a:lnTo>
                      <a:lnTo>
                        <a:pt x="4" y="46"/>
                      </a:lnTo>
                      <a:lnTo>
                        <a:pt x="10" y="48"/>
                      </a:lnTo>
                      <a:lnTo>
                        <a:pt x="16" y="46"/>
                      </a:lnTo>
                      <a:lnTo>
                        <a:pt x="21" y="39"/>
                      </a:lnTo>
                      <a:lnTo>
                        <a:pt x="16" y="4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8" name="Freeform 896"/>
                <p:cNvSpPr>
                  <a:spLocks/>
                </p:cNvSpPr>
                <p:nvPr/>
              </p:nvSpPr>
              <p:spPr bwMode="auto">
                <a:xfrm>
                  <a:off x="1253" y="1991"/>
                  <a:ext cx="29" cy="27"/>
                </a:xfrm>
                <a:custGeom>
                  <a:avLst/>
                  <a:gdLst>
                    <a:gd name="T0" fmla="*/ 21 w 29"/>
                    <a:gd name="T1" fmla="*/ 21 h 27"/>
                    <a:gd name="T2" fmla="*/ 17 w 29"/>
                    <a:gd name="T3" fmla="*/ 25 h 27"/>
                    <a:gd name="T4" fmla="*/ 29 w 29"/>
                    <a:gd name="T5" fmla="*/ 17 h 27"/>
                    <a:gd name="T6" fmla="*/ 17 w 29"/>
                    <a:gd name="T7" fmla="*/ 0 h 27"/>
                    <a:gd name="T8" fmla="*/ 4 w 29"/>
                    <a:gd name="T9" fmla="*/ 8 h 27"/>
                    <a:gd name="T10" fmla="*/ 0 w 29"/>
                    <a:gd name="T11" fmla="*/ 13 h 27"/>
                    <a:gd name="T12" fmla="*/ 4 w 29"/>
                    <a:gd name="T13" fmla="*/ 8 h 27"/>
                    <a:gd name="T14" fmla="*/ 0 w 29"/>
                    <a:gd name="T15" fmla="*/ 15 h 27"/>
                    <a:gd name="T16" fmla="*/ 2 w 29"/>
                    <a:gd name="T17" fmla="*/ 23 h 27"/>
                    <a:gd name="T18" fmla="*/ 8 w 29"/>
                    <a:gd name="T19" fmla="*/ 27 h 27"/>
                    <a:gd name="T20" fmla="*/ 17 w 29"/>
                    <a:gd name="T21" fmla="*/ 25 h 27"/>
                    <a:gd name="T22" fmla="*/ 21 w 29"/>
                    <a:gd name="T23" fmla="*/ 2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21" y="21"/>
                      </a:moveTo>
                      <a:lnTo>
                        <a:pt x="17" y="25"/>
                      </a:lnTo>
                      <a:lnTo>
                        <a:pt x="29" y="17"/>
                      </a:lnTo>
                      <a:lnTo>
                        <a:pt x="17" y="0"/>
                      </a:lnTo>
                      <a:lnTo>
                        <a:pt x="4" y="8"/>
                      </a:lnTo>
                      <a:lnTo>
                        <a:pt x="0" y="13"/>
                      </a:lnTo>
                      <a:lnTo>
                        <a:pt x="4" y="8"/>
                      </a:lnTo>
                      <a:lnTo>
                        <a:pt x="0" y="15"/>
                      </a:lnTo>
                      <a:lnTo>
                        <a:pt x="2" y="23"/>
                      </a:lnTo>
                      <a:lnTo>
                        <a:pt x="8" y="27"/>
                      </a:lnTo>
                      <a:lnTo>
                        <a:pt x="17" y="25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49" name="Freeform 897"/>
                <p:cNvSpPr>
                  <a:spLocks/>
                </p:cNvSpPr>
                <p:nvPr/>
              </p:nvSpPr>
              <p:spPr bwMode="auto">
                <a:xfrm>
                  <a:off x="1241" y="2004"/>
                  <a:ext cx="33" cy="39"/>
                </a:xfrm>
                <a:custGeom>
                  <a:avLst/>
                  <a:gdLst>
                    <a:gd name="T0" fmla="*/ 20 w 33"/>
                    <a:gd name="T1" fmla="*/ 31 h 39"/>
                    <a:gd name="T2" fmla="*/ 20 w 33"/>
                    <a:gd name="T3" fmla="*/ 33 h 39"/>
                    <a:gd name="T4" fmla="*/ 33 w 33"/>
                    <a:gd name="T5" fmla="*/ 8 h 39"/>
                    <a:gd name="T6" fmla="*/ 12 w 33"/>
                    <a:gd name="T7" fmla="*/ 0 h 39"/>
                    <a:gd name="T8" fmla="*/ 0 w 33"/>
                    <a:gd name="T9" fmla="*/ 25 h 39"/>
                    <a:gd name="T10" fmla="*/ 0 w 33"/>
                    <a:gd name="T11" fmla="*/ 27 h 39"/>
                    <a:gd name="T12" fmla="*/ 0 w 33"/>
                    <a:gd name="T13" fmla="*/ 25 h 39"/>
                    <a:gd name="T14" fmla="*/ 0 w 33"/>
                    <a:gd name="T15" fmla="*/ 33 h 39"/>
                    <a:gd name="T16" fmla="*/ 8 w 33"/>
                    <a:gd name="T17" fmla="*/ 37 h 39"/>
                    <a:gd name="T18" fmla="*/ 14 w 33"/>
                    <a:gd name="T19" fmla="*/ 39 h 39"/>
                    <a:gd name="T20" fmla="*/ 20 w 33"/>
                    <a:gd name="T21" fmla="*/ 33 h 39"/>
                    <a:gd name="T22" fmla="*/ 20 w 33"/>
                    <a:gd name="T23" fmla="*/ 31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9">
                      <a:moveTo>
                        <a:pt x="20" y="31"/>
                      </a:moveTo>
                      <a:lnTo>
                        <a:pt x="20" y="33"/>
                      </a:lnTo>
                      <a:lnTo>
                        <a:pt x="33" y="8"/>
                      </a:lnTo>
                      <a:lnTo>
                        <a:pt x="12" y="0"/>
                      </a:lnTo>
                      <a:lnTo>
                        <a:pt x="0" y="25"/>
                      </a:lnTo>
                      <a:lnTo>
                        <a:pt x="0" y="27"/>
                      </a:lnTo>
                      <a:lnTo>
                        <a:pt x="0" y="25"/>
                      </a:lnTo>
                      <a:lnTo>
                        <a:pt x="0" y="33"/>
                      </a:lnTo>
                      <a:lnTo>
                        <a:pt x="8" y="37"/>
                      </a:lnTo>
                      <a:lnTo>
                        <a:pt x="14" y="39"/>
                      </a:lnTo>
                      <a:lnTo>
                        <a:pt x="20" y="33"/>
                      </a:lnTo>
                      <a:lnTo>
                        <a:pt x="20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0" name="Freeform 898"/>
                <p:cNvSpPr>
                  <a:spLocks/>
                </p:cNvSpPr>
                <p:nvPr/>
              </p:nvSpPr>
              <p:spPr bwMode="auto">
                <a:xfrm>
                  <a:off x="1232" y="2031"/>
                  <a:ext cx="29" cy="39"/>
                </a:xfrm>
                <a:custGeom>
                  <a:avLst/>
                  <a:gdLst>
                    <a:gd name="T0" fmla="*/ 25 w 29"/>
                    <a:gd name="T1" fmla="*/ 31 h 39"/>
                    <a:gd name="T2" fmla="*/ 23 w 29"/>
                    <a:gd name="T3" fmla="*/ 33 h 39"/>
                    <a:gd name="T4" fmla="*/ 29 w 29"/>
                    <a:gd name="T5" fmla="*/ 4 h 39"/>
                    <a:gd name="T6" fmla="*/ 9 w 29"/>
                    <a:gd name="T7" fmla="*/ 0 h 39"/>
                    <a:gd name="T8" fmla="*/ 2 w 29"/>
                    <a:gd name="T9" fmla="*/ 29 h 39"/>
                    <a:gd name="T10" fmla="*/ 0 w 29"/>
                    <a:gd name="T11" fmla="*/ 31 h 39"/>
                    <a:gd name="T12" fmla="*/ 2 w 29"/>
                    <a:gd name="T13" fmla="*/ 29 h 39"/>
                    <a:gd name="T14" fmla="*/ 4 w 29"/>
                    <a:gd name="T15" fmla="*/ 37 h 39"/>
                    <a:gd name="T16" fmla="*/ 11 w 29"/>
                    <a:gd name="T17" fmla="*/ 39 h 39"/>
                    <a:gd name="T18" fmla="*/ 19 w 29"/>
                    <a:gd name="T19" fmla="*/ 39 h 39"/>
                    <a:gd name="T20" fmla="*/ 23 w 29"/>
                    <a:gd name="T21" fmla="*/ 33 h 39"/>
                    <a:gd name="T22" fmla="*/ 25 w 29"/>
                    <a:gd name="T23" fmla="*/ 31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9">
                      <a:moveTo>
                        <a:pt x="25" y="31"/>
                      </a:moveTo>
                      <a:lnTo>
                        <a:pt x="23" y="33"/>
                      </a:lnTo>
                      <a:lnTo>
                        <a:pt x="29" y="4"/>
                      </a:lnTo>
                      <a:lnTo>
                        <a:pt x="9" y="0"/>
                      </a:lnTo>
                      <a:lnTo>
                        <a:pt x="2" y="29"/>
                      </a:lnTo>
                      <a:lnTo>
                        <a:pt x="0" y="31"/>
                      </a:lnTo>
                      <a:lnTo>
                        <a:pt x="2" y="29"/>
                      </a:lnTo>
                      <a:lnTo>
                        <a:pt x="4" y="37"/>
                      </a:lnTo>
                      <a:lnTo>
                        <a:pt x="11" y="39"/>
                      </a:lnTo>
                      <a:lnTo>
                        <a:pt x="19" y="39"/>
                      </a:lnTo>
                      <a:lnTo>
                        <a:pt x="23" y="33"/>
                      </a:lnTo>
                      <a:lnTo>
                        <a:pt x="25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1" name="Freeform 899"/>
                <p:cNvSpPr>
                  <a:spLocks/>
                </p:cNvSpPr>
                <p:nvPr/>
              </p:nvSpPr>
              <p:spPr bwMode="auto">
                <a:xfrm>
                  <a:off x="1232" y="2062"/>
                  <a:ext cx="25" cy="33"/>
                </a:xfrm>
                <a:custGeom>
                  <a:avLst/>
                  <a:gdLst>
                    <a:gd name="T0" fmla="*/ 21 w 25"/>
                    <a:gd name="T1" fmla="*/ 13 h 33"/>
                    <a:gd name="T2" fmla="*/ 25 w 25"/>
                    <a:gd name="T3" fmla="*/ 21 h 33"/>
                    <a:gd name="T4" fmla="*/ 25 w 25"/>
                    <a:gd name="T5" fmla="*/ 0 h 33"/>
                    <a:gd name="T6" fmla="*/ 0 w 25"/>
                    <a:gd name="T7" fmla="*/ 0 h 33"/>
                    <a:gd name="T8" fmla="*/ 0 w 25"/>
                    <a:gd name="T9" fmla="*/ 21 h 33"/>
                    <a:gd name="T10" fmla="*/ 4 w 25"/>
                    <a:gd name="T11" fmla="*/ 29 h 33"/>
                    <a:gd name="T12" fmla="*/ 0 w 25"/>
                    <a:gd name="T13" fmla="*/ 21 h 33"/>
                    <a:gd name="T14" fmla="*/ 4 w 25"/>
                    <a:gd name="T15" fmla="*/ 29 h 33"/>
                    <a:gd name="T16" fmla="*/ 13 w 25"/>
                    <a:gd name="T17" fmla="*/ 33 h 33"/>
                    <a:gd name="T18" fmla="*/ 21 w 25"/>
                    <a:gd name="T19" fmla="*/ 29 h 33"/>
                    <a:gd name="T20" fmla="*/ 25 w 25"/>
                    <a:gd name="T21" fmla="*/ 21 h 33"/>
                    <a:gd name="T22" fmla="*/ 21 w 25"/>
                    <a:gd name="T23" fmla="*/ 1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21" y="13"/>
                      </a:moveTo>
                      <a:lnTo>
                        <a:pt x="25" y="21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4" y="29"/>
                      </a:lnTo>
                      <a:lnTo>
                        <a:pt x="0" y="21"/>
                      </a:lnTo>
                      <a:lnTo>
                        <a:pt x="4" y="29"/>
                      </a:lnTo>
                      <a:lnTo>
                        <a:pt x="13" y="33"/>
                      </a:lnTo>
                      <a:lnTo>
                        <a:pt x="21" y="29"/>
                      </a:lnTo>
                      <a:lnTo>
                        <a:pt x="25" y="21"/>
                      </a:lnTo>
                      <a:lnTo>
                        <a:pt x="21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2" name="Freeform 900"/>
                <p:cNvSpPr>
                  <a:spLocks/>
                </p:cNvSpPr>
                <p:nvPr/>
              </p:nvSpPr>
              <p:spPr bwMode="auto">
                <a:xfrm>
                  <a:off x="1236" y="2075"/>
                  <a:ext cx="40" cy="41"/>
                </a:xfrm>
                <a:custGeom>
                  <a:avLst/>
                  <a:gdLst>
                    <a:gd name="T0" fmla="*/ 38 w 40"/>
                    <a:gd name="T1" fmla="*/ 29 h 41"/>
                    <a:gd name="T2" fmla="*/ 36 w 40"/>
                    <a:gd name="T3" fmla="*/ 20 h 41"/>
                    <a:gd name="T4" fmla="*/ 17 w 40"/>
                    <a:gd name="T5" fmla="*/ 0 h 41"/>
                    <a:gd name="T6" fmla="*/ 0 w 40"/>
                    <a:gd name="T7" fmla="*/ 16 h 41"/>
                    <a:gd name="T8" fmla="*/ 19 w 40"/>
                    <a:gd name="T9" fmla="*/ 37 h 41"/>
                    <a:gd name="T10" fmla="*/ 17 w 40"/>
                    <a:gd name="T11" fmla="*/ 29 h 41"/>
                    <a:gd name="T12" fmla="*/ 19 w 40"/>
                    <a:gd name="T13" fmla="*/ 37 h 41"/>
                    <a:gd name="T14" fmla="*/ 28 w 40"/>
                    <a:gd name="T15" fmla="*/ 41 h 41"/>
                    <a:gd name="T16" fmla="*/ 36 w 40"/>
                    <a:gd name="T17" fmla="*/ 37 h 41"/>
                    <a:gd name="T18" fmla="*/ 40 w 40"/>
                    <a:gd name="T19" fmla="*/ 29 h 41"/>
                    <a:gd name="T20" fmla="*/ 36 w 40"/>
                    <a:gd name="T21" fmla="*/ 20 h 41"/>
                    <a:gd name="T22" fmla="*/ 38 w 40"/>
                    <a:gd name="T23" fmla="*/ 29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41">
                      <a:moveTo>
                        <a:pt x="38" y="29"/>
                      </a:moveTo>
                      <a:lnTo>
                        <a:pt x="36" y="20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19" y="37"/>
                      </a:lnTo>
                      <a:lnTo>
                        <a:pt x="17" y="29"/>
                      </a:lnTo>
                      <a:lnTo>
                        <a:pt x="19" y="37"/>
                      </a:lnTo>
                      <a:lnTo>
                        <a:pt x="28" y="41"/>
                      </a:lnTo>
                      <a:lnTo>
                        <a:pt x="36" y="37"/>
                      </a:lnTo>
                      <a:lnTo>
                        <a:pt x="40" y="29"/>
                      </a:lnTo>
                      <a:lnTo>
                        <a:pt x="36" y="20"/>
                      </a:lnTo>
                      <a:lnTo>
                        <a:pt x="38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3" name="Freeform 901"/>
                <p:cNvSpPr>
                  <a:spLocks/>
                </p:cNvSpPr>
                <p:nvPr/>
              </p:nvSpPr>
              <p:spPr bwMode="auto">
                <a:xfrm>
                  <a:off x="1253" y="2104"/>
                  <a:ext cx="25" cy="35"/>
                </a:xfrm>
                <a:custGeom>
                  <a:avLst/>
                  <a:gdLst>
                    <a:gd name="T0" fmla="*/ 23 w 25"/>
                    <a:gd name="T1" fmla="*/ 19 h 35"/>
                    <a:gd name="T2" fmla="*/ 25 w 25"/>
                    <a:gd name="T3" fmla="*/ 27 h 35"/>
                    <a:gd name="T4" fmla="*/ 21 w 25"/>
                    <a:gd name="T5" fmla="*/ 0 h 35"/>
                    <a:gd name="T6" fmla="*/ 0 w 25"/>
                    <a:gd name="T7" fmla="*/ 0 h 35"/>
                    <a:gd name="T8" fmla="*/ 4 w 25"/>
                    <a:gd name="T9" fmla="*/ 27 h 35"/>
                    <a:gd name="T10" fmla="*/ 6 w 25"/>
                    <a:gd name="T11" fmla="*/ 35 h 35"/>
                    <a:gd name="T12" fmla="*/ 4 w 25"/>
                    <a:gd name="T13" fmla="*/ 27 h 35"/>
                    <a:gd name="T14" fmla="*/ 8 w 25"/>
                    <a:gd name="T15" fmla="*/ 33 h 35"/>
                    <a:gd name="T16" fmla="*/ 15 w 25"/>
                    <a:gd name="T17" fmla="*/ 35 h 35"/>
                    <a:gd name="T18" fmla="*/ 21 w 25"/>
                    <a:gd name="T19" fmla="*/ 33 h 35"/>
                    <a:gd name="T20" fmla="*/ 25 w 25"/>
                    <a:gd name="T21" fmla="*/ 27 h 35"/>
                    <a:gd name="T22" fmla="*/ 23 w 25"/>
                    <a:gd name="T23" fmla="*/ 19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5">
                      <a:moveTo>
                        <a:pt x="23" y="19"/>
                      </a:moveTo>
                      <a:lnTo>
                        <a:pt x="25" y="27"/>
                      </a:lnTo>
                      <a:lnTo>
                        <a:pt x="21" y="0"/>
                      </a:ln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6" y="35"/>
                      </a:lnTo>
                      <a:lnTo>
                        <a:pt x="4" y="27"/>
                      </a:lnTo>
                      <a:lnTo>
                        <a:pt x="8" y="33"/>
                      </a:lnTo>
                      <a:lnTo>
                        <a:pt x="15" y="35"/>
                      </a:lnTo>
                      <a:lnTo>
                        <a:pt x="21" y="33"/>
                      </a:lnTo>
                      <a:lnTo>
                        <a:pt x="25" y="27"/>
                      </a:lnTo>
                      <a:lnTo>
                        <a:pt x="23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4" name="Freeform 902"/>
                <p:cNvSpPr>
                  <a:spLocks/>
                </p:cNvSpPr>
                <p:nvPr/>
              </p:nvSpPr>
              <p:spPr bwMode="auto">
                <a:xfrm>
                  <a:off x="1259" y="2123"/>
                  <a:ext cx="34" cy="33"/>
                </a:xfrm>
                <a:custGeom>
                  <a:avLst/>
                  <a:gdLst>
                    <a:gd name="T0" fmla="*/ 32 w 34"/>
                    <a:gd name="T1" fmla="*/ 16 h 33"/>
                    <a:gd name="T2" fmla="*/ 30 w 34"/>
                    <a:gd name="T3" fmla="*/ 12 h 33"/>
                    <a:gd name="T4" fmla="*/ 17 w 34"/>
                    <a:gd name="T5" fmla="*/ 0 h 33"/>
                    <a:gd name="T6" fmla="*/ 0 w 34"/>
                    <a:gd name="T7" fmla="*/ 16 h 33"/>
                    <a:gd name="T8" fmla="*/ 13 w 34"/>
                    <a:gd name="T9" fmla="*/ 29 h 33"/>
                    <a:gd name="T10" fmla="*/ 11 w 34"/>
                    <a:gd name="T11" fmla="*/ 25 h 33"/>
                    <a:gd name="T12" fmla="*/ 13 w 34"/>
                    <a:gd name="T13" fmla="*/ 29 h 33"/>
                    <a:gd name="T14" fmla="*/ 21 w 34"/>
                    <a:gd name="T15" fmla="*/ 33 h 33"/>
                    <a:gd name="T16" fmla="*/ 30 w 34"/>
                    <a:gd name="T17" fmla="*/ 29 h 33"/>
                    <a:gd name="T18" fmla="*/ 34 w 34"/>
                    <a:gd name="T19" fmla="*/ 20 h 33"/>
                    <a:gd name="T20" fmla="*/ 30 w 34"/>
                    <a:gd name="T21" fmla="*/ 12 h 33"/>
                    <a:gd name="T22" fmla="*/ 32 w 34"/>
                    <a:gd name="T2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3">
                      <a:moveTo>
                        <a:pt x="32" y="16"/>
                      </a:moveTo>
                      <a:lnTo>
                        <a:pt x="30" y="12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13" y="29"/>
                      </a:lnTo>
                      <a:lnTo>
                        <a:pt x="11" y="25"/>
                      </a:lnTo>
                      <a:lnTo>
                        <a:pt x="13" y="29"/>
                      </a:lnTo>
                      <a:lnTo>
                        <a:pt x="21" y="33"/>
                      </a:lnTo>
                      <a:lnTo>
                        <a:pt x="30" y="29"/>
                      </a:lnTo>
                      <a:lnTo>
                        <a:pt x="34" y="20"/>
                      </a:lnTo>
                      <a:lnTo>
                        <a:pt x="30" y="12"/>
                      </a:lnTo>
                      <a:lnTo>
                        <a:pt x="32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5" name="Freeform 903"/>
                <p:cNvSpPr>
                  <a:spLocks/>
                </p:cNvSpPr>
                <p:nvPr/>
              </p:nvSpPr>
              <p:spPr bwMode="auto">
                <a:xfrm>
                  <a:off x="1270" y="2139"/>
                  <a:ext cx="39" cy="57"/>
                </a:xfrm>
                <a:custGeom>
                  <a:avLst/>
                  <a:gdLst>
                    <a:gd name="T0" fmla="*/ 37 w 39"/>
                    <a:gd name="T1" fmla="*/ 38 h 57"/>
                    <a:gd name="T2" fmla="*/ 39 w 39"/>
                    <a:gd name="T3" fmla="*/ 42 h 57"/>
                    <a:gd name="T4" fmla="*/ 21 w 39"/>
                    <a:gd name="T5" fmla="*/ 0 h 57"/>
                    <a:gd name="T6" fmla="*/ 0 w 39"/>
                    <a:gd name="T7" fmla="*/ 9 h 57"/>
                    <a:gd name="T8" fmla="*/ 19 w 39"/>
                    <a:gd name="T9" fmla="*/ 50 h 57"/>
                    <a:gd name="T10" fmla="*/ 21 w 39"/>
                    <a:gd name="T11" fmla="*/ 54 h 57"/>
                    <a:gd name="T12" fmla="*/ 19 w 39"/>
                    <a:gd name="T13" fmla="*/ 50 h 57"/>
                    <a:gd name="T14" fmla="*/ 25 w 39"/>
                    <a:gd name="T15" fmla="*/ 57 h 57"/>
                    <a:gd name="T16" fmla="*/ 33 w 39"/>
                    <a:gd name="T17" fmla="*/ 54 h 57"/>
                    <a:gd name="T18" fmla="*/ 39 w 39"/>
                    <a:gd name="T19" fmla="*/ 50 h 57"/>
                    <a:gd name="T20" fmla="*/ 39 w 39"/>
                    <a:gd name="T21" fmla="*/ 42 h 57"/>
                    <a:gd name="T22" fmla="*/ 37 w 39"/>
                    <a:gd name="T23" fmla="*/ 38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57">
                      <a:moveTo>
                        <a:pt x="37" y="38"/>
                      </a:moveTo>
                      <a:lnTo>
                        <a:pt x="39" y="42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19" y="50"/>
                      </a:lnTo>
                      <a:lnTo>
                        <a:pt x="21" y="54"/>
                      </a:lnTo>
                      <a:lnTo>
                        <a:pt x="19" y="50"/>
                      </a:lnTo>
                      <a:lnTo>
                        <a:pt x="25" y="57"/>
                      </a:lnTo>
                      <a:lnTo>
                        <a:pt x="33" y="54"/>
                      </a:lnTo>
                      <a:lnTo>
                        <a:pt x="39" y="50"/>
                      </a:lnTo>
                      <a:lnTo>
                        <a:pt x="39" y="42"/>
                      </a:lnTo>
                      <a:lnTo>
                        <a:pt x="37" y="3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6" name="Freeform 904"/>
                <p:cNvSpPr>
                  <a:spLocks/>
                </p:cNvSpPr>
                <p:nvPr/>
              </p:nvSpPr>
              <p:spPr bwMode="auto">
                <a:xfrm>
                  <a:off x="1291" y="2177"/>
                  <a:ext cx="37" cy="37"/>
                </a:xfrm>
                <a:custGeom>
                  <a:avLst/>
                  <a:gdLst>
                    <a:gd name="T0" fmla="*/ 37 w 37"/>
                    <a:gd name="T1" fmla="*/ 25 h 37"/>
                    <a:gd name="T2" fmla="*/ 33 w 37"/>
                    <a:gd name="T3" fmla="*/ 16 h 37"/>
                    <a:gd name="T4" fmla="*/ 16 w 37"/>
                    <a:gd name="T5" fmla="*/ 0 h 37"/>
                    <a:gd name="T6" fmla="*/ 0 w 37"/>
                    <a:gd name="T7" fmla="*/ 16 h 37"/>
                    <a:gd name="T8" fmla="*/ 16 w 37"/>
                    <a:gd name="T9" fmla="*/ 33 h 37"/>
                    <a:gd name="T10" fmla="*/ 12 w 37"/>
                    <a:gd name="T11" fmla="*/ 25 h 37"/>
                    <a:gd name="T12" fmla="*/ 16 w 37"/>
                    <a:gd name="T13" fmla="*/ 33 h 37"/>
                    <a:gd name="T14" fmla="*/ 25 w 37"/>
                    <a:gd name="T15" fmla="*/ 37 h 37"/>
                    <a:gd name="T16" fmla="*/ 33 w 37"/>
                    <a:gd name="T17" fmla="*/ 33 h 37"/>
                    <a:gd name="T18" fmla="*/ 37 w 37"/>
                    <a:gd name="T19" fmla="*/ 25 h 37"/>
                    <a:gd name="T20" fmla="*/ 33 w 37"/>
                    <a:gd name="T21" fmla="*/ 16 h 37"/>
                    <a:gd name="T22" fmla="*/ 37 w 37"/>
                    <a:gd name="T2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" h="37">
                      <a:moveTo>
                        <a:pt x="37" y="25"/>
                      </a:moveTo>
                      <a:lnTo>
                        <a:pt x="33" y="16"/>
                      </a:lnTo>
                      <a:lnTo>
                        <a:pt x="16" y="0"/>
                      </a:lnTo>
                      <a:lnTo>
                        <a:pt x="0" y="16"/>
                      </a:lnTo>
                      <a:lnTo>
                        <a:pt x="16" y="33"/>
                      </a:lnTo>
                      <a:lnTo>
                        <a:pt x="12" y="25"/>
                      </a:lnTo>
                      <a:lnTo>
                        <a:pt x="16" y="33"/>
                      </a:lnTo>
                      <a:lnTo>
                        <a:pt x="25" y="37"/>
                      </a:lnTo>
                      <a:lnTo>
                        <a:pt x="33" y="33"/>
                      </a:lnTo>
                      <a:lnTo>
                        <a:pt x="37" y="25"/>
                      </a:lnTo>
                      <a:lnTo>
                        <a:pt x="33" y="16"/>
                      </a:lnTo>
                      <a:lnTo>
                        <a:pt x="37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7" name="Freeform 905"/>
                <p:cNvSpPr>
                  <a:spLocks/>
                </p:cNvSpPr>
                <p:nvPr/>
              </p:nvSpPr>
              <p:spPr bwMode="auto">
                <a:xfrm>
                  <a:off x="1303" y="2202"/>
                  <a:ext cx="25" cy="50"/>
                </a:xfrm>
                <a:custGeom>
                  <a:avLst/>
                  <a:gdLst>
                    <a:gd name="T0" fmla="*/ 19 w 25"/>
                    <a:gd name="T1" fmla="*/ 46 h 50"/>
                    <a:gd name="T2" fmla="*/ 25 w 25"/>
                    <a:gd name="T3" fmla="*/ 37 h 50"/>
                    <a:gd name="T4" fmla="*/ 25 w 25"/>
                    <a:gd name="T5" fmla="*/ 0 h 50"/>
                    <a:gd name="T6" fmla="*/ 0 w 25"/>
                    <a:gd name="T7" fmla="*/ 0 h 50"/>
                    <a:gd name="T8" fmla="*/ 0 w 25"/>
                    <a:gd name="T9" fmla="*/ 37 h 50"/>
                    <a:gd name="T10" fmla="*/ 6 w 25"/>
                    <a:gd name="T11" fmla="*/ 29 h 50"/>
                    <a:gd name="T12" fmla="*/ 0 w 25"/>
                    <a:gd name="T13" fmla="*/ 37 h 50"/>
                    <a:gd name="T14" fmla="*/ 4 w 25"/>
                    <a:gd name="T15" fmla="*/ 46 h 50"/>
                    <a:gd name="T16" fmla="*/ 13 w 25"/>
                    <a:gd name="T17" fmla="*/ 50 h 50"/>
                    <a:gd name="T18" fmla="*/ 21 w 25"/>
                    <a:gd name="T19" fmla="*/ 46 h 50"/>
                    <a:gd name="T20" fmla="*/ 25 w 25"/>
                    <a:gd name="T21" fmla="*/ 37 h 50"/>
                    <a:gd name="T22" fmla="*/ 19 w 25"/>
                    <a:gd name="T23" fmla="*/ 46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50">
                      <a:moveTo>
                        <a:pt x="19" y="46"/>
                      </a:moveTo>
                      <a:lnTo>
                        <a:pt x="25" y="37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37"/>
                      </a:lnTo>
                      <a:lnTo>
                        <a:pt x="6" y="29"/>
                      </a:lnTo>
                      <a:lnTo>
                        <a:pt x="0" y="37"/>
                      </a:lnTo>
                      <a:lnTo>
                        <a:pt x="4" y="46"/>
                      </a:lnTo>
                      <a:lnTo>
                        <a:pt x="13" y="50"/>
                      </a:lnTo>
                      <a:lnTo>
                        <a:pt x="21" y="46"/>
                      </a:lnTo>
                      <a:lnTo>
                        <a:pt x="25" y="37"/>
                      </a:lnTo>
                      <a:lnTo>
                        <a:pt x="19" y="4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8" name="Freeform 906"/>
                <p:cNvSpPr>
                  <a:spLocks/>
                </p:cNvSpPr>
                <p:nvPr/>
              </p:nvSpPr>
              <p:spPr bwMode="auto">
                <a:xfrm>
                  <a:off x="1293" y="2231"/>
                  <a:ext cx="29" cy="29"/>
                </a:xfrm>
                <a:custGeom>
                  <a:avLst/>
                  <a:gdLst>
                    <a:gd name="T0" fmla="*/ 2 w 29"/>
                    <a:gd name="T1" fmla="*/ 25 h 29"/>
                    <a:gd name="T2" fmla="*/ 16 w 29"/>
                    <a:gd name="T3" fmla="*/ 27 h 29"/>
                    <a:gd name="T4" fmla="*/ 29 w 29"/>
                    <a:gd name="T5" fmla="*/ 17 h 29"/>
                    <a:gd name="T6" fmla="*/ 16 w 29"/>
                    <a:gd name="T7" fmla="*/ 0 h 29"/>
                    <a:gd name="T8" fmla="*/ 4 w 29"/>
                    <a:gd name="T9" fmla="*/ 10 h 29"/>
                    <a:gd name="T10" fmla="*/ 19 w 29"/>
                    <a:gd name="T11" fmla="*/ 13 h 29"/>
                    <a:gd name="T12" fmla="*/ 4 w 29"/>
                    <a:gd name="T13" fmla="*/ 10 h 29"/>
                    <a:gd name="T14" fmla="*/ 0 w 29"/>
                    <a:gd name="T15" fmla="*/ 17 h 29"/>
                    <a:gd name="T16" fmla="*/ 2 w 29"/>
                    <a:gd name="T17" fmla="*/ 25 h 29"/>
                    <a:gd name="T18" fmla="*/ 8 w 29"/>
                    <a:gd name="T19" fmla="*/ 29 h 29"/>
                    <a:gd name="T20" fmla="*/ 16 w 29"/>
                    <a:gd name="T21" fmla="*/ 27 h 29"/>
                    <a:gd name="T22" fmla="*/ 2 w 29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" y="25"/>
                      </a:moveTo>
                      <a:lnTo>
                        <a:pt x="16" y="27"/>
                      </a:lnTo>
                      <a:lnTo>
                        <a:pt x="29" y="17"/>
                      </a:lnTo>
                      <a:lnTo>
                        <a:pt x="16" y="0"/>
                      </a:lnTo>
                      <a:lnTo>
                        <a:pt x="4" y="10"/>
                      </a:lnTo>
                      <a:lnTo>
                        <a:pt x="19" y="13"/>
                      </a:lnTo>
                      <a:lnTo>
                        <a:pt x="4" y="10"/>
                      </a:lnTo>
                      <a:lnTo>
                        <a:pt x="0" y="17"/>
                      </a:lnTo>
                      <a:lnTo>
                        <a:pt x="2" y="25"/>
                      </a:lnTo>
                      <a:lnTo>
                        <a:pt x="8" y="29"/>
                      </a:lnTo>
                      <a:lnTo>
                        <a:pt x="16" y="27"/>
                      </a:lnTo>
                      <a:lnTo>
                        <a:pt x="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59" name="Freeform 907"/>
                <p:cNvSpPr>
                  <a:spLocks/>
                </p:cNvSpPr>
                <p:nvPr/>
              </p:nvSpPr>
              <p:spPr bwMode="auto">
                <a:xfrm>
                  <a:off x="1278" y="2221"/>
                  <a:ext cx="34" cy="35"/>
                </a:xfrm>
                <a:custGeom>
                  <a:avLst/>
                  <a:gdLst>
                    <a:gd name="T0" fmla="*/ 0 w 34"/>
                    <a:gd name="T1" fmla="*/ 8 h 35"/>
                    <a:gd name="T2" fmla="*/ 2 w 34"/>
                    <a:gd name="T3" fmla="*/ 16 h 35"/>
                    <a:gd name="T4" fmla="*/ 17 w 34"/>
                    <a:gd name="T5" fmla="*/ 35 h 35"/>
                    <a:gd name="T6" fmla="*/ 34 w 34"/>
                    <a:gd name="T7" fmla="*/ 23 h 35"/>
                    <a:gd name="T8" fmla="*/ 19 w 34"/>
                    <a:gd name="T9" fmla="*/ 4 h 35"/>
                    <a:gd name="T10" fmla="*/ 21 w 34"/>
                    <a:gd name="T11" fmla="*/ 12 h 35"/>
                    <a:gd name="T12" fmla="*/ 19 w 34"/>
                    <a:gd name="T13" fmla="*/ 4 h 35"/>
                    <a:gd name="T14" fmla="*/ 13 w 34"/>
                    <a:gd name="T15" fmla="*/ 0 h 35"/>
                    <a:gd name="T16" fmla="*/ 4 w 34"/>
                    <a:gd name="T17" fmla="*/ 2 h 35"/>
                    <a:gd name="T18" fmla="*/ 0 w 34"/>
                    <a:gd name="T19" fmla="*/ 8 h 35"/>
                    <a:gd name="T20" fmla="*/ 2 w 34"/>
                    <a:gd name="T21" fmla="*/ 16 h 35"/>
                    <a:gd name="T22" fmla="*/ 0 w 34"/>
                    <a:gd name="T23" fmla="*/ 8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5">
                      <a:moveTo>
                        <a:pt x="0" y="8"/>
                      </a:moveTo>
                      <a:lnTo>
                        <a:pt x="2" y="16"/>
                      </a:lnTo>
                      <a:lnTo>
                        <a:pt x="17" y="35"/>
                      </a:lnTo>
                      <a:lnTo>
                        <a:pt x="34" y="23"/>
                      </a:lnTo>
                      <a:lnTo>
                        <a:pt x="19" y="4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0" name="Freeform 908"/>
                <p:cNvSpPr>
                  <a:spLocks/>
                </p:cNvSpPr>
                <p:nvPr/>
              </p:nvSpPr>
              <p:spPr bwMode="auto">
                <a:xfrm>
                  <a:off x="1278" y="2196"/>
                  <a:ext cx="27" cy="37"/>
                </a:xfrm>
                <a:custGeom>
                  <a:avLst/>
                  <a:gdLst>
                    <a:gd name="T0" fmla="*/ 13 w 27"/>
                    <a:gd name="T1" fmla="*/ 20 h 37"/>
                    <a:gd name="T2" fmla="*/ 6 w 27"/>
                    <a:gd name="T3" fmla="*/ 8 h 37"/>
                    <a:gd name="T4" fmla="*/ 0 w 27"/>
                    <a:gd name="T5" fmla="*/ 33 h 37"/>
                    <a:gd name="T6" fmla="*/ 21 w 27"/>
                    <a:gd name="T7" fmla="*/ 37 h 37"/>
                    <a:gd name="T8" fmla="*/ 27 w 27"/>
                    <a:gd name="T9" fmla="*/ 12 h 37"/>
                    <a:gd name="T10" fmla="*/ 21 w 27"/>
                    <a:gd name="T11" fmla="*/ 0 h 37"/>
                    <a:gd name="T12" fmla="*/ 27 w 27"/>
                    <a:gd name="T13" fmla="*/ 12 h 37"/>
                    <a:gd name="T14" fmla="*/ 25 w 27"/>
                    <a:gd name="T15" fmla="*/ 4 h 37"/>
                    <a:gd name="T16" fmla="*/ 19 w 27"/>
                    <a:gd name="T17" fmla="*/ 0 h 37"/>
                    <a:gd name="T18" fmla="*/ 11 w 27"/>
                    <a:gd name="T19" fmla="*/ 2 h 37"/>
                    <a:gd name="T20" fmla="*/ 6 w 27"/>
                    <a:gd name="T21" fmla="*/ 8 h 37"/>
                    <a:gd name="T22" fmla="*/ 13 w 27"/>
                    <a:gd name="T23" fmla="*/ 2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7">
                      <a:moveTo>
                        <a:pt x="13" y="20"/>
                      </a:moveTo>
                      <a:lnTo>
                        <a:pt x="6" y="8"/>
                      </a:lnTo>
                      <a:lnTo>
                        <a:pt x="0" y="33"/>
                      </a:lnTo>
                      <a:lnTo>
                        <a:pt x="21" y="37"/>
                      </a:lnTo>
                      <a:lnTo>
                        <a:pt x="27" y="12"/>
                      </a:lnTo>
                      <a:lnTo>
                        <a:pt x="21" y="0"/>
                      </a:lnTo>
                      <a:lnTo>
                        <a:pt x="27" y="12"/>
                      </a:lnTo>
                      <a:lnTo>
                        <a:pt x="25" y="4"/>
                      </a:lnTo>
                      <a:lnTo>
                        <a:pt x="19" y="0"/>
                      </a:lnTo>
                      <a:lnTo>
                        <a:pt x="11" y="2"/>
                      </a:lnTo>
                      <a:lnTo>
                        <a:pt x="6" y="8"/>
                      </a:lnTo>
                      <a:lnTo>
                        <a:pt x="13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1" name="Freeform 909"/>
                <p:cNvSpPr>
                  <a:spLocks/>
                </p:cNvSpPr>
                <p:nvPr/>
              </p:nvSpPr>
              <p:spPr bwMode="auto">
                <a:xfrm>
                  <a:off x="1270" y="2187"/>
                  <a:ext cx="29" cy="29"/>
                </a:xfrm>
                <a:custGeom>
                  <a:avLst/>
                  <a:gdLst>
                    <a:gd name="T0" fmla="*/ 21 w 29"/>
                    <a:gd name="T1" fmla="*/ 9 h 29"/>
                    <a:gd name="T2" fmla="*/ 6 w 29"/>
                    <a:gd name="T3" fmla="*/ 21 h 29"/>
                    <a:gd name="T4" fmla="*/ 21 w 29"/>
                    <a:gd name="T5" fmla="*/ 29 h 29"/>
                    <a:gd name="T6" fmla="*/ 29 w 29"/>
                    <a:gd name="T7" fmla="*/ 9 h 29"/>
                    <a:gd name="T8" fmla="*/ 14 w 29"/>
                    <a:gd name="T9" fmla="*/ 0 h 29"/>
                    <a:gd name="T10" fmla="*/ 0 w 29"/>
                    <a:gd name="T11" fmla="*/ 13 h 29"/>
                    <a:gd name="T12" fmla="*/ 14 w 29"/>
                    <a:gd name="T13" fmla="*/ 0 h 29"/>
                    <a:gd name="T14" fmla="*/ 6 w 29"/>
                    <a:gd name="T15" fmla="*/ 0 h 29"/>
                    <a:gd name="T16" fmla="*/ 2 w 29"/>
                    <a:gd name="T17" fmla="*/ 6 h 29"/>
                    <a:gd name="T18" fmla="*/ 0 w 29"/>
                    <a:gd name="T19" fmla="*/ 15 h 29"/>
                    <a:gd name="T20" fmla="*/ 6 w 29"/>
                    <a:gd name="T21" fmla="*/ 21 h 29"/>
                    <a:gd name="T22" fmla="*/ 21 w 29"/>
                    <a:gd name="T23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1" y="9"/>
                      </a:moveTo>
                      <a:lnTo>
                        <a:pt x="6" y="21"/>
                      </a:lnTo>
                      <a:lnTo>
                        <a:pt x="21" y="29"/>
                      </a:lnTo>
                      <a:lnTo>
                        <a:pt x="29" y="9"/>
                      </a:lnTo>
                      <a:lnTo>
                        <a:pt x="14" y="0"/>
                      </a:lnTo>
                      <a:lnTo>
                        <a:pt x="0" y="13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21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2" name="Freeform 910"/>
                <p:cNvSpPr>
                  <a:spLocks/>
                </p:cNvSpPr>
                <p:nvPr/>
              </p:nvSpPr>
              <p:spPr bwMode="auto">
                <a:xfrm>
                  <a:off x="1270" y="2196"/>
                  <a:ext cx="25" cy="31"/>
                </a:xfrm>
                <a:custGeom>
                  <a:avLst/>
                  <a:gdLst>
                    <a:gd name="T0" fmla="*/ 21 w 25"/>
                    <a:gd name="T1" fmla="*/ 31 h 31"/>
                    <a:gd name="T2" fmla="*/ 25 w 25"/>
                    <a:gd name="T3" fmla="*/ 20 h 31"/>
                    <a:gd name="T4" fmla="*/ 21 w 25"/>
                    <a:gd name="T5" fmla="*/ 0 h 31"/>
                    <a:gd name="T6" fmla="*/ 0 w 25"/>
                    <a:gd name="T7" fmla="*/ 4 h 31"/>
                    <a:gd name="T8" fmla="*/ 4 w 25"/>
                    <a:gd name="T9" fmla="*/ 25 h 31"/>
                    <a:gd name="T10" fmla="*/ 8 w 25"/>
                    <a:gd name="T11" fmla="*/ 14 h 31"/>
                    <a:gd name="T12" fmla="*/ 4 w 25"/>
                    <a:gd name="T13" fmla="*/ 25 h 31"/>
                    <a:gd name="T14" fmla="*/ 8 w 25"/>
                    <a:gd name="T15" fmla="*/ 31 h 31"/>
                    <a:gd name="T16" fmla="*/ 17 w 25"/>
                    <a:gd name="T17" fmla="*/ 31 h 31"/>
                    <a:gd name="T18" fmla="*/ 23 w 25"/>
                    <a:gd name="T19" fmla="*/ 29 h 31"/>
                    <a:gd name="T20" fmla="*/ 25 w 25"/>
                    <a:gd name="T21" fmla="*/ 20 h 31"/>
                    <a:gd name="T22" fmla="*/ 21 w 25"/>
                    <a:gd name="T23" fmla="*/ 3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1">
                      <a:moveTo>
                        <a:pt x="21" y="31"/>
                      </a:moveTo>
                      <a:lnTo>
                        <a:pt x="25" y="20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8" y="14"/>
                      </a:lnTo>
                      <a:lnTo>
                        <a:pt x="4" y="25"/>
                      </a:lnTo>
                      <a:lnTo>
                        <a:pt x="8" y="31"/>
                      </a:lnTo>
                      <a:lnTo>
                        <a:pt x="17" y="31"/>
                      </a:lnTo>
                      <a:lnTo>
                        <a:pt x="23" y="29"/>
                      </a:lnTo>
                      <a:lnTo>
                        <a:pt x="25" y="20"/>
                      </a:lnTo>
                      <a:lnTo>
                        <a:pt x="21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3" name="Freeform 911"/>
                <p:cNvSpPr>
                  <a:spLocks/>
                </p:cNvSpPr>
                <p:nvPr/>
              </p:nvSpPr>
              <p:spPr bwMode="auto">
                <a:xfrm>
                  <a:off x="1261" y="2210"/>
                  <a:ext cx="30" cy="27"/>
                </a:xfrm>
                <a:custGeom>
                  <a:avLst/>
                  <a:gdLst>
                    <a:gd name="T0" fmla="*/ 0 w 30"/>
                    <a:gd name="T1" fmla="*/ 17 h 27"/>
                    <a:gd name="T2" fmla="*/ 17 w 30"/>
                    <a:gd name="T3" fmla="*/ 25 h 27"/>
                    <a:gd name="T4" fmla="*/ 30 w 30"/>
                    <a:gd name="T5" fmla="*/ 17 h 27"/>
                    <a:gd name="T6" fmla="*/ 17 w 30"/>
                    <a:gd name="T7" fmla="*/ 0 h 27"/>
                    <a:gd name="T8" fmla="*/ 5 w 30"/>
                    <a:gd name="T9" fmla="*/ 9 h 27"/>
                    <a:gd name="T10" fmla="*/ 21 w 30"/>
                    <a:gd name="T11" fmla="*/ 17 h 27"/>
                    <a:gd name="T12" fmla="*/ 5 w 30"/>
                    <a:gd name="T13" fmla="*/ 9 h 27"/>
                    <a:gd name="T14" fmla="*/ 0 w 30"/>
                    <a:gd name="T15" fmla="*/ 15 h 27"/>
                    <a:gd name="T16" fmla="*/ 3 w 30"/>
                    <a:gd name="T17" fmla="*/ 23 h 27"/>
                    <a:gd name="T18" fmla="*/ 9 w 30"/>
                    <a:gd name="T19" fmla="*/ 27 h 27"/>
                    <a:gd name="T20" fmla="*/ 17 w 30"/>
                    <a:gd name="T21" fmla="*/ 25 h 27"/>
                    <a:gd name="T22" fmla="*/ 0 w 30"/>
                    <a:gd name="T23" fmla="*/ 1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7">
                      <a:moveTo>
                        <a:pt x="0" y="17"/>
                      </a:moveTo>
                      <a:lnTo>
                        <a:pt x="17" y="25"/>
                      </a:lnTo>
                      <a:lnTo>
                        <a:pt x="30" y="17"/>
                      </a:lnTo>
                      <a:lnTo>
                        <a:pt x="17" y="0"/>
                      </a:lnTo>
                      <a:lnTo>
                        <a:pt x="5" y="9"/>
                      </a:lnTo>
                      <a:lnTo>
                        <a:pt x="21" y="17"/>
                      </a:lnTo>
                      <a:lnTo>
                        <a:pt x="5" y="9"/>
                      </a:lnTo>
                      <a:lnTo>
                        <a:pt x="0" y="15"/>
                      </a:lnTo>
                      <a:lnTo>
                        <a:pt x="3" y="23"/>
                      </a:lnTo>
                      <a:lnTo>
                        <a:pt x="9" y="27"/>
                      </a:lnTo>
                      <a:lnTo>
                        <a:pt x="17" y="25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4" name="Freeform 912"/>
                <p:cNvSpPr>
                  <a:spLocks/>
                </p:cNvSpPr>
                <p:nvPr/>
              </p:nvSpPr>
              <p:spPr bwMode="auto">
                <a:xfrm>
                  <a:off x="1261" y="2191"/>
                  <a:ext cx="26" cy="36"/>
                </a:xfrm>
                <a:custGeom>
                  <a:avLst/>
                  <a:gdLst>
                    <a:gd name="T0" fmla="*/ 7 w 26"/>
                    <a:gd name="T1" fmla="*/ 17 h 36"/>
                    <a:gd name="T2" fmla="*/ 5 w 26"/>
                    <a:gd name="T3" fmla="*/ 11 h 36"/>
                    <a:gd name="T4" fmla="*/ 0 w 26"/>
                    <a:gd name="T5" fmla="*/ 36 h 36"/>
                    <a:gd name="T6" fmla="*/ 21 w 26"/>
                    <a:gd name="T7" fmla="*/ 36 h 36"/>
                    <a:gd name="T8" fmla="*/ 26 w 26"/>
                    <a:gd name="T9" fmla="*/ 11 h 36"/>
                    <a:gd name="T10" fmla="*/ 23 w 26"/>
                    <a:gd name="T11" fmla="*/ 5 h 36"/>
                    <a:gd name="T12" fmla="*/ 26 w 26"/>
                    <a:gd name="T13" fmla="*/ 11 h 36"/>
                    <a:gd name="T14" fmla="*/ 21 w 26"/>
                    <a:gd name="T15" fmla="*/ 5 h 36"/>
                    <a:gd name="T16" fmla="*/ 15 w 26"/>
                    <a:gd name="T17" fmla="*/ 0 h 36"/>
                    <a:gd name="T18" fmla="*/ 9 w 26"/>
                    <a:gd name="T19" fmla="*/ 5 h 36"/>
                    <a:gd name="T20" fmla="*/ 5 w 26"/>
                    <a:gd name="T21" fmla="*/ 11 h 36"/>
                    <a:gd name="T22" fmla="*/ 7 w 26"/>
                    <a:gd name="T23" fmla="*/ 17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36">
                      <a:moveTo>
                        <a:pt x="7" y="17"/>
                      </a:moveTo>
                      <a:lnTo>
                        <a:pt x="5" y="11"/>
                      </a:lnTo>
                      <a:lnTo>
                        <a:pt x="0" y="36"/>
                      </a:lnTo>
                      <a:lnTo>
                        <a:pt x="21" y="36"/>
                      </a:lnTo>
                      <a:lnTo>
                        <a:pt x="26" y="11"/>
                      </a:lnTo>
                      <a:lnTo>
                        <a:pt x="23" y="5"/>
                      </a:lnTo>
                      <a:lnTo>
                        <a:pt x="26" y="11"/>
                      </a:lnTo>
                      <a:lnTo>
                        <a:pt x="21" y="5"/>
                      </a:lnTo>
                      <a:lnTo>
                        <a:pt x="15" y="0"/>
                      </a:lnTo>
                      <a:lnTo>
                        <a:pt x="9" y="5"/>
                      </a:lnTo>
                      <a:lnTo>
                        <a:pt x="5" y="11"/>
                      </a:lnTo>
                      <a:lnTo>
                        <a:pt x="7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5" name="Freeform 913"/>
                <p:cNvSpPr>
                  <a:spLocks/>
                </p:cNvSpPr>
                <p:nvPr/>
              </p:nvSpPr>
              <p:spPr bwMode="auto">
                <a:xfrm>
                  <a:off x="1245" y="2162"/>
                  <a:ext cx="39" cy="46"/>
                </a:xfrm>
                <a:custGeom>
                  <a:avLst/>
                  <a:gdLst>
                    <a:gd name="T0" fmla="*/ 21 w 39"/>
                    <a:gd name="T1" fmla="*/ 17 h 46"/>
                    <a:gd name="T2" fmla="*/ 2 w 39"/>
                    <a:gd name="T3" fmla="*/ 17 h 46"/>
                    <a:gd name="T4" fmla="*/ 23 w 39"/>
                    <a:gd name="T5" fmla="*/ 46 h 46"/>
                    <a:gd name="T6" fmla="*/ 39 w 39"/>
                    <a:gd name="T7" fmla="*/ 34 h 46"/>
                    <a:gd name="T8" fmla="*/ 19 w 39"/>
                    <a:gd name="T9" fmla="*/ 4 h 46"/>
                    <a:gd name="T10" fmla="*/ 0 w 39"/>
                    <a:gd name="T11" fmla="*/ 4 h 46"/>
                    <a:gd name="T12" fmla="*/ 19 w 39"/>
                    <a:gd name="T13" fmla="*/ 4 h 46"/>
                    <a:gd name="T14" fmla="*/ 12 w 39"/>
                    <a:gd name="T15" fmla="*/ 0 h 46"/>
                    <a:gd name="T16" fmla="*/ 4 w 39"/>
                    <a:gd name="T17" fmla="*/ 2 h 46"/>
                    <a:gd name="T18" fmla="*/ 0 w 39"/>
                    <a:gd name="T19" fmla="*/ 9 h 46"/>
                    <a:gd name="T20" fmla="*/ 2 w 39"/>
                    <a:gd name="T21" fmla="*/ 17 h 46"/>
                    <a:gd name="T22" fmla="*/ 21 w 39"/>
                    <a:gd name="T23" fmla="*/ 17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46">
                      <a:moveTo>
                        <a:pt x="21" y="17"/>
                      </a:moveTo>
                      <a:lnTo>
                        <a:pt x="2" y="17"/>
                      </a:lnTo>
                      <a:lnTo>
                        <a:pt x="23" y="46"/>
                      </a:lnTo>
                      <a:lnTo>
                        <a:pt x="39" y="34"/>
                      </a:lnTo>
                      <a:lnTo>
                        <a:pt x="19" y="4"/>
                      </a:lnTo>
                      <a:lnTo>
                        <a:pt x="0" y="4"/>
                      </a:lnTo>
                      <a:lnTo>
                        <a:pt x="19" y="4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9"/>
                      </a:lnTo>
                      <a:lnTo>
                        <a:pt x="2" y="17"/>
                      </a:lnTo>
                      <a:lnTo>
                        <a:pt x="2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6" name="Freeform 914"/>
                <p:cNvSpPr>
                  <a:spLocks/>
                </p:cNvSpPr>
                <p:nvPr/>
              </p:nvSpPr>
              <p:spPr bwMode="auto">
                <a:xfrm>
                  <a:off x="1232" y="2166"/>
                  <a:ext cx="34" cy="34"/>
                </a:xfrm>
                <a:custGeom>
                  <a:avLst/>
                  <a:gdLst>
                    <a:gd name="T0" fmla="*/ 21 w 34"/>
                    <a:gd name="T1" fmla="*/ 17 h 34"/>
                    <a:gd name="T2" fmla="*/ 23 w 34"/>
                    <a:gd name="T3" fmla="*/ 30 h 34"/>
                    <a:gd name="T4" fmla="*/ 34 w 34"/>
                    <a:gd name="T5" fmla="*/ 13 h 34"/>
                    <a:gd name="T6" fmla="*/ 13 w 34"/>
                    <a:gd name="T7" fmla="*/ 0 h 34"/>
                    <a:gd name="T8" fmla="*/ 2 w 34"/>
                    <a:gd name="T9" fmla="*/ 17 h 34"/>
                    <a:gd name="T10" fmla="*/ 4 w 34"/>
                    <a:gd name="T11" fmla="*/ 30 h 34"/>
                    <a:gd name="T12" fmla="*/ 2 w 34"/>
                    <a:gd name="T13" fmla="*/ 17 h 34"/>
                    <a:gd name="T14" fmla="*/ 0 w 34"/>
                    <a:gd name="T15" fmla="*/ 25 h 34"/>
                    <a:gd name="T16" fmla="*/ 6 w 34"/>
                    <a:gd name="T17" fmla="*/ 32 h 34"/>
                    <a:gd name="T18" fmla="*/ 15 w 34"/>
                    <a:gd name="T19" fmla="*/ 34 h 34"/>
                    <a:gd name="T20" fmla="*/ 23 w 34"/>
                    <a:gd name="T21" fmla="*/ 30 h 34"/>
                    <a:gd name="T22" fmla="*/ 21 w 34"/>
                    <a:gd name="T23" fmla="*/ 17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4">
                      <a:moveTo>
                        <a:pt x="21" y="17"/>
                      </a:moveTo>
                      <a:lnTo>
                        <a:pt x="23" y="30"/>
                      </a:lnTo>
                      <a:lnTo>
                        <a:pt x="34" y="13"/>
                      </a:lnTo>
                      <a:lnTo>
                        <a:pt x="13" y="0"/>
                      </a:lnTo>
                      <a:lnTo>
                        <a:pt x="2" y="17"/>
                      </a:lnTo>
                      <a:lnTo>
                        <a:pt x="4" y="30"/>
                      </a:lnTo>
                      <a:lnTo>
                        <a:pt x="2" y="17"/>
                      </a:lnTo>
                      <a:lnTo>
                        <a:pt x="0" y="25"/>
                      </a:lnTo>
                      <a:lnTo>
                        <a:pt x="6" y="32"/>
                      </a:lnTo>
                      <a:lnTo>
                        <a:pt x="15" y="34"/>
                      </a:lnTo>
                      <a:lnTo>
                        <a:pt x="23" y="30"/>
                      </a:lnTo>
                      <a:lnTo>
                        <a:pt x="2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7" name="Freeform 915"/>
                <p:cNvSpPr>
                  <a:spLocks/>
                </p:cNvSpPr>
                <p:nvPr/>
              </p:nvSpPr>
              <p:spPr bwMode="auto">
                <a:xfrm>
                  <a:off x="1236" y="2183"/>
                  <a:ext cx="34" cy="33"/>
                </a:xfrm>
                <a:custGeom>
                  <a:avLst/>
                  <a:gdLst>
                    <a:gd name="T0" fmla="*/ 34 w 34"/>
                    <a:gd name="T1" fmla="*/ 21 h 33"/>
                    <a:gd name="T2" fmla="*/ 32 w 34"/>
                    <a:gd name="T3" fmla="*/ 17 h 33"/>
                    <a:gd name="T4" fmla="*/ 17 w 34"/>
                    <a:gd name="T5" fmla="*/ 0 h 33"/>
                    <a:gd name="T6" fmla="*/ 0 w 34"/>
                    <a:gd name="T7" fmla="*/ 13 h 33"/>
                    <a:gd name="T8" fmla="*/ 15 w 34"/>
                    <a:gd name="T9" fmla="*/ 29 h 33"/>
                    <a:gd name="T10" fmla="*/ 13 w 34"/>
                    <a:gd name="T11" fmla="*/ 25 h 33"/>
                    <a:gd name="T12" fmla="*/ 15 w 34"/>
                    <a:gd name="T13" fmla="*/ 29 h 33"/>
                    <a:gd name="T14" fmla="*/ 23 w 34"/>
                    <a:gd name="T15" fmla="*/ 33 h 33"/>
                    <a:gd name="T16" fmla="*/ 30 w 34"/>
                    <a:gd name="T17" fmla="*/ 31 h 33"/>
                    <a:gd name="T18" fmla="*/ 34 w 34"/>
                    <a:gd name="T19" fmla="*/ 25 h 33"/>
                    <a:gd name="T20" fmla="*/ 32 w 34"/>
                    <a:gd name="T21" fmla="*/ 17 h 33"/>
                    <a:gd name="T22" fmla="*/ 34 w 34"/>
                    <a:gd name="T23" fmla="*/ 2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3">
                      <a:moveTo>
                        <a:pt x="34" y="21"/>
                      </a:moveTo>
                      <a:lnTo>
                        <a:pt x="32" y="17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15" y="29"/>
                      </a:lnTo>
                      <a:lnTo>
                        <a:pt x="13" y="25"/>
                      </a:lnTo>
                      <a:lnTo>
                        <a:pt x="15" y="29"/>
                      </a:lnTo>
                      <a:lnTo>
                        <a:pt x="23" y="33"/>
                      </a:lnTo>
                      <a:lnTo>
                        <a:pt x="30" y="31"/>
                      </a:lnTo>
                      <a:lnTo>
                        <a:pt x="34" y="25"/>
                      </a:lnTo>
                      <a:lnTo>
                        <a:pt x="32" y="17"/>
                      </a:lnTo>
                      <a:lnTo>
                        <a:pt x="3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8" name="Freeform 916"/>
                <p:cNvSpPr>
                  <a:spLocks/>
                </p:cNvSpPr>
                <p:nvPr/>
              </p:nvSpPr>
              <p:spPr bwMode="auto">
                <a:xfrm>
                  <a:off x="1249" y="2204"/>
                  <a:ext cx="29" cy="37"/>
                </a:xfrm>
                <a:custGeom>
                  <a:avLst/>
                  <a:gdLst>
                    <a:gd name="T0" fmla="*/ 23 w 29"/>
                    <a:gd name="T1" fmla="*/ 17 h 37"/>
                    <a:gd name="T2" fmla="*/ 29 w 29"/>
                    <a:gd name="T3" fmla="*/ 25 h 37"/>
                    <a:gd name="T4" fmla="*/ 21 w 29"/>
                    <a:gd name="T5" fmla="*/ 0 h 37"/>
                    <a:gd name="T6" fmla="*/ 0 w 29"/>
                    <a:gd name="T7" fmla="*/ 4 h 37"/>
                    <a:gd name="T8" fmla="*/ 8 w 29"/>
                    <a:gd name="T9" fmla="*/ 29 h 37"/>
                    <a:gd name="T10" fmla="*/ 15 w 29"/>
                    <a:gd name="T11" fmla="*/ 37 h 37"/>
                    <a:gd name="T12" fmla="*/ 8 w 29"/>
                    <a:gd name="T13" fmla="*/ 29 h 37"/>
                    <a:gd name="T14" fmla="*/ 12 w 29"/>
                    <a:gd name="T15" fmla="*/ 35 h 37"/>
                    <a:gd name="T16" fmla="*/ 21 w 29"/>
                    <a:gd name="T17" fmla="*/ 35 h 37"/>
                    <a:gd name="T18" fmla="*/ 27 w 29"/>
                    <a:gd name="T19" fmla="*/ 33 h 37"/>
                    <a:gd name="T20" fmla="*/ 29 w 29"/>
                    <a:gd name="T21" fmla="*/ 25 h 37"/>
                    <a:gd name="T22" fmla="*/ 23 w 29"/>
                    <a:gd name="T23" fmla="*/ 1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7">
                      <a:moveTo>
                        <a:pt x="23" y="17"/>
                      </a:moveTo>
                      <a:lnTo>
                        <a:pt x="29" y="25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8" y="29"/>
                      </a:lnTo>
                      <a:lnTo>
                        <a:pt x="15" y="37"/>
                      </a:lnTo>
                      <a:lnTo>
                        <a:pt x="8" y="29"/>
                      </a:lnTo>
                      <a:lnTo>
                        <a:pt x="12" y="35"/>
                      </a:lnTo>
                      <a:lnTo>
                        <a:pt x="21" y="35"/>
                      </a:lnTo>
                      <a:lnTo>
                        <a:pt x="27" y="33"/>
                      </a:lnTo>
                      <a:lnTo>
                        <a:pt x="29" y="25"/>
                      </a:lnTo>
                      <a:lnTo>
                        <a:pt x="23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69" name="Freeform 917"/>
                <p:cNvSpPr>
                  <a:spLocks/>
                </p:cNvSpPr>
                <p:nvPr/>
              </p:nvSpPr>
              <p:spPr bwMode="auto">
                <a:xfrm>
                  <a:off x="1264" y="2221"/>
                  <a:ext cx="31" cy="29"/>
                </a:xfrm>
                <a:custGeom>
                  <a:avLst/>
                  <a:gdLst>
                    <a:gd name="T0" fmla="*/ 31 w 31"/>
                    <a:gd name="T1" fmla="*/ 23 h 29"/>
                    <a:gd name="T2" fmla="*/ 25 w 31"/>
                    <a:gd name="T3" fmla="*/ 8 h 29"/>
                    <a:gd name="T4" fmla="*/ 8 w 31"/>
                    <a:gd name="T5" fmla="*/ 0 h 29"/>
                    <a:gd name="T6" fmla="*/ 0 w 31"/>
                    <a:gd name="T7" fmla="*/ 20 h 29"/>
                    <a:gd name="T8" fmla="*/ 16 w 31"/>
                    <a:gd name="T9" fmla="*/ 29 h 29"/>
                    <a:gd name="T10" fmla="*/ 10 w 31"/>
                    <a:gd name="T11" fmla="*/ 14 h 29"/>
                    <a:gd name="T12" fmla="*/ 16 w 31"/>
                    <a:gd name="T13" fmla="*/ 29 h 29"/>
                    <a:gd name="T14" fmla="*/ 25 w 31"/>
                    <a:gd name="T15" fmla="*/ 29 h 29"/>
                    <a:gd name="T16" fmla="*/ 31 w 31"/>
                    <a:gd name="T17" fmla="*/ 20 h 29"/>
                    <a:gd name="T18" fmla="*/ 31 w 31"/>
                    <a:gd name="T19" fmla="*/ 14 h 29"/>
                    <a:gd name="T20" fmla="*/ 25 w 31"/>
                    <a:gd name="T21" fmla="*/ 8 h 29"/>
                    <a:gd name="T22" fmla="*/ 31 w 31"/>
                    <a:gd name="T23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31" y="23"/>
                      </a:moveTo>
                      <a:lnTo>
                        <a:pt x="25" y="8"/>
                      </a:lnTo>
                      <a:lnTo>
                        <a:pt x="8" y="0"/>
                      </a:lnTo>
                      <a:lnTo>
                        <a:pt x="0" y="20"/>
                      </a:lnTo>
                      <a:lnTo>
                        <a:pt x="16" y="29"/>
                      </a:lnTo>
                      <a:lnTo>
                        <a:pt x="10" y="14"/>
                      </a:lnTo>
                      <a:lnTo>
                        <a:pt x="16" y="29"/>
                      </a:lnTo>
                      <a:lnTo>
                        <a:pt x="25" y="29"/>
                      </a:lnTo>
                      <a:lnTo>
                        <a:pt x="31" y="20"/>
                      </a:lnTo>
                      <a:lnTo>
                        <a:pt x="31" y="14"/>
                      </a:lnTo>
                      <a:lnTo>
                        <a:pt x="25" y="8"/>
                      </a:lnTo>
                      <a:lnTo>
                        <a:pt x="31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70" name="Freeform 918"/>
                <p:cNvSpPr>
                  <a:spLocks/>
                </p:cNvSpPr>
                <p:nvPr/>
              </p:nvSpPr>
              <p:spPr bwMode="auto">
                <a:xfrm>
                  <a:off x="1266" y="2235"/>
                  <a:ext cx="29" cy="38"/>
                </a:xfrm>
                <a:custGeom>
                  <a:avLst/>
                  <a:gdLst>
                    <a:gd name="T0" fmla="*/ 6 w 29"/>
                    <a:gd name="T1" fmla="*/ 38 h 38"/>
                    <a:gd name="T2" fmla="*/ 21 w 29"/>
                    <a:gd name="T3" fmla="*/ 32 h 38"/>
                    <a:gd name="T4" fmla="*/ 29 w 29"/>
                    <a:gd name="T5" fmla="*/ 9 h 38"/>
                    <a:gd name="T6" fmla="*/ 8 w 29"/>
                    <a:gd name="T7" fmla="*/ 0 h 38"/>
                    <a:gd name="T8" fmla="*/ 0 w 29"/>
                    <a:gd name="T9" fmla="*/ 23 h 38"/>
                    <a:gd name="T10" fmla="*/ 14 w 29"/>
                    <a:gd name="T11" fmla="*/ 17 h 38"/>
                    <a:gd name="T12" fmla="*/ 0 w 29"/>
                    <a:gd name="T13" fmla="*/ 23 h 38"/>
                    <a:gd name="T14" fmla="*/ 0 w 29"/>
                    <a:gd name="T15" fmla="*/ 32 h 38"/>
                    <a:gd name="T16" fmla="*/ 8 w 29"/>
                    <a:gd name="T17" fmla="*/ 36 h 38"/>
                    <a:gd name="T18" fmla="*/ 14 w 29"/>
                    <a:gd name="T19" fmla="*/ 38 h 38"/>
                    <a:gd name="T20" fmla="*/ 21 w 29"/>
                    <a:gd name="T21" fmla="*/ 32 h 38"/>
                    <a:gd name="T22" fmla="*/ 6 w 29"/>
                    <a:gd name="T23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8">
                      <a:moveTo>
                        <a:pt x="6" y="38"/>
                      </a:moveTo>
                      <a:lnTo>
                        <a:pt x="21" y="32"/>
                      </a:lnTo>
                      <a:lnTo>
                        <a:pt x="29" y="9"/>
                      </a:lnTo>
                      <a:lnTo>
                        <a:pt x="8" y="0"/>
                      </a:lnTo>
                      <a:lnTo>
                        <a:pt x="0" y="23"/>
                      </a:lnTo>
                      <a:lnTo>
                        <a:pt x="14" y="17"/>
                      </a:lnTo>
                      <a:lnTo>
                        <a:pt x="0" y="23"/>
                      </a:lnTo>
                      <a:lnTo>
                        <a:pt x="0" y="32"/>
                      </a:lnTo>
                      <a:lnTo>
                        <a:pt x="8" y="36"/>
                      </a:lnTo>
                      <a:lnTo>
                        <a:pt x="14" y="38"/>
                      </a:lnTo>
                      <a:lnTo>
                        <a:pt x="21" y="32"/>
                      </a:lnTo>
                      <a:lnTo>
                        <a:pt x="6" y="3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71" name="Freeform 919"/>
                <p:cNvSpPr>
                  <a:spLocks/>
                </p:cNvSpPr>
                <p:nvPr/>
              </p:nvSpPr>
              <p:spPr bwMode="auto">
                <a:xfrm>
                  <a:off x="1249" y="2244"/>
                  <a:ext cx="31" cy="29"/>
                </a:xfrm>
                <a:custGeom>
                  <a:avLst/>
                  <a:gdLst>
                    <a:gd name="T0" fmla="*/ 0 w 31"/>
                    <a:gd name="T1" fmla="*/ 16 h 29"/>
                    <a:gd name="T2" fmla="*/ 6 w 31"/>
                    <a:gd name="T3" fmla="*/ 20 h 29"/>
                    <a:gd name="T4" fmla="*/ 23 w 31"/>
                    <a:gd name="T5" fmla="*/ 29 h 29"/>
                    <a:gd name="T6" fmla="*/ 31 w 31"/>
                    <a:gd name="T7" fmla="*/ 8 h 29"/>
                    <a:gd name="T8" fmla="*/ 15 w 31"/>
                    <a:gd name="T9" fmla="*/ 0 h 29"/>
                    <a:gd name="T10" fmla="*/ 21 w 31"/>
                    <a:gd name="T11" fmla="*/ 4 h 29"/>
                    <a:gd name="T12" fmla="*/ 15 w 31"/>
                    <a:gd name="T13" fmla="*/ 0 h 29"/>
                    <a:gd name="T14" fmla="*/ 6 w 31"/>
                    <a:gd name="T15" fmla="*/ 0 h 29"/>
                    <a:gd name="T16" fmla="*/ 2 w 31"/>
                    <a:gd name="T17" fmla="*/ 6 h 29"/>
                    <a:gd name="T18" fmla="*/ 0 w 31"/>
                    <a:gd name="T19" fmla="*/ 14 h 29"/>
                    <a:gd name="T20" fmla="*/ 6 w 31"/>
                    <a:gd name="T21" fmla="*/ 20 h 29"/>
                    <a:gd name="T22" fmla="*/ 0 w 31"/>
                    <a:gd name="T23" fmla="*/ 16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0" y="16"/>
                      </a:moveTo>
                      <a:lnTo>
                        <a:pt x="6" y="20"/>
                      </a:lnTo>
                      <a:lnTo>
                        <a:pt x="23" y="29"/>
                      </a:lnTo>
                      <a:lnTo>
                        <a:pt x="31" y="8"/>
                      </a:lnTo>
                      <a:lnTo>
                        <a:pt x="15" y="0"/>
                      </a:lnTo>
                      <a:lnTo>
                        <a:pt x="21" y="4"/>
                      </a:lnTo>
                      <a:lnTo>
                        <a:pt x="15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72" name="Freeform 920"/>
                <p:cNvSpPr>
                  <a:spLocks/>
                </p:cNvSpPr>
                <p:nvPr/>
              </p:nvSpPr>
              <p:spPr bwMode="auto">
                <a:xfrm>
                  <a:off x="1224" y="2204"/>
                  <a:ext cx="46" cy="56"/>
                </a:xfrm>
                <a:custGeom>
                  <a:avLst/>
                  <a:gdLst>
                    <a:gd name="T0" fmla="*/ 21 w 46"/>
                    <a:gd name="T1" fmla="*/ 17 h 56"/>
                    <a:gd name="T2" fmla="*/ 2 w 46"/>
                    <a:gd name="T3" fmla="*/ 17 h 56"/>
                    <a:gd name="T4" fmla="*/ 25 w 46"/>
                    <a:gd name="T5" fmla="*/ 56 h 56"/>
                    <a:gd name="T6" fmla="*/ 46 w 46"/>
                    <a:gd name="T7" fmla="*/ 44 h 56"/>
                    <a:gd name="T8" fmla="*/ 23 w 46"/>
                    <a:gd name="T9" fmla="*/ 4 h 56"/>
                    <a:gd name="T10" fmla="*/ 4 w 46"/>
                    <a:gd name="T11" fmla="*/ 4 h 56"/>
                    <a:gd name="T12" fmla="*/ 23 w 46"/>
                    <a:gd name="T13" fmla="*/ 4 h 56"/>
                    <a:gd name="T14" fmla="*/ 14 w 46"/>
                    <a:gd name="T15" fmla="*/ 0 h 56"/>
                    <a:gd name="T16" fmla="*/ 6 w 46"/>
                    <a:gd name="T17" fmla="*/ 0 h 56"/>
                    <a:gd name="T18" fmla="*/ 0 w 46"/>
                    <a:gd name="T19" fmla="*/ 8 h 56"/>
                    <a:gd name="T20" fmla="*/ 2 w 46"/>
                    <a:gd name="T21" fmla="*/ 17 h 56"/>
                    <a:gd name="T22" fmla="*/ 21 w 46"/>
                    <a:gd name="T23" fmla="*/ 17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56">
                      <a:moveTo>
                        <a:pt x="21" y="17"/>
                      </a:moveTo>
                      <a:lnTo>
                        <a:pt x="2" y="17"/>
                      </a:lnTo>
                      <a:lnTo>
                        <a:pt x="25" y="56"/>
                      </a:lnTo>
                      <a:lnTo>
                        <a:pt x="46" y="44"/>
                      </a:lnTo>
                      <a:lnTo>
                        <a:pt x="23" y="4"/>
                      </a:lnTo>
                      <a:lnTo>
                        <a:pt x="4" y="4"/>
                      </a:lnTo>
                      <a:lnTo>
                        <a:pt x="23" y="4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0" y="8"/>
                      </a:lnTo>
                      <a:lnTo>
                        <a:pt x="2" y="17"/>
                      </a:lnTo>
                      <a:lnTo>
                        <a:pt x="2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34073" name="Group 921"/>
              <p:cNvGrpSpPr>
                <a:grpSpLocks/>
              </p:cNvGrpSpPr>
              <p:nvPr/>
            </p:nvGrpSpPr>
            <p:grpSpPr bwMode="auto">
              <a:xfrm>
                <a:off x="1195" y="2160"/>
                <a:ext cx="2907" cy="1571"/>
                <a:chOff x="1195" y="2160"/>
                <a:chExt cx="2907" cy="1571"/>
              </a:xfrm>
            </p:grpSpPr>
            <p:sp>
              <p:nvSpPr>
                <p:cNvPr id="434074" name="Freeform 922"/>
                <p:cNvSpPr>
                  <a:spLocks/>
                </p:cNvSpPr>
                <p:nvPr/>
              </p:nvSpPr>
              <p:spPr bwMode="auto">
                <a:xfrm>
                  <a:off x="1218" y="2208"/>
                  <a:ext cx="27" cy="29"/>
                </a:xfrm>
                <a:custGeom>
                  <a:avLst/>
                  <a:gdLst>
                    <a:gd name="T0" fmla="*/ 20 w 27"/>
                    <a:gd name="T1" fmla="*/ 15 h 29"/>
                    <a:gd name="T2" fmla="*/ 18 w 27"/>
                    <a:gd name="T3" fmla="*/ 25 h 29"/>
                    <a:gd name="T4" fmla="*/ 27 w 27"/>
                    <a:gd name="T5" fmla="*/ 13 h 29"/>
                    <a:gd name="T6" fmla="*/ 10 w 27"/>
                    <a:gd name="T7" fmla="*/ 0 h 29"/>
                    <a:gd name="T8" fmla="*/ 2 w 27"/>
                    <a:gd name="T9" fmla="*/ 13 h 29"/>
                    <a:gd name="T10" fmla="*/ 0 w 27"/>
                    <a:gd name="T11" fmla="*/ 23 h 29"/>
                    <a:gd name="T12" fmla="*/ 2 w 27"/>
                    <a:gd name="T13" fmla="*/ 13 h 29"/>
                    <a:gd name="T14" fmla="*/ 0 w 27"/>
                    <a:gd name="T15" fmla="*/ 21 h 29"/>
                    <a:gd name="T16" fmla="*/ 4 w 27"/>
                    <a:gd name="T17" fmla="*/ 27 h 29"/>
                    <a:gd name="T18" fmla="*/ 12 w 27"/>
                    <a:gd name="T19" fmla="*/ 29 h 29"/>
                    <a:gd name="T20" fmla="*/ 18 w 27"/>
                    <a:gd name="T21" fmla="*/ 25 h 29"/>
                    <a:gd name="T22" fmla="*/ 20 w 27"/>
                    <a:gd name="T23" fmla="*/ 1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20" y="15"/>
                      </a:moveTo>
                      <a:lnTo>
                        <a:pt x="18" y="25"/>
                      </a:lnTo>
                      <a:lnTo>
                        <a:pt x="27" y="13"/>
                      </a:lnTo>
                      <a:lnTo>
                        <a:pt x="10" y="0"/>
                      </a:lnTo>
                      <a:lnTo>
                        <a:pt x="2" y="13"/>
                      </a:lnTo>
                      <a:lnTo>
                        <a:pt x="0" y="23"/>
                      </a:lnTo>
                      <a:lnTo>
                        <a:pt x="2" y="13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12" y="29"/>
                      </a:lnTo>
                      <a:lnTo>
                        <a:pt x="18" y="25"/>
                      </a:lnTo>
                      <a:lnTo>
                        <a:pt x="20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75" name="Freeform 923"/>
                <p:cNvSpPr>
                  <a:spLocks/>
                </p:cNvSpPr>
                <p:nvPr/>
              </p:nvSpPr>
              <p:spPr bwMode="auto">
                <a:xfrm>
                  <a:off x="1218" y="2223"/>
                  <a:ext cx="29" cy="33"/>
                </a:xfrm>
                <a:custGeom>
                  <a:avLst/>
                  <a:gdLst>
                    <a:gd name="T0" fmla="*/ 27 w 29"/>
                    <a:gd name="T1" fmla="*/ 16 h 33"/>
                    <a:gd name="T2" fmla="*/ 29 w 29"/>
                    <a:gd name="T3" fmla="*/ 18 h 33"/>
                    <a:gd name="T4" fmla="*/ 20 w 29"/>
                    <a:gd name="T5" fmla="*/ 0 h 33"/>
                    <a:gd name="T6" fmla="*/ 0 w 29"/>
                    <a:gd name="T7" fmla="*/ 8 h 33"/>
                    <a:gd name="T8" fmla="*/ 8 w 29"/>
                    <a:gd name="T9" fmla="*/ 27 h 33"/>
                    <a:gd name="T10" fmla="*/ 10 w 29"/>
                    <a:gd name="T11" fmla="*/ 29 h 33"/>
                    <a:gd name="T12" fmla="*/ 8 w 29"/>
                    <a:gd name="T13" fmla="*/ 27 h 33"/>
                    <a:gd name="T14" fmla="*/ 14 w 29"/>
                    <a:gd name="T15" fmla="*/ 33 h 33"/>
                    <a:gd name="T16" fmla="*/ 23 w 29"/>
                    <a:gd name="T17" fmla="*/ 31 h 33"/>
                    <a:gd name="T18" fmla="*/ 29 w 29"/>
                    <a:gd name="T19" fmla="*/ 27 h 33"/>
                    <a:gd name="T20" fmla="*/ 29 w 29"/>
                    <a:gd name="T21" fmla="*/ 18 h 33"/>
                    <a:gd name="T22" fmla="*/ 27 w 29"/>
                    <a:gd name="T2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3">
                      <a:moveTo>
                        <a:pt x="27" y="16"/>
                      </a:moveTo>
                      <a:lnTo>
                        <a:pt x="29" y="18"/>
                      </a:lnTo>
                      <a:lnTo>
                        <a:pt x="20" y="0"/>
                      </a:lnTo>
                      <a:lnTo>
                        <a:pt x="0" y="8"/>
                      </a:lnTo>
                      <a:lnTo>
                        <a:pt x="8" y="27"/>
                      </a:lnTo>
                      <a:lnTo>
                        <a:pt x="10" y="29"/>
                      </a:lnTo>
                      <a:lnTo>
                        <a:pt x="8" y="27"/>
                      </a:lnTo>
                      <a:lnTo>
                        <a:pt x="14" y="33"/>
                      </a:lnTo>
                      <a:lnTo>
                        <a:pt x="23" y="31"/>
                      </a:lnTo>
                      <a:lnTo>
                        <a:pt x="29" y="27"/>
                      </a:lnTo>
                      <a:lnTo>
                        <a:pt x="29" y="18"/>
                      </a:lnTo>
                      <a:lnTo>
                        <a:pt x="27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76" name="Freeform 924"/>
                <p:cNvSpPr>
                  <a:spLocks/>
                </p:cNvSpPr>
                <p:nvPr/>
              </p:nvSpPr>
              <p:spPr bwMode="auto">
                <a:xfrm>
                  <a:off x="1228" y="2239"/>
                  <a:ext cx="59" cy="63"/>
                </a:xfrm>
                <a:custGeom>
                  <a:avLst/>
                  <a:gdLst>
                    <a:gd name="T0" fmla="*/ 59 w 59"/>
                    <a:gd name="T1" fmla="*/ 46 h 63"/>
                    <a:gd name="T2" fmla="*/ 56 w 59"/>
                    <a:gd name="T3" fmla="*/ 46 h 63"/>
                    <a:gd name="T4" fmla="*/ 17 w 59"/>
                    <a:gd name="T5" fmla="*/ 0 h 63"/>
                    <a:gd name="T6" fmla="*/ 0 w 59"/>
                    <a:gd name="T7" fmla="*/ 13 h 63"/>
                    <a:gd name="T8" fmla="*/ 40 w 59"/>
                    <a:gd name="T9" fmla="*/ 59 h 63"/>
                    <a:gd name="T10" fmla="*/ 38 w 59"/>
                    <a:gd name="T11" fmla="*/ 59 h 63"/>
                    <a:gd name="T12" fmla="*/ 40 w 59"/>
                    <a:gd name="T13" fmla="*/ 59 h 63"/>
                    <a:gd name="T14" fmla="*/ 48 w 59"/>
                    <a:gd name="T15" fmla="*/ 63 h 63"/>
                    <a:gd name="T16" fmla="*/ 54 w 59"/>
                    <a:gd name="T17" fmla="*/ 61 h 63"/>
                    <a:gd name="T18" fmla="*/ 59 w 59"/>
                    <a:gd name="T19" fmla="*/ 55 h 63"/>
                    <a:gd name="T20" fmla="*/ 56 w 59"/>
                    <a:gd name="T21" fmla="*/ 46 h 63"/>
                    <a:gd name="T22" fmla="*/ 59 w 59"/>
                    <a:gd name="T23" fmla="*/ 46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63">
                      <a:moveTo>
                        <a:pt x="59" y="46"/>
                      </a:moveTo>
                      <a:lnTo>
                        <a:pt x="56" y="46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40" y="59"/>
                      </a:lnTo>
                      <a:lnTo>
                        <a:pt x="38" y="59"/>
                      </a:lnTo>
                      <a:lnTo>
                        <a:pt x="40" y="59"/>
                      </a:lnTo>
                      <a:lnTo>
                        <a:pt x="48" y="63"/>
                      </a:lnTo>
                      <a:lnTo>
                        <a:pt x="54" y="61"/>
                      </a:lnTo>
                      <a:lnTo>
                        <a:pt x="59" y="55"/>
                      </a:lnTo>
                      <a:lnTo>
                        <a:pt x="56" y="46"/>
                      </a:lnTo>
                      <a:lnTo>
                        <a:pt x="59" y="4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77" name="Freeform 925"/>
                <p:cNvSpPr>
                  <a:spLocks/>
                </p:cNvSpPr>
                <p:nvPr/>
              </p:nvSpPr>
              <p:spPr bwMode="auto">
                <a:xfrm>
                  <a:off x="1266" y="2285"/>
                  <a:ext cx="41" cy="46"/>
                </a:xfrm>
                <a:custGeom>
                  <a:avLst/>
                  <a:gdLst>
                    <a:gd name="T0" fmla="*/ 39 w 41"/>
                    <a:gd name="T1" fmla="*/ 34 h 46"/>
                    <a:gd name="T2" fmla="*/ 39 w 41"/>
                    <a:gd name="T3" fmla="*/ 30 h 46"/>
                    <a:gd name="T4" fmla="*/ 21 w 41"/>
                    <a:gd name="T5" fmla="*/ 0 h 46"/>
                    <a:gd name="T6" fmla="*/ 0 w 41"/>
                    <a:gd name="T7" fmla="*/ 13 h 46"/>
                    <a:gd name="T8" fmla="*/ 18 w 41"/>
                    <a:gd name="T9" fmla="*/ 42 h 46"/>
                    <a:gd name="T10" fmla="*/ 18 w 41"/>
                    <a:gd name="T11" fmla="*/ 38 h 46"/>
                    <a:gd name="T12" fmla="*/ 18 w 41"/>
                    <a:gd name="T13" fmla="*/ 42 h 46"/>
                    <a:gd name="T14" fmla="*/ 27 w 41"/>
                    <a:gd name="T15" fmla="*/ 46 h 46"/>
                    <a:gd name="T16" fmla="*/ 35 w 41"/>
                    <a:gd name="T17" fmla="*/ 44 h 46"/>
                    <a:gd name="T18" fmla="*/ 41 w 41"/>
                    <a:gd name="T19" fmla="*/ 38 h 46"/>
                    <a:gd name="T20" fmla="*/ 39 w 41"/>
                    <a:gd name="T21" fmla="*/ 30 h 46"/>
                    <a:gd name="T22" fmla="*/ 39 w 41"/>
                    <a:gd name="T23" fmla="*/ 34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1" h="46">
                      <a:moveTo>
                        <a:pt x="39" y="34"/>
                      </a:moveTo>
                      <a:lnTo>
                        <a:pt x="39" y="30"/>
                      </a:lnTo>
                      <a:lnTo>
                        <a:pt x="21" y="0"/>
                      </a:lnTo>
                      <a:lnTo>
                        <a:pt x="0" y="13"/>
                      </a:lnTo>
                      <a:lnTo>
                        <a:pt x="18" y="42"/>
                      </a:lnTo>
                      <a:lnTo>
                        <a:pt x="18" y="38"/>
                      </a:lnTo>
                      <a:lnTo>
                        <a:pt x="18" y="42"/>
                      </a:lnTo>
                      <a:lnTo>
                        <a:pt x="27" y="46"/>
                      </a:lnTo>
                      <a:lnTo>
                        <a:pt x="35" y="44"/>
                      </a:lnTo>
                      <a:lnTo>
                        <a:pt x="41" y="38"/>
                      </a:lnTo>
                      <a:lnTo>
                        <a:pt x="39" y="30"/>
                      </a:lnTo>
                      <a:lnTo>
                        <a:pt x="39" y="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78" name="Freeform 926"/>
                <p:cNvSpPr>
                  <a:spLocks/>
                </p:cNvSpPr>
                <p:nvPr/>
              </p:nvSpPr>
              <p:spPr bwMode="auto">
                <a:xfrm>
                  <a:off x="1284" y="2319"/>
                  <a:ext cx="34" cy="48"/>
                </a:xfrm>
                <a:custGeom>
                  <a:avLst/>
                  <a:gdLst>
                    <a:gd name="T0" fmla="*/ 34 w 34"/>
                    <a:gd name="T1" fmla="*/ 41 h 48"/>
                    <a:gd name="T2" fmla="*/ 34 w 34"/>
                    <a:gd name="T3" fmla="*/ 37 h 48"/>
                    <a:gd name="T4" fmla="*/ 21 w 34"/>
                    <a:gd name="T5" fmla="*/ 0 h 48"/>
                    <a:gd name="T6" fmla="*/ 0 w 34"/>
                    <a:gd name="T7" fmla="*/ 4 h 48"/>
                    <a:gd name="T8" fmla="*/ 13 w 34"/>
                    <a:gd name="T9" fmla="*/ 41 h 48"/>
                    <a:gd name="T10" fmla="*/ 13 w 34"/>
                    <a:gd name="T11" fmla="*/ 37 h 48"/>
                    <a:gd name="T12" fmla="*/ 13 w 34"/>
                    <a:gd name="T13" fmla="*/ 41 h 48"/>
                    <a:gd name="T14" fmla="*/ 17 w 34"/>
                    <a:gd name="T15" fmla="*/ 48 h 48"/>
                    <a:gd name="T16" fmla="*/ 25 w 34"/>
                    <a:gd name="T17" fmla="*/ 48 h 48"/>
                    <a:gd name="T18" fmla="*/ 32 w 34"/>
                    <a:gd name="T19" fmla="*/ 46 h 48"/>
                    <a:gd name="T20" fmla="*/ 34 w 34"/>
                    <a:gd name="T21" fmla="*/ 37 h 48"/>
                    <a:gd name="T22" fmla="*/ 34 w 34"/>
                    <a:gd name="T23" fmla="*/ 41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48">
                      <a:moveTo>
                        <a:pt x="34" y="41"/>
                      </a:moveTo>
                      <a:lnTo>
                        <a:pt x="34" y="37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13" y="41"/>
                      </a:lnTo>
                      <a:lnTo>
                        <a:pt x="13" y="37"/>
                      </a:lnTo>
                      <a:lnTo>
                        <a:pt x="13" y="41"/>
                      </a:lnTo>
                      <a:lnTo>
                        <a:pt x="17" y="48"/>
                      </a:lnTo>
                      <a:lnTo>
                        <a:pt x="25" y="48"/>
                      </a:lnTo>
                      <a:lnTo>
                        <a:pt x="32" y="46"/>
                      </a:lnTo>
                      <a:lnTo>
                        <a:pt x="34" y="37"/>
                      </a:lnTo>
                      <a:lnTo>
                        <a:pt x="34" y="4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79" name="Freeform 927"/>
                <p:cNvSpPr>
                  <a:spLocks/>
                </p:cNvSpPr>
                <p:nvPr/>
              </p:nvSpPr>
              <p:spPr bwMode="auto">
                <a:xfrm>
                  <a:off x="1293" y="2356"/>
                  <a:ext cx="25" cy="23"/>
                </a:xfrm>
                <a:custGeom>
                  <a:avLst/>
                  <a:gdLst>
                    <a:gd name="T0" fmla="*/ 21 w 25"/>
                    <a:gd name="T1" fmla="*/ 13 h 23"/>
                    <a:gd name="T2" fmla="*/ 21 w 25"/>
                    <a:gd name="T3" fmla="*/ 17 h 23"/>
                    <a:gd name="T4" fmla="*/ 25 w 25"/>
                    <a:gd name="T5" fmla="*/ 4 h 23"/>
                    <a:gd name="T6" fmla="*/ 4 w 25"/>
                    <a:gd name="T7" fmla="*/ 0 h 23"/>
                    <a:gd name="T8" fmla="*/ 0 w 25"/>
                    <a:gd name="T9" fmla="*/ 13 h 23"/>
                    <a:gd name="T10" fmla="*/ 0 w 25"/>
                    <a:gd name="T11" fmla="*/ 17 h 23"/>
                    <a:gd name="T12" fmla="*/ 0 w 25"/>
                    <a:gd name="T13" fmla="*/ 13 h 23"/>
                    <a:gd name="T14" fmla="*/ 2 w 25"/>
                    <a:gd name="T15" fmla="*/ 21 h 23"/>
                    <a:gd name="T16" fmla="*/ 8 w 25"/>
                    <a:gd name="T17" fmla="*/ 23 h 23"/>
                    <a:gd name="T18" fmla="*/ 16 w 25"/>
                    <a:gd name="T19" fmla="*/ 23 h 23"/>
                    <a:gd name="T20" fmla="*/ 21 w 25"/>
                    <a:gd name="T21" fmla="*/ 17 h 23"/>
                    <a:gd name="T22" fmla="*/ 21 w 25"/>
                    <a:gd name="T23" fmla="*/ 1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1" y="13"/>
                      </a:moveTo>
                      <a:lnTo>
                        <a:pt x="21" y="17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0" y="13"/>
                      </a:lnTo>
                      <a:lnTo>
                        <a:pt x="2" y="21"/>
                      </a:lnTo>
                      <a:lnTo>
                        <a:pt x="8" y="23"/>
                      </a:lnTo>
                      <a:lnTo>
                        <a:pt x="16" y="23"/>
                      </a:lnTo>
                      <a:lnTo>
                        <a:pt x="21" y="17"/>
                      </a:lnTo>
                      <a:lnTo>
                        <a:pt x="21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0" name="Freeform 928"/>
                <p:cNvSpPr>
                  <a:spLocks/>
                </p:cNvSpPr>
                <p:nvPr/>
              </p:nvSpPr>
              <p:spPr bwMode="auto">
                <a:xfrm>
                  <a:off x="1293" y="2369"/>
                  <a:ext cx="25" cy="33"/>
                </a:xfrm>
                <a:custGeom>
                  <a:avLst/>
                  <a:gdLst>
                    <a:gd name="T0" fmla="*/ 21 w 25"/>
                    <a:gd name="T1" fmla="*/ 16 h 33"/>
                    <a:gd name="T2" fmla="*/ 25 w 25"/>
                    <a:gd name="T3" fmla="*/ 23 h 33"/>
                    <a:gd name="T4" fmla="*/ 21 w 25"/>
                    <a:gd name="T5" fmla="*/ 0 h 33"/>
                    <a:gd name="T6" fmla="*/ 0 w 25"/>
                    <a:gd name="T7" fmla="*/ 4 h 33"/>
                    <a:gd name="T8" fmla="*/ 4 w 25"/>
                    <a:gd name="T9" fmla="*/ 27 h 33"/>
                    <a:gd name="T10" fmla="*/ 8 w 25"/>
                    <a:gd name="T11" fmla="*/ 33 h 33"/>
                    <a:gd name="T12" fmla="*/ 4 w 25"/>
                    <a:gd name="T13" fmla="*/ 27 h 33"/>
                    <a:gd name="T14" fmla="*/ 8 w 25"/>
                    <a:gd name="T15" fmla="*/ 33 h 33"/>
                    <a:gd name="T16" fmla="*/ 16 w 25"/>
                    <a:gd name="T17" fmla="*/ 33 h 33"/>
                    <a:gd name="T18" fmla="*/ 23 w 25"/>
                    <a:gd name="T19" fmla="*/ 31 h 33"/>
                    <a:gd name="T20" fmla="*/ 25 w 25"/>
                    <a:gd name="T21" fmla="*/ 23 h 33"/>
                    <a:gd name="T22" fmla="*/ 21 w 25"/>
                    <a:gd name="T2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21" y="16"/>
                      </a:moveTo>
                      <a:lnTo>
                        <a:pt x="25" y="23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27"/>
                      </a:lnTo>
                      <a:lnTo>
                        <a:pt x="8" y="33"/>
                      </a:lnTo>
                      <a:lnTo>
                        <a:pt x="4" y="27"/>
                      </a:lnTo>
                      <a:lnTo>
                        <a:pt x="8" y="33"/>
                      </a:lnTo>
                      <a:lnTo>
                        <a:pt x="16" y="33"/>
                      </a:lnTo>
                      <a:lnTo>
                        <a:pt x="23" y="31"/>
                      </a:lnTo>
                      <a:lnTo>
                        <a:pt x="25" y="23"/>
                      </a:lnTo>
                      <a:lnTo>
                        <a:pt x="21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1" name="Freeform 929"/>
                <p:cNvSpPr>
                  <a:spLocks/>
                </p:cNvSpPr>
                <p:nvPr/>
              </p:nvSpPr>
              <p:spPr bwMode="auto">
                <a:xfrm>
                  <a:off x="1301" y="2385"/>
                  <a:ext cx="29" cy="28"/>
                </a:xfrm>
                <a:custGeom>
                  <a:avLst/>
                  <a:gdLst>
                    <a:gd name="T0" fmla="*/ 27 w 29"/>
                    <a:gd name="T1" fmla="*/ 11 h 28"/>
                    <a:gd name="T2" fmla="*/ 25 w 29"/>
                    <a:gd name="T3" fmla="*/ 9 h 28"/>
                    <a:gd name="T4" fmla="*/ 13 w 29"/>
                    <a:gd name="T5" fmla="*/ 0 h 28"/>
                    <a:gd name="T6" fmla="*/ 0 w 29"/>
                    <a:gd name="T7" fmla="*/ 17 h 28"/>
                    <a:gd name="T8" fmla="*/ 13 w 29"/>
                    <a:gd name="T9" fmla="*/ 26 h 28"/>
                    <a:gd name="T10" fmla="*/ 11 w 29"/>
                    <a:gd name="T11" fmla="*/ 23 h 28"/>
                    <a:gd name="T12" fmla="*/ 13 w 29"/>
                    <a:gd name="T13" fmla="*/ 26 h 28"/>
                    <a:gd name="T14" fmla="*/ 21 w 29"/>
                    <a:gd name="T15" fmla="*/ 28 h 28"/>
                    <a:gd name="T16" fmla="*/ 27 w 29"/>
                    <a:gd name="T17" fmla="*/ 23 h 28"/>
                    <a:gd name="T18" fmla="*/ 29 w 29"/>
                    <a:gd name="T19" fmla="*/ 15 h 28"/>
                    <a:gd name="T20" fmla="*/ 25 w 29"/>
                    <a:gd name="T21" fmla="*/ 9 h 28"/>
                    <a:gd name="T22" fmla="*/ 27 w 29"/>
                    <a:gd name="T23" fmla="*/ 11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8">
                      <a:moveTo>
                        <a:pt x="27" y="11"/>
                      </a:moveTo>
                      <a:lnTo>
                        <a:pt x="25" y="9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13" y="26"/>
                      </a:lnTo>
                      <a:lnTo>
                        <a:pt x="11" y="23"/>
                      </a:lnTo>
                      <a:lnTo>
                        <a:pt x="13" y="26"/>
                      </a:lnTo>
                      <a:lnTo>
                        <a:pt x="21" y="28"/>
                      </a:lnTo>
                      <a:lnTo>
                        <a:pt x="27" y="23"/>
                      </a:lnTo>
                      <a:lnTo>
                        <a:pt x="29" y="15"/>
                      </a:lnTo>
                      <a:lnTo>
                        <a:pt x="25" y="9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2" name="Freeform 930"/>
                <p:cNvSpPr>
                  <a:spLocks/>
                </p:cNvSpPr>
                <p:nvPr/>
              </p:nvSpPr>
              <p:spPr bwMode="auto">
                <a:xfrm>
                  <a:off x="1312" y="2396"/>
                  <a:ext cx="41" cy="50"/>
                </a:xfrm>
                <a:custGeom>
                  <a:avLst/>
                  <a:gdLst>
                    <a:gd name="T0" fmla="*/ 41 w 41"/>
                    <a:gd name="T1" fmla="*/ 40 h 50"/>
                    <a:gd name="T2" fmla="*/ 39 w 41"/>
                    <a:gd name="T3" fmla="*/ 33 h 50"/>
                    <a:gd name="T4" fmla="*/ 16 w 41"/>
                    <a:gd name="T5" fmla="*/ 0 h 50"/>
                    <a:gd name="T6" fmla="*/ 0 w 41"/>
                    <a:gd name="T7" fmla="*/ 12 h 50"/>
                    <a:gd name="T8" fmla="*/ 23 w 41"/>
                    <a:gd name="T9" fmla="*/ 46 h 50"/>
                    <a:gd name="T10" fmla="*/ 20 w 41"/>
                    <a:gd name="T11" fmla="*/ 40 h 50"/>
                    <a:gd name="T12" fmla="*/ 23 w 41"/>
                    <a:gd name="T13" fmla="*/ 46 h 50"/>
                    <a:gd name="T14" fmla="*/ 31 w 41"/>
                    <a:gd name="T15" fmla="*/ 50 h 50"/>
                    <a:gd name="T16" fmla="*/ 37 w 41"/>
                    <a:gd name="T17" fmla="*/ 48 h 50"/>
                    <a:gd name="T18" fmla="*/ 41 w 41"/>
                    <a:gd name="T19" fmla="*/ 42 h 50"/>
                    <a:gd name="T20" fmla="*/ 39 w 41"/>
                    <a:gd name="T21" fmla="*/ 33 h 50"/>
                    <a:gd name="T22" fmla="*/ 41 w 41"/>
                    <a:gd name="T23" fmla="*/ 4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1" h="50">
                      <a:moveTo>
                        <a:pt x="41" y="40"/>
                      </a:moveTo>
                      <a:lnTo>
                        <a:pt x="39" y="33"/>
                      </a:lnTo>
                      <a:lnTo>
                        <a:pt x="16" y="0"/>
                      </a:lnTo>
                      <a:lnTo>
                        <a:pt x="0" y="12"/>
                      </a:lnTo>
                      <a:lnTo>
                        <a:pt x="23" y="46"/>
                      </a:lnTo>
                      <a:lnTo>
                        <a:pt x="20" y="40"/>
                      </a:lnTo>
                      <a:lnTo>
                        <a:pt x="23" y="46"/>
                      </a:lnTo>
                      <a:lnTo>
                        <a:pt x="31" y="50"/>
                      </a:lnTo>
                      <a:lnTo>
                        <a:pt x="37" y="48"/>
                      </a:lnTo>
                      <a:lnTo>
                        <a:pt x="41" y="42"/>
                      </a:lnTo>
                      <a:lnTo>
                        <a:pt x="39" y="33"/>
                      </a:lnTo>
                      <a:lnTo>
                        <a:pt x="41" y="4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3" name="Freeform 931"/>
                <p:cNvSpPr>
                  <a:spLocks/>
                </p:cNvSpPr>
                <p:nvPr/>
              </p:nvSpPr>
              <p:spPr bwMode="auto">
                <a:xfrm>
                  <a:off x="1332" y="2436"/>
                  <a:ext cx="26" cy="33"/>
                </a:xfrm>
                <a:custGeom>
                  <a:avLst/>
                  <a:gdLst>
                    <a:gd name="T0" fmla="*/ 23 w 26"/>
                    <a:gd name="T1" fmla="*/ 18 h 33"/>
                    <a:gd name="T2" fmla="*/ 26 w 26"/>
                    <a:gd name="T3" fmla="*/ 25 h 33"/>
                    <a:gd name="T4" fmla="*/ 21 w 26"/>
                    <a:gd name="T5" fmla="*/ 0 h 33"/>
                    <a:gd name="T6" fmla="*/ 0 w 26"/>
                    <a:gd name="T7" fmla="*/ 0 h 33"/>
                    <a:gd name="T8" fmla="*/ 5 w 26"/>
                    <a:gd name="T9" fmla="*/ 25 h 33"/>
                    <a:gd name="T10" fmla="*/ 7 w 26"/>
                    <a:gd name="T11" fmla="*/ 31 h 33"/>
                    <a:gd name="T12" fmla="*/ 5 w 26"/>
                    <a:gd name="T13" fmla="*/ 25 h 33"/>
                    <a:gd name="T14" fmla="*/ 9 w 26"/>
                    <a:gd name="T15" fmla="*/ 31 h 33"/>
                    <a:gd name="T16" fmla="*/ 15 w 26"/>
                    <a:gd name="T17" fmla="*/ 33 h 33"/>
                    <a:gd name="T18" fmla="*/ 21 w 26"/>
                    <a:gd name="T19" fmla="*/ 31 h 33"/>
                    <a:gd name="T20" fmla="*/ 26 w 26"/>
                    <a:gd name="T21" fmla="*/ 25 h 33"/>
                    <a:gd name="T22" fmla="*/ 23 w 26"/>
                    <a:gd name="T23" fmla="*/ 1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33">
                      <a:moveTo>
                        <a:pt x="23" y="18"/>
                      </a:moveTo>
                      <a:lnTo>
                        <a:pt x="26" y="25"/>
                      </a:lnTo>
                      <a:lnTo>
                        <a:pt x="21" y="0"/>
                      </a:lnTo>
                      <a:lnTo>
                        <a:pt x="0" y="0"/>
                      </a:lnTo>
                      <a:lnTo>
                        <a:pt x="5" y="25"/>
                      </a:lnTo>
                      <a:lnTo>
                        <a:pt x="7" y="31"/>
                      </a:lnTo>
                      <a:lnTo>
                        <a:pt x="5" y="25"/>
                      </a:lnTo>
                      <a:lnTo>
                        <a:pt x="9" y="31"/>
                      </a:lnTo>
                      <a:lnTo>
                        <a:pt x="15" y="33"/>
                      </a:lnTo>
                      <a:lnTo>
                        <a:pt x="21" y="31"/>
                      </a:lnTo>
                      <a:lnTo>
                        <a:pt x="26" y="25"/>
                      </a:lnTo>
                      <a:lnTo>
                        <a:pt x="23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4" name="Freeform 932"/>
                <p:cNvSpPr>
                  <a:spLocks/>
                </p:cNvSpPr>
                <p:nvPr/>
              </p:nvSpPr>
              <p:spPr bwMode="auto">
                <a:xfrm>
                  <a:off x="1339" y="2454"/>
                  <a:ext cx="35" cy="38"/>
                </a:xfrm>
                <a:custGeom>
                  <a:avLst/>
                  <a:gdLst>
                    <a:gd name="T0" fmla="*/ 35 w 35"/>
                    <a:gd name="T1" fmla="*/ 23 h 38"/>
                    <a:gd name="T2" fmla="*/ 33 w 35"/>
                    <a:gd name="T3" fmla="*/ 21 h 38"/>
                    <a:gd name="T4" fmla="*/ 16 w 35"/>
                    <a:gd name="T5" fmla="*/ 0 h 38"/>
                    <a:gd name="T6" fmla="*/ 0 w 35"/>
                    <a:gd name="T7" fmla="*/ 13 h 38"/>
                    <a:gd name="T8" fmla="*/ 16 w 35"/>
                    <a:gd name="T9" fmla="*/ 34 h 38"/>
                    <a:gd name="T10" fmla="*/ 14 w 35"/>
                    <a:gd name="T11" fmla="*/ 32 h 38"/>
                    <a:gd name="T12" fmla="*/ 16 w 35"/>
                    <a:gd name="T13" fmla="*/ 34 h 38"/>
                    <a:gd name="T14" fmla="*/ 25 w 35"/>
                    <a:gd name="T15" fmla="*/ 38 h 38"/>
                    <a:gd name="T16" fmla="*/ 31 w 35"/>
                    <a:gd name="T17" fmla="*/ 36 h 38"/>
                    <a:gd name="T18" fmla="*/ 35 w 35"/>
                    <a:gd name="T19" fmla="*/ 30 h 38"/>
                    <a:gd name="T20" fmla="*/ 33 w 35"/>
                    <a:gd name="T21" fmla="*/ 21 h 38"/>
                    <a:gd name="T22" fmla="*/ 35 w 35"/>
                    <a:gd name="T23" fmla="*/ 23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8">
                      <a:moveTo>
                        <a:pt x="35" y="23"/>
                      </a:moveTo>
                      <a:lnTo>
                        <a:pt x="33" y="21"/>
                      </a:lnTo>
                      <a:lnTo>
                        <a:pt x="16" y="0"/>
                      </a:lnTo>
                      <a:lnTo>
                        <a:pt x="0" y="13"/>
                      </a:lnTo>
                      <a:lnTo>
                        <a:pt x="16" y="34"/>
                      </a:lnTo>
                      <a:lnTo>
                        <a:pt x="14" y="32"/>
                      </a:lnTo>
                      <a:lnTo>
                        <a:pt x="16" y="34"/>
                      </a:lnTo>
                      <a:lnTo>
                        <a:pt x="25" y="38"/>
                      </a:lnTo>
                      <a:lnTo>
                        <a:pt x="31" y="36"/>
                      </a:lnTo>
                      <a:lnTo>
                        <a:pt x="35" y="30"/>
                      </a:lnTo>
                      <a:lnTo>
                        <a:pt x="33" y="21"/>
                      </a:lnTo>
                      <a:lnTo>
                        <a:pt x="35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5" name="Freeform 933"/>
                <p:cNvSpPr>
                  <a:spLocks/>
                </p:cNvSpPr>
                <p:nvPr/>
              </p:nvSpPr>
              <p:spPr bwMode="auto">
                <a:xfrm>
                  <a:off x="1353" y="2477"/>
                  <a:ext cx="36" cy="48"/>
                </a:xfrm>
                <a:custGeom>
                  <a:avLst/>
                  <a:gdLst>
                    <a:gd name="T0" fmla="*/ 36 w 36"/>
                    <a:gd name="T1" fmla="*/ 38 h 48"/>
                    <a:gd name="T2" fmla="*/ 36 w 36"/>
                    <a:gd name="T3" fmla="*/ 34 h 48"/>
                    <a:gd name="T4" fmla="*/ 21 w 36"/>
                    <a:gd name="T5" fmla="*/ 0 h 48"/>
                    <a:gd name="T6" fmla="*/ 0 w 36"/>
                    <a:gd name="T7" fmla="*/ 9 h 48"/>
                    <a:gd name="T8" fmla="*/ 15 w 36"/>
                    <a:gd name="T9" fmla="*/ 42 h 48"/>
                    <a:gd name="T10" fmla="*/ 15 w 36"/>
                    <a:gd name="T11" fmla="*/ 38 h 48"/>
                    <a:gd name="T12" fmla="*/ 15 w 36"/>
                    <a:gd name="T13" fmla="*/ 42 h 48"/>
                    <a:gd name="T14" fmla="*/ 21 w 36"/>
                    <a:gd name="T15" fmla="*/ 48 h 48"/>
                    <a:gd name="T16" fmla="*/ 30 w 36"/>
                    <a:gd name="T17" fmla="*/ 46 h 48"/>
                    <a:gd name="T18" fmla="*/ 36 w 36"/>
                    <a:gd name="T19" fmla="*/ 42 h 48"/>
                    <a:gd name="T20" fmla="*/ 36 w 36"/>
                    <a:gd name="T21" fmla="*/ 34 h 48"/>
                    <a:gd name="T22" fmla="*/ 36 w 36"/>
                    <a:gd name="T23" fmla="*/ 3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48">
                      <a:moveTo>
                        <a:pt x="36" y="38"/>
                      </a:moveTo>
                      <a:lnTo>
                        <a:pt x="36" y="34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15" y="42"/>
                      </a:lnTo>
                      <a:lnTo>
                        <a:pt x="15" y="38"/>
                      </a:lnTo>
                      <a:lnTo>
                        <a:pt x="15" y="42"/>
                      </a:lnTo>
                      <a:lnTo>
                        <a:pt x="21" y="48"/>
                      </a:lnTo>
                      <a:lnTo>
                        <a:pt x="30" y="46"/>
                      </a:lnTo>
                      <a:lnTo>
                        <a:pt x="36" y="42"/>
                      </a:lnTo>
                      <a:lnTo>
                        <a:pt x="36" y="34"/>
                      </a:lnTo>
                      <a:lnTo>
                        <a:pt x="36" y="3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6" name="Freeform 934"/>
                <p:cNvSpPr>
                  <a:spLocks/>
                </p:cNvSpPr>
                <p:nvPr/>
              </p:nvSpPr>
              <p:spPr bwMode="auto">
                <a:xfrm>
                  <a:off x="1362" y="2515"/>
                  <a:ext cx="27" cy="52"/>
                </a:xfrm>
                <a:custGeom>
                  <a:avLst/>
                  <a:gdLst>
                    <a:gd name="T0" fmla="*/ 21 w 27"/>
                    <a:gd name="T1" fmla="*/ 42 h 52"/>
                    <a:gd name="T2" fmla="*/ 21 w 27"/>
                    <a:gd name="T3" fmla="*/ 44 h 52"/>
                    <a:gd name="T4" fmla="*/ 27 w 27"/>
                    <a:gd name="T5" fmla="*/ 0 h 52"/>
                    <a:gd name="T6" fmla="*/ 6 w 27"/>
                    <a:gd name="T7" fmla="*/ 0 h 52"/>
                    <a:gd name="T8" fmla="*/ 0 w 27"/>
                    <a:gd name="T9" fmla="*/ 44 h 52"/>
                    <a:gd name="T10" fmla="*/ 0 w 27"/>
                    <a:gd name="T11" fmla="*/ 46 h 52"/>
                    <a:gd name="T12" fmla="*/ 0 w 27"/>
                    <a:gd name="T13" fmla="*/ 44 h 52"/>
                    <a:gd name="T14" fmla="*/ 4 w 27"/>
                    <a:gd name="T15" fmla="*/ 50 h 52"/>
                    <a:gd name="T16" fmla="*/ 10 w 27"/>
                    <a:gd name="T17" fmla="*/ 52 h 52"/>
                    <a:gd name="T18" fmla="*/ 16 w 27"/>
                    <a:gd name="T19" fmla="*/ 50 h 52"/>
                    <a:gd name="T20" fmla="*/ 21 w 27"/>
                    <a:gd name="T21" fmla="*/ 44 h 52"/>
                    <a:gd name="T22" fmla="*/ 21 w 27"/>
                    <a:gd name="T23" fmla="*/ 4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52">
                      <a:moveTo>
                        <a:pt x="21" y="42"/>
                      </a:moveTo>
                      <a:lnTo>
                        <a:pt x="21" y="44"/>
                      </a:lnTo>
                      <a:lnTo>
                        <a:pt x="27" y="0"/>
                      </a:lnTo>
                      <a:lnTo>
                        <a:pt x="6" y="0"/>
                      </a:lnTo>
                      <a:lnTo>
                        <a:pt x="0" y="44"/>
                      </a:lnTo>
                      <a:lnTo>
                        <a:pt x="0" y="46"/>
                      </a:lnTo>
                      <a:lnTo>
                        <a:pt x="0" y="44"/>
                      </a:lnTo>
                      <a:lnTo>
                        <a:pt x="4" y="50"/>
                      </a:lnTo>
                      <a:lnTo>
                        <a:pt x="10" y="52"/>
                      </a:lnTo>
                      <a:lnTo>
                        <a:pt x="16" y="50"/>
                      </a:lnTo>
                      <a:lnTo>
                        <a:pt x="21" y="44"/>
                      </a:lnTo>
                      <a:lnTo>
                        <a:pt x="21" y="4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7" name="Freeform 935"/>
                <p:cNvSpPr>
                  <a:spLocks/>
                </p:cNvSpPr>
                <p:nvPr/>
              </p:nvSpPr>
              <p:spPr bwMode="auto">
                <a:xfrm>
                  <a:off x="1362" y="2557"/>
                  <a:ext cx="31" cy="48"/>
                </a:xfrm>
                <a:custGeom>
                  <a:avLst/>
                  <a:gdLst>
                    <a:gd name="T0" fmla="*/ 31 w 31"/>
                    <a:gd name="T1" fmla="*/ 35 h 48"/>
                    <a:gd name="T2" fmla="*/ 31 w 31"/>
                    <a:gd name="T3" fmla="*/ 37 h 48"/>
                    <a:gd name="T4" fmla="*/ 21 w 31"/>
                    <a:gd name="T5" fmla="*/ 0 h 48"/>
                    <a:gd name="T6" fmla="*/ 0 w 31"/>
                    <a:gd name="T7" fmla="*/ 4 h 48"/>
                    <a:gd name="T8" fmla="*/ 10 w 31"/>
                    <a:gd name="T9" fmla="*/ 41 h 48"/>
                    <a:gd name="T10" fmla="*/ 10 w 31"/>
                    <a:gd name="T11" fmla="*/ 43 h 48"/>
                    <a:gd name="T12" fmla="*/ 10 w 31"/>
                    <a:gd name="T13" fmla="*/ 41 h 48"/>
                    <a:gd name="T14" fmla="*/ 14 w 31"/>
                    <a:gd name="T15" fmla="*/ 48 h 48"/>
                    <a:gd name="T16" fmla="*/ 23 w 31"/>
                    <a:gd name="T17" fmla="*/ 48 h 48"/>
                    <a:gd name="T18" fmla="*/ 29 w 31"/>
                    <a:gd name="T19" fmla="*/ 46 h 48"/>
                    <a:gd name="T20" fmla="*/ 31 w 31"/>
                    <a:gd name="T21" fmla="*/ 37 h 48"/>
                    <a:gd name="T22" fmla="*/ 31 w 31"/>
                    <a:gd name="T23" fmla="*/ 35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48">
                      <a:moveTo>
                        <a:pt x="31" y="35"/>
                      </a:moveTo>
                      <a:lnTo>
                        <a:pt x="31" y="37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10" y="41"/>
                      </a:lnTo>
                      <a:lnTo>
                        <a:pt x="10" y="43"/>
                      </a:lnTo>
                      <a:lnTo>
                        <a:pt x="10" y="41"/>
                      </a:lnTo>
                      <a:lnTo>
                        <a:pt x="14" y="48"/>
                      </a:lnTo>
                      <a:lnTo>
                        <a:pt x="23" y="48"/>
                      </a:lnTo>
                      <a:lnTo>
                        <a:pt x="29" y="46"/>
                      </a:lnTo>
                      <a:lnTo>
                        <a:pt x="31" y="37"/>
                      </a:lnTo>
                      <a:lnTo>
                        <a:pt x="31" y="3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8" name="Freeform 936"/>
                <p:cNvSpPr>
                  <a:spLocks/>
                </p:cNvSpPr>
                <p:nvPr/>
              </p:nvSpPr>
              <p:spPr bwMode="auto">
                <a:xfrm>
                  <a:off x="1372" y="2592"/>
                  <a:ext cx="50" cy="86"/>
                </a:xfrm>
                <a:custGeom>
                  <a:avLst/>
                  <a:gdLst>
                    <a:gd name="T0" fmla="*/ 48 w 50"/>
                    <a:gd name="T1" fmla="*/ 69 h 86"/>
                    <a:gd name="T2" fmla="*/ 50 w 50"/>
                    <a:gd name="T3" fmla="*/ 71 h 86"/>
                    <a:gd name="T4" fmla="*/ 21 w 50"/>
                    <a:gd name="T5" fmla="*/ 0 h 86"/>
                    <a:gd name="T6" fmla="*/ 0 w 50"/>
                    <a:gd name="T7" fmla="*/ 8 h 86"/>
                    <a:gd name="T8" fmla="*/ 29 w 50"/>
                    <a:gd name="T9" fmla="*/ 79 h 86"/>
                    <a:gd name="T10" fmla="*/ 32 w 50"/>
                    <a:gd name="T11" fmla="*/ 81 h 86"/>
                    <a:gd name="T12" fmla="*/ 29 w 50"/>
                    <a:gd name="T13" fmla="*/ 79 h 86"/>
                    <a:gd name="T14" fmla="*/ 36 w 50"/>
                    <a:gd name="T15" fmla="*/ 86 h 86"/>
                    <a:gd name="T16" fmla="*/ 44 w 50"/>
                    <a:gd name="T17" fmla="*/ 84 h 86"/>
                    <a:gd name="T18" fmla="*/ 50 w 50"/>
                    <a:gd name="T19" fmla="*/ 79 h 86"/>
                    <a:gd name="T20" fmla="*/ 50 w 50"/>
                    <a:gd name="T21" fmla="*/ 71 h 86"/>
                    <a:gd name="T22" fmla="*/ 48 w 50"/>
                    <a:gd name="T23" fmla="*/ 69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0" h="86">
                      <a:moveTo>
                        <a:pt x="48" y="69"/>
                      </a:moveTo>
                      <a:lnTo>
                        <a:pt x="50" y="71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29" y="79"/>
                      </a:lnTo>
                      <a:lnTo>
                        <a:pt x="32" y="81"/>
                      </a:lnTo>
                      <a:lnTo>
                        <a:pt x="29" y="79"/>
                      </a:lnTo>
                      <a:lnTo>
                        <a:pt x="36" y="86"/>
                      </a:lnTo>
                      <a:lnTo>
                        <a:pt x="44" y="84"/>
                      </a:lnTo>
                      <a:lnTo>
                        <a:pt x="50" y="79"/>
                      </a:lnTo>
                      <a:lnTo>
                        <a:pt x="50" y="71"/>
                      </a:lnTo>
                      <a:lnTo>
                        <a:pt x="48" y="6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89" name="Freeform 937"/>
                <p:cNvSpPr>
                  <a:spLocks/>
                </p:cNvSpPr>
                <p:nvPr/>
              </p:nvSpPr>
              <p:spPr bwMode="auto">
                <a:xfrm>
                  <a:off x="1404" y="2661"/>
                  <a:ext cx="37" cy="44"/>
                </a:xfrm>
                <a:custGeom>
                  <a:avLst/>
                  <a:gdLst>
                    <a:gd name="T0" fmla="*/ 37 w 37"/>
                    <a:gd name="T1" fmla="*/ 29 h 44"/>
                    <a:gd name="T2" fmla="*/ 35 w 37"/>
                    <a:gd name="T3" fmla="*/ 27 h 44"/>
                    <a:gd name="T4" fmla="*/ 16 w 37"/>
                    <a:gd name="T5" fmla="*/ 0 h 44"/>
                    <a:gd name="T6" fmla="*/ 0 w 37"/>
                    <a:gd name="T7" fmla="*/ 12 h 44"/>
                    <a:gd name="T8" fmla="*/ 18 w 37"/>
                    <a:gd name="T9" fmla="*/ 40 h 44"/>
                    <a:gd name="T10" fmla="*/ 16 w 37"/>
                    <a:gd name="T11" fmla="*/ 37 h 44"/>
                    <a:gd name="T12" fmla="*/ 18 w 37"/>
                    <a:gd name="T13" fmla="*/ 40 h 44"/>
                    <a:gd name="T14" fmla="*/ 27 w 37"/>
                    <a:gd name="T15" fmla="*/ 44 h 44"/>
                    <a:gd name="T16" fmla="*/ 33 w 37"/>
                    <a:gd name="T17" fmla="*/ 42 h 44"/>
                    <a:gd name="T18" fmla="*/ 37 w 37"/>
                    <a:gd name="T19" fmla="*/ 35 h 44"/>
                    <a:gd name="T20" fmla="*/ 35 w 37"/>
                    <a:gd name="T21" fmla="*/ 27 h 44"/>
                    <a:gd name="T22" fmla="*/ 37 w 37"/>
                    <a:gd name="T23" fmla="*/ 29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" h="44">
                      <a:moveTo>
                        <a:pt x="37" y="29"/>
                      </a:moveTo>
                      <a:lnTo>
                        <a:pt x="35" y="27"/>
                      </a:lnTo>
                      <a:lnTo>
                        <a:pt x="16" y="0"/>
                      </a:lnTo>
                      <a:lnTo>
                        <a:pt x="0" y="12"/>
                      </a:lnTo>
                      <a:lnTo>
                        <a:pt x="18" y="40"/>
                      </a:lnTo>
                      <a:lnTo>
                        <a:pt x="16" y="37"/>
                      </a:lnTo>
                      <a:lnTo>
                        <a:pt x="18" y="40"/>
                      </a:lnTo>
                      <a:lnTo>
                        <a:pt x="27" y="44"/>
                      </a:lnTo>
                      <a:lnTo>
                        <a:pt x="33" y="42"/>
                      </a:lnTo>
                      <a:lnTo>
                        <a:pt x="37" y="35"/>
                      </a:lnTo>
                      <a:lnTo>
                        <a:pt x="35" y="27"/>
                      </a:lnTo>
                      <a:lnTo>
                        <a:pt x="37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0" name="Freeform 938"/>
                <p:cNvSpPr>
                  <a:spLocks/>
                </p:cNvSpPr>
                <p:nvPr/>
              </p:nvSpPr>
              <p:spPr bwMode="auto">
                <a:xfrm>
                  <a:off x="1420" y="2690"/>
                  <a:ext cx="34" cy="44"/>
                </a:xfrm>
                <a:custGeom>
                  <a:avLst/>
                  <a:gdLst>
                    <a:gd name="T0" fmla="*/ 34 w 34"/>
                    <a:gd name="T1" fmla="*/ 36 h 44"/>
                    <a:gd name="T2" fmla="*/ 34 w 34"/>
                    <a:gd name="T3" fmla="*/ 29 h 44"/>
                    <a:gd name="T4" fmla="*/ 21 w 34"/>
                    <a:gd name="T5" fmla="*/ 0 h 44"/>
                    <a:gd name="T6" fmla="*/ 0 w 34"/>
                    <a:gd name="T7" fmla="*/ 8 h 44"/>
                    <a:gd name="T8" fmla="*/ 13 w 34"/>
                    <a:gd name="T9" fmla="*/ 38 h 44"/>
                    <a:gd name="T10" fmla="*/ 13 w 34"/>
                    <a:gd name="T11" fmla="*/ 31 h 44"/>
                    <a:gd name="T12" fmla="*/ 13 w 34"/>
                    <a:gd name="T13" fmla="*/ 38 h 44"/>
                    <a:gd name="T14" fmla="*/ 19 w 34"/>
                    <a:gd name="T15" fmla="*/ 44 h 44"/>
                    <a:gd name="T16" fmla="*/ 27 w 34"/>
                    <a:gd name="T17" fmla="*/ 42 h 44"/>
                    <a:gd name="T18" fmla="*/ 34 w 34"/>
                    <a:gd name="T19" fmla="*/ 38 h 44"/>
                    <a:gd name="T20" fmla="*/ 34 w 34"/>
                    <a:gd name="T21" fmla="*/ 29 h 44"/>
                    <a:gd name="T22" fmla="*/ 34 w 34"/>
                    <a:gd name="T23" fmla="*/ 36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44">
                      <a:moveTo>
                        <a:pt x="34" y="36"/>
                      </a:moveTo>
                      <a:lnTo>
                        <a:pt x="34" y="29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13" y="38"/>
                      </a:lnTo>
                      <a:lnTo>
                        <a:pt x="13" y="31"/>
                      </a:lnTo>
                      <a:lnTo>
                        <a:pt x="13" y="38"/>
                      </a:lnTo>
                      <a:lnTo>
                        <a:pt x="19" y="44"/>
                      </a:lnTo>
                      <a:lnTo>
                        <a:pt x="27" y="42"/>
                      </a:lnTo>
                      <a:lnTo>
                        <a:pt x="34" y="38"/>
                      </a:lnTo>
                      <a:lnTo>
                        <a:pt x="34" y="29"/>
                      </a:lnTo>
                      <a:lnTo>
                        <a:pt x="34" y="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1" name="Freeform 939"/>
                <p:cNvSpPr>
                  <a:spLocks/>
                </p:cNvSpPr>
                <p:nvPr/>
              </p:nvSpPr>
              <p:spPr bwMode="auto">
                <a:xfrm>
                  <a:off x="1424" y="2721"/>
                  <a:ext cx="30" cy="40"/>
                </a:xfrm>
                <a:custGeom>
                  <a:avLst/>
                  <a:gdLst>
                    <a:gd name="T0" fmla="*/ 21 w 30"/>
                    <a:gd name="T1" fmla="*/ 30 h 40"/>
                    <a:gd name="T2" fmla="*/ 21 w 30"/>
                    <a:gd name="T3" fmla="*/ 34 h 40"/>
                    <a:gd name="T4" fmla="*/ 30 w 30"/>
                    <a:gd name="T5" fmla="*/ 5 h 40"/>
                    <a:gd name="T6" fmla="*/ 9 w 30"/>
                    <a:gd name="T7" fmla="*/ 0 h 40"/>
                    <a:gd name="T8" fmla="*/ 0 w 30"/>
                    <a:gd name="T9" fmla="*/ 30 h 40"/>
                    <a:gd name="T10" fmla="*/ 0 w 30"/>
                    <a:gd name="T11" fmla="*/ 34 h 40"/>
                    <a:gd name="T12" fmla="*/ 0 w 30"/>
                    <a:gd name="T13" fmla="*/ 30 h 40"/>
                    <a:gd name="T14" fmla="*/ 3 w 30"/>
                    <a:gd name="T15" fmla="*/ 38 h 40"/>
                    <a:gd name="T16" fmla="*/ 9 w 30"/>
                    <a:gd name="T17" fmla="*/ 40 h 40"/>
                    <a:gd name="T18" fmla="*/ 17 w 30"/>
                    <a:gd name="T19" fmla="*/ 40 h 40"/>
                    <a:gd name="T20" fmla="*/ 21 w 30"/>
                    <a:gd name="T21" fmla="*/ 34 h 40"/>
                    <a:gd name="T22" fmla="*/ 21 w 30"/>
                    <a:gd name="T23" fmla="*/ 3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40">
                      <a:moveTo>
                        <a:pt x="21" y="30"/>
                      </a:moveTo>
                      <a:lnTo>
                        <a:pt x="21" y="34"/>
                      </a:lnTo>
                      <a:lnTo>
                        <a:pt x="30" y="5"/>
                      </a:lnTo>
                      <a:lnTo>
                        <a:pt x="9" y="0"/>
                      </a:lnTo>
                      <a:lnTo>
                        <a:pt x="0" y="30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3" y="38"/>
                      </a:lnTo>
                      <a:lnTo>
                        <a:pt x="9" y="40"/>
                      </a:lnTo>
                      <a:lnTo>
                        <a:pt x="17" y="40"/>
                      </a:lnTo>
                      <a:lnTo>
                        <a:pt x="21" y="34"/>
                      </a:lnTo>
                      <a:lnTo>
                        <a:pt x="21" y="3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2" name="Freeform 940"/>
                <p:cNvSpPr>
                  <a:spLocks/>
                </p:cNvSpPr>
                <p:nvPr/>
              </p:nvSpPr>
              <p:spPr bwMode="auto">
                <a:xfrm>
                  <a:off x="1424" y="2751"/>
                  <a:ext cx="26" cy="23"/>
                </a:xfrm>
                <a:custGeom>
                  <a:avLst/>
                  <a:gdLst>
                    <a:gd name="T0" fmla="*/ 23 w 26"/>
                    <a:gd name="T1" fmla="*/ 21 h 23"/>
                    <a:gd name="T2" fmla="*/ 26 w 26"/>
                    <a:gd name="T3" fmla="*/ 12 h 23"/>
                    <a:gd name="T4" fmla="*/ 21 w 26"/>
                    <a:gd name="T5" fmla="*/ 0 h 23"/>
                    <a:gd name="T6" fmla="*/ 0 w 26"/>
                    <a:gd name="T7" fmla="*/ 4 h 23"/>
                    <a:gd name="T8" fmla="*/ 5 w 26"/>
                    <a:gd name="T9" fmla="*/ 16 h 23"/>
                    <a:gd name="T10" fmla="*/ 7 w 26"/>
                    <a:gd name="T11" fmla="*/ 8 h 23"/>
                    <a:gd name="T12" fmla="*/ 5 w 26"/>
                    <a:gd name="T13" fmla="*/ 16 h 23"/>
                    <a:gd name="T14" fmla="*/ 9 w 26"/>
                    <a:gd name="T15" fmla="*/ 23 h 23"/>
                    <a:gd name="T16" fmla="*/ 17 w 26"/>
                    <a:gd name="T17" fmla="*/ 23 h 23"/>
                    <a:gd name="T18" fmla="*/ 23 w 26"/>
                    <a:gd name="T19" fmla="*/ 21 h 23"/>
                    <a:gd name="T20" fmla="*/ 26 w 26"/>
                    <a:gd name="T21" fmla="*/ 12 h 23"/>
                    <a:gd name="T22" fmla="*/ 23 w 26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3">
                      <a:moveTo>
                        <a:pt x="23" y="21"/>
                      </a:moveTo>
                      <a:lnTo>
                        <a:pt x="26" y="12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5" y="16"/>
                      </a:lnTo>
                      <a:lnTo>
                        <a:pt x="7" y="8"/>
                      </a:lnTo>
                      <a:lnTo>
                        <a:pt x="5" y="16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6" y="12"/>
                      </a:lnTo>
                      <a:lnTo>
                        <a:pt x="23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3" name="Freeform 941"/>
                <p:cNvSpPr>
                  <a:spLocks/>
                </p:cNvSpPr>
                <p:nvPr/>
              </p:nvSpPr>
              <p:spPr bwMode="auto">
                <a:xfrm>
                  <a:off x="1416" y="2759"/>
                  <a:ext cx="31" cy="33"/>
                </a:xfrm>
                <a:custGeom>
                  <a:avLst/>
                  <a:gdLst>
                    <a:gd name="T0" fmla="*/ 21 w 31"/>
                    <a:gd name="T1" fmla="*/ 23 h 33"/>
                    <a:gd name="T2" fmla="*/ 19 w 31"/>
                    <a:gd name="T3" fmla="*/ 29 h 33"/>
                    <a:gd name="T4" fmla="*/ 31 w 31"/>
                    <a:gd name="T5" fmla="*/ 13 h 33"/>
                    <a:gd name="T6" fmla="*/ 15 w 31"/>
                    <a:gd name="T7" fmla="*/ 0 h 33"/>
                    <a:gd name="T8" fmla="*/ 2 w 31"/>
                    <a:gd name="T9" fmla="*/ 17 h 33"/>
                    <a:gd name="T10" fmla="*/ 0 w 31"/>
                    <a:gd name="T11" fmla="*/ 23 h 33"/>
                    <a:gd name="T12" fmla="*/ 2 w 31"/>
                    <a:gd name="T13" fmla="*/ 17 h 33"/>
                    <a:gd name="T14" fmla="*/ 0 w 31"/>
                    <a:gd name="T15" fmla="*/ 25 h 33"/>
                    <a:gd name="T16" fmla="*/ 4 w 31"/>
                    <a:gd name="T17" fmla="*/ 31 h 33"/>
                    <a:gd name="T18" fmla="*/ 13 w 31"/>
                    <a:gd name="T19" fmla="*/ 33 h 33"/>
                    <a:gd name="T20" fmla="*/ 19 w 31"/>
                    <a:gd name="T21" fmla="*/ 29 h 33"/>
                    <a:gd name="T22" fmla="*/ 21 w 31"/>
                    <a:gd name="T23" fmla="*/ 2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3">
                      <a:moveTo>
                        <a:pt x="21" y="23"/>
                      </a:moveTo>
                      <a:lnTo>
                        <a:pt x="19" y="29"/>
                      </a:lnTo>
                      <a:lnTo>
                        <a:pt x="31" y="13"/>
                      </a:lnTo>
                      <a:lnTo>
                        <a:pt x="15" y="0"/>
                      </a:lnTo>
                      <a:lnTo>
                        <a:pt x="2" y="17"/>
                      </a:lnTo>
                      <a:lnTo>
                        <a:pt x="0" y="23"/>
                      </a:lnTo>
                      <a:lnTo>
                        <a:pt x="2" y="17"/>
                      </a:lnTo>
                      <a:lnTo>
                        <a:pt x="0" y="25"/>
                      </a:lnTo>
                      <a:lnTo>
                        <a:pt x="4" y="31"/>
                      </a:lnTo>
                      <a:lnTo>
                        <a:pt x="13" y="33"/>
                      </a:lnTo>
                      <a:lnTo>
                        <a:pt x="19" y="29"/>
                      </a:lnTo>
                      <a:lnTo>
                        <a:pt x="21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4" name="Freeform 942"/>
                <p:cNvSpPr>
                  <a:spLocks/>
                </p:cNvSpPr>
                <p:nvPr/>
              </p:nvSpPr>
              <p:spPr bwMode="auto">
                <a:xfrm>
                  <a:off x="1416" y="2782"/>
                  <a:ext cx="25" cy="60"/>
                </a:xfrm>
                <a:custGeom>
                  <a:avLst/>
                  <a:gdLst>
                    <a:gd name="T0" fmla="*/ 25 w 25"/>
                    <a:gd name="T1" fmla="*/ 58 h 60"/>
                    <a:gd name="T2" fmla="*/ 25 w 25"/>
                    <a:gd name="T3" fmla="*/ 52 h 60"/>
                    <a:gd name="T4" fmla="*/ 21 w 25"/>
                    <a:gd name="T5" fmla="*/ 0 h 60"/>
                    <a:gd name="T6" fmla="*/ 0 w 25"/>
                    <a:gd name="T7" fmla="*/ 0 h 60"/>
                    <a:gd name="T8" fmla="*/ 4 w 25"/>
                    <a:gd name="T9" fmla="*/ 52 h 60"/>
                    <a:gd name="T10" fmla="*/ 4 w 25"/>
                    <a:gd name="T11" fmla="*/ 46 h 60"/>
                    <a:gd name="T12" fmla="*/ 4 w 25"/>
                    <a:gd name="T13" fmla="*/ 52 h 60"/>
                    <a:gd name="T14" fmla="*/ 8 w 25"/>
                    <a:gd name="T15" fmla="*/ 58 h 60"/>
                    <a:gd name="T16" fmla="*/ 15 w 25"/>
                    <a:gd name="T17" fmla="*/ 60 h 60"/>
                    <a:gd name="T18" fmla="*/ 21 w 25"/>
                    <a:gd name="T19" fmla="*/ 58 h 60"/>
                    <a:gd name="T20" fmla="*/ 25 w 25"/>
                    <a:gd name="T21" fmla="*/ 52 h 60"/>
                    <a:gd name="T22" fmla="*/ 25 w 25"/>
                    <a:gd name="T23" fmla="*/ 58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60">
                      <a:moveTo>
                        <a:pt x="25" y="58"/>
                      </a:moveTo>
                      <a:lnTo>
                        <a:pt x="25" y="52"/>
                      </a:lnTo>
                      <a:lnTo>
                        <a:pt x="21" y="0"/>
                      </a:lnTo>
                      <a:lnTo>
                        <a:pt x="0" y="0"/>
                      </a:lnTo>
                      <a:lnTo>
                        <a:pt x="4" y="52"/>
                      </a:lnTo>
                      <a:lnTo>
                        <a:pt x="4" y="46"/>
                      </a:lnTo>
                      <a:lnTo>
                        <a:pt x="4" y="52"/>
                      </a:lnTo>
                      <a:lnTo>
                        <a:pt x="8" y="58"/>
                      </a:lnTo>
                      <a:lnTo>
                        <a:pt x="15" y="60"/>
                      </a:lnTo>
                      <a:lnTo>
                        <a:pt x="21" y="58"/>
                      </a:lnTo>
                      <a:lnTo>
                        <a:pt x="25" y="52"/>
                      </a:lnTo>
                      <a:lnTo>
                        <a:pt x="25" y="5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5" name="Freeform 943"/>
                <p:cNvSpPr>
                  <a:spLocks/>
                </p:cNvSpPr>
                <p:nvPr/>
              </p:nvSpPr>
              <p:spPr bwMode="auto">
                <a:xfrm>
                  <a:off x="1399" y="2828"/>
                  <a:ext cx="42" cy="46"/>
                </a:xfrm>
                <a:custGeom>
                  <a:avLst/>
                  <a:gdLst>
                    <a:gd name="T0" fmla="*/ 15 w 42"/>
                    <a:gd name="T1" fmla="*/ 46 h 46"/>
                    <a:gd name="T2" fmla="*/ 23 w 42"/>
                    <a:gd name="T3" fmla="*/ 42 h 46"/>
                    <a:gd name="T4" fmla="*/ 42 w 42"/>
                    <a:gd name="T5" fmla="*/ 12 h 46"/>
                    <a:gd name="T6" fmla="*/ 21 w 42"/>
                    <a:gd name="T7" fmla="*/ 0 h 46"/>
                    <a:gd name="T8" fmla="*/ 2 w 42"/>
                    <a:gd name="T9" fmla="*/ 29 h 46"/>
                    <a:gd name="T10" fmla="*/ 11 w 42"/>
                    <a:gd name="T11" fmla="*/ 25 h 46"/>
                    <a:gd name="T12" fmla="*/ 2 w 42"/>
                    <a:gd name="T13" fmla="*/ 29 h 46"/>
                    <a:gd name="T14" fmla="*/ 0 w 42"/>
                    <a:gd name="T15" fmla="*/ 37 h 46"/>
                    <a:gd name="T16" fmla="*/ 7 w 42"/>
                    <a:gd name="T17" fmla="*/ 44 h 46"/>
                    <a:gd name="T18" fmla="*/ 15 w 42"/>
                    <a:gd name="T19" fmla="*/ 46 h 46"/>
                    <a:gd name="T20" fmla="*/ 23 w 42"/>
                    <a:gd name="T21" fmla="*/ 42 h 46"/>
                    <a:gd name="T22" fmla="*/ 15 w 42"/>
                    <a:gd name="T23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46">
                      <a:moveTo>
                        <a:pt x="15" y="46"/>
                      </a:moveTo>
                      <a:lnTo>
                        <a:pt x="23" y="42"/>
                      </a:lnTo>
                      <a:lnTo>
                        <a:pt x="42" y="12"/>
                      </a:lnTo>
                      <a:lnTo>
                        <a:pt x="21" y="0"/>
                      </a:lnTo>
                      <a:lnTo>
                        <a:pt x="2" y="29"/>
                      </a:lnTo>
                      <a:lnTo>
                        <a:pt x="11" y="25"/>
                      </a:lnTo>
                      <a:lnTo>
                        <a:pt x="2" y="29"/>
                      </a:lnTo>
                      <a:lnTo>
                        <a:pt x="0" y="37"/>
                      </a:lnTo>
                      <a:lnTo>
                        <a:pt x="7" y="44"/>
                      </a:lnTo>
                      <a:lnTo>
                        <a:pt x="15" y="46"/>
                      </a:lnTo>
                      <a:lnTo>
                        <a:pt x="23" y="42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6" name="Freeform 944"/>
                <p:cNvSpPr>
                  <a:spLocks/>
                </p:cNvSpPr>
                <p:nvPr/>
              </p:nvSpPr>
              <p:spPr bwMode="auto">
                <a:xfrm>
                  <a:off x="1387" y="2853"/>
                  <a:ext cx="27" cy="25"/>
                </a:xfrm>
                <a:custGeom>
                  <a:avLst/>
                  <a:gdLst>
                    <a:gd name="T0" fmla="*/ 2 w 27"/>
                    <a:gd name="T1" fmla="*/ 23 h 25"/>
                    <a:gd name="T2" fmla="*/ 10 w 27"/>
                    <a:gd name="T3" fmla="*/ 25 h 25"/>
                    <a:gd name="T4" fmla="*/ 27 w 27"/>
                    <a:gd name="T5" fmla="*/ 21 h 25"/>
                    <a:gd name="T6" fmla="*/ 23 w 27"/>
                    <a:gd name="T7" fmla="*/ 0 h 25"/>
                    <a:gd name="T8" fmla="*/ 6 w 27"/>
                    <a:gd name="T9" fmla="*/ 4 h 25"/>
                    <a:gd name="T10" fmla="*/ 14 w 27"/>
                    <a:gd name="T11" fmla="*/ 6 h 25"/>
                    <a:gd name="T12" fmla="*/ 6 w 27"/>
                    <a:gd name="T13" fmla="*/ 4 h 25"/>
                    <a:gd name="T14" fmla="*/ 0 w 27"/>
                    <a:gd name="T15" fmla="*/ 8 h 25"/>
                    <a:gd name="T16" fmla="*/ 0 w 27"/>
                    <a:gd name="T17" fmla="*/ 17 h 25"/>
                    <a:gd name="T18" fmla="*/ 2 w 27"/>
                    <a:gd name="T19" fmla="*/ 23 h 25"/>
                    <a:gd name="T20" fmla="*/ 10 w 27"/>
                    <a:gd name="T21" fmla="*/ 25 h 25"/>
                    <a:gd name="T22" fmla="*/ 2 w 27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" y="23"/>
                      </a:moveTo>
                      <a:lnTo>
                        <a:pt x="10" y="25"/>
                      </a:lnTo>
                      <a:lnTo>
                        <a:pt x="27" y="21"/>
                      </a:lnTo>
                      <a:lnTo>
                        <a:pt x="23" y="0"/>
                      </a:lnTo>
                      <a:lnTo>
                        <a:pt x="6" y="4"/>
                      </a:lnTo>
                      <a:lnTo>
                        <a:pt x="14" y="6"/>
                      </a:lnTo>
                      <a:lnTo>
                        <a:pt x="6" y="4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2" y="23"/>
                      </a:lnTo>
                      <a:lnTo>
                        <a:pt x="10" y="25"/>
                      </a:lnTo>
                      <a:lnTo>
                        <a:pt x="2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7" name="Freeform 945"/>
                <p:cNvSpPr>
                  <a:spLocks/>
                </p:cNvSpPr>
                <p:nvPr/>
              </p:nvSpPr>
              <p:spPr bwMode="auto">
                <a:xfrm>
                  <a:off x="1366" y="2845"/>
                  <a:ext cx="35" cy="31"/>
                </a:xfrm>
                <a:custGeom>
                  <a:avLst/>
                  <a:gdLst>
                    <a:gd name="T0" fmla="*/ 25 w 35"/>
                    <a:gd name="T1" fmla="*/ 10 h 31"/>
                    <a:gd name="T2" fmla="*/ 6 w 35"/>
                    <a:gd name="T3" fmla="*/ 18 h 31"/>
                    <a:gd name="T4" fmla="*/ 23 w 35"/>
                    <a:gd name="T5" fmla="*/ 31 h 31"/>
                    <a:gd name="T6" fmla="*/ 35 w 35"/>
                    <a:gd name="T7" fmla="*/ 14 h 31"/>
                    <a:gd name="T8" fmla="*/ 19 w 35"/>
                    <a:gd name="T9" fmla="*/ 2 h 31"/>
                    <a:gd name="T10" fmla="*/ 0 w 35"/>
                    <a:gd name="T11" fmla="*/ 10 h 31"/>
                    <a:gd name="T12" fmla="*/ 19 w 35"/>
                    <a:gd name="T13" fmla="*/ 2 h 31"/>
                    <a:gd name="T14" fmla="*/ 10 w 35"/>
                    <a:gd name="T15" fmla="*/ 0 h 31"/>
                    <a:gd name="T16" fmla="*/ 4 w 35"/>
                    <a:gd name="T17" fmla="*/ 4 h 31"/>
                    <a:gd name="T18" fmla="*/ 2 w 35"/>
                    <a:gd name="T19" fmla="*/ 10 h 31"/>
                    <a:gd name="T20" fmla="*/ 6 w 35"/>
                    <a:gd name="T21" fmla="*/ 18 h 31"/>
                    <a:gd name="T22" fmla="*/ 25 w 35"/>
                    <a:gd name="T23" fmla="*/ 1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1">
                      <a:moveTo>
                        <a:pt x="25" y="10"/>
                      </a:moveTo>
                      <a:lnTo>
                        <a:pt x="6" y="18"/>
                      </a:lnTo>
                      <a:lnTo>
                        <a:pt x="23" y="31"/>
                      </a:lnTo>
                      <a:lnTo>
                        <a:pt x="35" y="14"/>
                      </a:lnTo>
                      <a:lnTo>
                        <a:pt x="19" y="2"/>
                      </a:lnTo>
                      <a:lnTo>
                        <a:pt x="0" y="10"/>
                      </a:lnTo>
                      <a:lnTo>
                        <a:pt x="19" y="2"/>
                      </a:lnTo>
                      <a:lnTo>
                        <a:pt x="10" y="0"/>
                      </a:lnTo>
                      <a:lnTo>
                        <a:pt x="4" y="4"/>
                      </a:lnTo>
                      <a:lnTo>
                        <a:pt x="2" y="10"/>
                      </a:lnTo>
                      <a:lnTo>
                        <a:pt x="6" y="18"/>
                      </a:lnTo>
                      <a:lnTo>
                        <a:pt x="25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8" name="Freeform 946"/>
                <p:cNvSpPr>
                  <a:spLocks/>
                </p:cNvSpPr>
                <p:nvPr/>
              </p:nvSpPr>
              <p:spPr bwMode="auto">
                <a:xfrm>
                  <a:off x="1366" y="2855"/>
                  <a:ext cx="25" cy="63"/>
                </a:xfrm>
                <a:custGeom>
                  <a:avLst/>
                  <a:gdLst>
                    <a:gd name="T0" fmla="*/ 23 w 25"/>
                    <a:gd name="T1" fmla="*/ 48 h 63"/>
                    <a:gd name="T2" fmla="*/ 25 w 25"/>
                    <a:gd name="T3" fmla="*/ 50 h 63"/>
                    <a:gd name="T4" fmla="*/ 25 w 25"/>
                    <a:gd name="T5" fmla="*/ 0 h 63"/>
                    <a:gd name="T6" fmla="*/ 0 w 25"/>
                    <a:gd name="T7" fmla="*/ 0 h 63"/>
                    <a:gd name="T8" fmla="*/ 0 w 25"/>
                    <a:gd name="T9" fmla="*/ 50 h 63"/>
                    <a:gd name="T10" fmla="*/ 2 w 25"/>
                    <a:gd name="T11" fmla="*/ 52 h 63"/>
                    <a:gd name="T12" fmla="*/ 0 w 25"/>
                    <a:gd name="T13" fmla="*/ 50 h 63"/>
                    <a:gd name="T14" fmla="*/ 4 w 25"/>
                    <a:gd name="T15" fmla="*/ 58 h 63"/>
                    <a:gd name="T16" fmla="*/ 12 w 25"/>
                    <a:gd name="T17" fmla="*/ 63 h 63"/>
                    <a:gd name="T18" fmla="*/ 21 w 25"/>
                    <a:gd name="T19" fmla="*/ 58 h 63"/>
                    <a:gd name="T20" fmla="*/ 25 w 25"/>
                    <a:gd name="T21" fmla="*/ 50 h 63"/>
                    <a:gd name="T22" fmla="*/ 23 w 25"/>
                    <a:gd name="T23" fmla="*/ 48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63">
                      <a:moveTo>
                        <a:pt x="23" y="48"/>
                      </a:moveTo>
                      <a:lnTo>
                        <a:pt x="25" y="50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50"/>
                      </a:lnTo>
                      <a:lnTo>
                        <a:pt x="2" y="52"/>
                      </a:lnTo>
                      <a:lnTo>
                        <a:pt x="0" y="50"/>
                      </a:lnTo>
                      <a:lnTo>
                        <a:pt x="4" y="58"/>
                      </a:lnTo>
                      <a:lnTo>
                        <a:pt x="12" y="63"/>
                      </a:lnTo>
                      <a:lnTo>
                        <a:pt x="21" y="58"/>
                      </a:lnTo>
                      <a:lnTo>
                        <a:pt x="25" y="50"/>
                      </a:lnTo>
                      <a:lnTo>
                        <a:pt x="23" y="4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099" name="Freeform 947"/>
                <p:cNvSpPr>
                  <a:spLocks/>
                </p:cNvSpPr>
                <p:nvPr/>
              </p:nvSpPr>
              <p:spPr bwMode="auto">
                <a:xfrm>
                  <a:off x="1368" y="2903"/>
                  <a:ext cx="29" cy="38"/>
                </a:xfrm>
                <a:custGeom>
                  <a:avLst/>
                  <a:gdLst>
                    <a:gd name="T0" fmla="*/ 17 w 29"/>
                    <a:gd name="T1" fmla="*/ 17 h 38"/>
                    <a:gd name="T2" fmla="*/ 29 w 29"/>
                    <a:gd name="T3" fmla="*/ 25 h 38"/>
                    <a:gd name="T4" fmla="*/ 21 w 29"/>
                    <a:gd name="T5" fmla="*/ 0 h 38"/>
                    <a:gd name="T6" fmla="*/ 0 w 29"/>
                    <a:gd name="T7" fmla="*/ 4 h 38"/>
                    <a:gd name="T8" fmla="*/ 8 w 29"/>
                    <a:gd name="T9" fmla="*/ 29 h 38"/>
                    <a:gd name="T10" fmla="*/ 21 w 29"/>
                    <a:gd name="T11" fmla="*/ 38 h 38"/>
                    <a:gd name="T12" fmla="*/ 8 w 29"/>
                    <a:gd name="T13" fmla="*/ 29 h 38"/>
                    <a:gd name="T14" fmla="*/ 13 w 29"/>
                    <a:gd name="T15" fmla="*/ 35 h 38"/>
                    <a:gd name="T16" fmla="*/ 21 w 29"/>
                    <a:gd name="T17" fmla="*/ 35 h 38"/>
                    <a:gd name="T18" fmla="*/ 27 w 29"/>
                    <a:gd name="T19" fmla="*/ 33 h 38"/>
                    <a:gd name="T20" fmla="*/ 29 w 29"/>
                    <a:gd name="T21" fmla="*/ 25 h 38"/>
                    <a:gd name="T22" fmla="*/ 17 w 29"/>
                    <a:gd name="T23" fmla="*/ 17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8">
                      <a:moveTo>
                        <a:pt x="17" y="17"/>
                      </a:moveTo>
                      <a:lnTo>
                        <a:pt x="29" y="25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8" y="29"/>
                      </a:lnTo>
                      <a:lnTo>
                        <a:pt x="21" y="38"/>
                      </a:lnTo>
                      <a:lnTo>
                        <a:pt x="8" y="29"/>
                      </a:lnTo>
                      <a:lnTo>
                        <a:pt x="13" y="35"/>
                      </a:lnTo>
                      <a:lnTo>
                        <a:pt x="21" y="35"/>
                      </a:lnTo>
                      <a:lnTo>
                        <a:pt x="27" y="33"/>
                      </a:lnTo>
                      <a:lnTo>
                        <a:pt x="29" y="25"/>
                      </a:lnTo>
                      <a:lnTo>
                        <a:pt x="17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0" name="Freeform 948"/>
                <p:cNvSpPr>
                  <a:spLocks/>
                </p:cNvSpPr>
                <p:nvPr/>
              </p:nvSpPr>
              <p:spPr bwMode="auto">
                <a:xfrm>
                  <a:off x="1385" y="2916"/>
                  <a:ext cx="29" cy="25"/>
                </a:xfrm>
                <a:custGeom>
                  <a:avLst/>
                  <a:gdLst>
                    <a:gd name="T0" fmla="*/ 23 w 29"/>
                    <a:gd name="T1" fmla="*/ 0 h 25"/>
                    <a:gd name="T2" fmla="*/ 16 w 29"/>
                    <a:gd name="T3" fmla="*/ 0 h 25"/>
                    <a:gd name="T4" fmla="*/ 0 w 29"/>
                    <a:gd name="T5" fmla="*/ 4 h 25"/>
                    <a:gd name="T6" fmla="*/ 4 w 29"/>
                    <a:gd name="T7" fmla="*/ 25 h 25"/>
                    <a:gd name="T8" fmla="*/ 21 w 29"/>
                    <a:gd name="T9" fmla="*/ 20 h 25"/>
                    <a:gd name="T10" fmla="*/ 14 w 29"/>
                    <a:gd name="T11" fmla="*/ 20 h 25"/>
                    <a:gd name="T12" fmla="*/ 21 w 29"/>
                    <a:gd name="T13" fmla="*/ 20 h 25"/>
                    <a:gd name="T14" fmla="*/ 27 w 29"/>
                    <a:gd name="T15" fmla="*/ 16 h 25"/>
                    <a:gd name="T16" fmla="*/ 29 w 29"/>
                    <a:gd name="T17" fmla="*/ 8 h 25"/>
                    <a:gd name="T18" fmla="*/ 25 w 29"/>
                    <a:gd name="T19" fmla="*/ 2 h 25"/>
                    <a:gd name="T20" fmla="*/ 16 w 29"/>
                    <a:gd name="T21" fmla="*/ 0 h 25"/>
                    <a:gd name="T22" fmla="*/ 23 w 29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23" y="0"/>
                      </a:move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21" y="20"/>
                      </a:lnTo>
                      <a:lnTo>
                        <a:pt x="14" y="20"/>
                      </a:lnTo>
                      <a:lnTo>
                        <a:pt x="21" y="20"/>
                      </a:lnTo>
                      <a:lnTo>
                        <a:pt x="27" y="16"/>
                      </a:lnTo>
                      <a:lnTo>
                        <a:pt x="29" y="8"/>
                      </a:lnTo>
                      <a:lnTo>
                        <a:pt x="25" y="2"/>
                      </a:lnTo>
                      <a:lnTo>
                        <a:pt x="16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1" name="Freeform 949"/>
                <p:cNvSpPr>
                  <a:spLocks/>
                </p:cNvSpPr>
                <p:nvPr/>
              </p:nvSpPr>
              <p:spPr bwMode="auto">
                <a:xfrm>
                  <a:off x="1399" y="2916"/>
                  <a:ext cx="38" cy="29"/>
                </a:xfrm>
                <a:custGeom>
                  <a:avLst/>
                  <a:gdLst>
                    <a:gd name="T0" fmla="*/ 36 w 38"/>
                    <a:gd name="T1" fmla="*/ 10 h 29"/>
                    <a:gd name="T2" fmla="*/ 32 w 38"/>
                    <a:gd name="T3" fmla="*/ 8 h 29"/>
                    <a:gd name="T4" fmla="*/ 9 w 38"/>
                    <a:gd name="T5" fmla="*/ 0 h 29"/>
                    <a:gd name="T6" fmla="*/ 0 w 38"/>
                    <a:gd name="T7" fmla="*/ 20 h 29"/>
                    <a:gd name="T8" fmla="*/ 23 w 38"/>
                    <a:gd name="T9" fmla="*/ 29 h 29"/>
                    <a:gd name="T10" fmla="*/ 19 w 38"/>
                    <a:gd name="T11" fmla="*/ 27 h 29"/>
                    <a:gd name="T12" fmla="*/ 23 w 38"/>
                    <a:gd name="T13" fmla="*/ 29 h 29"/>
                    <a:gd name="T14" fmla="*/ 32 w 38"/>
                    <a:gd name="T15" fmla="*/ 29 h 29"/>
                    <a:gd name="T16" fmla="*/ 38 w 38"/>
                    <a:gd name="T17" fmla="*/ 20 h 29"/>
                    <a:gd name="T18" fmla="*/ 38 w 38"/>
                    <a:gd name="T19" fmla="*/ 14 h 29"/>
                    <a:gd name="T20" fmla="*/ 32 w 38"/>
                    <a:gd name="T21" fmla="*/ 8 h 29"/>
                    <a:gd name="T22" fmla="*/ 36 w 38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29">
                      <a:moveTo>
                        <a:pt x="36" y="10"/>
                      </a:moveTo>
                      <a:lnTo>
                        <a:pt x="32" y="8"/>
                      </a:lnTo>
                      <a:lnTo>
                        <a:pt x="9" y="0"/>
                      </a:lnTo>
                      <a:lnTo>
                        <a:pt x="0" y="20"/>
                      </a:lnTo>
                      <a:lnTo>
                        <a:pt x="23" y="29"/>
                      </a:lnTo>
                      <a:lnTo>
                        <a:pt x="19" y="27"/>
                      </a:lnTo>
                      <a:lnTo>
                        <a:pt x="23" y="29"/>
                      </a:lnTo>
                      <a:lnTo>
                        <a:pt x="32" y="29"/>
                      </a:lnTo>
                      <a:lnTo>
                        <a:pt x="38" y="20"/>
                      </a:lnTo>
                      <a:lnTo>
                        <a:pt x="38" y="14"/>
                      </a:lnTo>
                      <a:lnTo>
                        <a:pt x="32" y="8"/>
                      </a:lnTo>
                      <a:lnTo>
                        <a:pt x="36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2" name="Freeform 950"/>
                <p:cNvSpPr>
                  <a:spLocks/>
                </p:cNvSpPr>
                <p:nvPr/>
              </p:nvSpPr>
              <p:spPr bwMode="auto">
                <a:xfrm>
                  <a:off x="1418" y="2926"/>
                  <a:ext cx="46" cy="44"/>
                </a:xfrm>
                <a:custGeom>
                  <a:avLst/>
                  <a:gdLst>
                    <a:gd name="T0" fmla="*/ 44 w 46"/>
                    <a:gd name="T1" fmla="*/ 29 h 44"/>
                    <a:gd name="T2" fmla="*/ 42 w 46"/>
                    <a:gd name="T3" fmla="*/ 23 h 44"/>
                    <a:gd name="T4" fmla="*/ 17 w 46"/>
                    <a:gd name="T5" fmla="*/ 0 h 44"/>
                    <a:gd name="T6" fmla="*/ 0 w 46"/>
                    <a:gd name="T7" fmla="*/ 17 h 44"/>
                    <a:gd name="T8" fmla="*/ 25 w 46"/>
                    <a:gd name="T9" fmla="*/ 40 h 44"/>
                    <a:gd name="T10" fmla="*/ 23 w 46"/>
                    <a:gd name="T11" fmla="*/ 33 h 44"/>
                    <a:gd name="T12" fmla="*/ 25 w 46"/>
                    <a:gd name="T13" fmla="*/ 40 h 44"/>
                    <a:gd name="T14" fmla="*/ 34 w 46"/>
                    <a:gd name="T15" fmla="*/ 44 h 44"/>
                    <a:gd name="T16" fmla="*/ 42 w 46"/>
                    <a:gd name="T17" fmla="*/ 40 h 44"/>
                    <a:gd name="T18" fmla="*/ 46 w 46"/>
                    <a:gd name="T19" fmla="*/ 31 h 44"/>
                    <a:gd name="T20" fmla="*/ 42 w 46"/>
                    <a:gd name="T21" fmla="*/ 23 h 44"/>
                    <a:gd name="T22" fmla="*/ 44 w 46"/>
                    <a:gd name="T23" fmla="*/ 29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44">
                      <a:moveTo>
                        <a:pt x="44" y="29"/>
                      </a:moveTo>
                      <a:lnTo>
                        <a:pt x="42" y="23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25" y="40"/>
                      </a:lnTo>
                      <a:lnTo>
                        <a:pt x="23" y="33"/>
                      </a:lnTo>
                      <a:lnTo>
                        <a:pt x="25" y="40"/>
                      </a:lnTo>
                      <a:lnTo>
                        <a:pt x="34" y="44"/>
                      </a:lnTo>
                      <a:lnTo>
                        <a:pt x="42" y="40"/>
                      </a:lnTo>
                      <a:lnTo>
                        <a:pt x="46" y="31"/>
                      </a:lnTo>
                      <a:lnTo>
                        <a:pt x="42" y="23"/>
                      </a:lnTo>
                      <a:lnTo>
                        <a:pt x="44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3" name="Freeform 951"/>
                <p:cNvSpPr>
                  <a:spLocks/>
                </p:cNvSpPr>
                <p:nvPr/>
              </p:nvSpPr>
              <p:spPr bwMode="auto">
                <a:xfrm>
                  <a:off x="1441" y="2955"/>
                  <a:ext cx="25" cy="25"/>
                </a:xfrm>
                <a:custGeom>
                  <a:avLst/>
                  <a:gdLst>
                    <a:gd name="T0" fmla="*/ 17 w 25"/>
                    <a:gd name="T1" fmla="*/ 4 h 25"/>
                    <a:gd name="T2" fmla="*/ 25 w 25"/>
                    <a:gd name="T3" fmla="*/ 13 h 25"/>
                    <a:gd name="T4" fmla="*/ 21 w 25"/>
                    <a:gd name="T5" fmla="*/ 0 h 25"/>
                    <a:gd name="T6" fmla="*/ 0 w 25"/>
                    <a:gd name="T7" fmla="*/ 4 h 25"/>
                    <a:gd name="T8" fmla="*/ 4 w 25"/>
                    <a:gd name="T9" fmla="*/ 17 h 25"/>
                    <a:gd name="T10" fmla="*/ 13 w 25"/>
                    <a:gd name="T11" fmla="*/ 25 h 25"/>
                    <a:gd name="T12" fmla="*/ 4 w 25"/>
                    <a:gd name="T13" fmla="*/ 17 h 25"/>
                    <a:gd name="T14" fmla="*/ 9 w 25"/>
                    <a:gd name="T15" fmla="*/ 23 h 25"/>
                    <a:gd name="T16" fmla="*/ 17 w 25"/>
                    <a:gd name="T17" fmla="*/ 23 h 25"/>
                    <a:gd name="T18" fmla="*/ 23 w 25"/>
                    <a:gd name="T19" fmla="*/ 21 h 25"/>
                    <a:gd name="T20" fmla="*/ 25 w 25"/>
                    <a:gd name="T21" fmla="*/ 13 h 25"/>
                    <a:gd name="T22" fmla="*/ 17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7" y="4"/>
                      </a:moveTo>
                      <a:lnTo>
                        <a:pt x="25" y="13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4" y="17"/>
                      </a:lnTo>
                      <a:lnTo>
                        <a:pt x="13" y="25"/>
                      </a:lnTo>
                      <a:lnTo>
                        <a:pt x="4" y="17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17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4" name="Freeform 952"/>
                <p:cNvSpPr>
                  <a:spLocks/>
                </p:cNvSpPr>
                <p:nvPr/>
              </p:nvSpPr>
              <p:spPr bwMode="auto">
                <a:xfrm>
                  <a:off x="1454" y="2959"/>
                  <a:ext cx="35" cy="25"/>
                </a:xfrm>
                <a:custGeom>
                  <a:avLst/>
                  <a:gdLst>
                    <a:gd name="T0" fmla="*/ 29 w 35"/>
                    <a:gd name="T1" fmla="*/ 5 h 25"/>
                    <a:gd name="T2" fmla="*/ 27 w 35"/>
                    <a:gd name="T3" fmla="*/ 5 h 25"/>
                    <a:gd name="T4" fmla="*/ 4 w 35"/>
                    <a:gd name="T5" fmla="*/ 0 h 25"/>
                    <a:gd name="T6" fmla="*/ 0 w 35"/>
                    <a:gd name="T7" fmla="*/ 21 h 25"/>
                    <a:gd name="T8" fmla="*/ 23 w 35"/>
                    <a:gd name="T9" fmla="*/ 25 h 25"/>
                    <a:gd name="T10" fmla="*/ 21 w 35"/>
                    <a:gd name="T11" fmla="*/ 25 h 25"/>
                    <a:gd name="T12" fmla="*/ 23 w 35"/>
                    <a:gd name="T13" fmla="*/ 25 h 25"/>
                    <a:gd name="T14" fmla="*/ 31 w 35"/>
                    <a:gd name="T15" fmla="*/ 23 h 25"/>
                    <a:gd name="T16" fmla="*/ 35 w 35"/>
                    <a:gd name="T17" fmla="*/ 17 h 25"/>
                    <a:gd name="T18" fmla="*/ 33 w 35"/>
                    <a:gd name="T19" fmla="*/ 9 h 25"/>
                    <a:gd name="T20" fmla="*/ 27 w 35"/>
                    <a:gd name="T21" fmla="*/ 5 h 25"/>
                    <a:gd name="T22" fmla="*/ 29 w 35"/>
                    <a:gd name="T23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29" y="5"/>
                      </a:moveTo>
                      <a:lnTo>
                        <a:pt x="27" y="5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23" y="25"/>
                      </a:lnTo>
                      <a:lnTo>
                        <a:pt x="21" y="25"/>
                      </a:lnTo>
                      <a:lnTo>
                        <a:pt x="23" y="25"/>
                      </a:lnTo>
                      <a:lnTo>
                        <a:pt x="31" y="23"/>
                      </a:lnTo>
                      <a:lnTo>
                        <a:pt x="35" y="17"/>
                      </a:lnTo>
                      <a:lnTo>
                        <a:pt x="33" y="9"/>
                      </a:lnTo>
                      <a:lnTo>
                        <a:pt x="27" y="5"/>
                      </a:lnTo>
                      <a:lnTo>
                        <a:pt x="29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5" name="Freeform 953"/>
                <p:cNvSpPr>
                  <a:spLocks/>
                </p:cNvSpPr>
                <p:nvPr/>
              </p:nvSpPr>
              <p:spPr bwMode="auto">
                <a:xfrm>
                  <a:off x="1475" y="2964"/>
                  <a:ext cx="46" cy="35"/>
                </a:xfrm>
                <a:custGeom>
                  <a:avLst/>
                  <a:gdLst>
                    <a:gd name="T0" fmla="*/ 35 w 46"/>
                    <a:gd name="T1" fmla="*/ 10 h 35"/>
                    <a:gd name="T2" fmla="*/ 39 w 46"/>
                    <a:gd name="T3" fmla="*/ 12 h 35"/>
                    <a:gd name="T4" fmla="*/ 8 w 46"/>
                    <a:gd name="T5" fmla="*/ 0 h 35"/>
                    <a:gd name="T6" fmla="*/ 0 w 46"/>
                    <a:gd name="T7" fmla="*/ 20 h 35"/>
                    <a:gd name="T8" fmla="*/ 31 w 46"/>
                    <a:gd name="T9" fmla="*/ 33 h 35"/>
                    <a:gd name="T10" fmla="*/ 35 w 46"/>
                    <a:gd name="T11" fmla="*/ 35 h 35"/>
                    <a:gd name="T12" fmla="*/ 31 w 46"/>
                    <a:gd name="T13" fmla="*/ 33 h 35"/>
                    <a:gd name="T14" fmla="*/ 39 w 46"/>
                    <a:gd name="T15" fmla="*/ 33 h 35"/>
                    <a:gd name="T16" fmla="*/ 46 w 46"/>
                    <a:gd name="T17" fmla="*/ 25 h 35"/>
                    <a:gd name="T18" fmla="*/ 46 w 46"/>
                    <a:gd name="T19" fmla="*/ 18 h 35"/>
                    <a:gd name="T20" fmla="*/ 39 w 46"/>
                    <a:gd name="T21" fmla="*/ 12 h 35"/>
                    <a:gd name="T22" fmla="*/ 35 w 46"/>
                    <a:gd name="T23" fmla="*/ 1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35">
                      <a:moveTo>
                        <a:pt x="35" y="10"/>
                      </a:moveTo>
                      <a:lnTo>
                        <a:pt x="39" y="12"/>
                      </a:lnTo>
                      <a:lnTo>
                        <a:pt x="8" y="0"/>
                      </a:lnTo>
                      <a:lnTo>
                        <a:pt x="0" y="20"/>
                      </a:lnTo>
                      <a:lnTo>
                        <a:pt x="31" y="33"/>
                      </a:lnTo>
                      <a:lnTo>
                        <a:pt x="35" y="35"/>
                      </a:lnTo>
                      <a:lnTo>
                        <a:pt x="31" y="33"/>
                      </a:lnTo>
                      <a:lnTo>
                        <a:pt x="39" y="33"/>
                      </a:lnTo>
                      <a:lnTo>
                        <a:pt x="46" y="25"/>
                      </a:lnTo>
                      <a:lnTo>
                        <a:pt x="46" y="18"/>
                      </a:lnTo>
                      <a:lnTo>
                        <a:pt x="39" y="12"/>
                      </a:lnTo>
                      <a:lnTo>
                        <a:pt x="35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6" name="Freeform 954"/>
                <p:cNvSpPr>
                  <a:spLocks/>
                </p:cNvSpPr>
                <p:nvPr/>
              </p:nvSpPr>
              <p:spPr bwMode="auto">
                <a:xfrm>
                  <a:off x="1510" y="2974"/>
                  <a:ext cx="69" cy="25"/>
                </a:xfrm>
                <a:custGeom>
                  <a:avLst/>
                  <a:gdLst>
                    <a:gd name="T0" fmla="*/ 59 w 69"/>
                    <a:gd name="T1" fmla="*/ 2 h 25"/>
                    <a:gd name="T2" fmla="*/ 57 w 69"/>
                    <a:gd name="T3" fmla="*/ 0 h 25"/>
                    <a:gd name="T4" fmla="*/ 0 w 69"/>
                    <a:gd name="T5" fmla="*/ 0 h 25"/>
                    <a:gd name="T6" fmla="*/ 0 w 69"/>
                    <a:gd name="T7" fmla="*/ 25 h 25"/>
                    <a:gd name="T8" fmla="*/ 57 w 69"/>
                    <a:gd name="T9" fmla="*/ 25 h 25"/>
                    <a:gd name="T10" fmla="*/ 54 w 69"/>
                    <a:gd name="T11" fmla="*/ 23 h 25"/>
                    <a:gd name="T12" fmla="*/ 57 w 69"/>
                    <a:gd name="T13" fmla="*/ 25 h 25"/>
                    <a:gd name="T14" fmla="*/ 67 w 69"/>
                    <a:gd name="T15" fmla="*/ 21 h 25"/>
                    <a:gd name="T16" fmla="*/ 69 w 69"/>
                    <a:gd name="T17" fmla="*/ 12 h 25"/>
                    <a:gd name="T18" fmla="*/ 67 w 69"/>
                    <a:gd name="T19" fmla="*/ 4 h 25"/>
                    <a:gd name="T20" fmla="*/ 57 w 69"/>
                    <a:gd name="T21" fmla="*/ 0 h 25"/>
                    <a:gd name="T22" fmla="*/ 59 w 69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69" h="25">
                      <a:moveTo>
                        <a:pt x="59" y="2"/>
                      </a:moveTo>
                      <a:lnTo>
                        <a:pt x="57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57" y="25"/>
                      </a:lnTo>
                      <a:lnTo>
                        <a:pt x="54" y="23"/>
                      </a:lnTo>
                      <a:lnTo>
                        <a:pt x="57" y="25"/>
                      </a:lnTo>
                      <a:lnTo>
                        <a:pt x="67" y="21"/>
                      </a:lnTo>
                      <a:lnTo>
                        <a:pt x="69" y="12"/>
                      </a:lnTo>
                      <a:lnTo>
                        <a:pt x="67" y="4"/>
                      </a:lnTo>
                      <a:lnTo>
                        <a:pt x="57" y="0"/>
                      </a:lnTo>
                      <a:lnTo>
                        <a:pt x="59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7" name="Freeform 955"/>
                <p:cNvSpPr>
                  <a:spLocks/>
                </p:cNvSpPr>
                <p:nvPr/>
              </p:nvSpPr>
              <p:spPr bwMode="auto">
                <a:xfrm>
                  <a:off x="1564" y="2976"/>
                  <a:ext cx="34" cy="25"/>
                </a:xfrm>
                <a:custGeom>
                  <a:avLst/>
                  <a:gdLst>
                    <a:gd name="T0" fmla="*/ 17 w 34"/>
                    <a:gd name="T1" fmla="*/ 6 h 25"/>
                    <a:gd name="T2" fmla="*/ 26 w 34"/>
                    <a:gd name="T3" fmla="*/ 4 h 25"/>
                    <a:gd name="T4" fmla="*/ 5 w 34"/>
                    <a:gd name="T5" fmla="*/ 0 h 25"/>
                    <a:gd name="T6" fmla="*/ 0 w 34"/>
                    <a:gd name="T7" fmla="*/ 21 h 25"/>
                    <a:gd name="T8" fmla="*/ 21 w 34"/>
                    <a:gd name="T9" fmla="*/ 25 h 25"/>
                    <a:gd name="T10" fmla="*/ 30 w 34"/>
                    <a:gd name="T11" fmla="*/ 23 h 25"/>
                    <a:gd name="T12" fmla="*/ 21 w 34"/>
                    <a:gd name="T13" fmla="*/ 25 h 25"/>
                    <a:gd name="T14" fmla="*/ 30 w 34"/>
                    <a:gd name="T15" fmla="*/ 23 h 25"/>
                    <a:gd name="T16" fmla="*/ 34 w 34"/>
                    <a:gd name="T17" fmla="*/ 17 h 25"/>
                    <a:gd name="T18" fmla="*/ 32 w 34"/>
                    <a:gd name="T19" fmla="*/ 8 h 25"/>
                    <a:gd name="T20" fmla="*/ 26 w 34"/>
                    <a:gd name="T21" fmla="*/ 4 h 25"/>
                    <a:gd name="T22" fmla="*/ 17 w 34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25">
                      <a:moveTo>
                        <a:pt x="17" y="6"/>
                      </a:moveTo>
                      <a:lnTo>
                        <a:pt x="26" y="4"/>
                      </a:lnTo>
                      <a:lnTo>
                        <a:pt x="5" y="0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30" y="23"/>
                      </a:lnTo>
                      <a:lnTo>
                        <a:pt x="21" y="25"/>
                      </a:lnTo>
                      <a:lnTo>
                        <a:pt x="30" y="23"/>
                      </a:lnTo>
                      <a:lnTo>
                        <a:pt x="34" y="17"/>
                      </a:lnTo>
                      <a:lnTo>
                        <a:pt x="32" y="8"/>
                      </a:lnTo>
                      <a:lnTo>
                        <a:pt x="26" y="4"/>
                      </a:lnTo>
                      <a:lnTo>
                        <a:pt x="17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8" name="Freeform 956"/>
                <p:cNvSpPr>
                  <a:spLocks/>
                </p:cNvSpPr>
                <p:nvPr/>
              </p:nvSpPr>
              <p:spPr bwMode="auto">
                <a:xfrm>
                  <a:off x="1581" y="2976"/>
                  <a:ext cx="23" cy="23"/>
                </a:xfrm>
                <a:custGeom>
                  <a:avLst/>
                  <a:gdLst>
                    <a:gd name="T0" fmla="*/ 11 w 23"/>
                    <a:gd name="T1" fmla="*/ 0 h 23"/>
                    <a:gd name="T2" fmla="*/ 6 w 23"/>
                    <a:gd name="T3" fmla="*/ 2 h 23"/>
                    <a:gd name="T4" fmla="*/ 0 w 23"/>
                    <a:gd name="T5" fmla="*/ 6 h 23"/>
                    <a:gd name="T6" fmla="*/ 13 w 23"/>
                    <a:gd name="T7" fmla="*/ 23 h 23"/>
                    <a:gd name="T8" fmla="*/ 19 w 23"/>
                    <a:gd name="T9" fmla="*/ 19 h 23"/>
                    <a:gd name="T10" fmla="*/ 15 w 23"/>
                    <a:gd name="T11" fmla="*/ 21 h 23"/>
                    <a:gd name="T12" fmla="*/ 19 w 23"/>
                    <a:gd name="T13" fmla="*/ 19 h 23"/>
                    <a:gd name="T14" fmla="*/ 23 w 23"/>
                    <a:gd name="T15" fmla="*/ 10 h 23"/>
                    <a:gd name="T16" fmla="*/ 21 w 23"/>
                    <a:gd name="T17" fmla="*/ 4 h 23"/>
                    <a:gd name="T18" fmla="*/ 15 w 23"/>
                    <a:gd name="T19" fmla="*/ 0 h 23"/>
                    <a:gd name="T20" fmla="*/ 6 w 23"/>
                    <a:gd name="T21" fmla="*/ 2 h 23"/>
                    <a:gd name="T22" fmla="*/ 11 w 23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11" y="0"/>
                      </a:moveTo>
                      <a:lnTo>
                        <a:pt x="6" y="2"/>
                      </a:lnTo>
                      <a:lnTo>
                        <a:pt x="0" y="6"/>
                      </a:lnTo>
                      <a:lnTo>
                        <a:pt x="13" y="23"/>
                      </a:lnTo>
                      <a:lnTo>
                        <a:pt x="19" y="19"/>
                      </a:lnTo>
                      <a:lnTo>
                        <a:pt x="15" y="21"/>
                      </a:lnTo>
                      <a:lnTo>
                        <a:pt x="19" y="19"/>
                      </a:lnTo>
                      <a:lnTo>
                        <a:pt x="23" y="10"/>
                      </a:lnTo>
                      <a:lnTo>
                        <a:pt x="21" y="4"/>
                      </a:lnTo>
                      <a:lnTo>
                        <a:pt x="15" y="0"/>
                      </a:lnTo>
                      <a:lnTo>
                        <a:pt x="6" y="2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09" name="Freeform 957"/>
                <p:cNvSpPr>
                  <a:spLocks/>
                </p:cNvSpPr>
                <p:nvPr/>
              </p:nvSpPr>
              <p:spPr bwMode="auto">
                <a:xfrm>
                  <a:off x="1592" y="2964"/>
                  <a:ext cx="73" cy="33"/>
                </a:xfrm>
                <a:custGeom>
                  <a:avLst/>
                  <a:gdLst>
                    <a:gd name="T0" fmla="*/ 52 w 73"/>
                    <a:gd name="T1" fmla="*/ 8 h 33"/>
                    <a:gd name="T2" fmla="*/ 60 w 73"/>
                    <a:gd name="T3" fmla="*/ 0 h 33"/>
                    <a:gd name="T4" fmla="*/ 0 w 73"/>
                    <a:gd name="T5" fmla="*/ 12 h 33"/>
                    <a:gd name="T6" fmla="*/ 4 w 73"/>
                    <a:gd name="T7" fmla="*/ 33 h 33"/>
                    <a:gd name="T8" fmla="*/ 64 w 73"/>
                    <a:gd name="T9" fmla="*/ 20 h 33"/>
                    <a:gd name="T10" fmla="*/ 73 w 73"/>
                    <a:gd name="T11" fmla="*/ 12 h 33"/>
                    <a:gd name="T12" fmla="*/ 64 w 73"/>
                    <a:gd name="T13" fmla="*/ 20 h 33"/>
                    <a:gd name="T14" fmla="*/ 71 w 73"/>
                    <a:gd name="T15" fmla="*/ 16 h 33"/>
                    <a:gd name="T16" fmla="*/ 73 w 73"/>
                    <a:gd name="T17" fmla="*/ 8 h 33"/>
                    <a:gd name="T18" fmla="*/ 69 w 73"/>
                    <a:gd name="T19" fmla="*/ 2 h 33"/>
                    <a:gd name="T20" fmla="*/ 60 w 73"/>
                    <a:gd name="T21" fmla="*/ 0 h 33"/>
                    <a:gd name="T22" fmla="*/ 52 w 73"/>
                    <a:gd name="T23" fmla="*/ 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3" h="33">
                      <a:moveTo>
                        <a:pt x="52" y="8"/>
                      </a:moveTo>
                      <a:lnTo>
                        <a:pt x="60" y="0"/>
                      </a:lnTo>
                      <a:lnTo>
                        <a:pt x="0" y="12"/>
                      </a:lnTo>
                      <a:lnTo>
                        <a:pt x="4" y="33"/>
                      </a:lnTo>
                      <a:lnTo>
                        <a:pt x="64" y="20"/>
                      </a:lnTo>
                      <a:lnTo>
                        <a:pt x="73" y="12"/>
                      </a:lnTo>
                      <a:lnTo>
                        <a:pt x="64" y="20"/>
                      </a:lnTo>
                      <a:lnTo>
                        <a:pt x="71" y="16"/>
                      </a:lnTo>
                      <a:lnTo>
                        <a:pt x="73" y="8"/>
                      </a:lnTo>
                      <a:lnTo>
                        <a:pt x="69" y="2"/>
                      </a:lnTo>
                      <a:lnTo>
                        <a:pt x="60" y="0"/>
                      </a:lnTo>
                      <a:lnTo>
                        <a:pt x="52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0" name="Freeform 958"/>
                <p:cNvSpPr>
                  <a:spLocks/>
                </p:cNvSpPr>
                <p:nvPr/>
              </p:nvSpPr>
              <p:spPr bwMode="auto">
                <a:xfrm>
                  <a:off x="1644" y="2951"/>
                  <a:ext cx="25" cy="25"/>
                </a:xfrm>
                <a:custGeom>
                  <a:avLst/>
                  <a:gdLst>
                    <a:gd name="T0" fmla="*/ 10 w 25"/>
                    <a:gd name="T1" fmla="*/ 0 h 25"/>
                    <a:gd name="T2" fmla="*/ 4 w 25"/>
                    <a:gd name="T3" fmla="*/ 8 h 25"/>
                    <a:gd name="T4" fmla="*/ 0 w 25"/>
                    <a:gd name="T5" fmla="*/ 21 h 25"/>
                    <a:gd name="T6" fmla="*/ 21 w 25"/>
                    <a:gd name="T7" fmla="*/ 25 h 25"/>
                    <a:gd name="T8" fmla="*/ 25 w 25"/>
                    <a:gd name="T9" fmla="*/ 13 h 25"/>
                    <a:gd name="T10" fmla="*/ 19 w 25"/>
                    <a:gd name="T11" fmla="*/ 21 h 25"/>
                    <a:gd name="T12" fmla="*/ 25 w 25"/>
                    <a:gd name="T13" fmla="*/ 13 h 25"/>
                    <a:gd name="T14" fmla="*/ 23 w 25"/>
                    <a:gd name="T15" fmla="*/ 4 h 25"/>
                    <a:gd name="T16" fmla="*/ 17 w 25"/>
                    <a:gd name="T17" fmla="*/ 0 h 25"/>
                    <a:gd name="T18" fmla="*/ 8 w 25"/>
                    <a:gd name="T19" fmla="*/ 2 h 25"/>
                    <a:gd name="T20" fmla="*/ 4 w 25"/>
                    <a:gd name="T21" fmla="*/ 8 h 25"/>
                    <a:gd name="T22" fmla="*/ 10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0" y="0"/>
                      </a:moveTo>
                      <a:lnTo>
                        <a:pt x="4" y="8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25" y="13"/>
                      </a:lnTo>
                      <a:lnTo>
                        <a:pt x="19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7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1" name="Freeform 959"/>
                <p:cNvSpPr>
                  <a:spLocks/>
                </p:cNvSpPr>
                <p:nvPr/>
              </p:nvSpPr>
              <p:spPr bwMode="auto">
                <a:xfrm>
                  <a:off x="1654" y="2938"/>
                  <a:ext cx="44" cy="34"/>
                </a:xfrm>
                <a:custGeom>
                  <a:avLst/>
                  <a:gdLst>
                    <a:gd name="T0" fmla="*/ 19 w 44"/>
                    <a:gd name="T1" fmla="*/ 11 h 34"/>
                    <a:gd name="T2" fmla="*/ 28 w 44"/>
                    <a:gd name="T3" fmla="*/ 0 h 34"/>
                    <a:gd name="T4" fmla="*/ 0 w 44"/>
                    <a:gd name="T5" fmla="*/ 13 h 34"/>
                    <a:gd name="T6" fmla="*/ 9 w 44"/>
                    <a:gd name="T7" fmla="*/ 34 h 34"/>
                    <a:gd name="T8" fmla="*/ 36 w 44"/>
                    <a:gd name="T9" fmla="*/ 21 h 34"/>
                    <a:gd name="T10" fmla="*/ 44 w 44"/>
                    <a:gd name="T11" fmla="*/ 11 h 34"/>
                    <a:gd name="T12" fmla="*/ 36 w 44"/>
                    <a:gd name="T13" fmla="*/ 21 h 34"/>
                    <a:gd name="T14" fmla="*/ 42 w 44"/>
                    <a:gd name="T15" fmla="*/ 15 h 34"/>
                    <a:gd name="T16" fmla="*/ 42 w 44"/>
                    <a:gd name="T17" fmla="*/ 7 h 34"/>
                    <a:gd name="T18" fmla="*/ 36 w 44"/>
                    <a:gd name="T19" fmla="*/ 0 h 34"/>
                    <a:gd name="T20" fmla="*/ 28 w 44"/>
                    <a:gd name="T21" fmla="*/ 0 h 34"/>
                    <a:gd name="T22" fmla="*/ 19 w 44"/>
                    <a:gd name="T23" fmla="*/ 11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34">
                      <a:moveTo>
                        <a:pt x="19" y="11"/>
                      </a:moveTo>
                      <a:lnTo>
                        <a:pt x="28" y="0"/>
                      </a:lnTo>
                      <a:lnTo>
                        <a:pt x="0" y="13"/>
                      </a:lnTo>
                      <a:lnTo>
                        <a:pt x="9" y="34"/>
                      </a:lnTo>
                      <a:lnTo>
                        <a:pt x="36" y="21"/>
                      </a:lnTo>
                      <a:lnTo>
                        <a:pt x="44" y="11"/>
                      </a:lnTo>
                      <a:lnTo>
                        <a:pt x="36" y="21"/>
                      </a:lnTo>
                      <a:lnTo>
                        <a:pt x="42" y="15"/>
                      </a:lnTo>
                      <a:lnTo>
                        <a:pt x="42" y="7"/>
                      </a:lnTo>
                      <a:lnTo>
                        <a:pt x="36" y="0"/>
                      </a:lnTo>
                      <a:lnTo>
                        <a:pt x="28" y="0"/>
                      </a:lnTo>
                      <a:lnTo>
                        <a:pt x="19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2" name="Freeform 960"/>
                <p:cNvSpPr>
                  <a:spLocks/>
                </p:cNvSpPr>
                <p:nvPr/>
              </p:nvSpPr>
              <p:spPr bwMode="auto">
                <a:xfrm>
                  <a:off x="1673" y="2930"/>
                  <a:ext cx="25" cy="23"/>
                </a:xfrm>
                <a:custGeom>
                  <a:avLst/>
                  <a:gdLst>
                    <a:gd name="T0" fmla="*/ 11 w 25"/>
                    <a:gd name="T1" fmla="*/ 2 h 23"/>
                    <a:gd name="T2" fmla="*/ 0 w 25"/>
                    <a:gd name="T3" fmla="*/ 13 h 23"/>
                    <a:gd name="T4" fmla="*/ 0 w 25"/>
                    <a:gd name="T5" fmla="*/ 19 h 23"/>
                    <a:gd name="T6" fmla="*/ 25 w 25"/>
                    <a:gd name="T7" fmla="*/ 19 h 23"/>
                    <a:gd name="T8" fmla="*/ 25 w 25"/>
                    <a:gd name="T9" fmla="*/ 13 h 23"/>
                    <a:gd name="T10" fmla="*/ 15 w 25"/>
                    <a:gd name="T11" fmla="*/ 23 h 23"/>
                    <a:gd name="T12" fmla="*/ 25 w 25"/>
                    <a:gd name="T13" fmla="*/ 13 h 23"/>
                    <a:gd name="T14" fmla="*/ 21 w 25"/>
                    <a:gd name="T15" fmla="*/ 2 h 23"/>
                    <a:gd name="T16" fmla="*/ 13 w 25"/>
                    <a:gd name="T17" fmla="*/ 0 h 23"/>
                    <a:gd name="T18" fmla="*/ 4 w 25"/>
                    <a:gd name="T19" fmla="*/ 2 h 23"/>
                    <a:gd name="T20" fmla="*/ 0 w 25"/>
                    <a:gd name="T21" fmla="*/ 13 h 23"/>
                    <a:gd name="T22" fmla="*/ 11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1" y="2"/>
                      </a:moveTo>
                      <a:lnTo>
                        <a:pt x="0" y="13"/>
                      </a:lnTo>
                      <a:lnTo>
                        <a:pt x="0" y="19"/>
                      </a:lnTo>
                      <a:lnTo>
                        <a:pt x="25" y="19"/>
                      </a:lnTo>
                      <a:lnTo>
                        <a:pt x="25" y="13"/>
                      </a:lnTo>
                      <a:lnTo>
                        <a:pt x="15" y="2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3" name="Freeform 961"/>
                <p:cNvSpPr>
                  <a:spLocks/>
                </p:cNvSpPr>
                <p:nvPr/>
              </p:nvSpPr>
              <p:spPr bwMode="auto">
                <a:xfrm>
                  <a:off x="1684" y="2928"/>
                  <a:ext cx="25" cy="25"/>
                </a:xfrm>
                <a:custGeom>
                  <a:avLst/>
                  <a:gdLst>
                    <a:gd name="T0" fmla="*/ 14 w 25"/>
                    <a:gd name="T1" fmla="*/ 0 h 25"/>
                    <a:gd name="T2" fmla="*/ 12 w 25"/>
                    <a:gd name="T3" fmla="*/ 0 h 25"/>
                    <a:gd name="T4" fmla="*/ 0 w 25"/>
                    <a:gd name="T5" fmla="*/ 4 h 25"/>
                    <a:gd name="T6" fmla="*/ 4 w 25"/>
                    <a:gd name="T7" fmla="*/ 25 h 25"/>
                    <a:gd name="T8" fmla="*/ 16 w 25"/>
                    <a:gd name="T9" fmla="*/ 21 h 25"/>
                    <a:gd name="T10" fmla="*/ 14 w 25"/>
                    <a:gd name="T11" fmla="*/ 21 h 25"/>
                    <a:gd name="T12" fmla="*/ 16 w 25"/>
                    <a:gd name="T13" fmla="*/ 21 h 25"/>
                    <a:gd name="T14" fmla="*/ 23 w 25"/>
                    <a:gd name="T15" fmla="*/ 17 h 25"/>
                    <a:gd name="T16" fmla="*/ 25 w 25"/>
                    <a:gd name="T17" fmla="*/ 8 h 25"/>
                    <a:gd name="T18" fmla="*/ 21 w 25"/>
                    <a:gd name="T19" fmla="*/ 2 h 25"/>
                    <a:gd name="T20" fmla="*/ 12 w 25"/>
                    <a:gd name="T21" fmla="*/ 0 h 25"/>
                    <a:gd name="T22" fmla="*/ 14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4" y="0"/>
                      </a:moveTo>
                      <a:lnTo>
                        <a:pt x="12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16" y="21"/>
                      </a:lnTo>
                      <a:lnTo>
                        <a:pt x="14" y="21"/>
                      </a:lnTo>
                      <a:lnTo>
                        <a:pt x="16" y="21"/>
                      </a:lnTo>
                      <a:lnTo>
                        <a:pt x="23" y="17"/>
                      </a:lnTo>
                      <a:lnTo>
                        <a:pt x="25" y="8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4" name="Freeform 962"/>
                <p:cNvSpPr>
                  <a:spLocks/>
                </p:cNvSpPr>
                <p:nvPr/>
              </p:nvSpPr>
              <p:spPr bwMode="auto">
                <a:xfrm>
                  <a:off x="1698" y="2928"/>
                  <a:ext cx="38" cy="25"/>
                </a:xfrm>
                <a:custGeom>
                  <a:avLst/>
                  <a:gdLst>
                    <a:gd name="T0" fmla="*/ 19 w 38"/>
                    <a:gd name="T1" fmla="*/ 8 h 25"/>
                    <a:gd name="T2" fmla="*/ 27 w 38"/>
                    <a:gd name="T3" fmla="*/ 4 h 25"/>
                    <a:gd name="T4" fmla="*/ 0 w 38"/>
                    <a:gd name="T5" fmla="*/ 0 h 25"/>
                    <a:gd name="T6" fmla="*/ 0 w 38"/>
                    <a:gd name="T7" fmla="*/ 21 h 25"/>
                    <a:gd name="T8" fmla="*/ 27 w 38"/>
                    <a:gd name="T9" fmla="*/ 25 h 25"/>
                    <a:gd name="T10" fmla="*/ 36 w 38"/>
                    <a:gd name="T11" fmla="*/ 21 h 25"/>
                    <a:gd name="T12" fmla="*/ 27 w 38"/>
                    <a:gd name="T13" fmla="*/ 25 h 25"/>
                    <a:gd name="T14" fmla="*/ 34 w 38"/>
                    <a:gd name="T15" fmla="*/ 21 h 25"/>
                    <a:gd name="T16" fmla="*/ 38 w 38"/>
                    <a:gd name="T17" fmla="*/ 15 h 25"/>
                    <a:gd name="T18" fmla="*/ 34 w 38"/>
                    <a:gd name="T19" fmla="*/ 8 h 25"/>
                    <a:gd name="T20" fmla="*/ 27 w 38"/>
                    <a:gd name="T21" fmla="*/ 4 h 25"/>
                    <a:gd name="T22" fmla="*/ 19 w 38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25">
                      <a:moveTo>
                        <a:pt x="19" y="8"/>
                      </a:moveTo>
                      <a:lnTo>
                        <a:pt x="27" y="4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27" y="25"/>
                      </a:lnTo>
                      <a:lnTo>
                        <a:pt x="36" y="21"/>
                      </a:lnTo>
                      <a:lnTo>
                        <a:pt x="27" y="25"/>
                      </a:lnTo>
                      <a:lnTo>
                        <a:pt x="34" y="21"/>
                      </a:lnTo>
                      <a:lnTo>
                        <a:pt x="38" y="15"/>
                      </a:lnTo>
                      <a:lnTo>
                        <a:pt x="34" y="8"/>
                      </a:lnTo>
                      <a:lnTo>
                        <a:pt x="27" y="4"/>
                      </a:lnTo>
                      <a:lnTo>
                        <a:pt x="19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5" name="Freeform 963"/>
                <p:cNvSpPr>
                  <a:spLocks/>
                </p:cNvSpPr>
                <p:nvPr/>
              </p:nvSpPr>
              <p:spPr bwMode="auto">
                <a:xfrm>
                  <a:off x="1717" y="2920"/>
                  <a:ext cx="27" cy="29"/>
                </a:xfrm>
                <a:custGeom>
                  <a:avLst/>
                  <a:gdLst>
                    <a:gd name="T0" fmla="*/ 8 w 27"/>
                    <a:gd name="T1" fmla="*/ 4 h 29"/>
                    <a:gd name="T2" fmla="*/ 8 w 27"/>
                    <a:gd name="T3" fmla="*/ 4 h 29"/>
                    <a:gd name="T4" fmla="*/ 0 w 27"/>
                    <a:gd name="T5" fmla="*/ 16 h 29"/>
                    <a:gd name="T6" fmla="*/ 17 w 27"/>
                    <a:gd name="T7" fmla="*/ 29 h 29"/>
                    <a:gd name="T8" fmla="*/ 25 w 27"/>
                    <a:gd name="T9" fmla="*/ 16 h 29"/>
                    <a:gd name="T10" fmla="*/ 25 w 27"/>
                    <a:gd name="T11" fmla="*/ 16 h 29"/>
                    <a:gd name="T12" fmla="*/ 25 w 27"/>
                    <a:gd name="T13" fmla="*/ 16 h 29"/>
                    <a:gd name="T14" fmla="*/ 27 w 27"/>
                    <a:gd name="T15" fmla="*/ 8 h 29"/>
                    <a:gd name="T16" fmla="*/ 23 w 27"/>
                    <a:gd name="T17" fmla="*/ 2 h 29"/>
                    <a:gd name="T18" fmla="*/ 17 w 27"/>
                    <a:gd name="T19" fmla="*/ 0 h 29"/>
                    <a:gd name="T20" fmla="*/ 8 w 27"/>
                    <a:gd name="T21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7" h="29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0" y="16"/>
                      </a:lnTo>
                      <a:lnTo>
                        <a:pt x="17" y="29"/>
                      </a:lnTo>
                      <a:lnTo>
                        <a:pt x="25" y="16"/>
                      </a:lnTo>
                      <a:lnTo>
                        <a:pt x="25" y="16"/>
                      </a:lnTo>
                      <a:lnTo>
                        <a:pt x="25" y="16"/>
                      </a:lnTo>
                      <a:lnTo>
                        <a:pt x="27" y="8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6" name="Freeform 964"/>
                <p:cNvSpPr>
                  <a:spLocks/>
                </p:cNvSpPr>
                <p:nvPr/>
              </p:nvSpPr>
              <p:spPr bwMode="auto">
                <a:xfrm>
                  <a:off x="1725" y="2895"/>
                  <a:ext cx="40" cy="41"/>
                </a:xfrm>
                <a:custGeom>
                  <a:avLst/>
                  <a:gdLst>
                    <a:gd name="T0" fmla="*/ 25 w 40"/>
                    <a:gd name="T1" fmla="*/ 0 h 41"/>
                    <a:gd name="T2" fmla="*/ 21 w 40"/>
                    <a:gd name="T3" fmla="*/ 4 h 41"/>
                    <a:gd name="T4" fmla="*/ 0 w 40"/>
                    <a:gd name="T5" fmla="*/ 29 h 41"/>
                    <a:gd name="T6" fmla="*/ 17 w 40"/>
                    <a:gd name="T7" fmla="*/ 41 h 41"/>
                    <a:gd name="T8" fmla="*/ 38 w 40"/>
                    <a:gd name="T9" fmla="*/ 16 h 41"/>
                    <a:gd name="T10" fmla="*/ 34 w 40"/>
                    <a:gd name="T11" fmla="*/ 21 h 41"/>
                    <a:gd name="T12" fmla="*/ 38 w 40"/>
                    <a:gd name="T13" fmla="*/ 16 h 41"/>
                    <a:gd name="T14" fmla="*/ 40 w 40"/>
                    <a:gd name="T15" fmla="*/ 8 h 41"/>
                    <a:gd name="T16" fmla="*/ 36 w 40"/>
                    <a:gd name="T17" fmla="*/ 2 h 41"/>
                    <a:gd name="T18" fmla="*/ 30 w 40"/>
                    <a:gd name="T19" fmla="*/ 0 h 41"/>
                    <a:gd name="T20" fmla="*/ 21 w 40"/>
                    <a:gd name="T21" fmla="*/ 4 h 41"/>
                    <a:gd name="T22" fmla="*/ 25 w 40"/>
                    <a:gd name="T23" fmla="*/ 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41">
                      <a:moveTo>
                        <a:pt x="25" y="0"/>
                      </a:moveTo>
                      <a:lnTo>
                        <a:pt x="21" y="4"/>
                      </a:lnTo>
                      <a:lnTo>
                        <a:pt x="0" y="29"/>
                      </a:lnTo>
                      <a:lnTo>
                        <a:pt x="17" y="41"/>
                      </a:lnTo>
                      <a:lnTo>
                        <a:pt x="38" y="16"/>
                      </a:lnTo>
                      <a:lnTo>
                        <a:pt x="34" y="21"/>
                      </a:lnTo>
                      <a:lnTo>
                        <a:pt x="38" y="16"/>
                      </a:lnTo>
                      <a:lnTo>
                        <a:pt x="40" y="8"/>
                      </a:lnTo>
                      <a:lnTo>
                        <a:pt x="36" y="2"/>
                      </a:lnTo>
                      <a:lnTo>
                        <a:pt x="30" y="0"/>
                      </a:lnTo>
                      <a:lnTo>
                        <a:pt x="21" y="4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7" name="Freeform 965"/>
                <p:cNvSpPr>
                  <a:spLocks/>
                </p:cNvSpPr>
                <p:nvPr/>
              </p:nvSpPr>
              <p:spPr bwMode="auto">
                <a:xfrm>
                  <a:off x="1750" y="2886"/>
                  <a:ext cx="34" cy="30"/>
                </a:xfrm>
                <a:custGeom>
                  <a:avLst/>
                  <a:gdLst>
                    <a:gd name="T0" fmla="*/ 21 w 34"/>
                    <a:gd name="T1" fmla="*/ 0 h 30"/>
                    <a:gd name="T2" fmla="*/ 19 w 34"/>
                    <a:gd name="T3" fmla="*/ 0 h 30"/>
                    <a:gd name="T4" fmla="*/ 0 w 34"/>
                    <a:gd name="T5" fmla="*/ 9 h 30"/>
                    <a:gd name="T6" fmla="*/ 9 w 34"/>
                    <a:gd name="T7" fmla="*/ 30 h 30"/>
                    <a:gd name="T8" fmla="*/ 28 w 34"/>
                    <a:gd name="T9" fmla="*/ 21 h 30"/>
                    <a:gd name="T10" fmla="*/ 26 w 34"/>
                    <a:gd name="T11" fmla="*/ 21 h 30"/>
                    <a:gd name="T12" fmla="*/ 28 w 34"/>
                    <a:gd name="T13" fmla="*/ 21 h 30"/>
                    <a:gd name="T14" fmla="*/ 34 w 34"/>
                    <a:gd name="T15" fmla="*/ 15 h 30"/>
                    <a:gd name="T16" fmla="*/ 34 w 34"/>
                    <a:gd name="T17" fmla="*/ 7 h 30"/>
                    <a:gd name="T18" fmla="*/ 28 w 34"/>
                    <a:gd name="T19" fmla="*/ 0 h 30"/>
                    <a:gd name="T20" fmla="*/ 19 w 34"/>
                    <a:gd name="T21" fmla="*/ 0 h 30"/>
                    <a:gd name="T22" fmla="*/ 21 w 34"/>
                    <a:gd name="T23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0">
                      <a:moveTo>
                        <a:pt x="21" y="0"/>
                      </a:moveTo>
                      <a:lnTo>
                        <a:pt x="19" y="0"/>
                      </a:lnTo>
                      <a:lnTo>
                        <a:pt x="0" y="9"/>
                      </a:lnTo>
                      <a:lnTo>
                        <a:pt x="9" y="30"/>
                      </a:lnTo>
                      <a:lnTo>
                        <a:pt x="28" y="21"/>
                      </a:lnTo>
                      <a:lnTo>
                        <a:pt x="26" y="21"/>
                      </a:lnTo>
                      <a:lnTo>
                        <a:pt x="28" y="21"/>
                      </a:lnTo>
                      <a:lnTo>
                        <a:pt x="34" y="15"/>
                      </a:lnTo>
                      <a:lnTo>
                        <a:pt x="34" y="7"/>
                      </a:lnTo>
                      <a:lnTo>
                        <a:pt x="28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8" name="Freeform 966"/>
                <p:cNvSpPr>
                  <a:spLocks/>
                </p:cNvSpPr>
                <p:nvPr/>
              </p:nvSpPr>
              <p:spPr bwMode="auto">
                <a:xfrm>
                  <a:off x="1771" y="2882"/>
                  <a:ext cx="25" cy="25"/>
                </a:xfrm>
                <a:custGeom>
                  <a:avLst/>
                  <a:gdLst>
                    <a:gd name="T0" fmla="*/ 15 w 25"/>
                    <a:gd name="T1" fmla="*/ 0 h 25"/>
                    <a:gd name="T2" fmla="*/ 13 w 25"/>
                    <a:gd name="T3" fmla="*/ 0 h 25"/>
                    <a:gd name="T4" fmla="*/ 0 w 25"/>
                    <a:gd name="T5" fmla="*/ 4 h 25"/>
                    <a:gd name="T6" fmla="*/ 5 w 25"/>
                    <a:gd name="T7" fmla="*/ 25 h 25"/>
                    <a:gd name="T8" fmla="*/ 17 w 25"/>
                    <a:gd name="T9" fmla="*/ 21 h 25"/>
                    <a:gd name="T10" fmla="*/ 15 w 25"/>
                    <a:gd name="T11" fmla="*/ 21 h 25"/>
                    <a:gd name="T12" fmla="*/ 17 w 25"/>
                    <a:gd name="T13" fmla="*/ 21 h 25"/>
                    <a:gd name="T14" fmla="*/ 23 w 25"/>
                    <a:gd name="T15" fmla="*/ 17 h 25"/>
                    <a:gd name="T16" fmla="*/ 25 w 25"/>
                    <a:gd name="T17" fmla="*/ 8 h 25"/>
                    <a:gd name="T18" fmla="*/ 21 w 25"/>
                    <a:gd name="T19" fmla="*/ 2 h 25"/>
                    <a:gd name="T20" fmla="*/ 13 w 25"/>
                    <a:gd name="T21" fmla="*/ 0 h 25"/>
                    <a:gd name="T22" fmla="*/ 15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5" y="0"/>
                      </a:moveTo>
                      <a:lnTo>
                        <a:pt x="13" y="0"/>
                      </a:lnTo>
                      <a:lnTo>
                        <a:pt x="0" y="4"/>
                      </a:lnTo>
                      <a:lnTo>
                        <a:pt x="5" y="25"/>
                      </a:lnTo>
                      <a:lnTo>
                        <a:pt x="17" y="21"/>
                      </a:lnTo>
                      <a:lnTo>
                        <a:pt x="15" y="21"/>
                      </a:lnTo>
                      <a:lnTo>
                        <a:pt x="17" y="21"/>
                      </a:lnTo>
                      <a:lnTo>
                        <a:pt x="23" y="17"/>
                      </a:lnTo>
                      <a:lnTo>
                        <a:pt x="25" y="8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19" name="Freeform 967"/>
                <p:cNvSpPr>
                  <a:spLocks/>
                </p:cNvSpPr>
                <p:nvPr/>
              </p:nvSpPr>
              <p:spPr bwMode="auto">
                <a:xfrm>
                  <a:off x="1786" y="2882"/>
                  <a:ext cx="42" cy="25"/>
                </a:xfrm>
                <a:custGeom>
                  <a:avLst/>
                  <a:gdLst>
                    <a:gd name="T0" fmla="*/ 25 w 42"/>
                    <a:gd name="T1" fmla="*/ 6 h 25"/>
                    <a:gd name="T2" fmla="*/ 31 w 42"/>
                    <a:gd name="T3" fmla="*/ 4 h 25"/>
                    <a:gd name="T4" fmla="*/ 0 w 42"/>
                    <a:gd name="T5" fmla="*/ 0 h 25"/>
                    <a:gd name="T6" fmla="*/ 0 w 42"/>
                    <a:gd name="T7" fmla="*/ 21 h 25"/>
                    <a:gd name="T8" fmla="*/ 31 w 42"/>
                    <a:gd name="T9" fmla="*/ 25 h 25"/>
                    <a:gd name="T10" fmla="*/ 38 w 42"/>
                    <a:gd name="T11" fmla="*/ 23 h 25"/>
                    <a:gd name="T12" fmla="*/ 31 w 42"/>
                    <a:gd name="T13" fmla="*/ 25 h 25"/>
                    <a:gd name="T14" fmla="*/ 38 w 42"/>
                    <a:gd name="T15" fmla="*/ 21 h 25"/>
                    <a:gd name="T16" fmla="*/ 42 w 42"/>
                    <a:gd name="T17" fmla="*/ 15 h 25"/>
                    <a:gd name="T18" fmla="*/ 38 w 42"/>
                    <a:gd name="T19" fmla="*/ 8 h 25"/>
                    <a:gd name="T20" fmla="*/ 31 w 42"/>
                    <a:gd name="T21" fmla="*/ 4 h 25"/>
                    <a:gd name="T22" fmla="*/ 25 w 42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25">
                      <a:moveTo>
                        <a:pt x="25" y="6"/>
                      </a:moveTo>
                      <a:lnTo>
                        <a:pt x="31" y="4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31" y="25"/>
                      </a:lnTo>
                      <a:lnTo>
                        <a:pt x="38" y="23"/>
                      </a:lnTo>
                      <a:lnTo>
                        <a:pt x="31" y="25"/>
                      </a:lnTo>
                      <a:lnTo>
                        <a:pt x="38" y="21"/>
                      </a:lnTo>
                      <a:lnTo>
                        <a:pt x="42" y="15"/>
                      </a:lnTo>
                      <a:lnTo>
                        <a:pt x="38" y="8"/>
                      </a:lnTo>
                      <a:lnTo>
                        <a:pt x="31" y="4"/>
                      </a:lnTo>
                      <a:lnTo>
                        <a:pt x="25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0" name="Freeform 968"/>
                <p:cNvSpPr>
                  <a:spLocks/>
                </p:cNvSpPr>
                <p:nvPr/>
              </p:nvSpPr>
              <p:spPr bwMode="auto">
                <a:xfrm>
                  <a:off x="1811" y="2878"/>
                  <a:ext cx="29" cy="27"/>
                </a:xfrm>
                <a:custGeom>
                  <a:avLst/>
                  <a:gdLst>
                    <a:gd name="T0" fmla="*/ 19 w 29"/>
                    <a:gd name="T1" fmla="*/ 0 h 27"/>
                    <a:gd name="T2" fmla="*/ 13 w 29"/>
                    <a:gd name="T3" fmla="*/ 2 h 27"/>
                    <a:gd name="T4" fmla="*/ 0 w 29"/>
                    <a:gd name="T5" fmla="*/ 10 h 27"/>
                    <a:gd name="T6" fmla="*/ 13 w 29"/>
                    <a:gd name="T7" fmla="*/ 27 h 27"/>
                    <a:gd name="T8" fmla="*/ 25 w 29"/>
                    <a:gd name="T9" fmla="*/ 19 h 27"/>
                    <a:gd name="T10" fmla="*/ 19 w 29"/>
                    <a:gd name="T11" fmla="*/ 21 h 27"/>
                    <a:gd name="T12" fmla="*/ 25 w 29"/>
                    <a:gd name="T13" fmla="*/ 19 h 27"/>
                    <a:gd name="T14" fmla="*/ 29 w 29"/>
                    <a:gd name="T15" fmla="*/ 10 h 27"/>
                    <a:gd name="T16" fmla="*/ 27 w 29"/>
                    <a:gd name="T17" fmla="*/ 4 h 27"/>
                    <a:gd name="T18" fmla="*/ 21 w 29"/>
                    <a:gd name="T19" fmla="*/ 0 h 27"/>
                    <a:gd name="T20" fmla="*/ 13 w 29"/>
                    <a:gd name="T21" fmla="*/ 2 h 27"/>
                    <a:gd name="T22" fmla="*/ 19 w 29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9" y="0"/>
                      </a:moveTo>
                      <a:lnTo>
                        <a:pt x="13" y="2"/>
                      </a:lnTo>
                      <a:lnTo>
                        <a:pt x="0" y="10"/>
                      </a:lnTo>
                      <a:lnTo>
                        <a:pt x="13" y="27"/>
                      </a:lnTo>
                      <a:lnTo>
                        <a:pt x="25" y="19"/>
                      </a:lnTo>
                      <a:lnTo>
                        <a:pt x="19" y="21"/>
                      </a:lnTo>
                      <a:lnTo>
                        <a:pt x="25" y="19"/>
                      </a:lnTo>
                      <a:lnTo>
                        <a:pt x="29" y="10"/>
                      </a:lnTo>
                      <a:lnTo>
                        <a:pt x="27" y="4"/>
                      </a:lnTo>
                      <a:lnTo>
                        <a:pt x="21" y="0"/>
                      </a:lnTo>
                      <a:lnTo>
                        <a:pt x="13" y="2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1" name="Freeform 969"/>
                <p:cNvSpPr>
                  <a:spLocks/>
                </p:cNvSpPr>
                <p:nvPr/>
              </p:nvSpPr>
              <p:spPr bwMode="auto">
                <a:xfrm>
                  <a:off x="1830" y="2872"/>
                  <a:ext cx="50" cy="27"/>
                </a:xfrm>
                <a:custGeom>
                  <a:avLst/>
                  <a:gdLst>
                    <a:gd name="T0" fmla="*/ 40 w 50"/>
                    <a:gd name="T1" fmla="*/ 0 h 27"/>
                    <a:gd name="T2" fmla="*/ 40 w 50"/>
                    <a:gd name="T3" fmla="*/ 2 h 27"/>
                    <a:gd name="T4" fmla="*/ 0 w 50"/>
                    <a:gd name="T5" fmla="*/ 6 h 27"/>
                    <a:gd name="T6" fmla="*/ 0 w 50"/>
                    <a:gd name="T7" fmla="*/ 27 h 27"/>
                    <a:gd name="T8" fmla="*/ 40 w 50"/>
                    <a:gd name="T9" fmla="*/ 23 h 27"/>
                    <a:gd name="T10" fmla="*/ 40 w 50"/>
                    <a:gd name="T11" fmla="*/ 25 h 27"/>
                    <a:gd name="T12" fmla="*/ 40 w 50"/>
                    <a:gd name="T13" fmla="*/ 23 h 27"/>
                    <a:gd name="T14" fmla="*/ 46 w 50"/>
                    <a:gd name="T15" fmla="*/ 18 h 27"/>
                    <a:gd name="T16" fmla="*/ 50 w 50"/>
                    <a:gd name="T17" fmla="*/ 12 h 27"/>
                    <a:gd name="T18" fmla="*/ 46 w 50"/>
                    <a:gd name="T19" fmla="*/ 6 h 27"/>
                    <a:gd name="T20" fmla="*/ 40 w 50"/>
                    <a:gd name="T21" fmla="*/ 2 h 27"/>
                    <a:gd name="T22" fmla="*/ 40 w 50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0" h="27">
                      <a:moveTo>
                        <a:pt x="40" y="0"/>
                      </a:moveTo>
                      <a:lnTo>
                        <a:pt x="40" y="2"/>
                      </a:lnTo>
                      <a:lnTo>
                        <a:pt x="0" y="6"/>
                      </a:lnTo>
                      <a:lnTo>
                        <a:pt x="0" y="27"/>
                      </a:lnTo>
                      <a:lnTo>
                        <a:pt x="40" y="23"/>
                      </a:lnTo>
                      <a:lnTo>
                        <a:pt x="40" y="25"/>
                      </a:lnTo>
                      <a:lnTo>
                        <a:pt x="40" y="23"/>
                      </a:lnTo>
                      <a:lnTo>
                        <a:pt x="46" y="18"/>
                      </a:lnTo>
                      <a:lnTo>
                        <a:pt x="50" y="12"/>
                      </a:lnTo>
                      <a:lnTo>
                        <a:pt x="46" y="6"/>
                      </a:lnTo>
                      <a:lnTo>
                        <a:pt x="40" y="2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2" name="Freeform 970"/>
                <p:cNvSpPr>
                  <a:spLocks/>
                </p:cNvSpPr>
                <p:nvPr/>
              </p:nvSpPr>
              <p:spPr bwMode="auto">
                <a:xfrm>
                  <a:off x="1870" y="2872"/>
                  <a:ext cx="52" cy="25"/>
                </a:xfrm>
                <a:custGeom>
                  <a:avLst/>
                  <a:gdLst>
                    <a:gd name="T0" fmla="*/ 41 w 52"/>
                    <a:gd name="T1" fmla="*/ 2 h 25"/>
                    <a:gd name="T2" fmla="*/ 39 w 52"/>
                    <a:gd name="T3" fmla="*/ 0 h 25"/>
                    <a:gd name="T4" fmla="*/ 0 w 52"/>
                    <a:gd name="T5" fmla="*/ 0 h 25"/>
                    <a:gd name="T6" fmla="*/ 0 w 52"/>
                    <a:gd name="T7" fmla="*/ 25 h 25"/>
                    <a:gd name="T8" fmla="*/ 39 w 52"/>
                    <a:gd name="T9" fmla="*/ 25 h 25"/>
                    <a:gd name="T10" fmla="*/ 37 w 52"/>
                    <a:gd name="T11" fmla="*/ 23 h 25"/>
                    <a:gd name="T12" fmla="*/ 39 w 52"/>
                    <a:gd name="T13" fmla="*/ 25 h 25"/>
                    <a:gd name="T14" fmla="*/ 50 w 52"/>
                    <a:gd name="T15" fmla="*/ 21 h 25"/>
                    <a:gd name="T16" fmla="*/ 52 w 52"/>
                    <a:gd name="T17" fmla="*/ 12 h 25"/>
                    <a:gd name="T18" fmla="*/ 50 w 52"/>
                    <a:gd name="T19" fmla="*/ 4 h 25"/>
                    <a:gd name="T20" fmla="*/ 39 w 52"/>
                    <a:gd name="T21" fmla="*/ 0 h 25"/>
                    <a:gd name="T22" fmla="*/ 41 w 52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2" h="25">
                      <a:moveTo>
                        <a:pt x="41" y="2"/>
                      </a:moveTo>
                      <a:lnTo>
                        <a:pt x="3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39" y="25"/>
                      </a:lnTo>
                      <a:lnTo>
                        <a:pt x="37" y="23"/>
                      </a:lnTo>
                      <a:lnTo>
                        <a:pt x="39" y="25"/>
                      </a:lnTo>
                      <a:lnTo>
                        <a:pt x="50" y="21"/>
                      </a:lnTo>
                      <a:lnTo>
                        <a:pt x="52" y="12"/>
                      </a:lnTo>
                      <a:lnTo>
                        <a:pt x="50" y="4"/>
                      </a:lnTo>
                      <a:lnTo>
                        <a:pt x="39" y="0"/>
                      </a:lnTo>
                      <a:lnTo>
                        <a:pt x="4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3" name="Freeform 971"/>
                <p:cNvSpPr>
                  <a:spLocks/>
                </p:cNvSpPr>
                <p:nvPr/>
              </p:nvSpPr>
              <p:spPr bwMode="auto">
                <a:xfrm>
                  <a:off x="1907" y="2874"/>
                  <a:ext cx="29" cy="25"/>
                </a:xfrm>
                <a:custGeom>
                  <a:avLst/>
                  <a:gdLst>
                    <a:gd name="T0" fmla="*/ 17 w 29"/>
                    <a:gd name="T1" fmla="*/ 4 h 25"/>
                    <a:gd name="T2" fmla="*/ 21 w 29"/>
                    <a:gd name="T3" fmla="*/ 4 h 25"/>
                    <a:gd name="T4" fmla="*/ 4 w 29"/>
                    <a:gd name="T5" fmla="*/ 0 h 25"/>
                    <a:gd name="T6" fmla="*/ 0 w 29"/>
                    <a:gd name="T7" fmla="*/ 21 h 25"/>
                    <a:gd name="T8" fmla="*/ 17 w 29"/>
                    <a:gd name="T9" fmla="*/ 25 h 25"/>
                    <a:gd name="T10" fmla="*/ 21 w 29"/>
                    <a:gd name="T11" fmla="*/ 25 h 25"/>
                    <a:gd name="T12" fmla="*/ 17 w 29"/>
                    <a:gd name="T13" fmla="*/ 25 h 25"/>
                    <a:gd name="T14" fmla="*/ 25 w 29"/>
                    <a:gd name="T15" fmla="*/ 23 h 25"/>
                    <a:gd name="T16" fmla="*/ 29 w 29"/>
                    <a:gd name="T17" fmla="*/ 16 h 25"/>
                    <a:gd name="T18" fmla="*/ 27 w 29"/>
                    <a:gd name="T19" fmla="*/ 8 h 25"/>
                    <a:gd name="T20" fmla="*/ 21 w 29"/>
                    <a:gd name="T21" fmla="*/ 4 h 25"/>
                    <a:gd name="T22" fmla="*/ 17 w 29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17" y="4"/>
                      </a:moveTo>
                      <a:lnTo>
                        <a:pt x="21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7" y="25"/>
                      </a:lnTo>
                      <a:lnTo>
                        <a:pt x="21" y="25"/>
                      </a:lnTo>
                      <a:lnTo>
                        <a:pt x="17" y="25"/>
                      </a:lnTo>
                      <a:lnTo>
                        <a:pt x="25" y="23"/>
                      </a:lnTo>
                      <a:lnTo>
                        <a:pt x="29" y="16"/>
                      </a:lnTo>
                      <a:lnTo>
                        <a:pt x="27" y="8"/>
                      </a:lnTo>
                      <a:lnTo>
                        <a:pt x="21" y="4"/>
                      </a:lnTo>
                      <a:lnTo>
                        <a:pt x="17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4" name="Freeform 972"/>
                <p:cNvSpPr>
                  <a:spLocks/>
                </p:cNvSpPr>
                <p:nvPr/>
              </p:nvSpPr>
              <p:spPr bwMode="auto">
                <a:xfrm>
                  <a:off x="1924" y="2874"/>
                  <a:ext cx="35" cy="25"/>
                </a:xfrm>
                <a:custGeom>
                  <a:avLst/>
                  <a:gdLst>
                    <a:gd name="T0" fmla="*/ 33 w 35"/>
                    <a:gd name="T1" fmla="*/ 4 h 25"/>
                    <a:gd name="T2" fmla="*/ 23 w 35"/>
                    <a:gd name="T3" fmla="*/ 0 h 25"/>
                    <a:gd name="T4" fmla="*/ 0 w 35"/>
                    <a:gd name="T5" fmla="*/ 4 h 25"/>
                    <a:gd name="T6" fmla="*/ 4 w 35"/>
                    <a:gd name="T7" fmla="*/ 25 h 25"/>
                    <a:gd name="T8" fmla="*/ 27 w 35"/>
                    <a:gd name="T9" fmla="*/ 21 h 25"/>
                    <a:gd name="T10" fmla="*/ 17 w 35"/>
                    <a:gd name="T11" fmla="*/ 16 h 25"/>
                    <a:gd name="T12" fmla="*/ 27 w 35"/>
                    <a:gd name="T13" fmla="*/ 21 h 25"/>
                    <a:gd name="T14" fmla="*/ 33 w 35"/>
                    <a:gd name="T15" fmla="*/ 16 h 25"/>
                    <a:gd name="T16" fmla="*/ 35 w 35"/>
                    <a:gd name="T17" fmla="*/ 8 h 25"/>
                    <a:gd name="T18" fmla="*/ 31 w 35"/>
                    <a:gd name="T19" fmla="*/ 2 h 25"/>
                    <a:gd name="T20" fmla="*/ 23 w 35"/>
                    <a:gd name="T21" fmla="*/ 0 h 25"/>
                    <a:gd name="T22" fmla="*/ 33 w 3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33" y="4"/>
                      </a:moveTo>
                      <a:lnTo>
                        <a:pt x="23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27" y="21"/>
                      </a:lnTo>
                      <a:lnTo>
                        <a:pt x="17" y="16"/>
                      </a:lnTo>
                      <a:lnTo>
                        <a:pt x="27" y="21"/>
                      </a:lnTo>
                      <a:lnTo>
                        <a:pt x="33" y="16"/>
                      </a:lnTo>
                      <a:lnTo>
                        <a:pt x="35" y="8"/>
                      </a:lnTo>
                      <a:lnTo>
                        <a:pt x="31" y="2"/>
                      </a:lnTo>
                      <a:lnTo>
                        <a:pt x="23" y="0"/>
                      </a:lnTo>
                      <a:lnTo>
                        <a:pt x="33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5" name="Freeform 973"/>
                <p:cNvSpPr>
                  <a:spLocks/>
                </p:cNvSpPr>
                <p:nvPr/>
              </p:nvSpPr>
              <p:spPr bwMode="auto">
                <a:xfrm>
                  <a:off x="1941" y="2878"/>
                  <a:ext cx="27" cy="31"/>
                </a:xfrm>
                <a:custGeom>
                  <a:avLst/>
                  <a:gdLst>
                    <a:gd name="T0" fmla="*/ 16 w 27"/>
                    <a:gd name="T1" fmla="*/ 6 h 31"/>
                    <a:gd name="T2" fmla="*/ 25 w 27"/>
                    <a:gd name="T3" fmla="*/ 12 h 31"/>
                    <a:gd name="T4" fmla="*/ 16 w 27"/>
                    <a:gd name="T5" fmla="*/ 0 h 31"/>
                    <a:gd name="T6" fmla="*/ 0 w 27"/>
                    <a:gd name="T7" fmla="*/ 12 h 31"/>
                    <a:gd name="T8" fmla="*/ 8 w 27"/>
                    <a:gd name="T9" fmla="*/ 25 h 31"/>
                    <a:gd name="T10" fmla="*/ 16 w 27"/>
                    <a:gd name="T11" fmla="*/ 31 h 31"/>
                    <a:gd name="T12" fmla="*/ 8 w 27"/>
                    <a:gd name="T13" fmla="*/ 25 h 31"/>
                    <a:gd name="T14" fmla="*/ 16 w 27"/>
                    <a:gd name="T15" fmla="*/ 29 h 31"/>
                    <a:gd name="T16" fmla="*/ 23 w 27"/>
                    <a:gd name="T17" fmla="*/ 27 h 31"/>
                    <a:gd name="T18" fmla="*/ 27 w 27"/>
                    <a:gd name="T19" fmla="*/ 21 h 31"/>
                    <a:gd name="T20" fmla="*/ 25 w 27"/>
                    <a:gd name="T21" fmla="*/ 12 h 31"/>
                    <a:gd name="T22" fmla="*/ 16 w 27"/>
                    <a:gd name="T23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1">
                      <a:moveTo>
                        <a:pt x="16" y="6"/>
                      </a:moveTo>
                      <a:lnTo>
                        <a:pt x="25" y="12"/>
                      </a:lnTo>
                      <a:lnTo>
                        <a:pt x="16" y="0"/>
                      </a:lnTo>
                      <a:lnTo>
                        <a:pt x="0" y="12"/>
                      </a:lnTo>
                      <a:lnTo>
                        <a:pt x="8" y="25"/>
                      </a:lnTo>
                      <a:lnTo>
                        <a:pt x="16" y="31"/>
                      </a:lnTo>
                      <a:lnTo>
                        <a:pt x="8" y="25"/>
                      </a:lnTo>
                      <a:lnTo>
                        <a:pt x="16" y="29"/>
                      </a:lnTo>
                      <a:lnTo>
                        <a:pt x="23" y="27"/>
                      </a:lnTo>
                      <a:lnTo>
                        <a:pt x="27" y="21"/>
                      </a:lnTo>
                      <a:lnTo>
                        <a:pt x="25" y="12"/>
                      </a:lnTo>
                      <a:lnTo>
                        <a:pt x="16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6" name="Freeform 974"/>
                <p:cNvSpPr>
                  <a:spLocks/>
                </p:cNvSpPr>
                <p:nvPr/>
              </p:nvSpPr>
              <p:spPr bwMode="auto">
                <a:xfrm>
                  <a:off x="1957" y="2884"/>
                  <a:ext cx="21" cy="25"/>
                </a:xfrm>
                <a:custGeom>
                  <a:avLst/>
                  <a:gdLst>
                    <a:gd name="T0" fmla="*/ 0 w 21"/>
                    <a:gd name="T1" fmla="*/ 4 h 25"/>
                    <a:gd name="T2" fmla="*/ 9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9 w 21"/>
                    <a:gd name="T9" fmla="*/ 25 h 25"/>
                    <a:gd name="T10" fmla="*/ 17 w 21"/>
                    <a:gd name="T11" fmla="*/ 21 h 25"/>
                    <a:gd name="T12" fmla="*/ 9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3 h 25"/>
                    <a:gd name="T18" fmla="*/ 19 w 21"/>
                    <a:gd name="T19" fmla="*/ 4 h 25"/>
                    <a:gd name="T20" fmla="*/ 9 w 21"/>
                    <a:gd name="T21" fmla="*/ 0 h 25"/>
                    <a:gd name="T22" fmla="*/ 0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4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9" y="25"/>
                      </a:lnTo>
                      <a:lnTo>
                        <a:pt x="17" y="21"/>
                      </a:lnTo>
                      <a:lnTo>
                        <a:pt x="9" y="25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4"/>
                      </a:lnTo>
                      <a:lnTo>
                        <a:pt x="9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7" name="Freeform 975"/>
                <p:cNvSpPr>
                  <a:spLocks/>
                </p:cNvSpPr>
                <p:nvPr/>
              </p:nvSpPr>
              <p:spPr bwMode="auto">
                <a:xfrm>
                  <a:off x="1957" y="2876"/>
                  <a:ext cx="30" cy="29"/>
                </a:xfrm>
                <a:custGeom>
                  <a:avLst/>
                  <a:gdLst>
                    <a:gd name="T0" fmla="*/ 19 w 30"/>
                    <a:gd name="T1" fmla="*/ 2 h 29"/>
                    <a:gd name="T2" fmla="*/ 9 w 30"/>
                    <a:gd name="T3" fmla="*/ 4 h 29"/>
                    <a:gd name="T4" fmla="*/ 0 w 30"/>
                    <a:gd name="T5" fmla="*/ 12 h 29"/>
                    <a:gd name="T6" fmla="*/ 17 w 30"/>
                    <a:gd name="T7" fmla="*/ 29 h 29"/>
                    <a:gd name="T8" fmla="*/ 25 w 30"/>
                    <a:gd name="T9" fmla="*/ 21 h 29"/>
                    <a:gd name="T10" fmla="*/ 15 w 30"/>
                    <a:gd name="T11" fmla="*/ 23 h 29"/>
                    <a:gd name="T12" fmla="*/ 25 w 30"/>
                    <a:gd name="T13" fmla="*/ 21 h 29"/>
                    <a:gd name="T14" fmla="*/ 30 w 30"/>
                    <a:gd name="T15" fmla="*/ 12 h 29"/>
                    <a:gd name="T16" fmla="*/ 25 w 30"/>
                    <a:gd name="T17" fmla="*/ 4 h 29"/>
                    <a:gd name="T18" fmla="*/ 17 w 30"/>
                    <a:gd name="T19" fmla="*/ 0 h 29"/>
                    <a:gd name="T20" fmla="*/ 9 w 30"/>
                    <a:gd name="T21" fmla="*/ 4 h 29"/>
                    <a:gd name="T22" fmla="*/ 19 w 30"/>
                    <a:gd name="T23" fmla="*/ 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19" y="2"/>
                      </a:moveTo>
                      <a:lnTo>
                        <a:pt x="9" y="4"/>
                      </a:lnTo>
                      <a:lnTo>
                        <a:pt x="0" y="12"/>
                      </a:lnTo>
                      <a:lnTo>
                        <a:pt x="17" y="29"/>
                      </a:lnTo>
                      <a:lnTo>
                        <a:pt x="25" y="21"/>
                      </a:lnTo>
                      <a:lnTo>
                        <a:pt x="15" y="23"/>
                      </a:lnTo>
                      <a:lnTo>
                        <a:pt x="25" y="21"/>
                      </a:lnTo>
                      <a:lnTo>
                        <a:pt x="30" y="12"/>
                      </a:lnTo>
                      <a:lnTo>
                        <a:pt x="25" y="4"/>
                      </a:lnTo>
                      <a:lnTo>
                        <a:pt x="17" y="0"/>
                      </a:lnTo>
                      <a:lnTo>
                        <a:pt x="9" y="4"/>
                      </a:lnTo>
                      <a:lnTo>
                        <a:pt x="19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8" name="Freeform 976"/>
                <p:cNvSpPr>
                  <a:spLocks/>
                </p:cNvSpPr>
                <p:nvPr/>
              </p:nvSpPr>
              <p:spPr bwMode="auto">
                <a:xfrm>
                  <a:off x="1972" y="2878"/>
                  <a:ext cx="31" cy="25"/>
                </a:xfrm>
                <a:custGeom>
                  <a:avLst/>
                  <a:gdLst>
                    <a:gd name="T0" fmla="*/ 19 w 31"/>
                    <a:gd name="T1" fmla="*/ 4 h 25"/>
                    <a:gd name="T2" fmla="*/ 23 w 31"/>
                    <a:gd name="T3" fmla="*/ 4 h 25"/>
                    <a:gd name="T4" fmla="*/ 4 w 31"/>
                    <a:gd name="T5" fmla="*/ 0 h 25"/>
                    <a:gd name="T6" fmla="*/ 0 w 31"/>
                    <a:gd name="T7" fmla="*/ 21 h 25"/>
                    <a:gd name="T8" fmla="*/ 19 w 31"/>
                    <a:gd name="T9" fmla="*/ 25 h 25"/>
                    <a:gd name="T10" fmla="*/ 23 w 31"/>
                    <a:gd name="T11" fmla="*/ 25 h 25"/>
                    <a:gd name="T12" fmla="*/ 19 w 31"/>
                    <a:gd name="T13" fmla="*/ 25 h 25"/>
                    <a:gd name="T14" fmla="*/ 27 w 31"/>
                    <a:gd name="T15" fmla="*/ 23 h 25"/>
                    <a:gd name="T16" fmla="*/ 31 w 31"/>
                    <a:gd name="T17" fmla="*/ 17 h 25"/>
                    <a:gd name="T18" fmla="*/ 29 w 31"/>
                    <a:gd name="T19" fmla="*/ 8 h 25"/>
                    <a:gd name="T20" fmla="*/ 23 w 31"/>
                    <a:gd name="T21" fmla="*/ 4 h 25"/>
                    <a:gd name="T22" fmla="*/ 19 w 3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5">
                      <a:moveTo>
                        <a:pt x="19" y="4"/>
                      </a:moveTo>
                      <a:lnTo>
                        <a:pt x="23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9" y="25"/>
                      </a:lnTo>
                      <a:lnTo>
                        <a:pt x="23" y="25"/>
                      </a:lnTo>
                      <a:lnTo>
                        <a:pt x="19" y="25"/>
                      </a:lnTo>
                      <a:lnTo>
                        <a:pt x="27" y="23"/>
                      </a:lnTo>
                      <a:lnTo>
                        <a:pt x="31" y="17"/>
                      </a:lnTo>
                      <a:lnTo>
                        <a:pt x="29" y="8"/>
                      </a:lnTo>
                      <a:lnTo>
                        <a:pt x="23" y="4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29" name="Freeform 977"/>
                <p:cNvSpPr>
                  <a:spLocks/>
                </p:cNvSpPr>
                <p:nvPr/>
              </p:nvSpPr>
              <p:spPr bwMode="auto">
                <a:xfrm>
                  <a:off x="1991" y="2876"/>
                  <a:ext cx="29" cy="27"/>
                </a:xfrm>
                <a:custGeom>
                  <a:avLst/>
                  <a:gdLst>
                    <a:gd name="T0" fmla="*/ 19 w 29"/>
                    <a:gd name="T1" fmla="*/ 0 h 27"/>
                    <a:gd name="T2" fmla="*/ 17 w 29"/>
                    <a:gd name="T3" fmla="*/ 2 h 27"/>
                    <a:gd name="T4" fmla="*/ 0 w 29"/>
                    <a:gd name="T5" fmla="*/ 6 h 27"/>
                    <a:gd name="T6" fmla="*/ 4 w 29"/>
                    <a:gd name="T7" fmla="*/ 27 h 27"/>
                    <a:gd name="T8" fmla="*/ 21 w 29"/>
                    <a:gd name="T9" fmla="*/ 23 h 27"/>
                    <a:gd name="T10" fmla="*/ 19 w 29"/>
                    <a:gd name="T11" fmla="*/ 25 h 27"/>
                    <a:gd name="T12" fmla="*/ 21 w 29"/>
                    <a:gd name="T13" fmla="*/ 23 h 27"/>
                    <a:gd name="T14" fmla="*/ 27 w 29"/>
                    <a:gd name="T15" fmla="*/ 19 h 27"/>
                    <a:gd name="T16" fmla="*/ 29 w 29"/>
                    <a:gd name="T17" fmla="*/ 10 h 27"/>
                    <a:gd name="T18" fmla="*/ 25 w 29"/>
                    <a:gd name="T19" fmla="*/ 4 h 27"/>
                    <a:gd name="T20" fmla="*/ 17 w 29"/>
                    <a:gd name="T21" fmla="*/ 2 h 27"/>
                    <a:gd name="T22" fmla="*/ 19 w 29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9" y="0"/>
                      </a:moveTo>
                      <a:lnTo>
                        <a:pt x="17" y="2"/>
                      </a:lnTo>
                      <a:lnTo>
                        <a:pt x="0" y="6"/>
                      </a:lnTo>
                      <a:lnTo>
                        <a:pt x="4" y="27"/>
                      </a:lnTo>
                      <a:lnTo>
                        <a:pt x="21" y="23"/>
                      </a:lnTo>
                      <a:lnTo>
                        <a:pt x="19" y="25"/>
                      </a:lnTo>
                      <a:lnTo>
                        <a:pt x="21" y="23"/>
                      </a:lnTo>
                      <a:lnTo>
                        <a:pt x="27" y="19"/>
                      </a:lnTo>
                      <a:lnTo>
                        <a:pt x="29" y="10"/>
                      </a:lnTo>
                      <a:lnTo>
                        <a:pt x="25" y="4"/>
                      </a:lnTo>
                      <a:lnTo>
                        <a:pt x="17" y="2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0" name="Freeform 978"/>
                <p:cNvSpPr>
                  <a:spLocks/>
                </p:cNvSpPr>
                <p:nvPr/>
              </p:nvSpPr>
              <p:spPr bwMode="auto">
                <a:xfrm>
                  <a:off x="2010" y="2876"/>
                  <a:ext cx="39" cy="25"/>
                </a:xfrm>
                <a:custGeom>
                  <a:avLst/>
                  <a:gdLst>
                    <a:gd name="T0" fmla="*/ 37 w 39"/>
                    <a:gd name="T1" fmla="*/ 8 h 25"/>
                    <a:gd name="T2" fmla="*/ 27 w 39"/>
                    <a:gd name="T3" fmla="*/ 0 h 25"/>
                    <a:gd name="T4" fmla="*/ 0 w 39"/>
                    <a:gd name="T5" fmla="*/ 0 h 25"/>
                    <a:gd name="T6" fmla="*/ 0 w 39"/>
                    <a:gd name="T7" fmla="*/ 25 h 25"/>
                    <a:gd name="T8" fmla="*/ 27 w 39"/>
                    <a:gd name="T9" fmla="*/ 25 h 25"/>
                    <a:gd name="T10" fmla="*/ 16 w 39"/>
                    <a:gd name="T11" fmla="*/ 17 h 25"/>
                    <a:gd name="T12" fmla="*/ 27 w 39"/>
                    <a:gd name="T13" fmla="*/ 25 h 25"/>
                    <a:gd name="T14" fmla="*/ 37 w 39"/>
                    <a:gd name="T15" fmla="*/ 21 h 25"/>
                    <a:gd name="T16" fmla="*/ 39 w 39"/>
                    <a:gd name="T17" fmla="*/ 12 h 25"/>
                    <a:gd name="T18" fmla="*/ 37 w 39"/>
                    <a:gd name="T19" fmla="*/ 4 h 25"/>
                    <a:gd name="T20" fmla="*/ 27 w 39"/>
                    <a:gd name="T21" fmla="*/ 0 h 25"/>
                    <a:gd name="T22" fmla="*/ 37 w 39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25">
                      <a:moveTo>
                        <a:pt x="37" y="8"/>
                      </a:move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27" y="25"/>
                      </a:lnTo>
                      <a:lnTo>
                        <a:pt x="16" y="17"/>
                      </a:lnTo>
                      <a:lnTo>
                        <a:pt x="27" y="25"/>
                      </a:lnTo>
                      <a:lnTo>
                        <a:pt x="37" y="21"/>
                      </a:lnTo>
                      <a:lnTo>
                        <a:pt x="39" y="12"/>
                      </a:lnTo>
                      <a:lnTo>
                        <a:pt x="37" y="4"/>
                      </a:lnTo>
                      <a:lnTo>
                        <a:pt x="27" y="0"/>
                      </a:lnTo>
                      <a:lnTo>
                        <a:pt x="37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1" name="Freeform 979"/>
                <p:cNvSpPr>
                  <a:spLocks/>
                </p:cNvSpPr>
                <p:nvPr/>
              </p:nvSpPr>
              <p:spPr bwMode="auto">
                <a:xfrm>
                  <a:off x="2026" y="2884"/>
                  <a:ext cx="25" cy="23"/>
                </a:xfrm>
                <a:custGeom>
                  <a:avLst/>
                  <a:gdLst>
                    <a:gd name="T0" fmla="*/ 9 w 25"/>
                    <a:gd name="T1" fmla="*/ 4 h 23"/>
                    <a:gd name="T2" fmla="*/ 25 w 25"/>
                    <a:gd name="T3" fmla="*/ 9 h 23"/>
                    <a:gd name="T4" fmla="*/ 21 w 25"/>
                    <a:gd name="T5" fmla="*/ 0 h 23"/>
                    <a:gd name="T6" fmla="*/ 0 w 25"/>
                    <a:gd name="T7" fmla="*/ 9 h 23"/>
                    <a:gd name="T8" fmla="*/ 5 w 25"/>
                    <a:gd name="T9" fmla="*/ 17 h 23"/>
                    <a:gd name="T10" fmla="*/ 21 w 25"/>
                    <a:gd name="T11" fmla="*/ 21 h 23"/>
                    <a:gd name="T12" fmla="*/ 5 w 25"/>
                    <a:gd name="T13" fmla="*/ 17 h 23"/>
                    <a:gd name="T14" fmla="*/ 11 w 25"/>
                    <a:gd name="T15" fmla="*/ 23 h 23"/>
                    <a:gd name="T16" fmla="*/ 19 w 25"/>
                    <a:gd name="T17" fmla="*/ 21 h 23"/>
                    <a:gd name="T18" fmla="*/ 25 w 25"/>
                    <a:gd name="T19" fmla="*/ 17 h 23"/>
                    <a:gd name="T20" fmla="*/ 25 w 25"/>
                    <a:gd name="T21" fmla="*/ 9 h 23"/>
                    <a:gd name="T22" fmla="*/ 9 w 25"/>
                    <a:gd name="T23" fmla="*/ 4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9" y="4"/>
                      </a:moveTo>
                      <a:lnTo>
                        <a:pt x="25" y="9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5" y="17"/>
                      </a:lnTo>
                      <a:lnTo>
                        <a:pt x="21" y="21"/>
                      </a:lnTo>
                      <a:lnTo>
                        <a:pt x="5" y="17"/>
                      </a:lnTo>
                      <a:lnTo>
                        <a:pt x="11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9"/>
                      </a:lnTo>
                      <a:lnTo>
                        <a:pt x="9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2" name="Freeform 980"/>
                <p:cNvSpPr>
                  <a:spLocks/>
                </p:cNvSpPr>
                <p:nvPr/>
              </p:nvSpPr>
              <p:spPr bwMode="auto">
                <a:xfrm>
                  <a:off x="2035" y="2878"/>
                  <a:ext cx="29" cy="27"/>
                </a:xfrm>
                <a:custGeom>
                  <a:avLst/>
                  <a:gdLst>
                    <a:gd name="T0" fmla="*/ 21 w 29"/>
                    <a:gd name="T1" fmla="*/ 0 h 27"/>
                    <a:gd name="T2" fmla="*/ 12 w 29"/>
                    <a:gd name="T3" fmla="*/ 2 h 27"/>
                    <a:gd name="T4" fmla="*/ 0 w 29"/>
                    <a:gd name="T5" fmla="*/ 10 h 27"/>
                    <a:gd name="T6" fmla="*/ 12 w 29"/>
                    <a:gd name="T7" fmla="*/ 27 h 27"/>
                    <a:gd name="T8" fmla="*/ 25 w 29"/>
                    <a:gd name="T9" fmla="*/ 19 h 27"/>
                    <a:gd name="T10" fmla="*/ 16 w 29"/>
                    <a:gd name="T11" fmla="*/ 21 h 27"/>
                    <a:gd name="T12" fmla="*/ 25 w 29"/>
                    <a:gd name="T13" fmla="*/ 19 h 27"/>
                    <a:gd name="T14" fmla="*/ 29 w 29"/>
                    <a:gd name="T15" fmla="*/ 10 h 27"/>
                    <a:gd name="T16" fmla="*/ 27 w 29"/>
                    <a:gd name="T17" fmla="*/ 4 h 27"/>
                    <a:gd name="T18" fmla="*/ 21 w 29"/>
                    <a:gd name="T19" fmla="*/ 0 h 27"/>
                    <a:gd name="T20" fmla="*/ 12 w 29"/>
                    <a:gd name="T21" fmla="*/ 2 h 27"/>
                    <a:gd name="T22" fmla="*/ 21 w 29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21" y="0"/>
                      </a:moveTo>
                      <a:lnTo>
                        <a:pt x="12" y="2"/>
                      </a:lnTo>
                      <a:lnTo>
                        <a:pt x="0" y="10"/>
                      </a:lnTo>
                      <a:lnTo>
                        <a:pt x="12" y="27"/>
                      </a:lnTo>
                      <a:lnTo>
                        <a:pt x="25" y="19"/>
                      </a:lnTo>
                      <a:lnTo>
                        <a:pt x="16" y="21"/>
                      </a:lnTo>
                      <a:lnTo>
                        <a:pt x="25" y="19"/>
                      </a:lnTo>
                      <a:lnTo>
                        <a:pt x="29" y="10"/>
                      </a:lnTo>
                      <a:lnTo>
                        <a:pt x="27" y="4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3" name="Freeform 981"/>
                <p:cNvSpPr>
                  <a:spLocks/>
                </p:cNvSpPr>
                <p:nvPr/>
              </p:nvSpPr>
              <p:spPr bwMode="auto">
                <a:xfrm>
                  <a:off x="2051" y="2878"/>
                  <a:ext cx="28" cy="25"/>
                </a:xfrm>
                <a:custGeom>
                  <a:avLst/>
                  <a:gdLst>
                    <a:gd name="T0" fmla="*/ 11 w 28"/>
                    <a:gd name="T1" fmla="*/ 4 h 25"/>
                    <a:gd name="T2" fmla="*/ 19 w 28"/>
                    <a:gd name="T3" fmla="*/ 4 h 25"/>
                    <a:gd name="T4" fmla="*/ 5 w 28"/>
                    <a:gd name="T5" fmla="*/ 0 h 25"/>
                    <a:gd name="T6" fmla="*/ 0 w 28"/>
                    <a:gd name="T7" fmla="*/ 21 h 25"/>
                    <a:gd name="T8" fmla="*/ 15 w 28"/>
                    <a:gd name="T9" fmla="*/ 25 h 25"/>
                    <a:gd name="T10" fmla="*/ 23 w 28"/>
                    <a:gd name="T11" fmla="*/ 25 h 25"/>
                    <a:gd name="T12" fmla="*/ 15 w 28"/>
                    <a:gd name="T13" fmla="*/ 25 h 25"/>
                    <a:gd name="T14" fmla="*/ 23 w 28"/>
                    <a:gd name="T15" fmla="*/ 23 h 25"/>
                    <a:gd name="T16" fmla="*/ 28 w 28"/>
                    <a:gd name="T17" fmla="*/ 17 h 25"/>
                    <a:gd name="T18" fmla="*/ 26 w 28"/>
                    <a:gd name="T19" fmla="*/ 8 h 25"/>
                    <a:gd name="T20" fmla="*/ 19 w 28"/>
                    <a:gd name="T21" fmla="*/ 4 h 25"/>
                    <a:gd name="T22" fmla="*/ 11 w 28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5">
                      <a:moveTo>
                        <a:pt x="11" y="4"/>
                      </a:moveTo>
                      <a:lnTo>
                        <a:pt x="19" y="4"/>
                      </a:lnTo>
                      <a:lnTo>
                        <a:pt x="5" y="0"/>
                      </a:lnTo>
                      <a:lnTo>
                        <a:pt x="0" y="21"/>
                      </a:lnTo>
                      <a:lnTo>
                        <a:pt x="15" y="25"/>
                      </a:lnTo>
                      <a:lnTo>
                        <a:pt x="23" y="25"/>
                      </a:lnTo>
                      <a:lnTo>
                        <a:pt x="15" y="25"/>
                      </a:lnTo>
                      <a:lnTo>
                        <a:pt x="23" y="23"/>
                      </a:lnTo>
                      <a:lnTo>
                        <a:pt x="28" y="17"/>
                      </a:lnTo>
                      <a:lnTo>
                        <a:pt x="26" y="8"/>
                      </a:lnTo>
                      <a:lnTo>
                        <a:pt x="19" y="4"/>
                      </a:lnTo>
                      <a:lnTo>
                        <a:pt x="1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4" name="Freeform 982"/>
                <p:cNvSpPr>
                  <a:spLocks/>
                </p:cNvSpPr>
                <p:nvPr/>
              </p:nvSpPr>
              <p:spPr bwMode="auto">
                <a:xfrm>
                  <a:off x="2062" y="2868"/>
                  <a:ext cx="40" cy="35"/>
                </a:xfrm>
                <a:custGeom>
                  <a:avLst/>
                  <a:gdLst>
                    <a:gd name="T0" fmla="*/ 15 w 40"/>
                    <a:gd name="T1" fmla="*/ 12 h 35"/>
                    <a:gd name="T2" fmla="*/ 21 w 40"/>
                    <a:gd name="T3" fmla="*/ 2 h 35"/>
                    <a:gd name="T4" fmla="*/ 0 w 40"/>
                    <a:gd name="T5" fmla="*/ 14 h 35"/>
                    <a:gd name="T6" fmla="*/ 12 w 40"/>
                    <a:gd name="T7" fmla="*/ 35 h 35"/>
                    <a:gd name="T8" fmla="*/ 33 w 40"/>
                    <a:gd name="T9" fmla="*/ 22 h 35"/>
                    <a:gd name="T10" fmla="*/ 40 w 40"/>
                    <a:gd name="T11" fmla="*/ 12 h 35"/>
                    <a:gd name="T12" fmla="*/ 33 w 40"/>
                    <a:gd name="T13" fmla="*/ 22 h 35"/>
                    <a:gd name="T14" fmla="*/ 38 w 40"/>
                    <a:gd name="T15" fmla="*/ 14 h 35"/>
                    <a:gd name="T16" fmla="*/ 38 w 40"/>
                    <a:gd name="T17" fmla="*/ 6 h 35"/>
                    <a:gd name="T18" fmla="*/ 29 w 40"/>
                    <a:gd name="T19" fmla="*/ 0 h 35"/>
                    <a:gd name="T20" fmla="*/ 21 w 40"/>
                    <a:gd name="T21" fmla="*/ 2 h 35"/>
                    <a:gd name="T22" fmla="*/ 15 w 40"/>
                    <a:gd name="T23" fmla="*/ 12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35">
                      <a:moveTo>
                        <a:pt x="15" y="12"/>
                      </a:moveTo>
                      <a:lnTo>
                        <a:pt x="21" y="2"/>
                      </a:lnTo>
                      <a:lnTo>
                        <a:pt x="0" y="14"/>
                      </a:lnTo>
                      <a:lnTo>
                        <a:pt x="12" y="35"/>
                      </a:lnTo>
                      <a:lnTo>
                        <a:pt x="33" y="22"/>
                      </a:lnTo>
                      <a:lnTo>
                        <a:pt x="40" y="12"/>
                      </a:lnTo>
                      <a:lnTo>
                        <a:pt x="33" y="22"/>
                      </a:lnTo>
                      <a:lnTo>
                        <a:pt x="38" y="14"/>
                      </a:lnTo>
                      <a:lnTo>
                        <a:pt x="38" y="6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5" name="Freeform 983"/>
                <p:cNvSpPr>
                  <a:spLocks/>
                </p:cNvSpPr>
                <p:nvPr/>
              </p:nvSpPr>
              <p:spPr bwMode="auto">
                <a:xfrm>
                  <a:off x="2077" y="2859"/>
                  <a:ext cx="25" cy="21"/>
                </a:xfrm>
                <a:custGeom>
                  <a:avLst/>
                  <a:gdLst>
                    <a:gd name="T0" fmla="*/ 6 w 25"/>
                    <a:gd name="T1" fmla="*/ 4 h 21"/>
                    <a:gd name="T2" fmla="*/ 0 w 25"/>
                    <a:gd name="T3" fmla="*/ 13 h 21"/>
                    <a:gd name="T4" fmla="*/ 0 w 25"/>
                    <a:gd name="T5" fmla="*/ 21 h 21"/>
                    <a:gd name="T6" fmla="*/ 25 w 25"/>
                    <a:gd name="T7" fmla="*/ 21 h 21"/>
                    <a:gd name="T8" fmla="*/ 25 w 25"/>
                    <a:gd name="T9" fmla="*/ 13 h 21"/>
                    <a:gd name="T10" fmla="*/ 18 w 25"/>
                    <a:gd name="T11" fmla="*/ 21 h 21"/>
                    <a:gd name="T12" fmla="*/ 25 w 25"/>
                    <a:gd name="T13" fmla="*/ 13 h 21"/>
                    <a:gd name="T14" fmla="*/ 20 w 25"/>
                    <a:gd name="T15" fmla="*/ 2 h 21"/>
                    <a:gd name="T16" fmla="*/ 12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6 w 25"/>
                    <a:gd name="T23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6" y="4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18" y="21"/>
                      </a:lnTo>
                      <a:lnTo>
                        <a:pt x="25" y="13"/>
                      </a:lnTo>
                      <a:lnTo>
                        <a:pt x="20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6" name="Freeform 984"/>
                <p:cNvSpPr>
                  <a:spLocks/>
                </p:cNvSpPr>
                <p:nvPr/>
              </p:nvSpPr>
              <p:spPr bwMode="auto">
                <a:xfrm>
                  <a:off x="2083" y="2849"/>
                  <a:ext cx="35" cy="31"/>
                </a:xfrm>
                <a:custGeom>
                  <a:avLst/>
                  <a:gdLst>
                    <a:gd name="T0" fmla="*/ 14 w 35"/>
                    <a:gd name="T1" fmla="*/ 8 h 31"/>
                    <a:gd name="T2" fmla="*/ 19 w 35"/>
                    <a:gd name="T3" fmla="*/ 2 h 31"/>
                    <a:gd name="T4" fmla="*/ 0 w 35"/>
                    <a:gd name="T5" fmla="*/ 14 h 31"/>
                    <a:gd name="T6" fmla="*/ 12 w 35"/>
                    <a:gd name="T7" fmla="*/ 31 h 31"/>
                    <a:gd name="T8" fmla="*/ 31 w 35"/>
                    <a:gd name="T9" fmla="*/ 19 h 31"/>
                    <a:gd name="T10" fmla="*/ 35 w 35"/>
                    <a:gd name="T11" fmla="*/ 12 h 31"/>
                    <a:gd name="T12" fmla="*/ 31 w 35"/>
                    <a:gd name="T13" fmla="*/ 19 h 31"/>
                    <a:gd name="T14" fmla="*/ 35 w 35"/>
                    <a:gd name="T15" fmla="*/ 10 h 31"/>
                    <a:gd name="T16" fmla="*/ 33 w 35"/>
                    <a:gd name="T17" fmla="*/ 4 h 31"/>
                    <a:gd name="T18" fmla="*/ 27 w 35"/>
                    <a:gd name="T19" fmla="*/ 0 h 31"/>
                    <a:gd name="T20" fmla="*/ 19 w 35"/>
                    <a:gd name="T21" fmla="*/ 2 h 31"/>
                    <a:gd name="T22" fmla="*/ 14 w 35"/>
                    <a:gd name="T23" fmla="*/ 8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31">
                      <a:moveTo>
                        <a:pt x="14" y="8"/>
                      </a:moveTo>
                      <a:lnTo>
                        <a:pt x="19" y="2"/>
                      </a:lnTo>
                      <a:lnTo>
                        <a:pt x="0" y="14"/>
                      </a:lnTo>
                      <a:lnTo>
                        <a:pt x="12" y="31"/>
                      </a:lnTo>
                      <a:lnTo>
                        <a:pt x="31" y="19"/>
                      </a:lnTo>
                      <a:lnTo>
                        <a:pt x="35" y="12"/>
                      </a:lnTo>
                      <a:lnTo>
                        <a:pt x="31" y="19"/>
                      </a:lnTo>
                      <a:lnTo>
                        <a:pt x="35" y="10"/>
                      </a:lnTo>
                      <a:lnTo>
                        <a:pt x="33" y="4"/>
                      </a:lnTo>
                      <a:lnTo>
                        <a:pt x="27" y="0"/>
                      </a:lnTo>
                      <a:lnTo>
                        <a:pt x="19" y="2"/>
                      </a:lnTo>
                      <a:lnTo>
                        <a:pt x="14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7" name="Freeform 985"/>
                <p:cNvSpPr>
                  <a:spLocks/>
                </p:cNvSpPr>
                <p:nvPr/>
              </p:nvSpPr>
              <p:spPr bwMode="auto">
                <a:xfrm>
                  <a:off x="2097" y="2811"/>
                  <a:ext cx="34" cy="50"/>
                </a:xfrm>
                <a:custGeom>
                  <a:avLst/>
                  <a:gdLst>
                    <a:gd name="T0" fmla="*/ 17 w 34"/>
                    <a:gd name="T1" fmla="*/ 2 h 50"/>
                    <a:gd name="T2" fmla="*/ 13 w 34"/>
                    <a:gd name="T3" fmla="*/ 9 h 50"/>
                    <a:gd name="T4" fmla="*/ 0 w 34"/>
                    <a:gd name="T5" fmla="*/ 46 h 50"/>
                    <a:gd name="T6" fmla="*/ 21 w 34"/>
                    <a:gd name="T7" fmla="*/ 50 h 50"/>
                    <a:gd name="T8" fmla="*/ 34 w 34"/>
                    <a:gd name="T9" fmla="*/ 13 h 50"/>
                    <a:gd name="T10" fmla="*/ 30 w 34"/>
                    <a:gd name="T11" fmla="*/ 19 h 50"/>
                    <a:gd name="T12" fmla="*/ 34 w 34"/>
                    <a:gd name="T13" fmla="*/ 13 h 50"/>
                    <a:gd name="T14" fmla="*/ 32 w 34"/>
                    <a:gd name="T15" fmla="*/ 4 h 50"/>
                    <a:gd name="T16" fmla="*/ 26 w 34"/>
                    <a:gd name="T17" fmla="*/ 0 h 50"/>
                    <a:gd name="T18" fmla="*/ 17 w 34"/>
                    <a:gd name="T19" fmla="*/ 2 h 50"/>
                    <a:gd name="T20" fmla="*/ 13 w 34"/>
                    <a:gd name="T21" fmla="*/ 9 h 50"/>
                    <a:gd name="T22" fmla="*/ 17 w 34"/>
                    <a:gd name="T23" fmla="*/ 2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50">
                      <a:moveTo>
                        <a:pt x="17" y="2"/>
                      </a:moveTo>
                      <a:lnTo>
                        <a:pt x="13" y="9"/>
                      </a:lnTo>
                      <a:lnTo>
                        <a:pt x="0" y="46"/>
                      </a:lnTo>
                      <a:lnTo>
                        <a:pt x="21" y="50"/>
                      </a:lnTo>
                      <a:lnTo>
                        <a:pt x="34" y="13"/>
                      </a:lnTo>
                      <a:lnTo>
                        <a:pt x="30" y="19"/>
                      </a:lnTo>
                      <a:lnTo>
                        <a:pt x="34" y="13"/>
                      </a:lnTo>
                      <a:lnTo>
                        <a:pt x="32" y="4"/>
                      </a:lnTo>
                      <a:lnTo>
                        <a:pt x="26" y="0"/>
                      </a:lnTo>
                      <a:lnTo>
                        <a:pt x="17" y="2"/>
                      </a:lnTo>
                      <a:lnTo>
                        <a:pt x="13" y="9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8" name="Freeform 986"/>
                <p:cNvSpPr>
                  <a:spLocks/>
                </p:cNvSpPr>
                <p:nvPr/>
              </p:nvSpPr>
              <p:spPr bwMode="auto">
                <a:xfrm>
                  <a:off x="2114" y="2799"/>
                  <a:ext cx="34" cy="31"/>
                </a:xfrm>
                <a:custGeom>
                  <a:avLst/>
                  <a:gdLst>
                    <a:gd name="T0" fmla="*/ 21 w 34"/>
                    <a:gd name="T1" fmla="*/ 0 h 31"/>
                    <a:gd name="T2" fmla="*/ 17 w 34"/>
                    <a:gd name="T3" fmla="*/ 2 h 31"/>
                    <a:gd name="T4" fmla="*/ 0 w 34"/>
                    <a:gd name="T5" fmla="*/ 14 h 31"/>
                    <a:gd name="T6" fmla="*/ 13 w 34"/>
                    <a:gd name="T7" fmla="*/ 31 h 31"/>
                    <a:gd name="T8" fmla="*/ 29 w 34"/>
                    <a:gd name="T9" fmla="*/ 18 h 31"/>
                    <a:gd name="T10" fmla="*/ 25 w 34"/>
                    <a:gd name="T11" fmla="*/ 21 h 31"/>
                    <a:gd name="T12" fmla="*/ 29 w 34"/>
                    <a:gd name="T13" fmla="*/ 18 h 31"/>
                    <a:gd name="T14" fmla="*/ 34 w 34"/>
                    <a:gd name="T15" fmla="*/ 10 h 31"/>
                    <a:gd name="T16" fmla="*/ 31 w 34"/>
                    <a:gd name="T17" fmla="*/ 4 h 31"/>
                    <a:gd name="T18" fmla="*/ 25 w 34"/>
                    <a:gd name="T19" fmla="*/ 0 h 31"/>
                    <a:gd name="T20" fmla="*/ 17 w 34"/>
                    <a:gd name="T21" fmla="*/ 2 h 31"/>
                    <a:gd name="T22" fmla="*/ 21 w 34"/>
                    <a:gd name="T23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1">
                      <a:moveTo>
                        <a:pt x="21" y="0"/>
                      </a:moveTo>
                      <a:lnTo>
                        <a:pt x="17" y="2"/>
                      </a:lnTo>
                      <a:lnTo>
                        <a:pt x="0" y="14"/>
                      </a:lnTo>
                      <a:lnTo>
                        <a:pt x="13" y="31"/>
                      </a:lnTo>
                      <a:lnTo>
                        <a:pt x="29" y="18"/>
                      </a:lnTo>
                      <a:lnTo>
                        <a:pt x="25" y="21"/>
                      </a:lnTo>
                      <a:lnTo>
                        <a:pt x="29" y="18"/>
                      </a:lnTo>
                      <a:lnTo>
                        <a:pt x="34" y="10"/>
                      </a:lnTo>
                      <a:lnTo>
                        <a:pt x="31" y="4"/>
                      </a:lnTo>
                      <a:lnTo>
                        <a:pt x="25" y="0"/>
                      </a:lnTo>
                      <a:lnTo>
                        <a:pt x="17" y="2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39" name="Freeform 987"/>
                <p:cNvSpPr>
                  <a:spLocks/>
                </p:cNvSpPr>
                <p:nvPr/>
              </p:nvSpPr>
              <p:spPr bwMode="auto">
                <a:xfrm>
                  <a:off x="2135" y="2792"/>
                  <a:ext cx="44" cy="28"/>
                </a:xfrm>
                <a:custGeom>
                  <a:avLst/>
                  <a:gdLst>
                    <a:gd name="T0" fmla="*/ 29 w 44"/>
                    <a:gd name="T1" fmla="*/ 0 h 28"/>
                    <a:gd name="T2" fmla="*/ 31 w 44"/>
                    <a:gd name="T3" fmla="*/ 0 h 28"/>
                    <a:gd name="T4" fmla="*/ 0 w 44"/>
                    <a:gd name="T5" fmla="*/ 7 h 28"/>
                    <a:gd name="T6" fmla="*/ 4 w 44"/>
                    <a:gd name="T7" fmla="*/ 28 h 28"/>
                    <a:gd name="T8" fmla="*/ 36 w 44"/>
                    <a:gd name="T9" fmla="*/ 21 h 28"/>
                    <a:gd name="T10" fmla="*/ 38 w 44"/>
                    <a:gd name="T11" fmla="*/ 21 h 28"/>
                    <a:gd name="T12" fmla="*/ 36 w 44"/>
                    <a:gd name="T13" fmla="*/ 21 h 28"/>
                    <a:gd name="T14" fmla="*/ 42 w 44"/>
                    <a:gd name="T15" fmla="*/ 17 h 28"/>
                    <a:gd name="T16" fmla="*/ 44 w 44"/>
                    <a:gd name="T17" fmla="*/ 9 h 28"/>
                    <a:gd name="T18" fmla="*/ 40 w 44"/>
                    <a:gd name="T19" fmla="*/ 2 h 28"/>
                    <a:gd name="T20" fmla="*/ 31 w 44"/>
                    <a:gd name="T21" fmla="*/ 0 h 28"/>
                    <a:gd name="T22" fmla="*/ 29 w 44"/>
                    <a:gd name="T23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28">
                      <a:moveTo>
                        <a:pt x="29" y="0"/>
                      </a:moveTo>
                      <a:lnTo>
                        <a:pt x="31" y="0"/>
                      </a:lnTo>
                      <a:lnTo>
                        <a:pt x="0" y="7"/>
                      </a:lnTo>
                      <a:lnTo>
                        <a:pt x="4" y="28"/>
                      </a:lnTo>
                      <a:lnTo>
                        <a:pt x="36" y="21"/>
                      </a:lnTo>
                      <a:lnTo>
                        <a:pt x="38" y="21"/>
                      </a:lnTo>
                      <a:lnTo>
                        <a:pt x="36" y="21"/>
                      </a:lnTo>
                      <a:lnTo>
                        <a:pt x="42" y="17"/>
                      </a:lnTo>
                      <a:lnTo>
                        <a:pt x="44" y="9"/>
                      </a:lnTo>
                      <a:lnTo>
                        <a:pt x="40" y="2"/>
                      </a:lnTo>
                      <a:lnTo>
                        <a:pt x="31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0" name="Freeform 988"/>
                <p:cNvSpPr>
                  <a:spLocks/>
                </p:cNvSpPr>
                <p:nvPr/>
              </p:nvSpPr>
              <p:spPr bwMode="auto">
                <a:xfrm>
                  <a:off x="2164" y="2780"/>
                  <a:ext cx="38" cy="33"/>
                </a:xfrm>
                <a:custGeom>
                  <a:avLst/>
                  <a:gdLst>
                    <a:gd name="T0" fmla="*/ 23 w 38"/>
                    <a:gd name="T1" fmla="*/ 0 h 33"/>
                    <a:gd name="T2" fmla="*/ 23 w 38"/>
                    <a:gd name="T3" fmla="*/ 0 h 33"/>
                    <a:gd name="T4" fmla="*/ 0 w 38"/>
                    <a:gd name="T5" fmla="*/ 12 h 33"/>
                    <a:gd name="T6" fmla="*/ 9 w 38"/>
                    <a:gd name="T7" fmla="*/ 33 h 33"/>
                    <a:gd name="T8" fmla="*/ 32 w 38"/>
                    <a:gd name="T9" fmla="*/ 21 h 33"/>
                    <a:gd name="T10" fmla="*/ 32 w 38"/>
                    <a:gd name="T11" fmla="*/ 21 h 33"/>
                    <a:gd name="T12" fmla="*/ 32 w 38"/>
                    <a:gd name="T13" fmla="*/ 21 h 33"/>
                    <a:gd name="T14" fmla="*/ 38 w 38"/>
                    <a:gd name="T15" fmla="*/ 14 h 33"/>
                    <a:gd name="T16" fmla="*/ 38 w 38"/>
                    <a:gd name="T17" fmla="*/ 6 h 33"/>
                    <a:gd name="T18" fmla="*/ 32 w 38"/>
                    <a:gd name="T19" fmla="*/ 0 h 33"/>
                    <a:gd name="T20" fmla="*/ 23 w 38"/>
                    <a:gd name="T2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33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0" y="12"/>
                      </a:lnTo>
                      <a:lnTo>
                        <a:pt x="9" y="33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2" y="21"/>
                      </a:lnTo>
                      <a:lnTo>
                        <a:pt x="38" y="14"/>
                      </a:lnTo>
                      <a:lnTo>
                        <a:pt x="38" y="6"/>
                      </a:lnTo>
                      <a:lnTo>
                        <a:pt x="32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1" name="Freeform 989"/>
                <p:cNvSpPr>
                  <a:spLocks/>
                </p:cNvSpPr>
                <p:nvPr/>
              </p:nvSpPr>
              <p:spPr bwMode="auto">
                <a:xfrm>
                  <a:off x="2187" y="2763"/>
                  <a:ext cx="59" cy="38"/>
                </a:xfrm>
                <a:custGeom>
                  <a:avLst/>
                  <a:gdLst>
                    <a:gd name="T0" fmla="*/ 42 w 59"/>
                    <a:gd name="T1" fmla="*/ 2 h 38"/>
                    <a:gd name="T2" fmla="*/ 44 w 59"/>
                    <a:gd name="T3" fmla="*/ 0 h 38"/>
                    <a:gd name="T4" fmla="*/ 0 w 59"/>
                    <a:gd name="T5" fmla="*/ 17 h 38"/>
                    <a:gd name="T6" fmla="*/ 9 w 59"/>
                    <a:gd name="T7" fmla="*/ 38 h 38"/>
                    <a:gd name="T8" fmla="*/ 53 w 59"/>
                    <a:gd name="T9" fmla="*/ 21 h 38"/>
                    <a:gd name="T10" fmla="*/ 55 w 59"/>
                    <a:gd name="T11" fmla="*/ 19 h 38"/>
                    <a:gd name="T12" fmla="*/ 53 w 59"/>
                    <a:gd name="T13" fmla="*/ 21 h 38"/>
                    <a:gd name="T14" fmla="*/ 59 w 59"/>
                    <a:gd name="T15" fmla="*/ 15 h 38"/>
                    <a:gd name="T16" fmla="*/ 59 w 59"/>
                    <a:gd name="T17" fmla="*/ 6 h 38"/>
                    <a:gd name="T18" fmla="*/ 53 w 59"/>
                    <a:gd name="T19" fmla="*/ 0 h 38"/>
                    <a:gd name="T20" fmla="*/ 44 w 59"/>
                    <a:gd name="T21" fmla="*/ 0 h 38"/>
                    <a:gd name="T22" fmla="*/ 42 w 59"/>
                    <a:gd name="T23" fmla="*/ 2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38">
                      <a:moveTo>
                        <a:pt x="42" y="2"/>
                      </a:moveTo>
                      <a:lnTo>
                        <a:pt x="44" y="0"/>
                      </a:lnTo>
                      <a:lnTo>
                        <a:pt x="0" y="17"/>
                      </a:lnTo>
                      <a:lnTo>
                        <a:pt x="9" y="38"/>
                      </a:lnTo>
                      <a:lnTo>
                        <a:pt x="53" y="21"/>
                      </a:lnTo>
                      <a:lnTo>
                        <a:pt x="55" y="19"/>
                      </a:lnTo>
                      <a:lnTo>
                        <a:pt x="53" y="21"/>
                      </a:lnTo>
                      <a:lnTo>
                        <a:pt x="59" y="15"/>
                      </a:lnTo>
                      <a:lnTo>
                        <a:pt x="59" y="6"/>
                      </a:lnTo>
                      <a:lnTo>
                        <a:pt x="53" y="0"/>
                      </a:lnTo>
                      <a:lnTo>
                        <a:pt x="44" y="0"/>
                      </a:lnTo>
                      <a:lnTo>
                        <a:pt x="42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2" name="Freeform 990"/>
                <p:cNvSpPr>
                  <a:spLocks/>
                </p:cNvSpPr>
                <p:nvPr/>
              </p:nvSpPr>
              <p:spPr bwMode="auto">
                <a:xfrm>
                  <a:off x="2229" y="2736"/>
                  <a:ext cx="50" cy="46"/>
                </a:xfrm>
                <a:custGeom>
                  <a:avLst/>
                  <a:gdLst>
                    <a:gd name="T0" fmla="*/ 40 w 50"/>
                    <a:gd name="T1" fmla="*/ 0 h 46"/>
                    <a:gd name="T2" fmla="*/ 34 w 50"/>
                    <a:gd name="T3" fmla="*/ 4 h 46"/>
                    <a:gd name="T4" fmla="*/ 0 w 50"/>
                    <a:gd name="T5" fmla="*/ 29 h 46"/>
                    <a:gd name="T6" fmla="*/ 13 w 50"/>
                    <a:gd name="T7" fmla="*/ 46 h 46"/>
                    <a:gd name="T8" fmla="*/ 46 w 50"/>
                    <a:gd name="T9" fmla="*/ 21 h 46"/>
                    <a:gd name="T10" fmla="*/ 40 w 50"/>
                    <a:gd name="T11" fmla="*/ 25 h 46"/>
                    <a:gd name="T12" fmla="*/ 46 w 50"/>
                    <a:gd name="T13" fmla="*/ 21 h 46"/>
                    <a:gd name="T14" fmla="*/ 50 w 50"/>
                    <a:gd name="T15" fmla="*/ 13 h 46"/>
                    <a:gd name="T16" fmla="*/ 48 w 50"/>
                    <a:gd name="T17" fmla="*/ 6 h 46"/>
                    <a:gd name="T18" fmla="*/ 42 w 50"/>
                    <a:gd name="T19" fmla="*/ 2 h 46"/>
                    <a:gd name="T20" fmla="*/ 34 w 50"/>
                    <a:gd name="T21" fmla="*/ 4 h 46"/>
                    <a:gd name="T22" fmla="*/ 40 w 50"/>
                    <a:gd name="T23" fmla="*/ 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0" h="46">
                      <a:moveTo>
                        <a:pt x="40" y="0"/>
                      </a:moveTo>
                      <a:lnTo>
                        <a:pt x="34" y="4"/>
                      </a:lnTo>
                      <a:lnTo>
                        <a:pt x="0" y="29"/>
                      </a:lnTo>
                      <a:lnTo>
                        <a:pt x="13" y="46"/>
                      </a:lnTo>
                      <a:lnTo>
                        <a:pt x="46" y="21"/>
                      </a:lnTo>
                      <a:lnTo>
                        <a:pt x="40" y="25"/>
                      </a:lnTo>
                      <a:lnTo>
                        <a:pt x="46" y="21"/>
                      </a:lnTo>
                      <a:lnTo>
                        <a:pt x="50" y="13"/>
                      </a:lnTo>
                      <a:lnTo>
                        <a:pt x="48" y="6"/>
                      </a:lnTo>
                      <a:lnTo>
                        <a:pt x="42" y="2"/>
                      </a:lnTo>
                      <a:lnTo>
                        <a:pt x="34" y="4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3" name="Freeform 991"/>
                <p:cNvSpPr>
                  <a:spLocks/>
                </p:cNvSpPr>
                <p:nvPr/>
              </p:nvSpPr>
              <p:spPr bwMode="auto">
                <a:xfrm>
                  <a:off x="2269" y="2736"/>
                  <a:ext cx="27" cy="25"/>
                </a:xfrm>
                <a:custGeom>
                  <a:avLst/>
                  <a:gdLst>
                    <a:gd name="T0" fmla="*/ 14 w 27"/>
                    <a:gd name="T1" fmla="*/ 0 h 25"/>
                    <a:gd name="T2" fmla="*/ 14 w 27"/>
                    <a:gd name="T3" fmla="*/ 0 h 25"/>
                    <a:gd name="T4" fmla="*/ 0 w 27"/>
                    <a:gd name="T5" fmla="*/ 0 h 25"/>
                    <a:gd name="T6" fmla="*/ 0 w 27"/>
                    <a:gd name="T7" fmla="*/ 25 h 25"/>
                    <a:gd name="T8" fmla="*/ 14 w 27"/>
                    <a:gd name="T9" fmla="*/ 25 h 25"/>
                    <a:gd name="T10" fmla="*/ 14 w 27"/>
                    <a:gd name="T11" fmla="*/ 25 h 25"/>
                    <a:gd name="T12" fmla="*/ 14 w 27"/>
                    <a:gd name="T13" fmla="*/ 25 h 25"/>
                    <a:gd name="T14" fmla="*/ 25 w 27"/>
                    <a:gd name="T15" fmla="*/ 21 h 25"/>
                    <a:gd name="T16" fmla="*/ 27 w 27"/>
                    <a:gd name="T17" fmla="*/ 13 h 25"/>
                    <a:gd name="T18" fmla="*/ 25 w 27"/>
                    <a:gd name="T19" fmla="*/ 4 h 25"/>
                    <a:gd name="T20" fmla="*/ 14 w 27"/>
                    <a:gd name="T2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7" h="25">
                      <a:moveTo>
                        <a:pt x="14" y="0"/>
                      </a:move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4" y="25"/>
                      </a:lnTo>
                      <a:lnTo>
                        <a:pt x="14" y="25"/>
                      </a:lnTo>
                      <a:lnTo>
                        <a:pt x="14" y="25"/>
                      </a:lnTo>
                      <a:lnTo>
                        <a:pt x="25" y="21"/>
                      </a:lnTo>
                      <a:lnTo>
                        <a:pt x="27" y="13"/>
                      </a:lnTo>
                      <a:lnTo>
                        <a:pt x="25" y="4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4" name="Freeform 992"/>
                <p:cNvSpPr>
                  <a:spLocks/>
                </p:cNvSpPr>
                <p:nvPr/>
              </p:nvSpPr>
              <p:spPr bwMode="auto">
                <a:xfrm>
                  <a:off x="2283" y="2736"/>
                  <a:ext cx="26" cy="25"/>
                </a:xfrm>
                <a:custGeom>
                  <a:avLst/>
                  <a:gdLst>
                    <a:gd name="T0" fmla="*/ 17 w 26"/>
                    <a:gd name="T1" fmla="*/ 2 h 25"/>
                    <a:gd name="T2" fmla="*/ 13 w 26"/>
                    <a:gd name="T3" fmla="*/ 0 h 25"/>
                    <a:gd name="T4" fmla="*/ 0 w 26"/>
                    <a:gd name="T5" fmla="*/ 0 h 25"/>
                    <a:gd name="T6" fmla="*/ 0 w 26"/>
                    <a:gd name="T7" fmla="*/ 25 h 25"/>
                    <a:gd name="T8" fmla="*/ 13 w 26"/>
                    <a:gd name="T9" fmla="*/ 25 h 25"/>
                    <a:gd name="T10" fmla="*/ 9 w 26"/>
                    <a:gd name="T11" fmla="*/ 23 h 25"/>
                    <a:gd name="T12" fmla="*/ 13 w 26"/>
                    <a:gd name="T13" fmla="*/ 25 h 25"/>
                    <a:gd name="T14" fmla="*/ 23 w 26"/>
                    <a:gd name="T15" fmla="*/ 21 h 25"/>
                    <a:gd name="T16" fmla="*/ 26 w 26"/>
                    <a:gd name="T17" fmla="*/ 13 h 25"/>
                    <a:gd name="T18" fmla="*/ 23 w 26"/>
                    <a:gd name="T19" fmla="*/ 4 h 25"/>
                    <a:gd name="T20" fmla="*/ 13 w 26"/>
                    <a:gd name="T21" fmla="*/ 0 h 25"/>
                    <a:gd name="T22" fmla="*/ 17 w 26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17" y="2"/>
                      </a:move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3" y="25"/>
                      </a:lnTo>
                      <a:lnTo>
                        <a:pt x="9" y="23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6" y="13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17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5" name="Freeform 993"/>
                <p:cNvSpPr>
                  <a:spLocks/>
                </p:cNvSpPr>
                <p:nvPr/>
              </p:nvSpPr>
              <p:spPr bwMode="auto">
                <a:xfrm>
                  <a:off x="2292" y="2738"/>
                  <a:ext cx="23" cy="27"/>
                </a:xfrm>
                <a:custGeom>
                  <a:avLst/>
                  <a:gdLst>
                    <a:gd name="T0" fmla="*/ 12 w 23"/>
                    <a:gd name="T1" fmla="*/ 2 h 27"/>
                    <a:gd name="T2" fmla="*/ 17 w 23"/>
                    <a:gd name="T3" fmla="*/ 4 h 27"/>
                    <a:gd name="T4" fmla="*/ 8 w 23"/>
                    <a:gd name="T5" fmla="*/ 0 h 27"/>
                    <a:gd name="T6" fmla="*/ 0 w 23"/>
                    <a:gd name="T7" fmla="*/ 21 h 27"/>
                    <a:gd name="T8" fmla="*/ 8 w 23"/>
                    <a:gd name="T9" fmla="*/ 25 h 27"/>
                    <a:gd name="T10" fmla="*/ 12 w 23"/>
                    <a:gd name="T11" fmla="*/ 27 h 27"/>
                    <a:gd name="T12" fmla="*/ 8 w 23"/>
                    <a:gd name="T13" fmla="*/ 25 h 27"/>
                    <a:gd name="T14" fmla="*/ 17 w 23"/>
                    <a:gd name="T15" fmla="*/ 25 h 27"/>
                    <a:gd name="T16" fmla="*/ 23 w 23"/>
                    <a:gd name="T17" fmla="*/ 17 h 27"/>
                    <a:gd name="T18" fmla="*/ 23 w 23"/>
                    <a:gd name="T19" fmla="*/ 11 h 27"/>
                    <a:gd name="T20" fmla="*/ 17 w 23"/>
                    <a:gd name="T21" fmla="*/ 4 h 27"/>
                    <a:gd name="T22" fmla="*/ 12 w 23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12" y="2"/>
                      </a:moveTo>
                      <a:lnTo>
                        <a:pt x="17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12" y="27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7" y="4"/>
                      </a:lnTo>
                      <a:lnTo>
                        <a:pt x="12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6" name="Freeform 994"/>
                <p:cNvSpPr>
                  <a:spLocks/>
                </p:cNvSpPr>
                <p:nvPr/>
              </p:nvSpPr>
              <p:spPr bwMode="auto">
                <a:xfrm>
                  <a:off x="2304" y="2740"/>
                  <a:ext cx="21" cy="25"/>
                </a:xfrm>
                <a:custGeom>
                  <a:avLst/>
                  <a:gdLst>
                    <a:gd name="T0" fmla="*/ 9 w 21"/>
                    <a:gd name="T1" fmla="*/ 2 h 25"/>
                    <a:gd name="T2" fmla="*/ 9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9 w 21"/>
                    <a:gd name="T9" fmla="*/ 25 h 25"/>
                    <a:gd name="T10" fmla="*/ 9 w 21"/>
                    <a:gd name="T11" fmla="*/ 23 h 25"/>
                    <a:gd name="T12" fmla="*/ 9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3 h 25"/>
                    <a:gd name="T18" fmla="*/ 19 w 21"/>
                    <a:gd name="T19" fmla="*/ 4 h 25"/>
                    <a:gd name="T20" fmla="*/ 9 w 21"/>
                    <a:gd name="T21" fmla="*/ 0 h 25"/>
                    <a:gd name="T22" fmla="*/ 9 w 21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9" y="2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9" y="25"/>
                      </a:lnTo>
                      <a:lnTo>
                        <a:pt x="9" y="23"/>
                      </a:lnTo>
                      <a:lnTo>
                        <a:pt x="9" y="25"/>
                      </a:lnTo>
                      <a:lnTo>
                        <a:pt x="19" y="21"/>
                      </a:lnTo>
                      <a:lnTo>
                        <a:pt x="21" y="13"/>
                      </a:lnTo>
                      <a:lnTo>
                        <a:pt x="19" y="4"/>
                      </a:lnTo>
                      <a:lnTo>
                        <a:pt x="9" y="0"/>
                      </a:lnTo>
                      <a:lnTo>
                        <a:pt x="9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7" name="Freeform 995"/>
                <p:cNvSpPr>
                  <a:spLocks/>
                </p:cNvSpPr>
                <p:nvPr/>
              </p:nvSpPr>
              <p:spPr bwMode="auto">
                <a:xfrm>
                  <a:off x="1205" y="2175"/>
                  <a:ext cx="38" cy="60"/>
                </a:xfrm>
                <a:custGeom>
                  <a:avLst/>
                  <a:gdLst>
                    <a:gd name="T0" fmla="*/ 17 w 38"/>
                    <a:gd name="T1" fmla="*/ 58 h 60"/>
                    <a:gd name="T2" fmla="*/ 38 w 38"/>
                    <a:gd name="T3" fmla="*/ 50 h 60"/>
                    <a:gd name="T4" fmla="*/ 21 w 38"/>
                    <a:gd name="T5" fmla="*/ 0 h 60"/>
                    <a:gd name="T6" fmla="*/ 0 w 38"/>
                    <a:gd name="T7" fmla="*/ 4 h 60"/>
                    <a:gd name="T8" fmla="*/ 17 w 38"/>
                    <a:gd name="T9" fmla="*/ 54 h 60"/>
                    <a:gd name="T10" fmla="*/ 38 w 38"/>
                    <a:gd name="T11" fmla="*/ 46 h 60"/>
                    <a:gd name="T12" fmla="*/ 17 w 38"/>
                    <a:gd name="T13" fmla="*/ 54 h 60"/>
                    <a:gd name="T14" fmla="*/ 21 w 38"/>
                    <a:gd name="T15" fmla="*/ 60 h 60"/>
                    <a:gd name="T16" fmla="*/ 29 w 38"/>
                    <a:gd name="T17" fmla="*/ 60 h 60"/>
                    <a:gd name="T18" fmla="*/ 36 w 38"/>
                    <a:gd name="T19" fmla="*/ 58 h 60"/>
                    <a:gd name="T20" fmla="*/ 38 w 38"/>
                    <a:gd name="T21" fmla="*/ 50 h 60"/>
                    <a:gd name="T22" fmla="*/ 17 w 38"/>
                    <a:gd name="T23" fmla="*/ 58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60">
                      <a:moveTo>
                        <a:pt x="17" y="58"/>
                      </a:moveTo>
                      <a:lnTo>
                        <a:pt x="38" y="50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17" y="54"/>
                      </a:lnTo>
                      <a:lnTo>
                        <a:pt x="38" y="46"/>
                      </a:lnTo>
                      <a:lnTo>
                        <a:pt x="17" y="54"/>
                      </a:lnTo>
                      <a:lnTo>
                        <a:pt x="21" y="60"/>
                      </a:lnTo>
                      <a:lnTo>
                        <a:pt x="29" y="60"/>
                      </a:lnTo>
                      <a:lnTo>
                        <a:pt x="36" y="58"/>
                      </a:lnTo>
                      <a:lnTo>
                        <a:pt x="38" y="50"/>
                      </a:lnTo>
                      <a:lnTo>
                        <a:pt x="17" y="5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8" name="Freeform 996"/>
                <p:cNvSpPr>
                  <a:spLocks/>
                </p:cNvSpPr>
                <p:nvPr/>
              </p:nvSpPr>
              <p:spPr bwMode="auto">
                <a:xfrm>
                  <a:off x="1199" y="2183"/>
                  <a:ext cx="44" cy="50"/>
                </a:xfrm>
                <a:custGeom>
                  <a:avLst/>
                  <a:gdLst>
                    <a:gd name="T0" fmla="*/ 2 w 44"/>
                    <a:gd name="T1" fmla="*/ 13 h 50"/>
                    <a:gd name="T2" fmla="*/ 2 w 44"/>
                    <a:gd name="T3" fmla="*/ 17 h 50"/>
                    <a:gd name="T4" fmla="*/ 23 w 44"/>
                    <a:gd name="T5" fmla="*/ 50 h 50"/>
                    <a:gd name="T6" fmla="*/ 44 w 44"/>
                    <a:gd name="T7" fmla="*/ 38 h 50"/>
                    <a:gd name="T8" fmla="*/ 23 w 44"/>
                    <a:gd name="T9" fmla="*/ 4 h 50"/>
                    <a:gd name="T10" fmla="*/ 23 w 44"/>
                    <a:gd name="T11" fmla="*/ 8 h 50"/>
                    <a:gd name="T12" fmla="*/ 23 w 44"/>
                    <a:gd name="T13" fmla="*/ 4 h 50"/>
                    <a:gd name="T14" fmla="*/ 14 w 44"/>
                    <a:gd name="T15" fmla="*/ 0 h 50"/>
                    <a:gd name="T16" fmla="*/ 6 w 44"/>
                    <a:gd name="T17" fmla="*/ 0 h 50"/>
                    <a:gd name="T18" fmla="*/ 0 w 44"/>
                    <a:gd name="T19" fmla="*/ 8 h 50"/>
                    <a:gd name="T20" fmla="*/ 2 w 44"/>
                    <a:gd name="T21" fmla="*/ 17 h 50"/>
                    <a:gd name="T22" fmla="*/ 2 w 44"/>
                    <a:gd name="T23" fmla="*/ 13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50">
                      <a:moveTo>
                        <a:pt x="2" y="13"/>
                      </a:moveTo>
                      <a:lnTo>
                        <a:pt x="2" y="17"/>
                      </a:lnTo>
                      <a:lnTo>
                        <a:pt x="23" y="50"/>
                      </a:lnTo>
                      <a:lnTo>
                        <a:pt x="44" y="38"/>
                      </a:lnTo>
                      <a:lnTo>
                        <a:pt x="23" y="4"/>
                      </a:lnTo>
                      <a:lnTo>
                        <a:pt x="23" y="8"/>
                      </a:lnTo>
                      <a:lnTo>
                        <a:pt x="23" y="4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0" y="8"/>
                      </a:lnTo>
                      <a:lnTo>
                        <a:pt x="2" y="17"/>
                      </a:lnTo>
                      <a:lnTo>
                        <a:pt x="2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49" name="Freeform 997"/>
                <p:cNvSpPr>
                  <a:spLocks/>
                </p:cNvSpPr>
                <p:nvPr/>
              </p:nvSpPr>
              <p:spPr bwMode="auto">
                <a:xfrm>
                  <a:off x="1195" y="2171"/>
                  <a:ext cx="27" cy="25"/>
                </a:xfrm>
                <a:custGeom>
                  <a:avLst/>
                  <a:gdLst>
                    <a:gd name="T0" fmla="*/ 0 w 27"/>
                    <a:gd name="T1" fmla="*/ 10 h 25"/>
                    <a:gd name="T2" fmla="*/ 2 w 27"/>
                    <a:gd name="T3" fmla="*/ 12 h 25"/>
                    <a:gd name="T4" fmla="*/ 6 w 27"/>
                    <a:gd name="T5" fmla="*/ 25 h 25"/>
                    <a:gd name="T6" fmla="*/ 27 w 27"/>
                    <a:gd name="T7" fmla="*/ 20 h 25"/>
                    <a:gd name="T8" fmla="*/ 23 w 27"/>
                    <a:gd name="T9" fmla="*/ 8 h 25"/>
                    <a:gd name="T10" fmla="*/ 25 w 27"/>
                    <a:gd name="T11" fmla="*/ 10 h 25"/>
                    <a:gd name="T12" fmla="*/ 23 w 27"/>
                    <a:gd name="T13" fmla="*/ 8 h 25"/>
                    <a:gd name="T14" fmla="*/ 18 w 27"/>
                    <a:gd name="T15" fmla="*/ 2 h 25"/>
                    <a:gd name="T16" fmla="*/ 10 w 27"/>
                    <a:gd name="T17" fmla="*/ 0 h 25"/>
                    <a:gd name="T18" fmla="*/ 4 w 27"/>
                    <a:gd name="T19" fmla="*/ 4 h 25"/>
                    <a:gd name="T20" fmla="*/ 2 w 27"/>
                    <a:gd name="T21" fmla="*/ 12 h 25"/>
                    <a:gd name="T22" fmla="*/ 0 w 27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0" y="10"/>
                      </a:moveTo>
                      <a:lnTo>
                        <a:pt x="2" y="12"/>
                      </a:lnTo>
                      <a:lnTo>
                        <a:pt x="6" y="25"/>
                      </a:lnTo>
                      <a:lnTo>
                        <a:pt x="27" y="20"/>
                      </a:lnTo>
                      <a:lnTo>
                        <a:pt x="23" y="8"/>
                      </a:lnTo>
                      <a:lnTo>
                        <a:pt x="25" y="10"/>
                      </a:lnTo>
                      <a:lnTo>
                        <a:pt x="23" y="8"/>
                      </a:lnTo>
                      <a:lnTo>
                        <a:pt x="18" y="2"/>
                      </a:lnTo>
                      <a:lnTo>
                        <a:pt x="10" y="0"/>
                      </a:lnTo>
                      <a:lnTo>
                        <a:pt x="4" y="4"/>
                      </a:lnTo>
                      <a:lnTo>
                        <a:pt x="2" y="12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0" name="Freeform 998"/>
                <p:cNvSpPr>
                  <a:spLocks/>
                </p:cNvSpPr>
                <p:nvPr/>
              </p:nvSpPr>
              <p:spPr bwMode="auto">
                <a:xfrm>
                  <a:off x="1195" y="2160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0 w 25"/>
                    <a:gd name="T3" fmla="*/ 13 h 25"/>
                    <a:gd name="T4" fmla="*/ 0 w 25"/>
                    <a:gd name="T5" fmla="*/ 21 h 25"/>
                    <a:gd name="T6" fmla="*/ 25 w 25"/>
                    <a:gd name="T7" fmla="*/ 21 h 25"/>
                    <a:gd name="T8" fmla="*/ 25 w 25"/>
                    <a:gd name="T9" fmla="*/ 13 h 25"/>
                    <a:gd name="T10" fmla="*/ 12 w 25"/>
                    <a:gd name="T11" fmla="*/ 25 h 25"/>
                    <a:gd name="T12" fmla="*/ 25 w 25"/>
                    <a:gd name="T13" fmla="*/ 13 h 25"/>
                    <a:gd name="T14" fmla="*/ 20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12" y="25"/>
                      </a:lnTo>
                      <a:lnTo>
                        <a:pt x="25" y="13"/>
                      </a:lnTo>
                      <a:lnTo>
                        <a:pt x="20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1" name="Freeform 999"/>
                <p:cNvSpPr>
                  <a:spLocks/>
                </p:cNvSpPr>
                <p:nvPr/>
              </p:nvSpPr>
              <p:spPr bwMode="auto">
                <a:xfrm>
                  <a:off x="1203" y="2160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12 w 25"/>
                    <a:gd name="T3" fmla="*/ 0 h 25"/>
                    <a:gd name="T4" fmla="*/ 4 w 25"/>
                    <a:gd name="T5" fmla="*/ 0 h 25"/>
                    <a:gd name="T6" fmla="*/ 4 w 25"/>
                    <a:gd name="T7" fmla="*/ 25 h 25"/>
                    <a:gd name="T8" fmla="*/ 12 w 25"/>
                    <a:gd name="T9" fmla="*/ 25 h 25"/>
                    <a:gd name="T10" fmla="*/ 0 w 25"/>
                    <a:gd name="T11" fmla="*/ 13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12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12" y="25"/>
                      </a:lnTo>
                      <a:lnTo>
                        <a:pt x="0" y="13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2" name="Freeform 1000"/>
                <p:cNvSpPr>
                  <a:spLocks/>
                </p:cNvSpPr>
                <p:nvPr/>
              </p:nvSpPr>
              <p:spPr bwMode="auto">
                <a:xfrm>
                  <a:off x="1203" y="2173"/>
                  <a:ext cx="25" cy="16"/>
                </a:xfrm>
                <a:custGeom>
                  <a:avLst/>
                  <a:gdLst>
                    <a:gd name="T0" fmla="*/ 23 w 25"/>
                    <a:gd name="T1" fmla="*/ 2 h 16"/>
                    <a:gd name="T2" fmla="*/ 25 w 25"/>
                    <a:gd name="T3" fmla="*/ 4 h 16"/>
                    <a:gd name="T4" fmla="*/ 25 w 25"/>
                    <a:gd name="T5" fmla="*/ 0 h 16"/>
                    <a:gd name="T6" fmla="*/ 0 w 25"/>
                    <a:gd name="T7" fmla="*/ 0 h 16"/>
                    <a:gd name="T8" fmla="*/ 0 w 25"/>
                    <a:gd name="T9" fmla="*/ 4 h 16"/>
                    <a:gd name="T10" fmla="*/ 2 w 25"/>
                    <a:gd name="T11" fmla="*/ 6 h 16"/>
                    <a:gd name="T12" fmla="*/ 0 w 25"/>
                    <a:gd name="T13" fmla="*/ 4 h 16"/>
                    <a:gd name="T14" fmla="*/ 4 w 25"/>
                    <a:gd name="T15" fmla="*/ 12 h 16"/>
                    <a:gd name="T16" fmla="*/ 12 w 25"/>
                    <a:gd name="T17" fmla="*/ 16 h 16"/>
                    <a:gd name="T18" fmla="*/ 21 w 25"/>
                    <a:gd name="T19" fmla="*/ 12 h 16"/>
                    <a:gd name="T20" fmla="*/ 25 w 25"/>
                    <a:gd name="T21" fmla="*/ 4 h 16"/>
                    <a:gd name="T22" fmla="*/ 23 w 25"/>
                    <a:gd name="T23" fmla="*/ 2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6">
                      <a:moveTo>
                        <a:pt x="23" y="2"/>
                      </a:moveTo>
                      <a:lnTo>
                        <a:pt x="25" y="4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0" y="4"/>
                      </a:lnTo>
                      <a:lnTo>
                        <a:pt x="4" y="12"/>
                      </a:lnTo>
                      <a:lnTo>
                        <a:pt x="12" y="16"/>
                      </a:lnTo>
                      <a:lnTo>
                        <a:pt x="21" y="12"/>
                      </a:lnTo>
                      <a:lnTo>
                        <a:pt x="25" y="4"/>
                      </a:lnTo>
                      <a:lnTo>
                        <a:pt x="23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3" name="Freeform 1001"/>
                <p:cNvSpPr>
                  <a:spLocks/>
                </p:cNvSpPr>
                <p:nvPr/>
              </p:nvSpPr>
              <p:spPr bwMode="auto">
                <a:xfrm>
                  <a:off x="3882" y="3679"/>
                  <a:ext cx="27" cy="25"/>
                </a:xfrm>
                <a:custGeom>
                  <a:avLst/>
                  <a:gdLst>
                    <a:gd name="T0" fmla="*/ 0 w 27"/>
                    <a:gd name="T1" fmla="*/ 11 h 25"/>
                    <a:gd name="T2" fmla="*/ 9 w 27"/>
                    <a:gd name="T3" fmla="*/ 21 h 25"/>
                    <a:gd name="T4" fmla="*/ 19 w 27"/>
                    <a:gd name="T5" fmla="*/ 25 h 25"/>
                    <a:gd name="T6" fmla="*/ 27 w 27"/>
                    <a:gd name="T7" fmla="*/ 4 h 25"/>
                    <a:gd name="T8" fmla="*/ 17 w 27"/>
                    <a:gd name="T9" fmla="*/ 0 h 25"/>
                    <a:gd name="T10" fmla="*/ 25 w 27"/>
                    <a:gd name="T11" fmla="*/ 11 h 25"/>
                    <a:gd name="T12" fmla="*/ 17 w 27"/>
                    <a:gd name="T13" fmla="*/ 0 h 25"/>
                    <a:gd name="T14" fmla="*/ 9 w 27"/>
                    <a:gd name="T15" fmla="*/ 0 h 25"/>
                    <a:gd name="T16" fmla="*/ 4 w 27"/>
                    <a:gd name="T17" fmla="*/ 7 h 25"/>
                    <a:gd name="T18" fmla="*/ 2 w 27"/>
                    <a:gd name="T19" fmla="*/ 15 h 25"/>
                    <a:gd name="T20" fmla="*/ 9 w 27"/>
                    <a:gd name="T21" fmla="*/ 21 h 25"/>
                    <a:gd name="T22" fmla="*/ 0 w 27"/>
                    <a:gd name="T23" fmla="*/ 1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0" y="11"/>
                      </a:moveTo>
                      <a:lnTo>
                        <a:pt x="9" y="21"/>
                      </a:lnTo>
                      <a:lnTo>
                        <a:pt x="19" y="25"/>
                      </a:lnTo>
                      <a:lnTo>
                        <a:pt x="27" y="4"/>
                      </a:lnTo>
                      <a:lnTo>
                        <a:pt x="17" y="0"/>
                      </a:lnTo>
                      <a:lnTo>
                        <a:pt x="25" y="11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4" y="7"/>
                      </a:lnTo>
                      <a:lnTo>
                        <a:pt x="2" y="15"/>
                      </a:lnTo>
                      <a:lnTo>
                        <a:pt x="9" y="2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4" name="Freeform 1002"/>
                <p:cNvSpPr>
                  <a:spLocks/>
                </p:cNvSpPr>
                <p:nvPr/>
              </p:nvSpPr>
              <p:spPr bwMode="auto">
                <a:xfrm>
                  <a:off x="3882" y="3673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0 w 25"/>
                    <a:gd name="T3" fmla="*/ 13 h 25"/>
                    <a:gd name="T4" fmla="*/ 0 w 25"/>
                    <a:gd name="T5" fmla="*/ 17 h 25"/>
                    <a:gd name="T6" fmla="*/ 25 w 25"/>
                    <a:gd name="T7" fmla="*/ 17 h 25"/>
                    <a:gd name="T8" fmla="*/ 25 w 25"/>
                    <a:gd name="T9" fmla="*/ 13 h 25"/>
                    <a:gd name="T10" fmla="*/ 13 w 25"/>
                    <a:gd name="T11" fmla="*/ 0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3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13" y="0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5" name="Freeform 1003"/>
                <p:cNvSpPr>
                  <a:spLocks/>
                </p:cNvSpPr>
                <p:nvPr/>
              </p:nvSpPr>
              <p:spPr bwMode="auto">
                <a:xfrm>
                  <a:off x="3878" y="3673"/>
                  <a:ext cx="23" cy="25"/>
                </a:xfrm>
                <a:custGeom>
                  <a:avLst/>
                  <a:gdLst>
                    <a:gd name="T0" fmla="*/ 23 w 23"/>
                    <a:gd name="T1" fmla="*/ 17 h 25"/>
                    <a:gd name="T2" fmla="*/ 13 w 23"/>
                    <a:gd name="T3" fmla="*/ 25 h 25"/>
                    <a:gd name="T4" fmla="*/ 17 w 23"/>
                    <a:gd name="T5" fmla="*/ 25 h 25"/>
                    <a:gd name="T6" fmla="*/ 17 w 23"/>
                    <a:gd name="T7" fmla="*/ 0 h 25"/>
                    <a:gd name="T8" fmla="*/ 13 w 23"/>
                    <a:gd name="T9" fmla="*/ 0 h 25"/>
                    <a:gd name="T10" fmla="*/ 2 w 23"/>
                    <a:gd name="T11" fmla="*/ 8 h 25"/>
                    <a:gd name="T12" fmla="*/ 13 w 23"/>
                    <a:gd name="T13" fmla="*/ 0 h 25"/>
                    <a:gd name="T14" fmla="*/ 4 w 23"/>
                    <a:gd name="T15" fmla="*/ 4 h 25"/>
                    <a:gd name="T16" fmla="*/ 0 w 23"/>
                    <a:gd name="T17" fmla="*/ 13 h 25"/>
                    <a:gd name="T18" fmla="*/ 4 w 23"/>
                    <a:gd name="T19" fmla="*/ 21 h 25"/>
                    <a:gd name="T20" fmla="*/ 13 w 23"/>
                    <a:gd name="T21" fmla="*/ 25 h 25"/>
                    <a:gd name="T22" fmla="*/ 23 w 23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3" y="17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2" y="8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3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6" name="Freeform 1004"/>
                <p:cNvSpPr>
                  <a:spLocks/>
                </p:cNvSpPr>
                <p:nvPr/>
              </p:nvSpPr>
              <p:spPr bwMode="auto">
                <a:xfrm>
                  <a:off x="3876" y="3681"/>
                  <a:ext cx="25" cy="23"/>
                </a:xfrm>
                <a:custGeom>
                  <a:avLst/>
                  <a:gdLst>
                    <a:gd name="T0" fmla="*/ 0 w 25"/>
                    <a:gd name="T1" fmla="*/ 17 h 23"/>
                    <a:gd name="T2" fmla="*/ 21 w 25"/>
                    <a:gd name="T3" fmla="*/ 17 h 23"/>
                    <a:gd name="T4" fmla="*/ 25 w 25"/>
                    <a:gd name="T5" fmla="*/ 9 h 23"/>
                    <a:gd name="T6" fmla="*/ 4 w 25"/>
                    <a:gd name="T7" fmla="*/ 0 h 23"/>
                    <a:gd name="T8" fmla="*/ 0 w 25"/>
                    <a:gd name="T9" fmla="*/ 9 h 23"/>
                    <a:gd name="T10" fmla="*/ 21 w 25"/>
                    <a:gd name="T11" fmla="*/ 9 h 23"/>
                    <a:gd name="T12" fmla="*/ 0 w 25"/>
                    <a:gd name="T13" fmla="*/ 9 h 23"/>
                    <a:gd name="T14" fmla="*/ 0 w 25"/>
                    <a:gd name="T15" fmla="*/ 17 h 23"/>
                    <a:gd name="T16" fmla="*/ 8 w 25"/>
                    <a:gd name="T17" fmla="*/ 21 h 23"/>
                    <a:gd name="T18" fmla="*/ 15 w 25"/>
                    <a:gd name="T19" fmla="*/ 23 h 23"/>
                    <a:gd name="T20" fmla="*/ 21 w 25"/>
                    <a:gd name="T21" fmla="*/ 17 h 23"/>
                    <a:gd name="T22" fmla="*/ 0 w 25"/>
                    <a:gd name="T23" fmla="*/ 17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0" y="17"/>
                      </a:move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4" y="0"/>
                      </a:lnTo>
                      <a:lnTo>
                        <a:pt x="0" y="9"/>
                      </a:lnTo>
                      <a:lnTo>
                        <a:pt x="21" y="9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5" y="23"/>
                      </a:lnTo>
                      <a:lnTo>
                        <a:pt x="21" y="17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7" name="Freeform 1005"/>
                <p:cNvSpPr>
                  <a:spLocks/>
                </p:cNvSpPr>
                <p:nvPr/>
              </p:nvSpPr>
              <p:spPr bwMode="auto">
                <a:xfrm>
                  <a:off x="3872" y="3675"/>
                  <a:ext cx="25" cy="23"/>
                </a:xfrm>
                <a:custGeom>
                  <a:avLst/>
                  <a:gdLst>
                    <a:gd name="T0" fmla="*/ 2 w 25"/>
                    <a:gd name="T1" fmla="*/ 17 h 23"/>
                    <a:gd name="T2" fmla="*/ 0 w 25"/>
                    <a:gd name="T3" fmla="*/ 15 h 23"/>
                    <a:gd name="T4" fmla="*/ 4 w 25"/>
                    <a:gd name="T5" fmla="*/ 23 h 23"/>
                    <a:gd name="T6" fmla="*/ 25 w 25"/>
                    <a:gd name="T7" fmla="*/ 15 h 23"/>
                    <a:gd name="T8" fmla="*/ 21 w 25"/>
                    <a:gd name="T9" fmla="*/ 6 h 23"/>
                    <a:gd name="T10" fmla="*/ 19 w 25"/>
                    <a:gd name="T11" fmla="*/ 4 h 23"/>
                    <a:gd name="T12" fmla="*/ 21 w 25"/>
                    <a:gd name="T13" fmla="*/ 6 h 23"/>
                    <a:gd name="T14" fmla="*/ 14 w 25"/>
                    <a:gd name="T15" fmla="*/ 0 h 23"/>
                    <a:gd name="T16" fmla="*/ 8 w 25"/>
                    <a:gd name="T17" fmla="*/ 0 h 23"/>
                    <a:gd name="T18" fmla="*/ 0 w 25"/>
                    <a:gd name="T19" fmla="*/ 6 h 23"/>
                    <a:gd name="T20" fmla="*/ 0 w 25"/>
                    <a:gd name="T21" fmla="*/ 15 h 23"/>
                    <a:gd name="T22" fmla="*/ 2 w 25"/>
                    <a:gd name="T23" fmla="*/ 17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" y="17"/>
                      </a:moveTo>
                      <a:lnTo>
                        <a:pt x="0" y="15"/>
                      </a:lnTo>
                      <a:lnTo>
                        <a:pt x="4" y="23"/>
                      </a:lnTo>
                      <a:lnTo>
                        <a:pt x="25" y="15"/>
                      </a:lnTo>
                      <a:lnTo>
                        <a:pt x="21" y="6"/>
                      </a:lnTo>
                      <a:lnTo>
                        <a:pt x="19" y="4"/>
                      </a:lnTo>
                      <a:lnTo>
                        <a:pt x="21" y="6"/>
                      </a:lnTo>
                      <a:lnTo>
                        <a:pt x="14" y="0"/>
                      </a:lnTo>
                      <a:lnTo>
                        <a:pt x="8" y="0"/>
                      </a:lnTo>
                      <a:lnTo>
                        <a:pt x="0" y="6"/>
                      </a:lnTo>
                      <a:lnTo>
                        <a:pt x="0" y="15"/>
                      </a:lnTo>
                      <a:lnTo>
                        <a:pt x="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8" name="Freeform 1006"/>
                <p:cNvSpPr>
                  <a:spLocks/>
                </p:cNvSpPr>
                <p:nvPr/>
              </p:nvSpPr>
              <p:spPr bwMode="auto">
                <a:xfrm>
                  <a:off x="3863" y="3663"/>
                  <a:ext cx="28" cy="29"/>
                </a:xfrm>
                <a:custGeom>
                  <a:avLst/>
                  <a:gdLst>
                    <a:gd name="T0" fmla="*/ 3 w 28"/>
                    <a:gd name="T1" fmla="*/ 18 h 29"/>
                    <a:gd name="T2" fmla="*/ 3 w 28"/>
                    <a:gd name="T3" fmla="*/ 16 h 29"/>
                    <a:gd name="T4" fmla="*/ 11 w 28"/>
                    <a:gd name="T5" fmla="*/ 29 h 29"/>
                    <a:gd name="T6" fmla="*/ 28 w 28"/>
                    <a:gd name="T7" fmla="*/ 16 h 29"/>
                    <a:gd name="T8" fmla="*/ 19 w 28"/>
                    <a:gd name="T9" fmla="*/ 4 h 29"/>
                    <a:gd name="T10" fmla="*/ 19 w 28"/>
                    <a:gd name="T11" fmla="*/ 2 h 29"/>
                    <a:gd name="T12" fmla="*/ 19 w 28"/>
                    <a:gd name="T13" fmla="*/ 4 h 29"/>
                    <a:gd name="T14" fmla="*/ 13 w 28"/>
                    <a:gd name="T15" fmla="*/ 0 h 29"/>
                    <a:gd name="T16" fmla="*/ 5 w 28"/>
                    <a:gd name="T17" fmla="*/ 2 h 29"/>
                    <a:gd name="T18" fmla="*/ 0 w 28"/>
                    <a:gd name="T19" fmla="*/ 8 h 29"/>
                    <a:gd name="T20" fmla="*/ 3 w 28"/>
                    <a:gd name="T21" fmla="*/ 16 h 29"/>
                    <a:gd name="T22" fmla="*/ 3 w 28"/>
                    <a:gd name="T23" fmla="*/ 1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9">
                      <a:moveTo>
                        <a:pt x="3" y="18"/>
                      </a:moveTo>
                      <a:lnTo>
                        <a:pt x="3" y="16"/>
                      </a:lnTo>
                      <a:lnTo>
                        <a:pt x="11" y="29"/>
                      </a:lnTo>
                      <a:lnTo>
                        <a:pt x="28" y="16"/>
                      </a:lnTo>
                      <a:lnTo>
                        <a:pt x="19" y="4"/>
                      </a:lnTo>
                      <a:lnTo>
                        <a:pt x="19" y="2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8"/>
                      </a:lnTo>
                      <a:lnTo>
                        <a:pt x="3" y="16"/>
                      </a:lnTo>
                      <a:lnTo>
                        <a:pt x="3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59" name="Freeform 1007"/>
                <p:cNvSpPr>
                  <a:spLocks/>
                </p:cNvSpPr>
                <p:nvPr/>
              </p:nvSpPr>
              <p:spPr bwMode="auto">
                <a:xfrm>
                  <a:off x="3853" y="3652"/>
                  <a:ext cx="29" cy="29"/>
                </a:xfrm>
                <a:custGeom>
                  <a:avLst/>
                  <a:gdLst>
                    <a:gd name="T0" fmla="*/ 13 w 29"/>
                    <a:gd name="T1" fmla="*/ 25 h 29"/>
                    <a:gd name="T2" fmla="*/ 4 w 29"/>
                    <a:gd name="T3" fmla="*/ 21 h 29"/>
                    <a:gd name="T4" fmla="*/ 13 w 29"/>
                    <a:gd name="T5" fmla="*/ 29 h 29"/>
                    <a:gd name="T6" fmla="*/ 29 w 29"/>
                    <a:gd name="T7" fmla="*/ 13 h 29"/>
                    <a:gd name="T8" fmla="*/ 21 w 29"/>
                    <a:gd name="T9" fmla="*/ 4 h 29"/>
                    <a:gd name="T10" fmla="*/ 13 w 29"/>
                    <a:gd name="T11" fmla="*/ 0 h 29"/>
                    <a:gd name="T12" fmla="*/ 21 w 29"/>
                    <a:gd name="T13" fmla="*/ 4 h 29"/>
                    <a:gd name="T14" fmla="*/ 13 w 29"/>
                    <a:gd name="T15" fmla="*/ 0 h 29"/>
                    <a:gd name="T16" fmla="*/ 4 w 29"/>
                    <a:gd name="T17" fmla="*/ 4 h 29"/>
                    <a:gd name="T18" fmla="*/ 0 w 29"/>
                    <a:gd name="T19" fmla="*/ 13 h 29"/>
                    <a:gd name="T20" fmla="*/ 4 w 29"/>
                    <a:gd name="T21" fmla="*/ 21 h 29"/>
                    <a:gd name="T22" fmla="*/ 13 w 29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3" y="25"/>
                      </a:moveTo>
                      <a:lnTo>
                        <a:pt x="4" y="21"/>
                      </a:lnTo>
                      <a:lnTo>
                        <a:pt x="13" y="29"/>
                      </a:lnTo>
                      <a:lnTo>
                        <a:pt x="29" y="13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0" name="Freeform 1008"/>
                <p:cNvSpPr>
                  <a:spLocks/>
                </p:cNvSpPr>
                <p:nvPr/>
              </p:nvSpPr>
              <p:spPr bwMode="auto">
                <a:xfrm>
                  <a:off x="3843" y="3652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12 w 25"/>
                    <a:gd name="T3" fmla="*/ 25 h 25"/>
                    <a:gd name="T4" fmla="*/ 23 w 25"/>
                    <a:gd name="T5" fmla="*/ 25 h 25"/>
                    <a:gd name="T6" fmla="*/ 23 w 25"/>
                    <a:gd name="T7" fmla="*/ 0 h 25"/>
                    <a:gd name="T8" fmla="*/ 12 w 25"/>
                    <a:gd name="T9" fmla="*/ 0 h 25"/>
                    <a:gd name="T10" fmla="*/ 25 w 25"/>
                    <a:gd name="T11" fmla="*/ 13 h 25"/>
                    <a:gd name="T12" fmla="*/ 12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3 h 25"/>
                    <a:gd name="T18" fmla="*/ 4 w 25"/>
                    <a:gd name="T19" fmla="*/ 21 h 25"/>
                    <a:gd name="T20" fmla="*/ 12 w 25"/>
                    <a:gd name="T21" fmla="*/ 25 h 25"/>
                    <a:gd name="T22" fmla="*/ 0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12" y="25"/>
                      </a:lnTo>
                      <a:lnTo>
                        <a:pt x="23" y="25"/>
                      </a:lnTo>
                      <a:lnTo>
                        <a:pt x="23" y="0"/>
                      </a:lnTo>
                      <a:lnTo>
                        <a:pt x="12" y="0"/>
                      </a:lnTo>
                      <a:lnTo>
                        <a:pt x="25" y="13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1" name="Freeform 1009"/>
                <p:cNvSpPr>
                  <a:spLocks/>
                </p:cNvSpPr>
                <p:nvPr/>
              </p:nvSpPr>
              <p:spPr bwMode="auto">
                <a:xfrm>
                  <a:off x="3843" y="3648"/>
                  <a:ext cx="25" cy="21"/>
                </a:xfrm>
                <a:custGeom>
                  <a:avLst/>
                  <a:gdLst>
                    <a:gd name="T0" fmla="*/ 4 w 25"/>
                    <a:gd name="T1" fmla="*/ 21 h 21"/>
                    <a:gd name="T2" fmla="*/ 0 w 25"/>
                    <a:gd name="T3" fmla="*/ 13 h 21"/>
                    <a:gd name="T4" fmla="*/ 0 w 25"/>
                    <a:gd name="T5" fmla="*/ 17 h 21"/>
                    <a:gd name="T6" fmla="*/ 25 w 25"/>
                    <a:gd name="T7" fmla="*/ 17 h 21"/>
                    <a:gd name="T8" fmla="*/ 25 w 25"/>
                    <a:gd name="T9" fmla="*/ 13 h 21"/>
                    <a:gd name="T10" fmla="*/ 20 w 25"/>
                    <a:gd name="T11" fmla="*/ 4 h 21"/>
                    <a:gd name="T12" fmla="*/ 25 w 25"/>
                    <a:gd name="T13" fmla="*/ 13 h 21"/>
                    <a:gd name="T14" fmla="*/ 20 w 25"/>
                    <a:gd name="T15" fmla="*/ 2 h 21"/>
                    <a:gd name="T16" fmla="*/ 12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4 w 25"/>
                    <a:gd name="T23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4" y="21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20" y="4"/>
                      </a:lnTo>
                      <a:lnTo>
                        <a:pt x="25" y="13"/>
                      </a:lnTo>
                      <a:lnTo>
                        <a:pt x="20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2" name="Freeform 1010"/>
                <p:cNvSpPr>
                  <a:spLocks/>
                </p:cNvSpPr>
                <p:nvPr/>
              </p:nvSpPr>
              <p:spPr bwMode="auto">
                <a:xfrm>
                  <a:off x="3838" y="3644"/>
                  <a:ext cx="25" cy="25"/>
                </a:xfrm>
                <a:custGeom>
                  <a:avLst/>
                  <a:gdLst>
                    <a:gd name="T0" fmla="*/ 0 w 25"/>
                    <a:gd name="T1" fmla="*/ 12 h 25"/>
                    <a:gd name="T2" fmla="*/ 5 w 25"/>
                    <a:gd name="T3" fmla="*/ 21 h 25"/>
                    <a:gd name="T4" fmla="*/ 9 w 25"/>
                    <a:gd name="T5" fmla="*/ 25 h 25"/>
                    <a:gd name="T6" fmla="*/ 25 w 25"/>
                    <a:gd name="T7" fmla="*/ 8 h 25"/>
                    <a:gd name="T8" fmla="*/ 21 w 25"/>
                    <a:gd name="T9" fmla="*/ 4 h 25"/>
                    <a:gd name="T10" fmla="*/ 25 w 25"/>
                    <a:gd name="T11" fmla="*/ 12 h 25"/>
                    <a:gd name="T12" fmla="*/ 21 w 25"/>
                    <a:gd name="T13" fmla="*/ 4 h 25"/>
                    <a:gd name="T14" fmla="*/ 13 w 25"/>
                    <a:gd name="T15" fmla="*/ 0 h 25"/>
                    <a:gd name="T16" fmla="*/ 5 w 25"/>
                    <a:gd name="T17" fmla="*/ 4 h 25"/>
                    <a:gd name="T18" fmla="*/ 0 w 25"/>
                    <a:gd name="T19" fmla="*/ 12 h 25"/>
                    <a:gd name="T20" fmla="*/ 5 w 25"/>
                    <a:gd name="T21" fmla="*/ 21 h 25"/>
                    <a:gd name="T22" fmla="*/ 0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2"/>
                      </a:moveTo>
                      <a:lnTo>
                        <a:pt x="5" y="21"/>
                      </a:lnTo>
                      <a:lnTo>
                        <a:pt x="9" y="25"/>
                      </a:lnTo>
                      <a:lnTo>
                        <a:pt x="25" y="8"/>
                      </a:lnTo>
                      <a:lnTo>
                        <a:pt x="21" y="4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3" name="Freeform 1011"/>
                <p:cNvSpPr>
                  <a:spLocks/>
                </p:cNvSpPr>
                <p:nvPr/>
              </p:nvSpPr>
              <p:spPr bwMode="auto">
                <a:xfrm>
                  <a:off x="3838" y="3640"/>
                  <a:ext cx="25" cy="16"/>
                </a:xfrm>
                <a:custGeom>
                  <a:avLst/>
                  <a:gdLst>
                    <a:gd name="T0" fmla="*/ 2 w 25"/>
                    <a:gd name="T1" fmla="*/ 14 h 16"/>
                    <a:gd name="T2" fmla="*/ 0 w 25"/>
                    <a:gd name="T3" fmla="*/ 12 h 16"/>
                    <a:gd name="T4" fmla="*/ 0 w 25"/>
                    <a:gd name="T5" fmla="*/ 16 h 16"/>
                    <a:gd name="T6" fmla="*/ 25 w 25"/>
                    <a:gd name="T7" fmla="*/ 16 h 16"/>
                    <a:gd name="T8" fmla="*/ 25 w 25"/>
                    <a:gd name="T9" fmla="*/ 12 h 16"/>
                    <a:gd name="T10" fmla="*/ 23 w 25"/>
                    <a:gd name="T11" fmla="*/ 10 h 16"/>
                    <a:gd name="T12" fmla="*/ 25 w 25"/>
                    <a:gd name="T13" fmla="*/ 12 h 16"/>
                    <a:gd name="T14" fmla="*/ 21 w 25"/>
                    <a:gd name="T15" fmla="*/ 2 h 16"/>
                    <a:gd name="T16" fmla="*/ 13 w 25"/>
                    <a:gd name="T17" fmla="*/ 0 h 16"/>
                    <a:gd name="T18" fmla="*/ 5 w 25"/>
                    <a:gd name="T19" fmla="*/ 2 h 16"/>
                    <a:gd name="T20" fmla="*/ 0 w 25"/>
                    <a:gd name="T21" fmla="*/ 12 h 16"/>
                    <a:gd name="T22" fmla="*/ 2 w 25"/>
                    <a:gd name="T23" fmla="*/ 14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6">
                      <a:moveTo>
                        <a:pt x="2" y="14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23" y="10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2"/>
                      </a:lnTo>
                      <a:lnTo>
                        <a:pt x="2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4" name="Freeform 1012"/>
                <p:cNvSpPr>
                  <a:spLocks/>
                </p:cNvSpPr>
                <p:nvPr/>
              </p:nvSpPr>
              <p:spPr bwMode="auto">
                <a:xfrm>
                  <a:off x="3836" y="3627"/>
                  <a:ext cx="25" cy="27"/>
                </a:xfrm>
                <a:custGeom>
                  <a:avLst/>
                  <a:gdLst>
                    <a:gd name="T0" fmla="*/ 7 w 25"/>
                    <a:gd name="T1" fmla="*/ 21 h 27"/>
                    <a:gd name="T2" fmla="*/ 0 w 25"/>
                    <a:gd name="T3" fmla="*/ 13 h 27"/>
                    <a:gd name="T4" fmla="*/ 4 w 25"/>
                    <a:gd name="T5" fmla="*/ 27 h 27"/>
                    <a:gd name="T6" fmla="*/ 25 w 25"/>
                    <a:gd name="T7" fmla="*/ 23 h 27"/>
                    <a:gd name="T8" fmla="*/ 21 w 25"/>
                    <a:gd name="T9" fmla="*/ 8 h 27"/>
                    <a:gd name="T10" fmla="*/ 15 w 25"/>
                    <a:gd name="T11" fmla="*/ 0 h 27"/>
                    <a:gd name="T12" fmla="*/ 21 w 25"/>
                    <a:gd name="T13" fmla="*/ 8 h 27"/>
                    <a:gd name="T14" fmla="*/ 17 w 25"/>
                    <a:gd name="T15" fmla="*/ 2 h 27"/>
                    <a:gd name="T16" fmla="*/ 9 w 25"/>
                    <a:gd name="T17" fmla="*/ 0 h 27"/>
                    <a:gd name="T18" fmla="*/ 2 w 25"/>
                    <a:gd name="T19" fmla="*/ 4 h 27"/>
                    <a:gd name="T20" fmla="*/ 0 w 25"/>
                    <a:gd name="T21" fmla="*/ 13 h 27"/>
                    <a:gd name="T22" fmla="*/ 7 w 25"/>
                    <a:gd name="T23" fmla="*/ 2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7" y="21"/>
                      </a:moveTo>
                      <a:lnTo>
                        <a:pt x="0" y="13"/>
                      </a:lnTo>
                      <a:lnTo>
                        <a:pt x="4" y="27"/>
                      </a:lnTo>
                      <a:lnTo>
                        <a:pt x="25" y="23"/>
                      </a:lnTo>
                      <a:lnTo>
                        <a:pt x="21" y="8"/>
                      </a:lnTo>
                      <a:lnTo>
                        <a:pt x="15" y="0"/>
                      </a:lnTo>
                      <a:lnTo>
                        <a:pt x="21" y="8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2" y="4"/>
                      </a:lnTo>
                      <a:lnTo>
                        <a:pt x="0" y="13"/>
                      </a:lnTo>
                      <a:lnTo>
                        <a:pt x="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5" name="Freeform 1013"/>
                <p:cNvSpPr>
                  <a:spLocks/>
                </p:cNvSpPr>
                <p:nvPr/>
              </p:nvSpPr>
              <p:spPr bwMode="auto">
                <a:xfrm>
                  <a:off x="3826" y="3623"/>
                  <a:ext cx="25" cy="25"/>
                </a:xfrm>
                <a:custGeom>
                  <a:avLst/>
                  <a:gdLst>
                    <a:gd name="T0" fmla="*/ 0 w 25"/>
                    <a:gd name="T1" fmla="*/ 10 h 25"/>
                    <a:gd name="T2" fmla="*/ 8 w 25"/>
                    <a:gd name="T3" fmla="*/ 21 h 25"/>
                    <a:gd name="T4" fmla="*/ 17 w 25"/>
                    <a:gd name="T5" fmla="*/ 25 h 25"/>
                    <a:gd name="T6" fmla="*/ 25 w 25"/>
                    <a:gd name="T7" fmla="*/ 4 h 25"/>
                    <a:gd name="T8" fmla="*/ 17 w 25"/>
                    <a:gd name="T9" fmla="*/ 0 h 25"/>
                    <a:gd name="T10" fmla="*/ 25 w 25"/>
                    <a:gd name="T11" fmla="*/ 10 h 25"/>
                    <a:gd name="T12" fmla="*/ 17 w 25"/>
                    <a:gd name="T13" fmla="*/ 0 h 25"/>
                    <a:gd name="T14" fmla="*/ 8 w 25"/>
                    <a:gd name="T15" fmla="*/ 0 h 25"/>
                    <a:gd name="T16" fmla="*/ 4 w 25"/>
                    <a:gd name="T17" fmla="*/ 6 h 25"/>
                    <a:gd name="T18" fmla="*/ 2 w 25"/>
                    <a:gd name="T19" fmla="*/ 15 h 25"/>
                    <a:gd name="T20" fmla="*/ 8 w 25"/>
                    <a:gd name="T21" fmla="*/ 21 h 25"/>
                    <a:gd name="T22" fmla="*/ 0 w 25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0"/>
                      </a:moveTo>
                      <a:lnTo>
                        <a:pt x="8" y="21"/>
                      </a:lnTo>
                      <a:lnTo>
                        <a:pt x="17" y="25"/>
                      </a:lnTo>
                      <a:lnTo>
                        <a:pt x="25" y="4"/>
                      </a:lnTo>
                      <a:lnTo>
                        <a:pt x="17" y="0"/>
                      </a:lnTo>
                      <a:lnTo>
                        <a:pt x="25" y="10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4" y="6"/>
                      </a:lnTo>
                      <a:lnTo>
                        <a:pt x="2" y="15"/>
                      </a:lnTo>
                      <a:lnTo>
                        <a:pt x="8" y="21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6" name="Freeform 1014"/>
                <p:cNvSpPr>
                  <a:spLocks/>
                </p:cNvSpPr>
                <p:nvPr/>
              </p:nvSpPr>
              <p:spPr bwMode="auto">
                <a:xfrm>
                  <a:off x="3826" y="3608"/>
                  <a:ext cx="25" cy="25"/>
                </a:xfrm>
                <a:custGeom>
                  <a:avLst/>
                  <a:gdLst>
                    <a:gd name="T0" fmla="*/ 2 w 25"/>
                    <a:gd name="T1" fmla="*/ 15 h 25"/>
                    <a:gd name="T2" fmla="*/ 0 w 25"/>
                    <a:gd name="T3" fmla="*/ 13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3 h 25"/>
                    <a:gd name="T10" fmla="*/ 23 w 25"/>
                    <a:gd name="T11" fmla="*/ 11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2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" y="15"/>
                      </a:move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3"/>
                      </a:lnTo>
                      <a:lnTo>
                        <a:pt x="23" y="11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2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7" name="Freeform 1015"/>
                <p:cNvSpPr>
                  <a:spLocks/>
                </p:cNvSpPr>
                <p:nvPr/>
              </p:nvSpPr>
              <p:spPr bwMode="auto">
                <a:xfrm>
                  <a:off x="3824" y="3598"/>
                  <a:ext cx="25" cy="25"/>
                </a:xfrm>
                <a:custGeom>
                  <a:avLst/>
                  <a:gdLst>
                    <a:gd name="T0" fmla="*/ 0 w 25"/>
                    <a:gd name="T1" fmla="*/ 15 h 25"/>
                    <a:gd name="T2" fmla="*/ 0 w 25"/>
                    <a:gd name="T3" fmla="*/ 12 h 25"/>
                    <a:gd name="T4" fmla="*/ 4 w 25"/>
                    <a:gd name="T5" fmla="*/ 25 h 25"/>
                    <a:gd name="T6" fmla="*/ 25 w 25"/>
                    <a:gd name="T7" fmla="*/ 21 h 25"/>
                    <a:gd name="T8" fmla="*/ 21 w 25"/>
                    <a:gd name="T9" fmla="*/ 8 h 25"/>
                    <a:gd name="T10" fmla="*/ 21 w 25"/>
                    <a:gd name="T11" fmla="*/ 6 h 25"/>
                    <a:gd name="T12" fmla="*/ 21 w 25"/>
                    <a:gd name="T13" fmla="*/ 8 h 25"/>
                    <a:gd name="T14" fmla="*/ 16 w 25"/>
                    <a:gd name="T15" fmla="*/ 2 h 25"/>
                    <a:gd name="T16" fmla="*/ 8 w 25"/>
                    <a:gd name="T17" fmla="*/ 0 h 25"/>
                    <a:gd name="T18" fmla="*/ 2 w 25"/>
                    <a:gd name="T19" fmla="*/ 4 h 25"/>
                    <a:gd name="T20" fmla="*/ 0 w 25"/>
                    <a:gd name="T21" fmla="*/ 12 h 25"/>
                    <a:gd name="T22" fmla="*/ 0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5"/>
                      </a:moveTo>
                      <a:lnTo>
                        <a:pt x="0" y="12"/>
                      </a:lnTo>
                      <a:lnTo>
                        <a:pt x="4" y="25"/>
                      </a:lnTo>
                      <a:lnTo>
                        <a:pt x="25" y="21"/>
                      </a:lnTo>
                      <a:lnTo>
                        <a:pt x="21" y="8"/>
                      </a:lnTo>
                      <a:lnTo>
                        <a:pt x="21" y="6"/>
                      </a:lnTo>
                      <a:lnTo>
                        <a:pt x="21" y="8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8" name="Freeform 1016"/>
                <p:cNvSpPr>
                  <a:spLocks/>
                </p:cNvSpPr>
                <p:nvPr/>
              </p:nvSpPr>
              <p:spPr bwMode="auto">
                <a:xfrm>
                  <a:off x="3820" y="3590"/>
                  <a:ext cx="25" cy="23"/>
                </a:xfrm>
                <a:custGeom>
                  <a:avLst/>
                  <a:gdLst>
                    <a:gd name="T0" fmla="*/ 6 w 25"/>
                    <a:gd name="T1" fmla="*/ 0 h 23"/>
                    <a:gd name="T2" fmla="*/ 0 w 25"/>
                    <a:gd name="T3" fmla="*/ 14 h 23"/>
                    <a:gd name="T4" fmla="*/ 4 w 25"/>
                    <a:gd name="T5" fmla="*/ 23 h 23"/>
                    <a:gd name="T6" fmla="*/ 25 w 25"/>
                    <a:gd name="T7" fmla="*/ 14 h 23"/>
                    <a:gd name="T8" fmla="*/ 20 w 25"/>
                    <a:gd name="T9" fmla="*/ 6 h 23"/>
                    <a:gd name="T10" fmla="*/ 14 w 25"/>
                    <a:gd name="T11" fmla="*/ 20 h 23"/>
                    <a:gd name="T12" fmla="*/ 20 w 25"/>
                    <a:gd name="T13" fmla="*/ 6 h 23"/>
                    <a:gd name="T14" fmla="*/ 14 w 25"/>
                    <a:gd name="T15" fmla="*/ 0 h 23"/>
                    <a:gd name="T16" fmla="*/ 8 w 25"/>
                    <a:gd name="T17" fmla="*/ 0 h 23"/>
                    <a:gd name="T18" fmla="*/ 0 w 25"/>
                    <a:gd name="T19" fmla="*/ 6 h 23"/>
                    <a:gd name="T20" fmla="*/ 0 w 25"/>
                    <a:gd name="T21" fmla="*/ 14 h 23"/>
                    <a:gd name="T22" fmla="*/ 6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6" y="0"/>
                      </a:moveTo>
                      <a:lnTo>
                        <a:pt x="0" y="14"/>
                      </a:lnTo>
                      <a:lnTo>
                        <a:pt x="4" y="23"/>
                      </a:lnTo>
                      <a:lnTo>
                        <a:pt x="25" y="14"/>
                      </a:lnTo>
                      <a:lnTo>
                        <a:pt x="20" y="6"/>
                      </a:lnTo>
                      <a:lnTo>
                        <a:pt x="14" y="20"/>
                      </a:lnTo>
                      <a:lnTo>
                        <a:pt x="20" y="6"/>
                      </a:lnTo>
                      <a:lnTo>
                        <a:pt x="14" y="0"/>
                      </a:lnTo>
                      <a:lnTo>
                        <a:pt x="8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69" name="Freeform 1017"/>
                <p:cNvSpPr>
                  <a:spLocks/>
                </p:cNvSpPr>
                <p:nvPr/>
              </p:nvSpPr>
              <p:spPr bwMode="auto">
                <a:xfrm>
                  <a:off x="3826" y="3585"/>
                  <a:ext cx="23" cy="25"/>
                </a:xfrm>
                <a:custGeom>
                  <a:avLst/>
                  <a:gdLst>
                    <a:gd name="T0" fmla="*/ 2 w 23"/>
                    <a:gd name="T1" fmla="*/ 13 h 25"/>
                    <a:gd name="T2" fmla="*/ 8 w 23"/>
                    <a:gd name="T3" fmla="*/ 0 h 25"/>
                    <a:gd name="T4" fmla="*/ 0 w 23"/>
                    <a:gd name="T5" fmla="*/ 5 h 25"/>
                    <a:gd name="T6" fmla="*/ 8 w 23"/>
                    <a:gd name="T7" fmla="*/ 25 h 25"/>
                    <a:gd name="T8" fmla="*/ 17 w 23"/>
                    <a:gd name="T9" fmla="*/ 21 h 25"/>
                    <a:gd name="T10" fmla="*/ 23 w 23"/>
                    <a:gd name="T11" fmla="*/ 9 h 25"/>
                    <a:gd name="T12" fmla="*/ 17 w 23"/>
                    <a:gd name="T13" fmla="*/ 21 h 25"/>
                    <a:gd name="T14" fmla="*/ 23 w 23"/>
                    <a:gd name="T15" fmla="*/ 15 h 25"/>
                    <a:gd name="T16" fmla="*/ 23 w 23"/>
                    <a:gd name="T17" fmla="*/ 7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2 w 23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13"/>
                      </a:moveTo>
                      <a:lnTo>
                        <a:pt x="8" y="0"/>
                      </a:lnTo>
                      <a:lnTo>
                        <a:pt x="0" y="5"/>
                      </a:lnTo>
                      <a:lnTo>
                        <a:pt x="8" y="25"/>
                      </a:lnTo>
                      <a:lnTo>
                        <a:pt x="17" y="21"/>
                      </a:lnTo>
                      <a:lnTo>
                        <a:pt x="23" y="9"/>
                      </a:lnTo>
                      <a:lnTo>
                        <a:pt x="17" y="21"/>
                      </a:lnTo>
                      <a:lnTo>
                        <a:pt x="23" y="15"/>
                      </a:lnTo>
                      <a:lnTo>
                        <a:pt x="23" y="7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2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0" name="Freeform 1018"/>
                <p:cNvSpPr>
                  <a:spLocks/>
                </p:cNvSpPr>
                <p:nvPr/>
              </p:nvSpPr>
              <p:spPr bwMode="auto">
                <a:xfrm>
                  <a:off x="3824" y="3573"/>
                  <a:ext cx="25" cy="25"/>
                </a:xfrm>
                <a:custGeom>
                  <a:avLst/>
                  <a:gdLst>
                    <a:gd name="T0" fmla="*/ 0 w 25"/>
                    <a:gd name="T1" fmla="*/ 14 h 25"/>
                    <a:gd name="T2" fmla="*/ 0 w 25"/>
                    <a:gd name="T3" fmla="*/ 12 h 25"/>
                    <a:gd name="T4" fmla="*/ 4 w 25"/>
                    <a:gd name="T5" fmla="*/ 25 h 25"/>
                    <a:gd name="T6" fmla="*/ 25 w 25"/>
                    <a:gd name="T7" fmla="*/ 21 h 25"/>
                    <a:gd name="T8" fmla="*/ 21 w 25"/>
                    <a:gd name="T9" fmla="*/ 8 h 25"/>
                    <a:gd name="T10" fmla="*/ 21 w 25"/>
                    <a:gd name="T11" fmla="*/ 6 h 25"/>
                    <a:gd name="T12" fmla="*/ 21 w 25"/>
                    <a:gd name="T13" fmla="*/ 8 h 25"/>
                    <a:gd name="T14" fmla="*/ 16 w 25"/>
                    <a:gd name="T15" fmla="*/ 2 h 25"/>
                    <a:gd name="T16" fmla="*/ 8 w 25"/>
                    <a:gd name="T17" fmla="*/ 0 h 25"/>
                    <a:gd name="T18" fmla="*/ 2 w 25"/>
                    <a:gd name="T19" fmla="*/ 4 h 25"/>
                    <a:gd name="T20" fmla="*/ 0 w 25"/>
                    <a:gd name="T21" fmla="*/ 12 h 25"/>
                    <a:gd name="T22" fmla="*/ 0 w 25"/>
                    <a:gd name="T23" fmla="*/ 1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4"/>
                      </a:moveTo>
                      <a:lnTo>
                        <a:pt x="0" y="12"/>
                      </a:lnTo>
                      <a:lnTo>
                        <a:pt x="4" y="25"/>
                      </a:lnTo>
                      <a:lnTo>
                        <a:pt x="25" y="21"/>
                      </a:lnTo>
                      <a:lnTo>
                        <a:pt x="21" y="8"/>
                      </a:lnTo>
                      <a:lnTo>
                        <a:pt x="21" y="6"/>
                      </a:lnTo>
                      <a:lnTo>
                        <a:pt x="21" y="8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1" name="Freeform 1019"/>
                <p:cNvSpPr>
                  <a:spLocks/>
                </p:cNvSpPr>
                <p:nvPr/>
              </p:nvSpPr>
              <p:spPr bwMode="auto">
                <a:xfrm>
                  <a:off x="3820" y="3565"/>
                  <a:ext cx="25" cy="22"/>
                </a:xfrm>
                <a:custGeom>
                  <a:avLst/>
                  <a:gdLst>
                    <a:gd name="T0" fmla="*/ 6 w 25"/>
                    <a:gd name="T1" fmla="*/ 20 h 22"/>
                    <a:gd name="T2" fmla="*/ 0 w 25"/>
                    <a:gd name="T3" fmla="*/ 14 h 22"/>
                    <a:gd name="T4" fmla="*/ 4 w 25"/>
                    <a:gd name="T5" fmla="*/ 22 h 22"/>
                    <a:gd name="T6" fmla="*/ 25 w 25"/>
                    <a:gd name="T7" fmla="*/ 14 h 22"/>
                    <a:gd name="T8" fmla="*/ 20 w 25"/>
                    <a:gd name="T9" fmla="*/ 6 h 22"/>
                    <a:gd name="T10" fmla="*/ 14 w 25"/>
                    <a:gd name="T11" fmla="*/ 0 h 22"/>
                    <a:gd name="T12" fmla="*/ 20 w 25"/>
                    <a:gd name="T13" fmla="*/ 6 h 22"/>
                    <a:gd name="T14" fmla="*/ 14 w 25"/>
                    <a:gd name="T15" fmla="*/ 0 h 22"/>
                    <a:gd name="T16" fmla="*/ 8 w 25"/>
                    <a:gd name="T17" fmla="*/ 0 h 22"/>
                    <a:gd name="T18" fmla="*/ 0 w 25"/>
                    <a:gd name="T19" fmla="*/ 6 h 22"/>
                    <a:gd name="T20" fmla="*/ 0 w 25"/>
                    <a:gd name="T21" fmla="*/ 14 h 22"/>
                    <a:gd name="T22" fmla="*/ 6 w 25"/>
                    <a:gd name="T23" fmla="*/ 2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2">
                      <a:moveTo>
                        <a:pt x="6" y="20"/>
                      </a:moveTo>
                      <a:lnTo>
                        <a:pt x="0" y="14"/>
                      </a:lnTo>
                      <a:lnTo>
                        <a:pt x="4" y="22"/>
                      </a:lnTo>
                      <a:lnTo>
                        <a:pt x="25" y="14"/>
                      </a:lnTo>
                      <a:lnTo>
                        <a:pt x="20" y="6"/>
                      </a:lnTo>
                      <a:lnTo>
                        <a:pt x="14" y="0"/>
                      </a:lnTo>
                      <a:lnTo>
                        <a:pt x="20" y="6"/>
                      </a:lnTo>
                      <a:lnTo>
                        <a:pt x="14" y="0"/>
                      </a:lnTo>
                      <a:lnTo>
                        <a:pt x="8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6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2" name="Freeform 1020"/>
                <p:cNvSpPr>
                  <a:spLocks/>
                </p:cNvSpPr>
                <p:nvPr/>
              </p:nvSpPr>
              <p:spPr bwMode="auto">
                <a:xfrm>
                  <a:off x="3811" y="3560"/>
                  <a:ext cx="23" cy="25"/>
                </a:xfrm>
                <a:custGeom>
                  <a:avLst/>
                  <a:gdLst>
                    <a:gd name="T0" fmla="*/ 2 w 23"/>
                    <a:gd name="T1" fmla="*/ 17 h 25"/>
                    <a:gd name="T2" fmla="*/ 6 w 23"/>
                    <a:gd name="T3" fmla="*/ 21 h 25"/>
                    <a:gd name="T4" fmla="*/ 15 w 23"/>
                    <a:gd name="T5" fmla="*/ 25 h 25"/>
                    <a:gd name="T6" fmla="*/ 23 w 23"/>
                    <a:gd name="T7" fmla="*/ 5 h 25"/>
                    <a:gd name="T8" fmla="*/ 15 w 23"/>
                    <a:gd name="T9" fmla="*/ 0 h 25"/>
                    <a:gd name="T10" fmla="*/ 19 w 23"/>
                    <a:gd name="T11" fmla="*/ 5 h 25"/>
                    <a:gd name="T12" fmla="*/ 15 w 23"/>
                    <a:gd name="T13" fmla="*/ 0 h 25"/>
                    <a:gd name="T14" fmla="*/ 6 w 23"/>
                    <a:gd name="T15" fmla="*/ 0 h 25"/>
                    <a:gd name="T16" fmla="*/ 2 w 23"/>
                    <a:gd name="T17" fmla="*/ 7 h 25"/>
                    <a:gd name="T18" fmla="*/ 0 w 23"/>
                    <a:gd name="T19" fmla="*/ 15 h 25"/>
                    <a:gd name="T20" fmla="*/ 6 w 23"/>
                    <a:gd name="T21" fmla="*/ 21 h 25"/>
                    <a:gd name="T22" fmla="*/ 2 w 23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17"/>
                      </a:moveTo>
                      <a:lnTo>
                        <a:pt x="6" y="21"/>
                      </a:lnTo>
                      <a:lnTo>
                        <a:pt x="15" y="25"/>
                      </a:lnTo>
                      <a:lnTo>
                        <a:pt x="23" y="5"/>
                      </a:lnTo>
                      <a:lnTo>
                        <a:pt x="15" y="0"/>
                      </a:lnTo>
                      <a:lnTo>
                        <a:pt x="19" y="5"/>
                      </a:lnTo>
                      <a:lnTo>
                        <a:pt x="15" y="0"/>
                      </a:lnTo>
                      <a:lnTo>
                        <a:pt x="6" y="0"/>
                      </a:lnTo>
                      <a:lnTo>
                        <a:pt x="2" y="7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3" name="Freeform 1021"/>
                <p:cNvSpPr>
                  <a:spLocks/>
                </p:cNvSpPr>
                <p:nvPr/>
              </p:nvSpPr>
              <p:spPr bwMode="auto">
                <a:xfrm>
                  <a:off x="3801" y="3548"/>
                  <a:ext cx="29" cy="29"/>
                </a:xfrm>
                <a:custGeom>
                  <a:avLst/>
                  <a:gdLst>
                    <a:gd name="T0" fmla="*/ 0 w 29"/>
                    <a:gd name="T1" fmla="*/ 12 h 29"/>
                    <a:gd name="T2" fmla="*/ 2 w 29"/>
                    <a:gd name="T3" fmla="*/ 17 h 29"/>
                    <a:gd name="T4" fmla="*/ 12 w 29"/>
                    <a:gd name="T5" fmla="*/ 29 h 29"/>
                    <a:gd name="T6" fmla="*/ 29 w 29"/>
                    <a:gd name="T7" fmla="*/ 17 h 29"/>
                    <a:gd name="T8" fmla="*/ 19 w 29"/>
                    <a:gd name="T9" fmla="*/ 4 h 29"/>
                    <a:gd name="T10" fmla="*/ 21 w 29"/>
                    <a:gd name="T11" fmla="*/ 8 h 29"/>
                    <a:gd name="T12" fmla="*/ 19 w 29"/>
                    <a:gd name="T13" fmla="*/ 4 h 29"/>
                    <a:gd name="T14" fmla="*/ 12 w 29"/>
                    <a:gd name="T15" fmla="*/ 0 h 29"/>
                    <a:gd name="T16" fmla="*/ 4 w 29"/>
                    <a:gd name="T17" fmla="*/ 2 h 29"/>
                    <a:gd name="T18" fmla="*/ 0 w 29"/>
                    <a:gd name="T19" fmla="*/ 8 h 29"/>
                    <a:gd name="T20" fmla="*/ 2 w 29"/>
                    <a:gd name="T21" fmla="*/ 17 h 29"/>
                    <a:gd name="T22" fmla="*/ 0 w 29"/>
                    <a:gd name="T23" fmla="*/ 1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0" y="12"/>
                      </a:moveTo>
                      <a:lnTo>
                        <a:pt x="2" y="17"/>
                      </a:lnTo>
                      <a:lnTo>
                        <a:pt x="12" y="29"/>
                      </a:lnTo>
                      <a:lnTo>
                        <a:pt x="29" y="17"/>
                      </a:lnTo>
                      <a:lnTo>
                        <a:pt x="19" y="4"/>
                      </a:lnTo>
                      <a:lnTo>
                        <a:pt x="21" y="8"/>
                      </a:lnTo>
                      <a:lnTo>
                        <a:pt x="19" y="4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7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4" name="Freeform 1022"/>
                <p:cNvSpPr>
                  <a:spLocks/>
                </p:cNvSpPr>
                <p:nvPr/>
              </p:nvSpPr>
              <p:spPr bwMode="auto">
                <a:xfrm>
                  <a:off x="3797" y="3535"/>
                  <a:ext cx="25" cy="25"/>
                </a:xfrm>
                <a:custGeom>
                  <a:avLst/>
                  <a:gdLst>
                    <a:gd name="T0" fmla="*/ 2 w 25"/>
                    <a:gd name="T1" fmla="*/ 17 h 25"/>
                    <a:gd name="T2" fmla="*/ 0 w 25"/>
                    <a:gd name="T3" fmla="*/ 13 h 25"/>
                    <a:gd name="T4" fmla="*/ 4 w 25"/>
                    <a:gd name="T5" fmla="*/ 25 h 25"/>
                    <a:gd name="T6" fmla="*/ 25 w 25"/>
                    <a:gd name="T7" fmla="*/ 21 h 25"/>
                    <a:gd name="T8" fmla="*/ 20 w 25"/>
                    <a:gd name="T9" fmla="*/ 9 h 25"/>
                    <a:gd name="T10" fmla="*/ 18 w 25"/>
                    <a:gd name="T11" fmla="*/ 4 h 25"/>
                    <a:gd name="T12" fmla="*/ 20 w 25"/>
                    <a:gd name="T13" fmla="*/ 9 h 25"/>
                    <a:gd name="T14" fmla="*/ 16 w 25"/>
                    <a:gd name="T15" fmla="*/ 2 h 25"/>
                    <a:gd name="T16" fmla="*/ 8 w 25"/>
                    <a:gd name="T17" fmla="*/ 0 h 25"/>
                    <a:gd name="T18" fmla="*/ 2 w 25"/>
                    <a:gd name="T19" fmla="*/ 4 h 25"/>
                    <a:gd name="T20" fmla="*/ 0 w 25"/>
                    <a:gd name="T21" fmla="*/ 13 h 25"/>
                    <a:gd name="T22" fmla="*/ 2 w 25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" y="17"/>
                      </a:moveTo>
                      <a:lnTo>
                        <a:pt x="0" y="13"/>
                      </a:lnTo>
                      <a:lnTo>
                        <a:pt x="4" y="25"/>
                      </a:lnTo>
                      <a:lnTo>
                        <a:pt x="25" y="21"/>
                      </a:lnTo>
                      <a:lnTo>
                        <a:pt x="20" y="9"/>
                      </a:lnTo>
                      <a:lnTo>
                        <a:pt x="18" y="4"/>
                      </a:lnTo>
                      <a:lnTo>
                        <a:pt x="20" y="9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3"/>
                      </a:lnTo>
                      <a:lnTo>
                        <a:pt x="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5" name="Freeform 1023"/>
                <p:cNvSpPr>
                  <a:spLocks/>
                </p:cNvSpPr>
                <p:nvPr/>
              </p:nvSpPr>
              <p:spPr bwMode="auto">
                <a:xfrm>
                  <a:off x="3786" y="3523"/>
                  <a:ext cx="29" cy="29"/>
                </a:xfrm>
                <a:custGeom>
                  <a:avLst/>
                  <a:gdLst>
                    <a:gd name="T0" fmla="*/ 0 w 29"/>
                    <a:gd name="T1" fmla="*/ 10 h 29"/>
                    <a:gd name="T2" fmla="*/ 4 w 29"/>
                    <a:gd name="T3" fmla="*/ 16 h 29"/>
                    <a:gd name="T4" fmla="*/ 13 w 29"/>
                    <a:gd name="T5" fmla="*/ 29 h 29"/>
                    <a:gd name="T6" fmla="*/ 29 w 29"/>
                    <a:gd name="T7" fmla="*/ 16 h 29"/>
                    <a:gd name="T8" fmla="*/ 21 w 29"/>
                    <a:gd name="T9" fmla="*/ 4 h 29"/>
                    <a:gd name="T10" fmla="*/ 25 w 29"/>
                    <a:gd name="T11" fmla="*/ 10 h 29"/>
                    <a:gd name="T12" fmla="*/ 21 w 29"/>
                    <a:gd name="T13" fmla="*/ 4 h 29"/>
                    <a:gd name="T14" fmla="*/ 15 w 29"/>
                    <a:gd name="T15" fmla="*/ 0 h 29"/>
                    <a:gd name="T16" fmla="*/ 6 w 29"/>
                    <a:gd name="T17" fmla="*/ 2 h 29"/>
                    <a:gd name="T18" fmla="*/ 2 w 29"/>
                    <a:gd name="T19" fmla="*/ 8 h 29"/>
                    <a:gd name="T20" fmla="*/ 4 w 29"/>
                    <a:gd name="T21" fmla="*/ 16 h 29"/>
                    <a:gd name="T22" fmla="*/ 0 w 29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0" y="10"/>
                      </a:moveTo>
                      <a:lnTo>
                        <a:pt x="4" y="16"/>
                      </a:lnTo>
                      <a:lnTo>
                        <a:pt x="13" y="29"/>
                      </a:lnTo>
                      <a:lnTo>
                        <a:pt x="29" y="16"/>
                      </a:lnTo>
                      <a:lnTo>
                        <a:pt x="21" y="4"/>
                      </a:lnTo>
                      <a:lnTo>
                        <a:pt x="25" y="10"/>
                      </a:lnTo>
                      <a:lnTo>
                        <a:pt x="21" y="4"/>
                      </a:lnTo>
                      <a:lnTo>
                        <a:pt x="15" y="0"/>
                      </a:lnTo>
                      <a:lnTo>
                        <a:pt x="6" y="2"/>
                      </a:lnTo>
                      <a:lnTo>
                        <a:pt x="2" y="8"/>
                      </a:lnTo>
                      <a:lnTo>
                        <a:pt x="4" y="16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6" name="Freeform 1024"/>
                <p:cNvSpPr>
                  <a:spLocks/>
                </p:cNvSpPr>
                <p:nvPr/>
              </p:nvSpPr>
              <p:spPr bwMode="auto">
                <a:xfrm>
                  <a:off x="3786" y="3512"/>
                  <a:ext cx="25" cy="21"/>
                </a:xfrm>
                <a:custGeom>
                  <a:avLst/>
                  <a:gdLst>
                    <a:gd name="T0" fmla="*/ 4 w 25"/>
                    <a:gd name="T1" fmla="*/ 21 h 21"/>
                    <a:gd name="T2" fmla="*/ 0 w 25"/>
                    <a:gd name="T3" fmla="*/ 13 h 21"/>
                    <a:gd name="T4" fmla="*/ 0 w 25"/>
                    <a:gd name="T5" fmla="*/ 21 h 21"/>
                    <a:gd name="T6" fmla="*/ 25 w 25"/>
                    <a:gd name="T7" fmla="*/ 21 h 21"/>
                    <a:gd name="T8" fmla="*/ 25 w 25"/>
                    <a:gd name="T9" fmla="*/ 13 h 21"/>
                    <a:gd name="T10" fmla="*/ 21 w 25"/>
                    <a:gd name="T11" fmla="*/ 5 h 21"/>
                    <a:gd name="T12" fmla="*/ 25 w 25"/>
                    <a:gd name="T13" fmla="*/ 13 h 21"/>
                    <a:gd name="T14" fmla="*/ 21 w 25"/>
                    <a:gd name="T15" fmla="*/ 2 h 21"/>
                    <a:gd name="T16" fmla="*/ 13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4 w 25"/>
                    <a:gd name="T23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4" y="21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21" y="5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7" name="Freeform 1025"/>
                <p:cNvSpPr>
                  <a:spLocks/>
                </p:cNvSpPr>
                <p:nvPr/>
              </p:nvSpPr>
              <p:spPr bwMode="auto">
                <a:xfrm>
                  <a:off x="3778" y="3504"/>
                  <a:ext cx="29" cy="29"/>
                </a:xfrm>
                <a:custGeom>
                  <a:avLst/>
                  <a:gdLst>
                    <a:gd name="T0" fmla="*/ 0 w 29"/>
                    <a:gd name="T1" fmla="*/ 13 h 29"/>
                    <a:gd name="T2" fmla="*/ 4 w 29"/>
                    <a:gd name="T3" fmla="*/ 21 h 29"/>
                    <a:gd name="T4" fmla="*/ 12 w 29"/>
                    <a:gd name="T5" fmla="*/ 29 h 29"/>
                    <a:gd name="T6" fmla="*/ 29 w 29"/>
                    <a:gd name="T7" fmla="*/ 13 h 29"/>
                    <a:gd name="T8" fmla="*/ 21 w 29"/>
                    <a:gd name="T9" fmla="*/ 4 h 29"/>
                    <a:gd name="T10" fmla="*/ 25 w 29"/>
                    <a:gd name="T11" fmla="*/ 13 h 29"/>
                    <a:gd name="T12" fmla="*/ 21 w 29"/>
                    <a:gd name="T13" fmla="*/ 4 h 29"/>
                    <a:gd name="T14" fmla="*/ 12 w 29"/>
                    <a:gd name="T15" fmla="*/ 0 h 29"/>
                    <a:gd name="T16" fmla="*/ 4 w 29"/>
                    <a:gd name="T17" fmla="*/ 4 h 29"/>
                    <a:gd name="T18" fmla="*/ 0 w 29"/>
                    <a:gd name="T19" fmla="*/ 13 h 29"/>
                    <a:gd name="T20" fmla="*/ 4 w 29"/>
                    <a:gd name="T21" fmla="*/ 21 h 29"/>
                    <a:gd name="T22" fmla="*/ 0 w 29"/>
                    <a:gd name="T23" fmla="*/ 1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0" y="13"/>
                      </a:moveTo>
                      <a:lnTo>
                        <a:pt x="4" y="21"/>
                      </a:lnTo>
                      <a:lnTo>
                        <a:pt x="12" y="29"/>
                      </a:lnTo>
                      <a:lnTo>
                        <a:pt x="29" y="13"/>
                      </a:lnTo>
                      <a:lnTo>
                        <a:pt x="21" y="4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8" name="Freeform 1026"/>
                <p:cNvSpPr>
                  <a:spLocks/>
                </p:cNvSpPr>
                <p:nvPr/>
              </p:nvSpPr>
              <p:spPr bwMode="auto">
                <a:xfrm>
                  <a:off x="3778" y="3494"/>
                  <a:ext cx="25" cy="23"/>
                </a:xfrm>
                <a:custGeom>
                  <a:avLst/>
                  <a:gdLst>
                    <a:gd name="T0" fmla="*/ 2 w 25"/>
                    <a:gd name="T1" fmla="*/ 16 h 23"/>
                    <a:gd name="T2" fmla="*/ 0 w 25"/>
                    <a:gd name="T3" fmla="*/ 12 h 23"/>
                    <a:gd name="T4" fmla="*/ 0 w 25"/>
                    <a:gd name="T5" fmla="*/ 23 h 23"/>
                    <a:gd name="T6" fmla="*/ 25 w 25"/>
                    <a:gd name="T7" fmla="*/ 23 h 23"/>
                    <a:gd name="T8" fmla="*/ 25 w 25"/>
                    <a:gd name="T9" fmla="*/ 12 h 23"/>
                    <a:gd name="T10" fmla="*/ 23 w 25"/>
                    <a:gd name="T11" fmla="*/ 8 h 23"/>
                    <a:gd name="T12" fmla="*/ 25 w 25"/>
                    <a:gd name="T13" fmla="*/ 12 h 23"/>
                    <a:gd name="T14" fmla="*/ 21 w 25"/>
                    <a:gd name="T15" fmla="*/ 2 h 23"/>
                    <a:gd name="T16" fmla="*/ 12 w 25"/>
                    <a:gd name="T17" fmla="*/ 0 h 23"/>
                    <a:gd name="T18" fmla="*/ 4 w 25"/>
                    <a:gd name="T19" fmla="*/ 2 h 23"/>
                    <a:gd name="T20" fmla="*/ 0 w 25"/>
                    <a:gd name="T21" fmla="*/ 12 h 23"/>
                    <a:gd name="T22" fmla="*/ 2 w 25"/>
                    <a:gd name="T23" fmla="*/ 16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" y="16"/>
                      </a:moveTo>
                      <a:lnTo>
                        <a:pt x="0" y="12"/>
                      </a:lnTo>
                      <a:lnTo>
                        <a:pt x="0" y="23"/>
                      </a:lnTo>
                      <a:lnTo>
                        <a:pt x="25" y="23"/>
                      </a:lnTo>
                      <a:lnTo>
                        <a:pt x="25" y="12"/>
                      </a:lnTo>
                      <a:lnTo>
                        <a:pt x="23" y="8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2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79" name="Freeform 1027"/>
                <p:cNvSpPr>
                  <a:spLocks/>
                </p:cNvSpPr>
                <p:nvPr/>
              </p:nvSpPr>
              <p:spPr bwMode="auto">
                <a:xfrm>
                  <a:off x="3774" y="3487"/>
                  <a:ext cx="27" cy="23"/>
                </a:xfrm>
                <a:custGeom>
                  <a:avLst/>
                  <a:gdLst>
                    <a:gd name="T0" fmla="*/ 0 w 27"/>
                    <a:gd name="T1" fmla="*/ 11 h 23"/>
                    <a:gd name="T2" fmla="*/ 2 w 27"/>
                    <a:gd name="T3" fmla="*/ 15 h 23"/>
                    <a:gd name="T4" fmla="*/ 6 w 27"/>
                    <a:gd name="T5" fmla="*/ 23 h 23"/>
                    <a:gd name="T6" fmla="*/ 27 w 27"/>
                    <a:gd name="T7" fmla="*/ 15 h 23"/>
                    <a:gd name="T8" fmla="*/ 23 w 27"/>
                    <a:gd name="T9" fmla="*/ 7 h 23"/>
                    <a:gd name="T10" fmla="*/ 25 w 27"/>
                    <a:gd name="T11" fmla="*/ 11 h 23"/>
                    <a:gd name="T12" fmla="*/ 23 w 27"/>
                    <a:gd name="T13" fmla="*/ 7 h 23"/>
                    <a:gd name="T14" fmla="*/ 16 w 27"/>
                    <a:gd name="T15" fmla="*/ 0 h 23"/>
                    <a:gd name="T16" fmla="*/ 10 w 27"/>
                    <a:gd name="T17" fmla="*/ 0 h 23"/>
                    <a:gd name="T18" fmla="*/ 2 w 27"/>
                    <a:gd name="T19" fmla="*/ 7 h 23"/>
                    <a:gd name="T20" fmla="*/ 2 w 27"/>
                    <a:gd name="T21" fmla="*/ 15 h 23"/>
                    <a:gd name="T22" fmla="*/ 0 w 27"/>
                    <a:gd name="T23" fmla="*/ 1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0" y="11"/>
                      </a:moveTo>
                      <a:lnTo>
                        <a:pt x="2" y="15"/>
                      </a:lnTo>
                      <a:lnTo>
                        <a:pt x="6" y="23"/>
                      </a:lnTo>
                      <a:lnTo>
                        <a:pt x="27" y="15"/>
                      </a:lnTo>
                      <a:lnTo>
                        <a:pt x="23" y="7"/>
                      </a:lnTo>
                      <a:lnTo>
                        <a:pt x="25" y="11"/>
                      </a:lnTo>
                      <a:lnTo>
                        <a:pt x="23" y="7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2" y="7"/>
                      </a:lnTo>
                      <a:lnTo>
                        <a:pt x="2" y="15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0" name="Freeform 1028"/>
                <p:cNvSpPr>
                  <a:spLocks/>
                </p:cNvSpPr>
                <p:nvPr/>
              </p:nvSpPr>
              <p:spPr bwMode="auto">
                <a:xfrm>
                  <a:off x="3774" y="3481"/>
                  <a:ext cx="25" cy="21"/>
                </a:xfrm>
                <a:custGeom>
                  <a:avLst/>
                  <a:gdLst>
                    <a:gd name="T0" fmla="*/ 4 w 25"/>
                    <a:gd name="T1" fmla="*/ 4 h 21"/>
                    <a:gd name="T2" fmla="*/ 0 w 25"/>
                    <a:gd name="T3" fmla="*/ 13 h 21"/>
                    <a:gd name="T4" fmla="*/ 0 w 25"/>
                    <a:gd name="T5" fmla="*/ 17 h 21"/>
                    <a:gd name="T6" fmla="*/ 25 w 25"/>
                    <a:gd name="T7" fmla="*/ 17 h 21"/>
                    <a:gd name="T8" fmla="*/ 25 w 25"/>
                    <a:gd name="T9" fmla="*/ 13 h 21"/>
                    <a:gd name="T10" fmla="*/ 21 w 25"/>
                    <a:gd name="T11" fmla="*/ 21 h 21"/>
                    <a:gd name="T12" fmla="*/ 25 w 25"/>
                    <a:gd name="T13" fmla="*/ 13 h 21"/>
                    <a:gd name="T14" fmla="*/ 21 w 25"/>
                    <a:gd name="T15" fmla="*/ 2 h 21"/>
                    <a:gd name="T16" fmla="*/ 12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4 w 25"/>
                    <a:gd name="T23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4" y="4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1" name="Freeform 1029"/>
                <p:cNvSpPr>
                  <a:spLocks/>
                </p:cNvSpPr>
                <p:nvPr/>
              </p:nvSpPr>
              <p:spPr bwMode="auto">
                <a:xfrm>
                  <a:off x="3778" y="3473"/>
                  <a:ext cx="29" cy="29"/>
                </a:xfrm>
                <a:custGeom>
                  <a:avLst/>
                  <a:gdLst>
                    <a:gd name="T0" fmla="*/ 6 w 29"/>
                    <a:gd name="T1" fmla="*/ 14 h 29"/>
                    <a:gd name="T2" fmla="*/ 8 w 29"/>
                    <a:gd name="T3" fmla="*/ 4 h 29"/>
                    <a:gd name="T4" fmla="*/ 0 w 29"/>
                    <a:gd name="T5" fmla="*/ 12 h 29"/>
                    <a:gd name="T6" fmla="*/ 17 w 29"/>
                    <a:gd name="T7" fmla="*/ 29 h 29"/>
                    <a:gd name="T8" fmla="*/ 25 w 29"/>
                    <a:gd name="T9" fmla="*/ 21 h 29"/>
                    <a:gd name="T10" fmla="*/ 27 w 29"/>
                    <a:gd name="T11" fmla="*/ 10 h 29"/>
                    <a:gd name="T12" fmla="*/ 25 w 29"/>
                    <a:gd name="T13" fmla="*/ 21 h 29"/>
                    <a:gd name="T14" fmla="*/ 29 w 29"/>
                    <a:gd name="T15" fmla="*/ 12 h 29"/>
                    <a:gd name="T16" fmla="*/ 25 w 29"/>
                    <a:gd name="T17" fmla="*/ 4 h 29"/>
                    <a:gd name="T18" fmla="*/ 17 w 29"/>
                    <a:gd name="T19" fmla="*/ 0 h 29"/>
                    <a:gd name="T20" fmla="*/ 8 w 29"/>
                    <a:gd name="T21" fmla="*/ 4 h 29"/>
                    <a:gd name="T22" fmla="*/ 6 w 29"/>
                    <a:gd name="T2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6" y="14"/>
                      </a:moveTo>
                      <a:lnTo>
                        <a:pt x="8" y="4"/>
                      </a:lnTo>
                      <a:lnTo>
                        <a:pt x="0" y="12"/>
                      </a:lnTo>
                      <a:lnTo>
                        <a:pt x="17" y="29"/>
                      </a:lnTo>
                      <a:lnTo>
                        <a:pt x="25" y="21"/>
                      </a:lnTo>
                      <a:lnTo>
                        <a:pt x="27" y="10"/>
                      </a:lnTo>
                      <a:lnTo>
                        <a:pt x="25" y="21"/>
                      </a:lnTo>
                      <a:lnTo>
                        <a:pt x="29" y="12"/>
                      </a:lnTo>
                      <a:lnTo>
                        <a:pt x="25" y="4"/>
                      </a:lnTo>
                      <a:lnTo>
                        <a:pt x="17" y="0"/>
                      </a:lnTo>
                      <a:lnTo>
                        <a:pt x="8" y="4"/>
                      </a:lnTo>
                      <a:lnTo>
                        <a:pt x="6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2" name="Freeform 1030"/>
                <p:cNvSpPr>
                  <a:spLocks/>
                </p:cNvSpPr>
                <p:nvPr/>
              </p:nvSpPr>
              <p:spPr bwMode="auto">
                <a:xfrm>
                  <a:off x="3780" y="3458"/>
                  <a:ext cx="25" cy="29"/>
                </a:xfrm>
                <a:custGeom>
                  <a:avLst/>
                  <a:gdLst>
                    <a:gd name="T0" fmla="*/ 2 w 25"/>
                    <a:gd name="T1" fmla="*/ 2 h 29"/>
                    <a:gd name="T2" fmla="*/ 0 w 25"/>
                    <a:gd name="T3" fmla="*/ 13 h 29"/>
                    <a:gd name="T4" fmla="*/ 4 w 25"/>
                    <a:gd name="T5" fmla="*/ 29 h 29"/>
                    <a:gd name="T6" fmla="*/ 25 w 25"/>
                    <a:gd name="T7" fmla="*/ 25 h 29"/>
                    <a:gd name="T8" fmla="*/ 21 w 25"/>
                    <a:gd name="T9" fmla="*/ 8 h 29"/>
                    <a:gd name="T10" fmla="*/ 19 w 25"/>
                    <a:gd name="T11" fmla="*/ 19 h 29"/>
                    <a:gd name="T12" fmla="*/ 21 w 25"/>
                    <a:gd name="T13" fmla="*/ 8 h 29"/>
                    <a:gd name="T14" fmla="*/ 17 w 25"/>
                    <a:gd name="T15" fmla="*/ 2 h 29"/>
                    <a:gd name="T16" fmla="*/ 8 w 25"/>
                    <a:gd name="T17" fmla="*/ 0 h 29"/>
                    <a:gd name="T18" fmla="*/ 2 w 25"/>
                    <a:gd name="T19" fmla="*/ 4 h 29"/>
                    <a:gd name="T20" fmla="*/ 0 w 25"/>
                    <a:gd name="T21" fmla="*/ 13 h 29"/>
                    <a:gd name="T22" fmla="*/ 2 w 25"/>
                    <a:gd name="T23" fmla="*/ 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2" y="2"/>
                      </a:moveTo>
                      <a:lnTo>
                        <a:pt x="0" y="13"/>
                      </a:lnTo>
                      <a:lnTo>
                        <a:pt x="4" y="29"/>
                      </a:lnTo>
                      <a:lnTo>
                        <a:pt x="25" y="25"/>
                      </a:lnTo>
                      <a:lnTo>
                        <a:pt x="21" y="8"/>
                      </a:lnTo>
                      <a:lnTo>
                        <a:pt x="19" y="19"/>
                      </a:lnTo>
                      <a:lnTo>
                        <a:pt x="21" y="8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3"/>
                      </a:lnTo>
                      <a:lnTo>
                        <a:pt x="2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3" name="Freeform 1031"/>
                <p:cNvSpPr>
                  <a:spLocks/>
                </p:cNvSpPr>
                <p:nvPr/>
              </p:nvSpPr>
              <p:spPr bwMode="auto">
                <a:xfrm>
                  <a:off x="3782" y="3452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4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1 h 25"/>
                    <a:gd name="T10" fmla="*/ 0 w 25"/>
                    <a:gd name="T11" fmla="*/ 12 h 25"/>
                    <a:gd name="T12" fmla="*/ 21 w 25"/>
                    <a:gd name="T13" fmla="*/ 21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4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1"/>
                      </a:lnTo>
                      <a:lnTo>
                        <a:pt x="0" y="12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4" name="Freeform 1032"/>
                <p:cNvSpPr>
                  <a:spLocks/>
                </p:cNvSpPr>
                <p:nvPr/>
              </p:nvSpPr>
              <p:spPr bwMode="auto">
                <a:xfrm>
                  <a:off x="3782" y="3460"/>
                  <a:ext cx="25" cy="21"/>
                </a:xfrm>
                <a:custGeom>
                  <a:avLst/>
                  <a:gdLst>
                    <a:gd name="T0" fmla="*/ 19 w 25"/>
                    <a:gd name="T1" fmla="*/ 0 h 21"/>
                    <a:gd name="T2" fmla="*/ 25 w 25"/>
                    <a:gd name="T3" fmla="*/ 9 h 21"/>
                    <a:gd name="T4" fmla="*/ 25 w 25"/>
                    <a:gd name="T5" fmla="*/ 4 h 21"/>
                    <a:gd name="T6" fmla="*/ 0 w 25"/>
                    <a:gd name="T7" fmla="*/ 4 h 21"/>
                    <a:gd name="T8" fmla="*/ 0 w 25"/>
                    <a:gd name="T9" fmla="*/ 9 h 21"/>
                    <a:gd name="T10" fmla="*/ 6 w 25"/>
                    <a:gd name="T11" fmla="*/ 17 h 21"/>
                    <a:gd name="T12" fmla="*/ 0 w 25"/>
                    <a:gd name="T13" fmla="*/ 9 h 21"/>
                    <a:gd name="T14" fmla="*/ 4 w 25"/>
                    <a:gd name="T15" fmla="*/ 17 h 21"/>
                    <a:gd name="T16" fmla="*/ 13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9 h 21"/>
                    <a:gd name="T22" fmla="*/ 19 w 25"/>
                    <a:gd name="T23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19" y="0"/>
                      </a:moveTo>
                      <a:lnTo>
                        <a:pt x="25" y="9"/>
                      </a:lnTo>
                      <a:lnTo>
                        <a:pt x="25" y="4"/>
                      </a:lnTo>
                      <a:lnTo>
                        <a:pt x="0" y="4"/>
                      </a:lnTo>
                      <a:lnTo>
                        <a:pt x="0" y="9"/>
                      </a:lnTo>
                      <a:lnTo>
                        <a:pt x="6" y="17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3" y="21"/>
                      </a:ln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5" name="Freeform 1033"/>
                <p:cNvSpPr>
                  <a:spLocks/>
                </p:cNvSpPr>
                <p:nvPr/>
              </p:nvSpPr>
              <p:spPr bwMode="auto">
                <a:xfrm>
                  <a:off x="3788" y="3460"/>
                  <a:ext cx="29" cy="27"/>
                </a:xfrm>
                <a:custGeom>
                  <a:avLst/>
                  <a:gdLst>
                    <a:gd name="T0" fmla="*/ 15 w 29"/>
                    <a:gd name="T1" fmla="*/ 6 h 27"/>
                    <a:gd name="T2" fmla="*/ 25 w 29"/>
                    <a:gd name="T3" fmla="*/ 9 h 27"/>
                    <a:gd name="T4" fmla="*/ 13 w 29"/>
                    <a:gd name="T5" fmla="*/ 0 h 27"/>
                    <a:gd name="T6" fmla="*/ 0 w 29"/>
                    <a:gd name="T7" fmla="*/ 17 h 27"/>
                    <a:gd name="T8" fmla="*/ 13 w 29"/>
                    <a:gd name="T9" fmla="*/ 25 h 27"/>
                    <a:gd name="T10" fmla="*/ 23 w 29"/>
                    <a:gd name="T11" fmla="*/ 27 h 27"/>
                    <a:gd name="T12" fmla="*/ 13 w 29"/>
                    <a:gd name="T13" fmla="*/ 25 h 27"/>
                    <a:gd name="T14" fmla="*/ 21 w 29"/>
                    <a:gd name="T15" fmla="*/ 27 h 27"/>
                    <a:gd name="T16" fmla="*/ 27 w 29"/>
                    <a:gd name="T17" fmla="*/ 23 h 27"/>
                    <a:gd name="T18" fmla="*/ 29 w 29"/>
                    <a:gd name="T19" fmla="*/ 15 h 27"/>
                    <a:gd name="T20" fmla="*/ 25 w 29"/>
                    <a:gd name="T21" fmla="*/ 9 h 27"/>
                    <a:gd name="T22" fmla="*/ 15 w 29"/>
                    <a:gd name="T23" fmla="*/ 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5" y="6"/>
                      </a:moveTo>
                      <a:lnTo>
                        <a:pt x="25" y="9"/>
                      </a:lnTo>
                      <a:lnTo>
                        <a:pt x="13" y="0"/>
                      </a:lnTo>
                      <a:lnTo>
                        <a:pt x="0" y="17"/>
                      </a:lnTo>
                      <a:lnTo>
                        <a:pt x="13" y="25"/>
                      </a:lnTo>
                      <a:lnTo>
                        <a:pt x="23" y="27"/>
                      </a:lnTo>
                      <a:lnTo>
                        <a:pt x="13" y="25"/>
                      </a:lnTo>
                      <a:lnTo>
                        <a:pt x="21" y="27"/>
                      </a:lnTo>
                      <a:lnTo>
                        <a:pt x="27" y="23"/>
                      </a:lnTo>
                      <a:lnTo>
                        <a:pt x="29" y="15"/>
                      </a:lnTo>
                      <a:lnTo>
                        <a:pt x="25" y="9"/>
                      </a:lnTo>
                      <a:lnTo>
                        <a:pt x="15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6" name="Freeform 1034"/>
                <p:cNvSpPr>
                  <a:spLocks/>
                </p:cNvSpPr>
                <p:nvPr/>
              </p:nvSpPr>
              <p:spPr bwMode="auto">
                <a:xfrm>
                  <a:off x="3803" y="3462"/>
                  <a:ext cx="23" cy="25"/>
                </a:xfrm>
                <a:custGeom>
                  <a:avLst/>
                  <a:gdLst>
                    <a:gd name="T0" fmla="*/ 21 w 23"/>
                    <a:gd name="T1" fmla="*/ 4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7 w 23"/>
                    <a:gd name="T9" fmla="*/ 21 h 25"/>
                    <a:gd name="T10" fmla="*/ 4 w 23"/>
                    <a:gd name="T11" fmla="*/ 17 h 25"/>
                    <a:gd name="T12" fmla="*/ 17 w 23"/>
                    <a:gd name="T13" fmla="*/ 21 h 25"/>
                    <a:gd name="T14" fmla="*/ 23 w 23"/>
                    <a:gd name="T15" fmla="*/ 15 h 25"/>
                    <a:gd name="T16" fmla="*/ 23 w 23"/>
                    <a:gd name="T17" fmla="*/ 7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21 w 23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4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1"/>
                      </a:lnTo>
                      <a:lnTo>
                        <a:pt x="4" y="17"/>
                      </a:lnTo>
                      <a:lnTo>
                        <a:pt x="17" y="21"/>
                      </a:lnTo>
                      <a:lnTo>
                        <a:pt x="23" y="15"/>
                      </a:lnTo>
                      <a:lnTo>
                        <a:pt x="23" y="7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7" name="Freeform 1035"/>
                <p:cNvSpPr>
                  <a:spLocks/>
                </p:cNvSpPr>
                <p:nvPr/>
              </p:nvSpPr>
              <p:spPr bwMode="auto">
                <a:xfrm>
                  <a:off x="3807" y="3466"/>
                  <a:ext cx="25" cy="26"/>
                </a:xfrm>
                <a:custGeom>
                  <a:avLst/>
                  <a:gdLst>
                    <a:gd name="T0" fmla="*/ 13 w 25"/>
                    <a:gd name="T1" fmla="*/ 5 h 26"/>
                    <a:gd name="T2" fmla="*/ 23 w 25"/>
                    <a:gd name="T3" fmla="*/ 9 h 26"/>
                    <a:gd name="T4" fmla="*/ 17 w 25"/>
                    <a:gd name="T5" fmla="*/ 0 h 26"/>
                    <a:gd name="T6" fmla="*/ 0 w 25"/>
                    <a:gd name="T7" fmla="*/ 13 h 26"/>
                    <a:gd name="T8" fmla="*/ 6 w 25"/>
                    <a:gd name="T9" fmla="*/ 21 h 26"/>
                    <a:gd name="T10" fmla="*/ 17 w 25"/>
                    <a:gd name="T11" fmla="*/ 26 h 26"/>
                    <a:gd name="T12" fmla="*/ 6 w 25"/>
                    <a:gd name="T13" fmla="*/ 21 h 26"/>
                    <a:gd name="T14" fmla="*/ 15 w 25"/>
                    <a:gd name="T15" fmla="*/ 26 h 26"/>
                    <a:gd name="T16" fmla="*/ 21 w 25"/>
                    <a:gd name="T17" fmla="*/ 23 h 26"/>
                    <a:gd name="T18" fmla="*/ 25 w 25"/>
                    <a:gd name="T19" fmla="*/ 17 h 26"/>
                    <a:gd name="T20" fmla="*/ 23 w 25"/>
                    <a:gd name="T21" fmla="*/ 9 h 26"/>
                    <a:gd name="T22" fmla="*/ 13 w 25"/>
                    <a:gd name="T23" fmla="*/ 5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13" y="5"/>
                      </a:moveTo>
                      <a:lnTo>
                        <a:pt x="23" y="9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6" y="21"/>
                      </a:lnTo>
                      <a:lnTo>
                        <a:pt x="17" y="26"/>
                      </a:lnTo>
                      <a:lnTo>
                        <a:pt x="6" y="21"/>
                      </a:lnTo>
                      <a:lnTo>
                        <a:pt x="15" y="26"/>
                      </a:lnTo>
                      <a:lnTo>
                        <a:pt x="21" y="23"/>
                      </a:lnTo>
                      <a:lnTo>
                        <a:pt x="25" y="17"/>
                      </a:lnTo>
                      <a:lnTo>
                        <a:pt x="23" y="9"/>
                      </a:lnTo>
                      <a:lnTo>
                        <a:pt x="13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8" name="Freeform 1036"/>
                <p:cNvSpPr>
                  <a:spLocks/>
                </p:cNvSpPr>
                <p:nvPr/>
              </p:nvSpPr>
              <p:spPr bwMode="auto">
                <a:xfrm>
                  <a:off x="3820" y="3466"/>
                  <a:ext cx="31" cy="26"/>
                </a:xfrm>
                <a:custGeom>
                  <a:avLst/>
                  <a:gdLst>
                    <a:gd name="T0" fmla="*/ 6 w 31"/>
                    <a:gd name="T1" fmla="*/ 11 h 26"/>
                    <a:gd name="T2" fmla="*/ 16 w 31"/>
                    <a:gd name="T3" fmla="*/ 0 h 26"/>
                    <a:gd name="T4" fmla="*/ 0 w 31"/>
                    <a:gd name="T5" fmla="*/ 5 h 26"/>
                    <a:gd name="T6" fmla="*/ 4 w 31"/>
                    <a:gd name="T7" fmla="*/ 26 h 26"/>
                    <a:gd name="T8" fmla="*/ 20 w 31"/>
                    <a:gd name="T9" fmla="*/ 21 h 26"/>
                    <a:gd name="T10" fmla="*/ 31 w 31"/>
                    <a:gd name="T11" fmla="*/ 11 h 26"/>
                    <a:gd name="T12" fmla="*/ 20 w 31"/>
                    <a:gd name="T13" fmla="*/ 21 h 26"/>
                    <a:gd name="T14" fmla="*/ 27 w 31"/>
                    <a:gd name="T15" fmla="*/ 17 h 26"/>
                    <a:gd name="T16" fmla="*/ 29 w 31"/>
                    <a:gd name="T17" fmla="*/ 9 h 26"/>
                    <a:gd name="T18" fmla="*/ 25 w 31"/>
                    <a:gd name="T19" fmla="*/ 3 h 26"/>
                    <a:gd name="T20" fmla="*/ 16 w 31"/>
                    <a:gd name="T21" fmla="*/ 0 h 26"/>
                    <a:gd name="T22" fmla="*/ 6 w 31"/>
                    <a:gd name="T23" fmla="*/ 11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6">
                      <a:moveTo>
                        <a:pt x="6" y="11"/>
                      </a:moveTo>
                      <a:lnTo>
                        <a:pt x="16" y="0"/>
                      </a:lnTo>
                      <a:lnTo>
                        <a:pt x="0" y="5"/>
                      </a:lnTo>
                      <a:lnTo>
                        <a:pt x="4" y="26"/>
                      </a:lnTo>
                      <a:lnTo>
                        <a:pt x="20" y="21"/>
                      </a:lnTo>
                      <a:lnTo>
                        <a:pt x="31" y="11"/>
                      </a:lnTo>
                      <a:lnTo>
                        <a:pt x="20" y="21"/>
                      </a:lnTo>
                      <a:lnTo>
                        <a:pt x="27" y="17"/>
                      </a:lnTo>
                      <a:lnTo>
                        <a:pt x="29" y="9"/>
                      </a:lnTo>
                      <a:lnTo>
                        <a:pt x="25" y="3"/>
                      </a:lnTo>
                      <a:lnTo>
                        <a:pt x="16" y="0"/>
                      </a:lnTo>
                      <a:lnTo>
                        <a:pt x="6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89" name="Freeform 1037"/>
                <p:cNvSpPr>
                  <a:spLocks/>
                </p:cNvSpPr>
                <p:nvPr/>
              </p:nvSpPr>
              <p:spPr bwMode="auto">
                <a:xfrm>
                  <a:off x="3826" y="3460"/>
                  <a:ext cx="25" cy="17"/>
                </a:xfrm>
                <a:custGeom>
                  <a:avLst/>
                  <a:gdLst>
                    <a:gd name="T0" fmla="*/ 25 w 25"/>
                    <a:gd name="T1" fmla="*/ 13 h 17"/>
                    <a:gd name="T2" fmla="*/ 0 w 25"/>
                    <a:gd name="T3" fmla="*/ 13 h 17"/>
                    <a:gd name="T4" fmla="*/ 0 w 25"/>
                    <a:gd name="T5" fmla="*/ 17 h 17"/>
                    <a:gd name="T6" fmla="*/ 25 w 25"/>
                    <a:gd name="T7" fmla="*/ 17 h 17"/>
                    <a:gd name="T8" fmla="*/ 25 w 25"/>
                    <a:gd name="T9" fmla="*/ 13 h 17"/>
                    <a:gd name="T10" fmla="*/ 0 w 25"/>
                    <a:gd name="T11" fmla="*/ 13 h 17"/>
                    <a:gd name="T12" fmla="*/ 25 w 25"/>
                    <a:gd name="T13" fmla="*/ 13 h 17"/>
                    <a:gd name="T14" fmla="*/ 21 w 25"/>
                    <a:gd name="T15" fmla="*/ 2 h 17"/>
                    <a:gd name="T16" fmla="*/ 12 w 25"/>
                    <a:gd name="T17" fmla="*/ 0 h 17"/>
                    <a:gd name="T18" fmla="*/ 4 w 25"/>
                    <a:gd name="T19" fmla="*/ 2 h 17"/>
                    <a:gd name="T20" fmla="*/ 0 w 25"/>
                    <a:gd name="T21" fmla="*/ 13 h 17"/>
                    <a:gd name="T22" fmla="*/ 25 w 25"/>
                    <a:gd name="T23" fmla="*/ 13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7">
                      <a:moveTo>
                        <a:pt x="25" y="13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0" y="1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0" name="Freeform 1038"/>
                <p:cNvSpPr>
                  <a:spLocks/>
                </p:cNvSpPr>
                <p:nvPr/>
              </p:nvSpPr>
              <p:spPr bwMode="auto">
                <a:xfrm>
                  <a:off x="3826" y="3471"/>
                  <a:ext cx="25" cy="23"/>
                </a:xfrm>
                <a:custGeom>
                  <a:avLst/>
                  <a:gdLst>
                    <a:gd name="T0" fmla="*/ 14 w 25"/>
                    <a:gd name="T1" fmla="*/ 0 h 23"/>
                    <a:gd name="T2" fmla="*/ 25 w 25"/>
                    <a:gd name="T3" fmla="*/ 10 h 23"/>
                    <a:gd name="T4" fmla="*/ 25 w 25"/>
                    <a:gd name="T5" fmla="*/ 2 h 23"/>
                    <a:gd name="T6" fmla="*/ 0 w 25"/>
                    <a:gd name="T7" fmla="*/ 2 h 23"/>
                    <a:gd name="T8" fmla="*/ 0 w 25"/>
                    <a:gd name="T9" fmla="*/ 10 h 23"/>
                    <a:gd name="T10" fmla="*/ 10 w 25"/>
                    <a:gd name="T11" fmla="*/ 21 h 23"/>
                    <a:gd name="T12" fmla="*/ 0 w 25"/>
                    <a:gd name="T13" fmla="*/ 10 h 23"/>
                    <a:gd name="T14" fmla="*/ 4 w 25"/>
                    <a:gd name="T15" fmla="*/ 18 h 23"/>
                    <a:gd name="T16" fmla="*/ 12 w 25"/>
                    <a:gd name="T17" fmla="*/ 23 h 23"/>
                    <a:gd name="T18" fmla="*/ 21 w 25"/>
                    <a:gd name="T19" fmla="*/ 18 h 23"/>
                    <a:gd name="T20" fmla="*/ 25 w 25"/>
                    <a:gd name="T21" fmla="*/ 10 h 23"/>
                    <a:gd name="T22" fmla="*/ 14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4" y="0"/>
                      </a:moveTo>
                      <a:lnTo>
                        <a:pt x="25" y="10"/>
                      </a:lnTo>
                      <a:lnTo>
                        <a:pt x="25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10" y="21"/>
                      </a:lnTo>
                      <a:lnTo>
                        <a:pt x="0" y="10"/>
                      </a:lnTo>
                      <a:lnTo>
                        <a:pt x="4" y="18"/>
                      </a:lnTo>
                      <a:lnTo>
                        <a:pt x="12" y="23"/>
                      </a:lnTo>
                      <a:lnTo>
                        <a:pt x="21" y="18"/>
                      </a:lnTo>
                      <a:lnTo>
                        <a:pt x="25" y="1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1" name="Freeform 1039"/>
                <p:cNvSpPr>
                  <a:spLocks/>
                </p:cNvSpPr>
                <p:nvPr/>
              </p:nvSpPr>
              <p:spPr bwMode="auto">
                <a:xfrm>
                  <a:off x="3836" y="3471"/>
                  <a:ext cx="25" cy="27"/>
                </a:xfrm>
                <a:custGeom>
                  <a:avLst/>
                  <a:gdLst>
                    <a:gd name="T0" fmla="*/ 15 w 25"/>
                    <a:gd name="T1" fmla="*/ 2 h 27"/>
                    <a:gd name="T2" fmla="*/ 17 w 25"/>
                    <a:gd name="T3" fmla="*/ 4 h 27"/>
                    <a:gd name="T4" fmla="*/ 4 w 25"/>
                    <a:gd name="T5" fmla="*/ 0 h 27"/>
                    <a:gd name="T6" fmla="*/ 0 w 25"/>
                    <a:gd name="T7" fmla="*/ 21 h 27"/>
                    <a:gd name="T8" fmla="*/ 13 w 25"/>
                    <a:gd name="T9" fmla="*/ 25 h 27"/>
                    <a:gd name="T10" fmla="*/ 15 w 25"/>
                    <a:gd name="T11" fmla="*/ 27 h 27"/>
                    <a:gd name="T12" fmla="*/ 13 w 25"/>
                    <a:gd name="T13" fmla="*/ 25 h 27"/>
                    <a:gd name="T14" fmla="*/ 21 w 25"/>
                    <a:gd name="T15" fmla="*/ 23 h 27"/>
                    <a:gd name="T16" fmla="*/ 25 w 25"/>
                    <a:gd name="T17" fmla="*/ 16 h 27"/>
                    <a:gd name="T18" fmla="*/ 23 w 25"/>
                    <a:gd name="T19" fmla="*/ 8 h 27"/>
                    <a:gd name="T20" fmla="*/ 17 w 25"/>
                    <a:gd name="T21" fmla="*/ 4 h 27"/>
                    <a:gd name="T22" fmla="*/ 15 w 25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5" y="2"/>
                      </a:moveTo>
                      <a:lnTo>
                        <a:pt x="17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3" y="25"/>
                      </a:lnTo>
                      <a:lnTo>
                        <a:pt x="15" y="27"/>
                      </a:lnTo>
                      <a:lnTo>
                        <a:pt x="13" y="25"/>
                      </a:lnTo>
                      <a:lnTo>
                        <a:pt x="21" y="23"/>
                      </a:lnTo>
                      <a:lnTo>
                        <a:pt x="25" y="16"/>
                      </a:lnTo>
                      <a:lnTo>
                        <a:pt x="23" y="8"/>
                      </a:lnTo>
                      <a:lnTo>
                        <a:pt x="17" y="4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2" name="Freeform 1040"/>
                <p:cNvSpPr>
                  <a:spLocks/>
                </p:cNvSpPr>
                <p:nvPr/>
              </p:nvSpPr>
              <p:spPr bwMode="auto">
                <a:xfrm>
                  <a:off x="3847" y="3473"/>
                  <a:ext cx="21" cy="25"/>
                </a:xfrm>
                <a:custGeom>
                  <a:avLst/>
                  <a:gdLst>
                    <a:gd name="T0" fmla="*/ 16 w 21"/>
                    <a:gd name="T1" fmla="*/ 4 h 25"/>
                    <a:gd name="T2" fmla="*/ 8 w 21"/>
                    <a:gd name="T3" fmla="*/ 0 h 25"/>
                    <a:gd name="T4" fmla="*/ 4 w 21"/>
                    <a:gd name="T5" fmla="*/ 0 h 25"/>
                    <a:gd name="T6" fmla="*/ 4 w 21"/>
                    <a:gd name="T7" fmla="*/ 25 h 25"/>
                    <a:gd name="T8" fmla="*/ 8 w 21"/>
                    <a:gd name="T9" fmla="*/ 25 h 25"/>
                    <a:gd name="T10" fmla="*/ 0 w 21"/>
                    <a:gd name="T11" fmla="*/ 21 h 25"/>
                    <a:gd name="T12" fmla="*/ 8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16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16" y="4"/>
                      </a:move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8" y="25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19" y="21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16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3" name="Freeform 1041"/>
                <p:cNvSpPr>
                  <a:spLocks/>
                </p:cNvSpPr>
                <p:nvPr/>
              </p:nvSpPr>
              <p:spPr bwMode="auto">
                <a:xfrm>
                  <a:off x="3847" y="3477"/>
                  <a:ext cx="25" cy="25"/>
                </a:xfrm>
                <a:custGeom>
                  <a:avLst/>
                  <a:gdLst>
                    <a:gd name="T0" fmla="*/ 14 w 25"/>
                    <a:gd name="T1" fmla="*/ 2 h 25"/>
                    <a:gd name="T2" fmla="*/ 21 w 25"/>
                    <a:gd name="T3" fmla="*/ 4 h 25"/>
                    <a:gd name="T4" fmla="*/ 16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10 w 25"/>
                    <a:gd name="T11" fmla="*/ 23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14 w 25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4" y="2"/>
                      </a:moveTo>
                      <a:lnTo>
                        <a:pt x="21" y="4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10" y="2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4" name="Freeform 1042"/>
                <p:cNvSpPr>
                  <a:spLocks/>
                </p:cNvSpPr>
                <p:nvPr/>
              </p:nvSpPr>
              <p:spPr bwMode="auto">
                <a:xfrm>
                  <a:off x="3857" y="3479"/>
                  <a:ext cx="27" cy="25"/>
                </a:xfrm>
                <a:custGeom>
                  <a:avLst/>
                  <a:gdLst>
                    <a:gd name="T0" fmla="*/ 21 w 27"/>
                    <a:gd name="T1" fmla="*/ 4 h 25"/>
                    <a:gd name="T2" fmla="*/ 19 w 27"/>
                    <a:gd name="T3" fmla="*/ 4 h 25"/>
                    <a:gd name="T4" fmla="*/ 4 w 27"/>
                    <a:gd name="T5" fmla="*/ 0 h 25"/>
                    <a:gd name="T6" fmla="*/ 0 w 27"/>
                    <a:gd name="T7" fmla="*/ 21 h 25"/>
                    <a:gd name="T8" fmla="*/ 15 w 27"/>
                    <a:gd name="T9" fmla="*/ 25 h 25"/>
                    <a:gd name="T10" fmla="*/ 13 w 27"/>
                    <a:gd name="T11" fmla="*/ 25 h 25"/>
                    <a:gd name="T12" fmla="*/ 15 w 27"/>
                    <a:gd name="T13" fmla="*/ 25 h 25"/>
                    <a:gd name="T14" fmla="*/ 23 w 27"/>
                    <a:gd name="T15" fmla="*/ 23 h 25"/>
                    <a:gd name="T16" fmla="*/ 27 w 27"/>
                    <a:gd name="T17" fmla="*/ 17 h 25"/>
                    <a:gd name="T18" fmla="*/ 25 w 27"/>
                    <a:gd name="T19" fmla="*/ 8 h 25"/>
                    <a:gd name="T20" fmla="*/ 19 w 27"/>
                    <a:gd name="T21" fmla="*/ 4 h 25"/>
                    <a:gd name="T22" fmla="*/ 21 w 27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1" y="4"/>
                      </a:moveTo>
                      <a:lnTo>
                        <a:pt x="19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5" y="25"/>
                      </a:lnTo>
                      <a:lnTo>
                        <a:pt x="13" y="25"/>
                      </a:lnTo>
                      <a:lnTo>
                        <a:pt x="15" y="25"/>
                      </a:lnTo>
                      <a:lnTo>
                        <a:pt x="23" y="23"/>
                      </a:lnTo>
                      <a:lnTo>
                        <a:pt x="27" y="17"/>
                      </a:lnTo>
                      <a:lnTo>
                        <a:pt x="25" y="8"/>
                      </a:lnTo>
                      <a:lnTo>
                        <a:pt x="19" y="4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5" name="Freeform 1043"/>
                <p:cNvSpPr>
                  <a:spLocks/>
                </p:cNvSpPr>
                <p:nvPr/>
              </p:nvSpPr>
              <p:spPr bwMode="auto">
                <a:xfrm>
                  <a:off x="3870" y="3483"/>
                  <a:ext cx="23" cy="25"/>
                </a:xfrm>
                <a:custGeom>
                  <a:avLst/>
                  <a:gdLst>
                    <a:gd name="T0" fmla="*/ 14 w 23"/>
                    <a:gd name="T1" fmla="*/ 4 h 25"/>
                    <a:gd name="T2" fmla="*/ 16 w 23"/>
                    <a:gd name="T3" fmla="*/ 4 h 25"/>
                    <a:gd name="T4" fmla="*/ 8 w 23"/>
                    <a:gd name="T5" fmla="*/ 0 h 25"/>
                    <a:gd name="T6" fmla="*/ 0 w 23"/>
                    <a:gd name="T7" fmla="*/ 21 h 25"/>
                    <a:gd name="T8" fmla="*/ 8 w 23"/>
                    <a:gd name="T9" fmla="*/ 25 h 25"/>
                    <a:gd name="T10" fmla="*/ 10 w 23"/>
                    <a:gd name="T11" fmla="*/ 25 h 25"/>
                    <a:gd name="T12" fmla="*/ 8 w 23"/>
                    <a:gd name="T13" fmla="*/ 25 h 25"/>
                    <a:gd name="T14" fmla="*/ 16 w 23"/>
                    <a:gd name="T15" fmla="*/ 25 h 25"/>
                    <a:gd name="T16" fmla="*/ 23 w 23"/>
                    <a:gd name="T17" fmla="*/ 17 h 25"/>
                    <a:gd name="T18" fmla="*/ 23 w 23"/>
                    <a:gd name="T19" fmla="*/ 11 h 25"/>
                    <a:gd name="T20" fmla="*/ 16 w 23"/>
                    <a:gd name="T21" fmla="*/ 4 h 25"/>
                    <a:gd name="T22" fmla="*/ 14 w 23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4" y="4"/>
                      </a:move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10" y="25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6" y="4"/>
                      </a:lnTo>
                      <a:lnTo>
                        <a:pt x="1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6" name="Freeform 1044"/>
                <p:cNvSpPr>
                  <a:spLocks/>
                </p:cNvSpPr>
                <p:nvPr/>
              </p:nvSpPr>
              <p:spPr bwMode="auto">
                <a:xfrm>
                  <a:off x="3880" y="3487"/>
                  <a:ext cx="25" cy="25"/>
                </a:xfrm>
                <a:custGeom>
                  <a:avLst/>
                  <a:gdLst>
                    <a:gd name="T0" fmla="*/ 19 w 25"/>
                    <a:gd name="T1" fmla="*/ 5 h 25"/>
                    <a:gd name="T2" fmla="*/ 17 w 25"/>
                    <a:gd name="T3" fmla="*/ 5 h 25"/>
                    <a:gd name="T4" fmla="*/ 4 w 25"/>
                    <a:gd name="T5" fmla="*/ 0 h 25"/>
                    <a:gd name="T6" fmla="*/ 0 w 25"/>
                    <a:gd name="T7" fmla="*/ 21 h 25"/>
                    <a:gd name="T8" fmla="*/ 13 w 25"/>
                    <a:gd name="T9" fmla="*/ 25 h 25"/>
                    <a:gd name="T10" fmla="*/ 11 w 25"/>
                    <a:gd name="T11" fmla="*/ 25 h 25"/>
                    <a:gd name="T12" fmla="*/ 13 w 25"/>
                    <a:gd name="T13" fmla="*/ 25 h 25"/>
                    <a:gd name="T14" fmla="*/ 21 w 25"/>
                    <a:gd name="T15" fmla="*/ 23 h 25"/>
                    <a:gd name="T16" fmla="*/ 25 w 25"/>
                    <a:gd name="T17" fmla="*/ 17 h 25"/>
                    <a:gd name="T18" fmla="*/ 23 w 25"/>
                    <a:gd name="T19" fmla="*/ 9 h 25"/>
                    <a:gd name="T20" fmla="*/ 17 w 25"/>
                    <a:gd name="T21" fmla="*/ 5 h 25"/>
                    <a:gd name="T22" fmla="*/ 19 w 25"/>
                    <a:gd name="T23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9" y="5"/>
                      </a:moveTo>
                      <a:lnTo>
                        <a:pt x="17" y="5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3" y="25"/>
                      </a:lnTo>
                      <a:lnTo>
                        <a:pt x="11" y="25"/>
                      </a:lnTo>
                      <a:lnTo>
                        <a:pt x="13" y="25"/>
                      </a:lnTo>
                      <a:lnTo>
                        <a:pt x="21" y="23"/>
                      </a:lnTo>
                      <a:lnTo>
                        <a:pt x="25" y="17"/>
                      </a:lnTo>
                      <a:lnTo>
                        <a:pt x="23" y="9"/>
                      </a:lnTo>
                      <a:lnTo>
                        <a:pt x="17" y="5"/>
                      </a:lnTo>
                      <a:lnTo>
                        <a:pt x="19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7" name="Freeform 1045"/>
                <p:cNvSpPr>
                  <a:spLocks/>
                </p:cNvSpPr>
                <p:nvPr/>
              </p:nvSpPr>
              <p:spPr bwMode="auto">
                <a:xfrm>
                  <a:off x="3891" y="3492"/>
                  <a:ext cx="29" cy="31"/>
                </a:xfrm>
                <a:custGeom>
                  <a:avLst/>
                  <a:gdLst>
                    <a:gd name="T0" fmla="*/ 18 w 29"/>
                    <a:gd name="T1" fmla="*/ 6 h 31"/>
                    <a:gd name="T2" fmla="*/ 23 w 29"/>
                    <a:gd name="T3" fmla="*/ 8 h 31"/>
                    <a:gd name="T4" fmla="*/ 8 w 29"/>
                    <a:gd name="T5" fmla="*/ 0 h 31"/>
                    <a:gd name="T6" fmla="*/ 0 w 29"/>
                    <a:gd name="T7" fmla="*/ 20 h 31"/>
                    <a:gd name="T8" fmla="*/ 14 w 29"/>
                    <a:gd name="T9" fmla="*/ 29 h 31"/>
                    <a:gd name="T10" fmla="*/ 18 w 29"/>
                    <a:gd name="T11" fmla="*/ 31 h 31"/>
                    <a:gd name="T12" fmla="*/ 14 w 29"/>
                    <a:gd name="T13" fmla="*/ 29 h 31"/>
                    <a:gd name="T14" fmla="*/ 23 w 29"/>
                    <a:gd name="T15" fmla="*/ 29 h 31"/>
                    <a:gd name="T16" fmla="*/ 29 w 29"/>
                    <a:gd name="T17" fmla="*/ 20 h 31"/>
                    <a:gd name="T18" fmla="*/ 29 w 29"/>
                    <a:gd name="T19" fmla="*/ 14 h 31"/>
                    <a:gd name="T20" fmla="*/ 23 w 29"/>
                    <a:gd name="T21" fmla="*/ 8 h 31"/>
                    <a:gd name="T22" fmla="*/ 18 w 29"/>
                    <a:gd name="T23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18" y="6"/>
                      </a:moveTo>
                      <a:lnTo>
                        <a:pt x="23" y="8"/>
                      </a:lnTo>
                      <a:lnTo>
                        <a:pt x="8" y="0"/>
                      </a:lnTo>
                      <a:lnTo>
                        <a:pt x="0" y="20"/>
                      </a:lnTo>
                      <a:lnTo>
                        <a:pt x="14" y="29"/>
                      </a:lnTo>
                      <a:lnTo>
                        <a:pt x="18" y="31"/>
                      </a:lnTo>
                      <a:lnTo>
                        <a:pt x="14" y="29"/>
                      </a:lnTo>
                      <a:lnTo>
                        <a:pt x="23" y="29"/>
                      </a:lnTo>
                      <a:lnTo>
                        <a:pt x="29" y="20"/>
                      </a:lnTo>
                      <a:lnTo>
                        <a:pt x="29" y="14"/>
                      </a:lnTo>
                      <a:lnTo>
                        <a:pt x="23" y="8"/>
                      </a:lnTo>
                      <a:lnTo>
                        <a:pt x="18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8" name="Freeform 1046"/>
                <p:cNvSpPr>
                  <a:spLocks/>
                </p:cNvSpPr>
                <p:nvPr/>
              </p:nvSpPr>
              <p:spPr bwMode="auto">
                <a:xfrm>
                  <a:off x="3909" y="3498"/>
                  <a:ext cx="21" cy="25"/>
                </a:xfrm>
                <a:custGeom>
                  <a:avLst/>
                  <a:gdLst>
                    <a:gd name="T0" fmla="*/ 9 w 21"/>
                    <a:gd name="T1" fmla="*/ 0 h 25"/>
                    <a:gd name="T2" fmla="*/ 9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9 w 21"/>
                    <a:gd name="T9" fmla="*/ 25 h 25"/>
                    <a:gd name="T10" fmla="*/ 9 w 21"/>
                    <a:gd name="T11" fmla="*/ 25 h 25"/>
                    <a:gd name="T12" fmla="*/ 9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9 w 21"/>
                    <a:gd name="T2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1" h="25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9" y="25"/>
                      </a:lnTo>
                      <a:lnTo>
                        <a:pt x="9" y="25"/>
                      </a:lnTo>
                      <a:lnTo>
                        <a:pt x="9" y="25"/>
                      </a:lnTo>
                      <a:lnTo>
                        <a:pt x="19" y="21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199" name="Freeform 1047"/>
                <p:cNvSpPr>
                  <a:spLocks/>
                </p:cNvSpPr>
                <p:nvPr/>
              </p:nvSpPr>
              <p:spPr bwMode="auto">
                <a:xfrm>
                  <a:off x="3918" y="3498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12 w 25"/>
                    <a:gd name="T3" fmla="*/ 0 h 25"/>
                    <a:gd name="T4" fmla="*/ 0 w 25"/>
                    <a:gd name="T5" fmla="*/ 0 h 25"/>
                    <a:gd name="T6" fmla="*/ 0 w 25"/>
                    <a:gd name="T7" fmla="*/ 25 h 25"/>
                    <a:gd name="T8" fmla="*/ 12 w 25"/>
                    <a:gd name="T9" fmla="*/ 25 h 25"/>
                    <a:gd name="T10" fmla="*/ 12 w 25"/>
                    <a:gd name="T11" fmla="*/ 25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2 w 25"/>
                    <a:gd name="T2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0" name="Freeform 1048"/>
                <p:cNvSpPr>
                  <a:spLocks/>
                </p:cNvSpPr>
                <p:nvPr/>
              </p:nvSpPr>
              <p:spPr bwMode="auto">
                <a:xfrm>
                  <a:off x="3930" y="3498"/>
                  <a:ext cx="32" cy="25"/>
                </a:xfrm>
                <a:custGeom>
                  <a:avLst/>
                  <a:gdLst>
                    <a:gd name="T0" fmla="*/ 13 w 32"/>
                    <a:gd name="T1" fmla="*/ 4 h 25"/>
                    <a:gd name="T2" fmla="*/ 19 w 32"/>
                    <a:gd name="T3" fmla="*/ 0 h 25"/>
                    <a:gd name="T4" fmla="*/ 0 w 32"/>
                    <a:gd name="T5" fmla="*/ 0 h 25"/>
                    <a:gd name="T6" fmla="*/ 0 w 32"/>
                    <a:gd name="T7" fmla="*/ 25 h 25"/>
                    <a:gd name="T8" fmla="*/ 19 w 32"/>
                    <a:gd name="T9" fmla="*/ 25 h 25"/>
                    <a:gd name="T10" fmla="*/ 25 w 32"/>
                    <a:gd name="T11" fmla="*/ 21 h 25"/>
                    <a:gd name="T12" fmla="*/ 19 w 32"/>
                    <a:gd name="T13" fmla="*/ 25 h 25"/>
                    <a:gd name="T14" fmla="*/ 30 w 32"/>
                    <a:gd name="T15" fmla="*/ 21 h 25"/>
                    <a:gd name="T16" fmla="*/ 32 w 32"/>
                    <a:gd name="T17" fmla="*/ 12 h 25"/>
                    <a:gd name="T18" fmla="*/ 30 w 32"/>
                    <a:gd name="T19" fmla="*/ 4 h 25"/>
                    <a:gd name="T20" fmla="*/ 19 w 32"/>
                    <a:gd name="T21" fmla="*/ 0 h 25"/>
                    <a:gd name="T22" fmla="*/ 13 w 32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5">
                      <a:moveTo>
                        <a:pt x="13" y="4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9" y="25"/>
                      </a:lnTo>
                      <a:lnTo>
                        <a:pt x="25" y="21"/>
                      </a:lnTo>
                      <a:lnTo>
                        <a:pt x="19" y="25"/>
                      </a:lnTo>
                      <a:lnTo>
                        <a:pt x="30" y="21"/>
                      </a:lnTo>
                      <a:lnTo>
                        <a:pt x="32" y="12"/>
                      </a:lnTo>
                      <a:lnTo>
                        <a:pt x="30" y="4"/>
                      </a:lnTo>
                      <a:lnTo>
                        <a:pt x="19" y="0"/>
                      </a:lnTo>
                      <a:lnTo>
                        <a:pt x="13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1" name="Freeform 1049"/>
                <p:cNvSpPr>
                  <a:spLocks/>
                </p:cNvSpPr>
                <p:nvPr/>
              </p:nvSpPr>
              <p:spPr bwMode="auto">
                <a:xfrm>
                  <a:off x="3943" y="3492"/>
                  <a:ext cx="29" cy="27"/>
                </a:xfrm>
                <a:custGeom>
                  <a:avLst/>
                  <a:gdLst>
                    <a:gd name="T0" fmla="*/ 15 w 29"/>
                    <a:gd name="T1" fmla="*/ 0 h 27"/>
                    <a:gd name="T2" fmla="*/ 12 w 29"/>
                    <a:gd name="T3" fmla="*/ 2 h 27"/>
                    <a:gd name="T4" fmla="*/ 0 w 29"/>
                    <a:gd name="T5" fmla="*/ 10 h 27"/>
                    <a:gd name="T6" fmla="*/ 12 w 29"/>
                    <a:gd name="T7" fmla="*/ 27 h 27"/>
                    <a:gd name="T8" fmla="*/ 25 w 29"/>
                    <a:gd name="T9" fmla="*/ 18 h 27"/>
                    <a:gd name="T10" fmla="*/ 23 w 29"/>
                    <a:gd name="T11" fmla="*/ 20 h 27"/>
                    <a:gd name="T12" fmla="*/ 25 w 29"/>
                    <a:gd name="T13" fmla="*/ 18 h 27"/>
                    <a:gd name="T14" fmla="*/ 29 w 29"/>
                    <a:gd name="T15" fmla="*/ 10 h 27"/>
                    <a:gd name="T16" fmla="*/ 27 w 29"/>
                    <a:gd name="T17" fmla="*/ 4 h 27"/>
                    <a:gd name="T18" fmla="*/ 21 w 29"/>
                    <a:gd name="T19" fmla="*/ 0 h 27"/>
                    <a:gd name="T20" fmla="*/ 12 w 29"/>
                    <a:gd name="T21" fmla="*/ 2 h 27"/>
                    <a:gd name="T22" fmla="*/ 15 w 29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5" y="0"/>
                      </a:moveTo>
                      <a:lnTo>
                        <a:pt x="12" y="2"/>
                      </a:lnTo>
                      <a:lnTo>
                        <a:pt x="0" y="10"/>
                      </a:lnTo>
                      <a:lnTo>
                        <a:pt x="12" y="27"/>
                      </a:lnTo>
                      <a:lnTo>
                        <a:pt x="25" y="18"/>
                      </a:lnTo>
                      <a:lnTo>
                        <a:pt x="23" y="20"/>
                      </a:lnTo>
                      <a:lnTo>
                        <a:pt x="25" y="18"/>
                      </a:lnTo>
                      <a:lnTo>
                        <a:pt x="29" y="10"/>
                      </a:lnTo>
                      <a:lnTo>
                        <a:pt x="27" y="4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2" name="Freeform 1050"/>
                <p:cNvSpPr>
                  <a:spLocks/>
                </p:cNvSpPr>
                <p:nvPr/>
              </p:nvSpPr>
              <p:spPr bwMode="auto">
                <a:xfrm>
                  <a:off x="3958" y="3483"/>
                  <a:ext cx="31" cy="29"/>
                </a:xfrm>
                <a:custGeom>
                  <a:avLst/>
                  <a:gdLst>
                    <a:gd name="T0" fmla="*/ 23 w 31"/>
                    <a:gd name="T1" fmla="*/ 0 h 29"/>
                    <a:gd name="T2" fmla="*/ 16 w 31"/>
                    <a:gd name="T3" fmla="*/ 0 h 29"/>
                    <a:gd name="T4" fmla="*/ 0 w 31"/>
                    <a:gd name="T5" fmla="*/ 9 h 29"/>
                    <a:gd name="T6" fmla="*/ 8 w 31"/>
                    <a:gd name="T7" fmla="*/ 29 h 29"/>
                    <a:gd name="T8" fmla="*/ 25 w 31"/>
                    <a:gd name="T9" fmla="*/ 21 h 29"/>
                    <a:gd name="T10" fmla="*/ 18 w 31"/>
                    <a:gd name="T11" fmla="*/ 21 h 29"/>
                    <a:gd name="T12" fmla="*/ 25 w 31"/>
                    <a:gd name="T13" fmla="*/ 21 h 29"/>
                    <a:gd name="T14" fmla="*/ 31 w 31"/>
                    <a:gd name="T15" fmla="*/ 15 h 29"/>
                    <a:gd name="T16" fmla="*/ 31 w 31"/>
                    <a:gd name="T17" fmla="*/ 6 h 29"/>
                    <a:gd name="T18" fmla="*/ 25 w 31"/>
                    <a:gd name="T19" fmla="*/ 0 h 29"/>
                    <a:gd name="T20" fmla="*/ 16 w 31"/>
                    <a:gd name="T21" fmla="*/ 0 h 29"/>
                    <a:gd name="T22" fmla="*/ 23 w 31"/>
                    <a:gd name="T23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23" y="0"/>
                      </a:moveTo>
                      <a:lnTo>
                        <a:pt x="16" y="0"/>
                      </a:lnTo>
                      <a:lnTo>
                        <a:pt x="0" y="9"/>
                      </a:lnTo>
                      <a:lnTo>
                        <a:pt x="8" y="29"/>
                      </a:lnTo>
                      <a:lnTo>
                        <a:pt x="25" y="21"/>
                      </a:lnTo>
                      <a:lnTo>
                        <a:pt x="18" y="21"/>
                      </a:lnTo>
                      <a:lnTo>
                        <a:pt x="25" y="21"/>
                      </a:lnTo>
                      <a:lnTo>
                        <a:pt x="31" y="15"/>
                      </a:lnTo>
                      <a:lnTo>
                        <a:pt x="31" y="6"/>
                      </a:lnTo>
                      <a:lnTo>
                        <a:pt x="25" y="0"/>
                      </a:lnTo>
                      <a:lnTo>
                        <a:pt x="16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3" name="Freeform 1051"/>
                <p:cNvSpPr>
                  <a:spLocks/>
                </p:cNvSpPr>
                <p:nvPr/>
              </p:nvSpPr>
              <p:spPr bwMode="auto">
                <a:xfrm>
                  <a:off x="3976" y="3483"/>
                  <a:ext cx="28" cy="25"/>
                </a:xfrm>
                <a:custGeom>
                  <a:avLst/>
                  <a:gdLst>
                    <a:gd name="T0" fmla="*/ 13 w 28"/>
                    <a:gd name="T1" fmla="*/ 4 h 25"/>
                    <a:gd name="T2" fmla="*/ 19 w 28"/>
                    <a:gd name="T3" fmla="*/ 4 h 25"/>
                    <a:gd name="T4" fmla="*/ 5 w 28"/>
                    <a:gd name="T5" fmla="*/ 0 h 25"/>
                    <a:gd name="T6" fmla="*/ 0 w 28"/>
                    <a:gd name="T7" fmla="*/ 21 h 25"/>
                    <a:gd name="T8" fmla="*/ 15 w 28"/>
                    <a:gd name="T9" fmla="*/ 25 h 25"/>
                    <a:gd name="T10" fmla="*/ 21 w 28"/>
                    <a:gd name="T11" fmla="*/ 25 h 25"/>
                    <a:gd name="T12" fmla="*/ 15 w 28"/>
                    <a:gd name="T13" fmla="*/ 25 h 25"/>
                    <a:gd name="T14" fmla="*/ 23 w 28"/>
                    <a:gd name="T15" fmla="*/ 23 h 25"/>
                    <a:gd name="T16" fmla="*/ 28 w 28"/>
                    <a:gd name="T17" fmla="*/ 17 h 25"/>
                    <a:gd name="T18" fmla="*/ 25 w 28"/>
                    <a:gd name="T19" fmla="*/ 9 h 25"/>
                    <a:gd name="T20" fmla="*/ 19 w 28"/>
                    <a:gd name="T21" fmla="*/ 4 h 25"/>
                    <a:gd name="T22" fmla="*/ 13 w 28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5">
                      <a:moveTo>
                        <a:pt x="13" y="4"/>
                      </a:moveTo>
                      <a:lnTo>
                        <a:pt x="19" y="4"/>
                      </a:lnTo>
                      <a:lnTo>
                        <a:pt x="5" y="0"/>
                      </a:lnTo>
                      <a:lnTo>
                        <a:pt x="0" y="21"/>
                      </a:lnTo>
                      <a:lnTo>
                        <a:pt x="15" y="25"/>
                      </a:lnTo>
                      <a:lnTo>
                        <a:pt x="21" y="25"/>
                      </a:lnTo>
                      <a:lnTo>
                        <a:pt x="15" y="25"/>
                      </a:lnTo>
                      <a:lnTo>
                        <a:pt x="23" y="23"/>
                      </a:lnTo>
                      <a:lnTo>
                        <a:pt x="28" y="17"/>
                      </a:lnTo>
                      <a:lnTo>
                        <a:pt x="25" y="9"/>
                      </a:lnTo>
                      <a:lnTo>
                        <a:pt x="19" y="4"/>
                      </a:lnTo>
                      <a:lnTo>
                        <a:pt x="13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4" name="Freeform 1052"/>
                <p:cNvSpPr>
                  <a:spLocks/>
                </p:cNvSpPr>
                <p:nvPr/>
              </p:nvSpPr>
              <p:spPr bwMode="auto">
                <a:xfrm>
                  <a:off x="3989" y="3483"/>
                  <a:ext cx="23" cy="25"/>
                </a:xfrm>
                <a:custGeom>
                  <a:avLst/>
                  <a:gdLst>
                    <a:gd name="T0" fmla="*/ 17 w 23"/>
                    <a:gd name="T1" fmla="*/ 0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7 w 23"/>
                    <a:gd name="T9" fmla="*/ 21 h 25"/>
                    <a:gd name="T10" fmla="*/ 8 w 23"/>
                    <a:gd name="T11" fmla="*/ 21 h 25"/>
                    <a:gd name="T12" fmla="*/ 17 w 23"/>
                    <a:gd name="T13" fmla="*/ 21 h 25"/>
                    <a:gd name="T14" fmla="*/ 23 w 23"/>
                    <a:gd name="T15" fmla="*/ 15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17 w 23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7" y="0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1"/>
                      </a:lnTo>
                      <a:lnTo>
                        <a:pt x="8" y="21"/>
                      </a:lnTo>
                      <a:lnTo>
                        <a:pt x="17" y="21"/>
                      </a:lnTo>
                      <a:lnTo>
                        <a:pt x="23" y="15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5" name="Freeform 1053"/>
                <p:cNvSpPr>
                  <a:spLocks/>
                </p:cNvSpPr>
                <p:nvPr/>
              </p:nvSpPr>
              <p:spPr bwMode="auto">
                <a:xfrm>
                  <a:off x="3997" y="3483"/>
                  <a:ext cx="23" cy="25"/>
                </a:xfrm>
                <a:custGeom>
                  <a:avLst/>
                  <a:gdLst>
                    <a:gd name="T0" fmla="*/ 9 w 23"/>
                    <a:gd name="T1" fmla="*/ 4 h 25"/>
                    <a:gd name="T2" fmla="*/ 17 w 23"/>
                    <a:gd name="T3" fmla="*/ 4 h 25"/>
                    <a:gd name="T4" fmla="*/ 9 w 23"/>
                    <a:gd name="T5" fmla="*/ 0 h 25"/>
                    <a:gd name="T6" fmla="*/ 0 w 23"/>
                    <a:gd name="T7" fmla="*/ 21 h 25"/>
                    <a:gd name="T8" fmla="*/ 9 w 23"/>
                    <a:gd name="T9" fmla="*/ 25 h 25"/>
                    <a:gd name="T10" fmla="*/ 17 w 23"/>
                    <a:gd name="T11" fmla="*/ 25 h 25"/>
                    <a:gd name="T12" fmla="*/ 9 w 23"/>
                    <a:gd name="T13" fmla="*/ 25 h 25"/>
                    <a:gd name="T14" fmla="*/ 17 w 23"/>
                    <a:gd name="T15" fmla="*/ 25 h 25"/>
                    <a:gd name="T16" fmla="*/ 23 w 23"/>
                    <a:gd name="T17" fmla="*/ 17 h 25"/>
                    <a:gd name="T18" fmla="*/ 23 w 23"/>
                    <a:gd name="T19" fmla="*/ 11 h 25"/>
                    <a:gd name="T20" fmla="*/ 17 w 23"/>
                    <a:gd name="T21" fmla="*/ 4 h 25"/>
                    <a:gd name="T22" fmla="*/ 9 w 23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9" y="4"/>
                      </a:moveTo>
                      <a:lnTo>
                        <a:pt x="17" y="4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9" y="25"/>
                      </a:lnTo>
                      <a:lnTo>
                        <a:pt x="17" y="25"/>
                      </a:lnTo>
                      <a:lnTo>
                        <a:pt x="9" y="25"/>
                      </a:lnTo>
                      <a:lnTo>
                        <a:pt x="17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7" y="4"/>
                      </a:lnTo>
                      <a:lnTo>
                        <a:pt x="9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6" name="Freeform 1054"/>
                <p:cNvSpPr>
                  <a:spLocks/>
                </p:cNvSpPr>
                <p:nvPr/>
              </p:nvSpPr>
              <p:spPr bwMode="auto">
                <a:xfrm>
                  <a:off x="4006" y="3483"/>
                  <a:ext cx="23" cy="25"/>
                </a:xfrm>
                <a:custGeom>
                  <a:avLst/>
                  <a:gdLst>
                    <a:gd name="T0" fmla="*/ 4 w 23"/>
                    <a:gd name="T1" fmla="*/ 2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6 w 23"/>
                    <a:gd name="T9" fmla="*/ 21 h 25"/>
                    <a:gd name="T10" fmla="*/ 20 w 23"/>
                    <a:gd name="T11" fmla="*/ 19 h 25"/>
                    <a:gd name="T12" fmla="*/ 16 w 23"/>
                    <a:gd name="T13" fmla="*/ 21 h 25"/>
                    <a:gd name="T14" fmla="*/ 23 w 23"/>
                    <a:gd name="T15" fmla="*/ 15 h 25"/>
                    <a:gd name="T16" fmla="*/ 23 w 23"/>
                    <a:gd name="T17" fmla="*/ 6 h 25"/>
                    <a:gd name="T18" fmla="*/ 16 w 23"/>
                    <a:gd name="T19" fmla="*/ 0 h 25"/>
                    <a:gd name="T20" fmla="*/ 8 w 23"/>
                    <a:gd name="T21" fmla="*/ 0 h 25"/>
                    <a:gd name="T22" fmla="*/ 4 w 23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4" y="2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6" y="21"/>
                      </a:lnTo>
                      <a:lnTo>
                        <a:pt x="20" y="19"/>
                      </a:lnTo>
                      <a:lnTo>
                        <a:pt x="16" y="21"/>
                      </a:lnTo>
                      <a:lnTo>
                        <a:pt x="23" y="15"/>
                      </a:lnTo>
                      <a:lnTo>
                        <a:pt x="23" y="6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7" name="Freeform 1055"/>
                <p:cNvSpPr>
                  <a:spLocks/>
                </p:cNvSpPr>
                <p:nvPr/>
              </p:nvSpPr>
              <p:spPr bwMode="auto">
                <a:xfrm>
                  <a:off x="4010" y="3469"/>
                  <a:ext cx="33" cy="33"/>
                </a:xfrm>
                <a:custGeom>
                  <a:avLst/>
                  <a:gdLst>
                    <a:gd name="T0" fmla="*/ 25 w 33"/>
                    <a:gd name="T1" fmla="*/ 2 h 33"/>
                    <a:gd name="T2" fmla="*/ 12 w 33"/>
                    <a:gd name="T3" fmla="*/ 4 h 33"/>
                    <a:gd name="T4" fmla="*/ 0 w 33"/>
                    <a:gd name="T5" fmla="*/ 16 h 33"/>
                    <a:gd name="T6" fmla="*/ 16 w 33"/>
                    <a:gd name="T7" fmla="*/ 33 h 33"/>
                    <a:gd name="T8" fmla="*/ 29 w 33"/>
                    <a:gd name="T9" fmla="*/ 20 h 33"/>
                    <a:gd name="T10" fmla="*/ 16 w 33"/>
                    <a:gd name="T11" fmla="*/ 23 h 33"/>
                    <a:gd name="T12" fmla="*/ 29 w 33"/>
                    <a:gd name="T13" fmla="*/ 20 h 33"/>
                    <a:gd name="T14" fmla="*/ 33 w 33"/>
                    <a:gd name="T15" fmla="*/ 12 h 33"/>
                    <a:gd name="T16" fmla="*/ 29 w 33"/>
                    <a:gd name="T17" fmla="*/ 4 h 33"/>
                    <a:gd name="T18" fmla="*/ 21 w 33"/>
                    <a:gd name="T19" fmla="*/ 0 h 33"/>
                    <a:gd name="T20" fmla="*/ 12 w 33"/>
                    <a:gd name="T21" fmla="*/ 4 h 33"/>
                    <a:gd name="T22" fmla="*/ 25 w 33"/>
                    <a:gd name="T23" fmla="*/ 2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3">
                      <a:moveTo>
                        <a:pt x="25" y="2"/>
                      </a:moveTo>
                      <a:lnTo>
                        <a:pt x="12" y="4"/>
                      </a:lnTo>
                      <a:lnTo>
                        <a:pt x="0" y="16"/>
                      </a:lnTo>
                      <a:lnTo>
                        <a:pt x="16" y="33"/>
                      </a:lnTo>
                      <a:lnTo>
                        <a:pt x="29" y="20"/>
                      </a:lnTo>
                      <a:lnTo>
                        <a:pt x="16" y="23"/>
                      </a:lnTo>
                      <a:lnTo>
                        <a:pt x="29" y="20"/>
                      </a:lnTo>
                      <a:lnTo>
                        <a:pt x="33" y="12"/>
                      </a:lnTo>
                      <a:lnTo>
                        <a:pt x="29" y="4"/>
                      </a:lnTo>
                      <a:lnTo>
                        <a:pt x="21" y="0"/>
                      </a:lnTo>
                      <a:lnTo>
                        <a:pt x="12" y="4"/>
                      </a:lnTo>
                      <a:lnTo>
                        <a:pt x="2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8" name="Freeform 1056"/>
                <p:cNvSpPr>
                  <a:spLocks/>
                </p:cNvSpPr>
                <p:nvPr/>
              </p:nvSpPr>
              <p:spPr bwMode="auto">
                <a:xfrm>
                  <a:off x="4026" y="3471"/>
                  <a:ext cx="26" cy="27"/>
                </a:xfrm>
                <a:custGeom>
                  <a:avLst/>
                  <a:gdLst>
                    <a:gd name="T0" fmla="*/ 15 w 26"/>
                    <a:gd name="T1" fmla="*/ 2 h 27"/>
                    <a:gd name="T2" fmla="*/ 19 w 26"/>
                    <a:gd name="T3" fmla="*/ 4 h 27"/>
                    <a:gd name="T4" fmla="*/ 9 w 26"/>
                    <a:gd name="T5" fmla="*/ 0 h 27"/>
                    <a:gd name="T6" fmla="*/ 0 w 26"/>
                    <a:gd name="T7" fmla="*/ 21 h 27"/>
                    <a:gd name="T8" fmla="*/ 11 w 26"/>
                    <a:gd name="T9" fmla="*/ 25 h 27"/>
                    <a:gd name="T10" fmla="*/ 15 w 26"/>
                    <a:gd name="T11" fmla="*/ 27 h 27"/>
                    <a:gd name="T12" fmla="*/ 11 w 26"/>
                    <a:gd name="T13" fmla="*/ 25 h 27"/>
                    <a:gd name="T14" fmla="*/ 19 w 26"/>
                    <a:gd name="T15" fmla="*/ 25 h 27"/>
                    <a:gd name="T16" fmla="*/ 26 w 26"/>
                    <a:gd name="T17" fmla="*/ 16 h 27"/>
                    <a:gd name="T18" fmla="*/ 26 w 26"/>
                    <a:gd name="T19" fmla="*/ 10 h 27"/>
                    <a:gd name="T20" fmla="*/ 19 w 26"/>
                    <a:gd name="T21" fmla="*/ 4 h 27"/>
                    <a:gd name="T22" fmla="*/ 15 w 26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7">
                      <a:moveTo>
                        <a:pt x="15" y="2"/>
                      </a:moveTo>
                      <a:lnTo>
                        <a:pt x="19" y="4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11" y="25"/>
                      </a:lnTo>
                      <a:lnTo>
                        <a:pt x="15" y="27"/>
                      </a:lnTo>
                      <a:lnTo>
                        <a:pt x="11" y="25"/>
                      </a:lnTo>
                      <a:lnTo>
                        <a:pt x="19" y="25"/>
                      </a:lnTo>
                      <a:lnTo>
                        <a:pt x="26" y="16"/>
                      </a:lnTo>
                      <a:lnTo>
                        <a:pt x="26" y="10"/>
                      </a:lnTo>
                      <a:lnTo>
                        <a:pt x="19" y="4"/>
                      </a:lnTo>
                      <a:lnTo>
                        <a:pt x="1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09" name="Freeform 1057"/>
                <p:cNvSpPr>
                  <a:spLocks/>
                </p:cNvSpPr>
                <p:nvPr/>
              </p:nvSpPr>
              <p:spPr bwMode="auto">
                <a:xfrm>
                  <a:off x="4041" y="3473"/>
                  <a:ext cx="21" cy="25"/>
                </a:xfrm>
                <a:custGeom>
                  <a:avLst/>
                  <a:gdLst>
                    <a:gd name="T0" fmla="*/ 0 w 21"/>
                    <a:gd name="T1" fmla="*/ 6 h 25"/>
                    <a:gd name="T2" fmla="*/ 8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8 w 21"/>
                    <a:gd name="T9" fmla="*/ 25 h 25"/>
                    <a:gd name="T10" fmla="*/ 17 w 21"/>
                    <a:gd name="T11" fmla="*/ 19 h 25"/>
                    <a:gd name="T12" fmla="*/ 8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8 w 21"/>
                    <a:gd name="T21" fmla="*/ 0 h 25"/>
                    <a:gd name="T22" fmla="*/ 0 w 21"/>
                    <a:gd name="T23" fmla="*/ 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6"/>
                      </a:move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8" y="25"/>
                      </a:lnTo>
                      <a:lnTo>
                        <a:pt x="17" y="19"/>
                      </a:lnTo>
                      <a:lnTo>
                        <a:pt x="8" y="25"/>
                      </a:lnTo>
                      <a:lnTo>
                        <a:pt x="19" y="21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8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0" name="Freeform 1058"/>
                <p:cNvSpPr>
                  <a:spLocks/>
                </p:cNvSpPr>
                <p:nvPr/>
              </p:nvSpPr>
              <p:spPr bwMode="auto">
                <a:xfrm>
                  <a:off x="4041" y="3462"/>
                  <a:ext cx="27" cy="30"/>
                </a:xfrm>
                <a:custGeom>
                  <a:avLst/>
                  <a:gdLst>
                    <a:gd name="T0" fmla="*/ 21 w 27"/>
                    <a:gd name="T1" fmla="*/ 0 h 30"/>
                    <a:gd name="T2" fmla="*/ 8 w 27"/>
                    <a:gd name="T3" fmla="*/ 4 h 30"/>
                    <a:gd name="T4" fmla="*/ 0 w 27"/>
                    <a:gd name="T5" fmla="*/ 17 h 30"/>
                    <a:gd name="T6" fmla="*/ 17 w 27"/>
                    <a:gd name="T7" fmla="*/ 30 h 30"/>
                    <a:gd name="T8" fmla="*/ 25 w 27"/>
                    <a:gd name="T9" fmla="*/ 17 h 30"/>
                    <a:gd name="T10" fmla="*/ 13 w 27"/>
                    <a:gd name="T11" fmla="*/ 21 h 30"/>
                    <a:gd name="T12" fmla="*/ 25 w 27"/>
                    <a:gd name="T13" fmla="*/ 17 h 30"/>
                    <a:gd name="T14" fmla="*/ 27 w 27"/>
                    <a:gd name="T15" fmla="*/ 9 h 30"/>
                    <a:gd name="T16" fmla="*/ 23 w 27"/>
                    <a:gd name="T17" fmla="*/ 2 h 30"/>
                    <a:gd name="T18" fmla="*/ 17 w 27"/>
                    <a:gd name="T19" fmla="*/ 0 h 30"/>
                    <a:gd name="T20" fmla="*/ 8 w 27"/>
                    <a:gd name="T21" fmla="*/ 4 h 30"/>
                    <a:gd name="T22" fmla="*/ 21 w 27"/>
                    <a:gd name="T23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0">
                      <a:moveTo>
                        <a:pt x="21" y="0"/>
                      </a:moveTo>
                      <a:lnTo>
                        <a:pt x="8" y="4"/>
                      </a:lnTo>
                      <a:lnTo>
                        <a:pt x="0" y="17"/>
                      </a:lnTo>
                      <a:lnTo>
                        <a:pt x="17" y="30"/>
                      </a:lnTo>
                      <a:lnTo>
                        <a:pt x="25" y="17"/>
                      </a:lnTo>
                      <a:lnTo>
                        <a:pt x="13" y="21"/>
                      </a:lnTo>
                      <a:lnTo>
                        <a:pt x="25" y="17"/>
                      </a:lnTo>
                      <a:lnTo>
                        <a:pt x="27" y="9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8" y="4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1" name="Freeform 1059"/>
                <p:cNvSpPr>
                  <a:spLocks/>
                </p:cNvSpPr>
                <p:nvPr/>
              </p:nvSpPr>
              <p:spPr bwMode="auto">
                <a:xfrm>
                  <a:off x="4054" y="3462"/>
                  <a:ext cx="23" cy="25"/>
                </a:xfrm>
                <a:custGeom>
                  <a:avLst/>
                  <a:gdLst>
                    <a:gd name="T0" fmla="*/ 18 w 23"/>
                    <a:gd name="T1" fmla="*/ 7 h 25"/>
                    <a:gd name="T2" fmla="*/ 16 w 23"/>
                    <a:gd name="T3" fmla="*/ 4 h 25"/>
                    <a:gd name="T4" fmla="*/ 8 w 23"/>
                    <a:gd name="T5" fmla="*/ 0 h 25"/>
                    <a:gd name="T6" fmla="*/ 0 w 23"/>
                    <a:gd name="T7" fmla="*/ 21 h 25"/>
                    <a:gd name="T8" fmla="*/ 8 w 23"/>
                    <a:gd name="T9" fmla="*/ 25 h 25"/>
                    <a:gd name="T10" fmla="*/ 6 w 23"/>
                    <a:gd name="T11" fmla="*/ 23 h 25"/>
                    <a:gd name="T12" fmla="*/ 8 w 23"/>
                    <a:gd name="T13" fmla="*/ 25 h 25"/>
                    <a:gd name="T14" fmla="*/ 16 w 23"/>
                    <a:gd name="T15" fmla="*/ 25 h 25"/>
                    <a:gd name="T16" fmla="*/ 23 w 23"/>
                    <a:gd name="T17" fmla="*/ 17 h 25"/>
                    <a:gd name="T18" fmla="*/ 23 w 23"/>
                    <a:gd name="T19" fmla="*/ 11 h 25"/>
                    <a:gd name="T20" fmla="*/ 16 w 23"/>
                    <a:gd name="T21" fmla="*/ 4 h 25"/>
                    <a:gd name="T22" fmla="*/ 18 w 23"/>
                    <a:gd name="T23" fmla="*/ 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8" y="7"/>
                      </a:moveTo>
                      <a:lnTo>
                        <a:pt x="16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6" y="23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3" y="17"/>
                      </a:lnTo>
                      <a:lnTo>
                        <a:pt x="23" y="11"/>
                      </a:lnTo>
                      <a:lnTo>
                        <a:pt x="16" y="4"/>
                      </a:lnTo>
                      <a:lnTo>
                        <a:pt x="18" y="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2" name="Freeform 1060"/>
                <p:cNvSpPr>
                  <a:spLocks/>
                </p:cNvSpPr>
                <p:nvPr/>
              </p:nvSpPr>
              <p:spPr bwMode="auto">
                <a:xfrm>
                  <a:off x="4060" y="3469"/>
                  <a:ext cx="31" cy="31"/>
                </a:xfrm>
                <a:custGeom>
                  <a:avLst/>
                  <a:gdLst>
                    <a:gd name="T0" fmla="*/ 29 w 31"/>
                    <a:gd name="T1" fmla="*/ 12 h 31"/>
                    <a:gd name="T2" fmla="*/ 27 w 31"/>
                    <a:gd name="T3" fmla="*/ 12 h 31"/>
                    <a:gd name="T4" fmla="*/ 12 w 31"/>
                    <a:gd name="T5" fmla="*/ 0 h 31"/>
                    <a:gd name="T6" fmla="*/ 0 w 31"/>
                    <a:gd name="T7" fmla="*/ 16 h 31"/>
                    <a:gd name="T8" fmla="*/ 15 w 31"/>
                    <a:gd name="T9" fmla="*/ 29 h 31"/>
                    <a:gd name="T10" fmla="*/ 12 w 31"/>
                    <a:gd name="T11" fmla="*/ 29 h 31"/>
                    <a:gd name="T12" fmla="*/ 15 w 31"/>
                    <a:gd name="T13" fmla="*/ 29 h 31"/>
                    <a:gd name="T14" fmla="*/ 23 w 31"/>
                    <a:gd name="T15" fmla="*/ 31 h 31"/>
                    <a:gd name="T16" fmla="*/ 29 w 31"/>
                    <a:gd name="T17" fmla="*/ 27 h 31"/>
                    <a:gd name="T18" fmla="*/ 31 w 31"/>
                    <a:gd name="T19" fmla="*/ 18 h 31"/>
                    <a:gd name="T20" fmla="*/ 27 w 31"/>
                    <a:gd name="T21" fmla="*/ 12 h 31"/>
                    <a:gd name="T22" fmla="*/ 29 w 31"/>
                    <a:gd name="T23" fmla="*/ 12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1">
                      <a:moveTo>
                        <a:pt x="29" y="12"/>
                      </a:moveTo>
                      <a:lnTo>
                        <a:pt x="27" y="12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15" y="29"/>
                      </a:lnTo>
                      <a:lnTo>
                        <a:pt x="12" y="29"/>
                      </a:lnTo>
                      <a:lnTo>
                        <a:pt x="15" y="29"/>
                      </a:lnTo>
                      <a:lnTo>
                        <a:pt x="23" y="31"/>
                      </a:lnTo>
                      <a:lnTo>
                        <a:pt x="29" y="27"/>
                      </a:lnTo>
                      <a:lnTo>
                        <a:pt x="31" y="18"/>
                      </a:lnTo>
                      <a:lnTo>
                        <a:pt x="27" y="12"/>
                      </a:lnTo>
                      <a:lnTo>
                        <a:pt x="29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3" name="Freeform 1061"/>
                <p:cNvSpPr>
                  <a:spLocks/>
                </p:cNvSpPr>
                <p:nvPr/>
              </p:nvSpPr>
              <p:spPr bwMode="auto">
                <a:xfrm>
                  <a:off x="4072" y="3481"/>
                  <a:ext cx="30" cy="29"/>
                </a:xfrm>
                <a:custGeom>
                  <a:avLst/>
                  <a:gdLst>
                    <a:gd name="T0" fmla="*/ 28 w 30"/>
                    <a:gd name="T1" fmla="*/ 21 h 29"/>
                    <a:gd name="T2" fmla="*/ 26 w 30"/>
                    <a:gd name="T3" fmla="*/ 8 h 29"/>
                    <a:gd name="T4" fmla="*/ 17 w 30"/>
                    <a:gd name="T5" fmla="*/ 0 h 29"/>
                    <a:gd name="T6" fmla="*/ 0 w 30"/>
                    <a:gd name="T7" fmla="*/ 17 h 29"/>
                    <a:gd name="T8" fmla="*/ 9 w 30"/>
                    <a:gd name="T9" fmla="*/ 25 h 29"/>
                    <a:gd name="T10" fmla="*/ 7 w 30"/>
                    <a:gd name="T11" fmla="*/ 13 h 29"/>
                    <a:gd name="T12" fmla="*/ 9 w 30"/>
                    <a:gd name="T13" fmla="*/ 25 h 29"/>
                    <a:gd name="T14" fmla="*/ 17 w 30"/>
                    <a:gd name="T15" fmla="*/ 29 h 29"/>
                    <a:gd name="T16" fmla="*/ 26 w 30"/>
                    <a:gd name="T17" fmla="*/ 25 h 29"/>
                    <a:gd name="T18" fmla="*/ 30 w 30"/>
                    <a:gd name="T19" fmla="*/ 17 h 29"/>
                    <a:gd name="T20" fmla="*/ 26 w 30"/>
                    <a:gd name="T21" fmla="*/ 8 h 29"/>
                    <a:gd name="T22" fmla="*/ 28 w 30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28" y="21"/>
                      </a:moveTo>
                      <a:lnTo>
                        <a:pt x="26" y="8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9" y="25"/>
                      </a:lnTo>
                      <a:lnTo>
                        <a:pt x="7" y="13"/>
                      </a:lnTo>
                      <a:lnTo>
                        <a:pt x="9" y="25"/>
                      </a:lnTo>
                      <a:lnTo>
                        <a:pt x="17" y="29"/>
                      </a:lnTo>
                      <a:lnTo>
                        <a:pt x="26" y="25"/>
                      </a:lnTo>
                      <a:lnTo>
                        <a:pt x="30" y="17"/>
                      </a:lnTo>
                      <a:lnTo>
                        <a:pt x="26" y="8"/>
                      </a:lnTo>
                      <a:lnTo>
                        <a:pt x="28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4" name="Freeform 1062"/>
                <p:cNvSpPr>
                  <a:spLocks/>
                </p:cNvSpPr>
                <p:nvPr/>
              </p:nvSpPr>
              <p:spPr bwMode="auto">
                <a:xfrm>
                  <a:off x="4072" y="3494"/>
                  <a:ext cx="28" cy="23"/>
                </a:xfrm>
                <a:custGeom>
                  <a:avLst/>
                  <a:gdLst>
                    <a:gd name="T0" fmla="*/ 26 w 28"/>
                    <a:gd name="T1" fmla="*/ 12 h 23"/>
                    <a:gd name="T2" fmla="*/ 23 w 28"/>
                    <a:gd name="T3" fmla="*/ 16 h 23"/>
                    <a:gd name="T4" fmla="*/ 28 w 28"/>
                    <a:gd name="T5" fmla="*/ 8 h 23"/>
                    <a:gd name="T6" fmla="*/ 7 w 28"/>
                    <a:gd name="T7" fmla="*/ 0 h 23"/>
                    <a:gd name="T8" fmla="*/ 3 w 28"/>
                    <a:gd name="T9" fmla="*/ 8 h 23"/>
                    <a:gd name="T10" fmla="*/ 0 w 28"/>
                    <a:gd name="T11" fmla="*/ 12 h 23"/>
                    <a:gd name="T12" fmla="*/ 3 w 28"/>
                    <a:gd name="T13" fmla="*/ 8 h 23"/>
                    <a:gd name="T14" fmla="*/ 3 w 28"/>
                    <a:gd name="T15" fmla="*/ 16 h 23"/>
                    <a:gd name="T16" fmla="*/ 11 w 28"/>
                    <a:gd name="T17" fmla="*/ 20 h 23"/>
                    <a:gd name="T18" fmla="*/ 17 w 28"/>
                    <a:gd name="T19" fmla="*/ 23 h 23"/>
                    <a:gd name="T20" fmla="*/ 23 w 28"/>
                    <a:gd name="T21" fmla="*/ 16 h 23"/>
                    <a:gd name="T22" fmla="*/ 26 w 28"/>
                    <a:gd name="T2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3">
                      <a:moveTo>
                        <a:pt x="26" y="12"/>
                      </a:moveTo>
                      <a:lnTo>
                        <a:pt x="23" y="16"/>
                      </a:lnTo>
                      <a:lnTo>
                        <a:pt x="28" y="8"/>
                      </a:lnTo>
                      <a:lnTo>
                        <a:pt x="7" y="0"/>
                      </a:lnTo>
                      <a:lnTo>
                        <a:pt x="3" y="8"/>
                      </a:lnTo>
                      <a:lnTo>
                        <a:pt x="0" y="12"/>
                      </a:lnTo>
                      <a:lnTo>
                        <a:pt x="3" y="8"/>
                      </a:lnTo>
                      <a:lnTo>
                        <a:pt x="3" y="16"/>
                      </a:lnTo>
                      <a:lnTo>
                        <a:pt x="11" y="20"/>
                      </a:lnTo>
                      <a:lnTo>
                        <a:pt x="17" y="23"/>
                      </a:lnTo>
                      <a:lnTo>
                        <a:pt x="23" y="16"/>
                      </a:lnTo>
                      <a:lnTo>
                        <a:pt x="26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5" name="Freeform 1063"/>
                <p:cNvSpPr>
                  <a:spLocks/>
                </p:cNvSpPr>
                <p:nvPr/>
              </p:nvSpPr>
              <p:spPr bwMode="auto">
                <a:xfrm>
                  <a:off x="4072" y="3506"/>
                  <a:ext cx="26" cy="23"/>
                </a:xfrm>
                <a:custGeom>
                  <a:avLst/>
                  <a:gdLst>
                    <a:gd name="T0" fmla="*/ 21 w 26"/>
                    <a:gd name="T1" fmla="*/ 2 h 23"/>
                    <a:gd name="T2" fmla="*/ 26 w 26"/>
                    <a:gd name="T3" fmla="*/ 11 h 23"/>
                    <a:gd name="T4" fmla="*/ 26 w 26"/>
                    <a:gd name="T5" fmla="*/ 0 h 23"/>
                    <a:gd name="T6" fmla="*/ 0 w 26"/>
                    <a:gd name="T7" fmla="*/ 0 h 23"/>
                    <a:gd name="T8" fmla="*/ 0 w 26"/>
                    <a:gd name="T9" fmla="*/ 11 h 23"/>
                    <a:gd name="T10" fmla="*/ 5 w 26"/>
                    <a:gd name="T11" fmla="*/ 19 h 23"/>
                    <a:gd name="T12" fmla="*/ 0 w 26"/>
                    <a:gd name="T13" fmla="*/ 11 h 23"/>
                    <a:gd name="T14" fmla="*/ 5 w 26"/>
                    <a:gd name="T15" fmla="*/ 19 h 23"/>
                    <a:gd name="T16" fmla="*/ 13 w 26"/>
                    <a:gd name="T17" fmla="*/ 23 h 23"/>
                    <a:gd name="T18" fmla="*/ 21 w 26"/>
                    <a:gd name="T19" fmla="*/ 19 h 23"/>
                    <a:gd name="T20" fmla="*/ 26 w 26"/>
                    <a:gd name="T21" fmla="*/ 11 h 23"/>
                    <a:gd name="T22" fmla="*/ 21 w 26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3">
                      <a:moveTo>
                        <a:pt x="21" y="2"/>
                      </a:moveTo>
                      <a:lnTo>
                        <a:pt x="26" y="1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5" y="19"/>
                      </a:lnTo>
                      <a:lnTo>
                        <a:pt x="0" y="11"/>
                      </a:lnTo>
                      <a:lnTo>
                        <a:pt x="5" y="19"/>
                      </a:lnTo>
                      <a:lnTo>
                        <a:pt x="13" y="23"/>
                      </a:lnTo>
                      <a:lnTo>
                        <a:pt x="21" y="19"/>
                      </a:lnTo>
                      <a:lnTo>
                        <a:pt x="26" y="11"/>
                      </a:ln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6" name="Freeform 1064"/>
                <p:cNvSpPr>
                  <a:spLocks/>
                </p:cNvSpPr>
                <p:nvPr/>
              </p:nvSpPr>
              <p:spPr bwMode="auto">
                <a:xfrm>
                  <a:off x="4077" y="3508"/>
                  <a:ext cx="25" cy="25"/>
                </a:xfrm>
                <a:custGeom>
                  <a:avLst/>
                  <a:gdLst>
                    <a:gd name="T0" fmla="*/ 23 w 25"/>
                    <a:gd name="T1" fmla="*/ 17 h 25"/>
                    <a:gd name="T2" fmla="*/ 21 w 25"/>
                    <a:gd name="T3" fmla="*/ 4 h 25"/>
                    <a:gd name="T4" fmla="*/ 16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2 w 25"/>
                    <a:gd name="T11" fmla="*/ 9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4 h 25"/>
                    <a:gd name="T22" fmla="*/ 23 w 25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17"/>
                      </a:moveTo>
                      <a:lnTo>
                        <a:pt x="21" y="4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2" y="9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23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7" name="Freeform 1065"/>
                <p:cNvSpPr>
                  <a:spLocks/>
                </p:cNvSpPr>
                <p:nvPr/>
              </p:nvSpPr>
              <p:spPr bwMode="auto">
                <a:xfrm>
                  <a:off x="4070" y="3517"/>
                  <a:ext cx="30" cy="31"/>
                </a:xfrm>
                <a:custGeom>
                  <a:avLst/>
                  <a:gdLst>
                    <a:gd name="T0" fmla="*/ 21 w 30"/>
                    <a:gd name="T1" fmla="*/ 18 h 31"/>
                    <a:gd name="T2" fmla="*/ 21 w 30"/>
                    <a:gd name="T3" fmla="*/ 25 h 31"/>
                    <a:gd name="T4" fmla="*/ 30 w 30"/>
                    <a:gd name="T5" fmla="*/ 8 h 31"/>
                    <a:gd name="T6" fmla="*/ 9 w 30"/>
                    <a:gd name="T7" fmla="*/ 0 h 31"/>
                    <a:gd name="T8" fmla="*/ 0 w 30"/>
                    <a:gd name="T9" fmla="*/ 16 h 31"/>
                    <a:gd name="T10" fmla="*/ 0 w 30"/>
                    <a:gd name="T11" fmla="*/ 22 h 31"/>
                    <a:gd name="T12" fmla="*/ 0 w 30"/>
                    <a:gd name="T13" fmla="*/ 16 h 31"/>
                    <a:gd name="T14" fmla="*/ 0 w 30"/>
                    <a:gd name="T15" fmla="*/ 25 h 31"/>
                    <a:gd name="T16" fmla="*/ 9 w 30"/>
                    <a:gd name="T17" fmla="*/ 29 h 31"/>
                    <a:gd name="T18" fmla="*/ 15 w 30"/>
                    <a:gd name="T19" fmla="*/ 31 h 31"/>
                    <a:gd name="T20" fmla="*/ 21 w 30"/>
                    <a:gd name="T21" fmla="*/ 25 h 31"/>
                    <a:gd name="T22" fmla="*/ 21 w 30"/>
                    <a:gd name="T23" fmla="*/ 18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21" y="18"/>
                      </a:moveTo>
                      <a:lnTo>
                        <a:pt x="21" y="25"/>
                      </a:lnTo>
                      <a:lnTo>
                        <a:pt x="30" y="8"/>
                      </a:lnTo>
                      <a:lnTo>
                        <a:pt x="9" y="0"/>
                      </a:lnTo>
                      <a:lnTo>
                        <a:pt x="0" y="16"/>
                      </a:lnTo>
                      <a:lnTo>
                        <a:pt x="0" y="22"/>
                      </a:lnTo>
                      <a:lnTo>
                        <a:pt x="0" y="16"/>
                      </a:lnTo>
                      <a:lnTo>
                        <a:pt x="0" y="25"/>
                      </a:lnTo>
                      <a:lnTo>
                        <a:pt x="9" y="29"/>
                      </a:lnTo>
                      <a:lnTo>
                        <a:pt x="15" y="31"/>
                      </a:lnTo>
                      <a:lnTo>
                        <a:pt x="21" y="25"/>
                      </a:lnTo>
                      <a:lnTo>
                        <a:pt x="21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8" name="Freeform 1066"/>
                <p:cNvSpPr>
                  <a:spLocks/>
                </p:cNvSpPr>
                <p:nvPr/>
              </p:nvSpPr>
              <p:spPr bwMode="auto">
                <a:xfrm>
                  <a:off x="4070" y="3535"/>
                  <a:ext cx="28" cy="23"/>
                </a:xfrm>
                <a:custGeom>
                  <a:avLst/>
                  <a:gdLst>
                    <a:gd name="T0" fmla="*/ 28 w 28"/>
                    <a:gd name="T1" fmla="*/ 15 h 23"/>
                    <a:gd name="T2" fmla="*/ 25 w 28"/>
                    <a:gd name="T3" fmla="*/ 13 h 23"/>
                    <a:gd name="T4" fmla="*/ 21 w 28"/>
                    <a:gd name="T5" fmla="*/ 0 h 23"/>
                    <a:gd name="T6" fmla="*/ 0 w 28"/>
                    <a:gd name="T7" fmla="*/ 4 h 23"/>
                    <a:gd name="T8" fmla="*/ 5 w 28"/>
                    <a:gd name="T9" fmla="*/ 17 h 23"/>
                    <a:gd name="T10" fmla="*/ 2 w 28"/>
                    <a:gd name="T11" fmla="*/ 15 h 23"/>
                    <a:gd name="T12" fmla="*/ 5 w 28"/>
                    <a:gd name="T13" fmla="*/ 17 h 23"/>
                    <a:gd name="T14" fmla="*/ 9 w 28"/>
                    <a:gd name="T15" fmla="*/ 23 h 23"/>
                    <a:gd name="T16" fmla="*/ 17 w 28"/>
                    <a:gd name="T17" fmla="*/ 23 h 23"/>
                    <a:gd name="T18" fmla="*/ 23 w 28"/>
                    <a:gd name="T19" fmla="*/ 21 h 23"/>
                    <a:gd name="T20" fmla="*/ 25 w 28"/>
                    <a:gd name="T21" fmla="*/ 13 h 23"/>
                    <a:gd name="T22" fmla="*/ 28 w 28"/>
                    <a:gd name="T23" fmla="*/ 15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3">
                      <a:moveTo>
                        <a:pt x="28" y="15"/>
                      </a:moveTo>
                      <a:lnTo>
                        <a:pt x="25" y="13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5" y="17"/>
                      </a:lnTo>
                      <a:lnTo>
                        <a:pt x="2" y="15"/>
                      </a:lnTo>
                      <a:lnTo>
                        <a:pt x="5" y="17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8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19" name="Freeform 1067"/>
                <p:cNvSpPr>
                  <a:spLocks/>
                </p:cNvSpPr>
                <p:nvPr/>
              </p:nvSpPr>
              <p:spPr bwMode="auto">
                <a:xfrm>
                  <a:off x="4072" y="3550"/>
                  <a:ext cx="26" cy="21"/>
                </a:xfrm>
                <a:custGeom>
                  <a:avLst/>
                  <a:gdLst>
                    <a:gd name="T0" fmla="*/ 26 w 26"/>
                    <a:gd name="T1" fmla="*/ 8 h 21"/>
                    <a:gd name="T2" fmla="*/ 26 w 26"/>
                    <a:gd name="T3" fmla="*/ 8 h 21"/>
                    <a:gd name="T4" fmla="*/ 26 w 26"/>
                    <a:gd name="T5" fmla="*/ 0 h 21"/>
                    <a:gd name="T6" fmla="*/ 0 w 26"/>
                    <a:gd name="T7" fmla="*/ 0 h 21"/>
                    <a:gd name="T8" fmla="*/ 0 w 26"/>
                    <a:gd name="T9" fmla="*/ 8 h 21"/>
                    <a:gd name="T10" fmla="*/ 0 w 26"/>
                    <a:gd name="T11" fmla="*/ 8 h 21"/>
                    <a:gd name="T12" fmla="*/ 0 w 26"/>
                    <a:gd name="T13" fmla="*/ 8 h 21"/>
                    <a:gd name="T14" fmla="*/ 5 w 26"/>
                    <a:gd name="T15" fmla="*/ 17 h 21"/>
                    <a:gd name="T16" fmla="*/ 13 w 26"/>
                    <a:gd name="T17" fmla="*/ 21 h 21"/>
                    <a:gd name="T18" fmla="*/ 21 w 26"/>
                    <a:gd name="T19" fmla="*/ 17 h 21"/>
                    <a:gd name="T20" fmla="*/ 26 w 26"/>
                    <a:gd name="T21" fmla="*/ 8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6" h="21">
                      <a:moveTo>
                        <a:pt x="26" y="8"/>
                      </a:moveTo>
                      <a:lnTo>
                        <a:pt x="26" y="8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5" y="17"/>
                      </a:lnTo>
                      <a:lnTo>
                        <a:pt x="13" y="21"/>
                      </a:lnTo>
                      <a:lnTo>
                        <a:pt x="21" y="17"/>
                      </a:lnTo>
                      <a:lnTo>
                        <a:pt x="26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0" name="Freeform 1068"/>
                <p:cNvSpPr>
                  <a:spLocks/>
                </p:cNvSpPr>
                <p:nvPr/>
              </p:nvSpPr>
              <p:spPr bwMode="auto">
                <a:xfrm>
                  <a:off x="4072" y="3558"/>
                  <a:ext cx="26" cy="25"/>
                </a:xfrm>
                <a:custGeom>
                  <a:avLst/>
                  <a:gdLst>
                    <a:gd name="T0" fmla="*/ 26 w 26"/>
                    <a:gd name="T1" fmla="*/ 13 h 25"/>
                    <a:gd name="T2" fmla="*/ 26 w 26"/>
                    <a:gd name="T3" fmla="*/ 13 h 25"/>
                    <a:gd name="T4" fmla="*/ 26 w 26"/>
                    <a:gd name="T5" fmla="*/ 0 h 25"/>
                    <a:gd name="T6" fmla="*/ 0 w 26"/>
                    <a:gd name="T7" fmla="*/ 0 h 25"/>
                    <a:gd name="T8" fmla="*/ 0 w 26"/>
                    <a:gd name="T9" fmla="*/ 13 h 25"/>
                    <a:gd name="T10" fmla="*/ 0 w 26"/>
                    <a:gd name="T11" fmla="*/ 13 h 25"/>
                    <a:gd name="T12" fmla="*/ 0 w 26"/>
                    <a:gd name="T13" fmla="*/ 13 h 25"/>
                    <a:gd name="T14" fmla="*/ 5 w 26"/>
                    <a:gd name="T15" fmla="*/ 21 h 25"/>
                    <a:gd name="T16" fmla="*/ 13 w 26"/>
                    <a:gd name="T17" fmla="*/ 25 h 25"/>
                    <a:gd name="T18" fmla="*/ 21 w 26"/>
                    <a:gd name="T19" fmla="*/ 21 h 25"/>
                    <a:gd name="T20" fmla="*/ 26 w 26"/>
                    <a:gd name="T21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6" h="25">
                      <a:moveTo>
                        <a:pt x="26" y="13"/>
                      </a:moveTo>
                      <a:lnTo>
                        <a:pt x="26" y="13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6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1" name="Freeform 1069"/>
                <p:cNvSpPr>
                  <a:spLocks/>
                </p:cNvSpPr>
                <p:nvPr/>
              </p:nvSpPr>
              <p:spPr bwMode="auto">
                <a:xfrm>
                  <a:off x="4072" y="3571"/>
                  <a:ext cx="26" cy="25"/>
                </a:xfrm>
                <a:custGeom>
                  <a:avLst/>
                  <a:gdLst>
                    <a:gd name="T0" fmla="*/ 23 w 26"/>
                    <a:gd name="T1" fmla="*/ 10 h 25"/>
                    <a:gd name="T2" fmla="*/ 26 w 26"/>
                    <a:gd name="T3" fmla="*/ 12 h 25"/>
                    <a:gd name="T4" fmla="*/ 26 w 26"/>
                    <a:gd name="T5" fmla="*/ 0 h 25"/>
                    <a:gd name="T6" fmla="*/ 0 w 26"/>
                    <a:gd name="T7" fmla="*/ 0 h 25"/>
                    <a:gd name="T8" fmla="*/ 0 w 26"/>
                    <a:gd name="T9" fmla="*/ 12 h 25"/>
                    <a:gd name="T10" fmla="*/ 3 w 26"/>
                    <a:gd name="T11" fmla="*/ 14 h 25"/>
                    <a:gd name="T12" fmla="*/ 0 w 26"/>
                    <a:gd name="T13" fmla="*/ 12 h 25"/>
                    <a:gd name="T14" fmla="*/ 5 w 26"/>
                    <a:gd name="T15" fmla="*/ 21 h 25"/>
                    <a:gd name="T16" fmla="*/ 13 w 26"/>
                    <a:gd name="T17" fmla="*/ 25 h 25"/>
                    <a:gd name="T18" fmla="*/ 21 w 26"/>
                    <a:gd name="T19" fmla="*/ 21 h 25"/>
                    <a:gd name="T20" fmla="*/ 26 w 26"/>
                    <a:gd name="T21" fmla="*/ 12 h 25"/>
                    <a:gd name="T22" fmla="*/ 23 w 26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23" y="10"/>
                      </a:moveTo>
                      <a:lnTo>
                        <a:pt x="26" y="12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3" y="14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6" y="12"/>
                      </a:lnTo>
                      <a:lnTo>
                        <a:pt x="2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2" name="Freeform 1070"/>
                <p:cNvSpPr>
                  <a:spLocks/>
                </p:cNvSpPr>
                <p:nvPr/>
              </p:nvSpPr>
              <p:spPr bwMode="auto">
                <a:xfrm>
                  <a:off x="4075" y="3581"/>
                  <a:ext cx="25" cy="27"/>
                </a:xfrm>
                <a:custGeom>
                  <a:avLst/>
                  <a:gdLst>
                    <a:gd name="T0" fmla="*/ 23 w 25"/>
                    <a:gd name="T1" fmla="*/ 27 h 27"/>
                    <a:gd name="T2" fmla="*/ 25 w 25"/>
                    <a:gd name="T3" fmla="*/ 17 h 27"/>
                    <a:gd name="T4" fmla="*/ 20 w 25"/>
                    <a:gd name="T5" fmla="*/ 0 h 27"/>
                    <a:gd name="T6" fmla="*/ 0 w 25"/>
                    <a:gd name="T7" fmla="*/ 4 h 27"/>
                    <a:gd name="T8" fmla="*/ 4 w 25"/>
                    <a:gd name="T9" fmla="*/ 21 h 27"/>
                    <a:gd name="T10" fmla="*/ 6 w 25"/>
                    <a:gd name="T11" fmla="*/ 11 h 27"/>
                    <a:gd name="T12" fmla="*/ 4 w 25"/>
                    <a:gd name="T13" fmla="*/ 21 h 27"/>
                    <a:gd name="T14" fmla="*/ 8 w 25"/>
                    <a:gd name="T15" fmla="*/ 27 h 27"/>
                    <a:gd name="T16" fmla="*/ 16 w 25"/>
                    <a:gd name="T17" fmla="*/ 27 h 27"/>
                    <a:gd name="T18" fmla="*/ 23 w 25"/>
                    <a:gd name="T19" fmla="*/ 25 h 27"/>
                    <a:gd name="T20" fmla="*/ 25 w 25"/>
                    <a:gd name="T21" fmla="*/ 17 h 27"/>
                    <a:gd name="T22" fmla="*/ 23 w 25"/>
                    <a:gd name="T23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23" y="27"/>
                      </a:moveTo>
                      <a:lnTo>
                        <a:pt x="25" y="17"/>
                      </a:lnTo>
                      <a:lnTo>
                        <a:pt x="20" y="0"/>
                      </a:lnTo>
                      <a:lnTo>
                        <a:pt x="0" y="4"/>
                      </a:lnTo>
                      <a:lnTo>
                        <a:pt x="4" y="21"/>
                      </a:lnTo>
                      <a:lnTo>
                        <a:pt x="6" y="11"/>
                      </a:lnTo>
                      <a:lnTo>
                        <a:pt x="4" y="21"/>
                      </a:lnTo>
                      <a:lnTo>
                        <a:pt x="8" y="27"/>
                      </a:lnTo>
                      <a:lnTo>
                        <a:pt x="16" y="27"/>
                      </a:lnTo>
                      <a:lnTo>
                        <a:pt x="23" y="25"/>
                      </a:lnTo>
                      <a:lnTo>
                        <a:pt x="25" y="17"/>
                      </a:lnTo>
                      <a:lnTo>
                        <a:pt x="23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3" name="Freeform 1071"/>
                <p:cNvSpPr>
                  <a:spLocks/>
                </p:cNvSpPr>
                <p:nvPr/>
              </p:nvSpPr>
              <p:spPr bwMode="auto">
                <a:xfrm>
                  <a:off x="4072" y="3592"/>
                  <a:ext cx="26" cy="25"/>
                </a:xfrm>
                <a:custGeom>
                  <a:avLst/>
                  <a:gdLst>
                    <a:gd name="T0" fmla="*/ 5 w 26"/>
                    <a:gd name="T1" fmla="*/ 21 h 25"/>
                    <a:gd name="T2" fmla="*/ 21 w 26"/>
                    <a:gd name="T3" fmla="*/ 21 h 25"/>
                    <a:gd name="T4" fmla="*/ 26 w 26"/>
                    <a:gd name="T5" fmla="*/ 16 h 25"/>
                    <a:gd name="T6" fmla="*/ 9 w 26"/>
                    <a:gd name="T7" fmla="*/ 0 h 25"/>
                    <a:gd name="T8" fmla="*/ 5 w 26"/>
                    <a:gd name="T9" fmla="*/ 4 h 25"/>
                    <a:gd name="T10" fmla="*/ 21 w 26"/>
                    <a:gd name="T11" fmla="*/ 4 h 25"/>
                    <a:gd name="T12" fmla="*/ 5 w 26"/>
                    <a:gd name="T13" fmla="*/ 4 h 25"/>
                    <a:gd name="T14" fmla="*/ 0 w 26"/>
                    <a:gd name="T15" fmla="*/ 12 h 25"/>
                    <a:gd name="T16" fmla="*/ 5 w 26"/>
                    <a:gd name="T17" fmla="*/ 21 h 25"/>
                    <a:gd name="T18" fmla="*/ 13 w 26"/>
                    <a:gd name="T19" fmla="*/ 25 h 25"/>
                    <a:gd name="T20" fmla="*/ 21 w 26"/>
                    <a:gd name="T21" fmla="*/ 21 h 25"/>
                    <a:gd name="T22" fmla="*/ 5 w 26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5" y="21"/>
                      </a:moveTo>
                      <a:lnTo>
                        <a:pt x="21" y="21"/>
                      </a:lnTo>
                      <a:lnTo>
                        <a:pt x="26" y="16"/>
                      </a:lnTo>
                      <a:lnTo>
                        <a:pt x="9" y="0"/>
                      </a:lnTo>
                      <a:lnTo>
                        <a:pt x="5" y="4"/>
                      </a:lnTo>
                      <a:lnTo>
                        <a:pt x="21" y="4"/>
                      </a:lnTo>
                      <a:lnTo>
                        <a:pt x="5" y="4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4" name="Freeform 1072"/>
                <p:cNvSpPr>
                  <a:spLocks/>
                </p:cNvSpPr>
                <p:nvPr/>
              </p:nvSpPr>
              <p:spPr bwMode="auto">
                <a:xfrm>
                  <a:off x="4068" y="3587"/>
                  <a:ext cx="25" cy="26"/>
                </a:xfrm>
                <a:custGeom>
                  <a:avLst/>
                  <a:gdLst>
                    <a:gd name="T0" fmla="*/ 2 w 25"/>
                    <a:gd name="T1" fmla="*/ 9 h 26"/>
                    <a:gd name="T2" fmla="*/ 4 w 25"/>
                    <a:gd name="T3" fmla="*/ 21 h 26"/>
                    <a:gd name="T4" fmla="*/ 9 w 25"/>
                    <a:gd name="T5" fmla="*/ 26 h 26"/>
                    <a:gd name="T6" fmla="*/ 25 w 25"/>
                    <a:gd name="T7" fmla="*/ 9 h 26"/>
                    <a:gd name="T8" fmla="*/ 21 w 25"/>
                    <a:gd name="T9" fmla="*/ 5 h 26"/>
                    <a:gd name="T10" fmla="*/ 23 w 25"/>
                    <a:gd name="T11" fmla="*/ 17 h 26"/>
                    <a:gd name="T12" fmla="*/ 21 w 25"/>
                    <a:gd name="T13" fmla="*/ 5 h 26"/>
                    <a:gd name="T14" fmla="*/ 13 w 25"/>
                    <a:gd name="T15" fmla="*/ 0 h 26"/>
                    <a:gd name="T16" fmla="*/ 4 w 25"/>
                    <a:gd name="T17" fmla="*/ 5 h 26"/>
                    <a:gd name="T18" fmla="*/ 0 w 25"/>
                    <a:gd name="T19" fmla="*/ 13 h 26"/>
                    <a:gd name="T20" fmla="*/ 4 w 25"/>
                    <a:gd name="T21" fmla="*/ 21 h 26"/>
                    <a:gd name="T22" fmla="*/ 2 w 25"/>
                    <a:gd name="T23" fmla="*/ 9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2" y="9"/>
                      </a:moveTo>
                      <a:lnTo>
                        <a:pt x="4" y="21"/>
                      </a:lnTo>
                      <a:lnTo>
                        <a:pt x="9" y="26"/>
                      </a:lnTo>
                      <a:lnTo>
                        <a:pt x="25" y="9"/>
                      </a:lnTo>
                      <a:lnTo>
                        <a:pt x="21" y="5"/>
                      </a:lnTo>
                      <a:lnTo>
                        <a:pt x="23" y="17"/>
                      </a:lnTo>
                      <a:lnTo>
                        <a:pt x="21" y="5"/>
                      </a:lnTo>
                      <a:lnTo>
                        <a:pt x="13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5" name="Freeform 1073"/>
                <p:cNvSpPr>
                  <a:spLocks/>
                </p:cNvSpPr>
                <p:nvPr/>
              </p:nvSpPr>
              <p:spPr bwMode="auto">
                <a:xfrm>
                  <a:off x="4070" y="3579"/>
                  <a:ext cx="25" cy="25"/>
                </a:xfrm>
                <a:custGeom>
                  <a:avLst/>
                  <a:gdLst>
                    <a:gd name="T0" fmla="*/ 15 w 25"/>
                    <a:gd name="T1" fmla="*/ 25 h 25"/>
                    <a:gd name="T2" fmla="*/ 5 w 25"/>
                    <a:gd name="T3" fmla="*/ 8 h 25"/>
                    <a:gd name="T4" fmla="*/ 0 w 25"/>
                    <a:gd name="T5" fmla="*/ 17 h 25"/>
                    <a:gd name="T6" fmla="*/ 21 w 25"/>
                    <a:gd name="T7" fmla="*/ 25 h 25"/>
                    <a:gd name="T8" fmla="*/ 25 w 25"/>
                    <a:gd name="T9" fmla="*/ 17 h 25"/>
                    <a:gd name="T10" fmla="*/ 15 w 25"/>
                    <a:gd name="T11" fmla="*/ 0 h 25"/>
                    <a:gd name="T12" fmla="*/ 25 w 25"/>
                    <a:gd name="T13" fmla="*/ 17 h 25"/>
                    <a:gd name="T14" fmla="*/ 25 w 25"/>
                    <a:gd name="T15" fmla="*/ 8 h 25"/>
                    <a:gd name="T16" fmla="*/ 19 w 25"/>
                    <a:gd name="T17" fmla="*/ 2 h 25"/>
                    <a:gd name="T18" fmla="*/ 11 w 25"/>
                    <a:gd name="T19" fmla="*/ 2 h 25"/>
                    <a:gd name="T20" fmla="*/ 5 w 25"/>
                    <a:gd name="T21" fmla="*/ 8 h 25"/>
                    <a:gd name="T22" fmla="*/ 15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5" y="25"/>
                      </a:moveTo>
                      <a:lnTo>
                        <a:pt x="5" y="8"/>
                      </a:lnTo>
                      <a:lnTo>
                        <a:pt x="0" y="17"/>
                      </a:lnTo>
                      <a:lnTo>
                        <a:pt x="21" y="25"/>
                      </a:lnTo>
                      <a:lnTo>
                        <a:pt x="25" y="17"/>
                      </a:lnTo>
                      <a:lnTo>
                        <a:pt x="15" y="0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19" y="2"/>
                      </a:lnTo>
                      <a:lnTo>
                        <a:pt x="11" y="2"/>
                      </a:lnTo>
                      <a:lnTo>
                        <a:pt x="5" y="8"/>
                      </a:lnTo>
                      <a:lnTo>
                        <a:pt x="15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6" name="Freeform 1074"/>
                <p:cNvSpPr>
                  <a:spLocks/>
                </p:cNvSpPr>
                <p:nvPr/>
              </p:nvSpPr>
              <p:spPr bwMode="auto">
                <a:xfrm>
                  <a:off x="4068" y="3579"/>
                  <a:ext cx="17" cy="25"/>
                </a:xfrm>
                <a:custGeom>
                  <a:avLst/>
                  <a:gdLst>
                    <a:gd name="T0" fmla="*/ 13 w 17"/>
                    <a:gd name="T1" fmla="*/ 25 h 25"/>
                    <a:gd name="T2" fmla="*/ 13 w 17"/>
                    <a:gd name="T3" fmla="*/ 25 h 25"/>
                    <a:gd name="T4" fmla="*/ 17 w 17"/>
                    <a:gd name="T5" fmla="*/ 25 h 25"/>
                    <a:gd name="T6" fmla="*/ 17 w 17"/>
                    <a:gd name="T7" fmla="*/ 0 h 25"/>
                    <a:gd name="T8" fmla="*/ 13 w 17"/>
                    <a:gd name="T9" fmla="*/ 0 h 25"/>
                    <a:gd name="T10" fmla="*/ 13 w 17"/>
                    <a:gd name="T11" fmla="*/ 0 h 25"/>
                    <a:gd name="T12" fmla="*/ 13 w 17"/>
                    <a:gd name="T13" fmla="*/ 0 h 25"/>
                    <a:gd name="T14" fmla="*/ 4 w 17"/>
                    <a:gd name="T15" fmla="*/ 4 h 25"/>
                    <a:gd name="T16" fmla="*/ 0 w 17"/>
                    <a:gd name="T17" fmla="*/ 13 h 25"/>
                    <a:gd name="T18" fmla="*/ 4 w 17"/>
                    <a:gd name="T19" fmla="*/ 21 h 25"/>
                    <a:gd name="T20" fmla="*/ 13 w 17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7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7" name="Freeform 1075"/>
                <p:cNvSpPr>
                  <a:spLocks/>
                </p:cNvSpPr>
                <p:nvPr/>
              </p:nvSpPr>
              <p:spPr bwMode="auto">
                <a:xfrm>
                  <a:off x="4054" y="3579"/>
                  <a:ext cx="27" cy="25"/>
                </a:xfrm>
                <a:custGeom>
                  <a:avLst/>
                  <a:gdLst>
                    <a:gd name="T0" fmla="*/ 23 w 27"/>
                    <a:gd name="T1" fmla="*/ 15 h 25"/>
                    <a:gd name="T2" fmla="*/ 12 w 27"/>
                    <a:gd name="T3" fmla="*/ 25 h 25"/>
                    <a:gd name="T4" fmla="*/ 27 w 27"/>
                    <a:gd name="T5" fmla="*/ 25 h 25"/>
                    <a:gd name="T6" fmla="*/ 27 w 27"/>
                    <a:gd name="T7" fmla="*/ 0 h 25"/>
                    <a:gd name="T8" fmla="*/ 12 w 27"/>
                    <a:gd name="T9" fmla="*/ 0 h 25"/>
                    <a:gd name="T10" fmla="*/ 2 w 27"/>
                    <a:gd name="T11" fmla="*/ 11 h 25"/>
                    <a:gd name="T12" fmla="*/ 12 w 27"/>
                    <a:gd name="T13" fmla="*/ 0 h 25"/>
                    <a:gd name="T14" fmla="*/ 4 w 27"/>
                    <a:gd name="T15" fmla="*/ 4 h 25"/>
                    <a:gd name="T16" fmla="*/ 0 w 27"/>
                    <a:gd name="T17" fmla="*/ 13 h 25"/>
                    <a:gd name="T18" fmla="*/ 4 w 27"/>
                    <a:gd name="T19" fmla="*/ 21 h 25"/>
                    <a:gd name="T20" fmla="*/ 12 w 27"/>
                    <a:gd name="T21" fmla="*/ 25 h 25"/>
                    <a:gd name="T22" fmla="*/ 23 w 27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3" y="15"/>
                      </a:moveTo>
                      <a:lnTo>
                        <a:pt x="12" y="25"/>
                      </a:lnTo>
                      <a:lnTo>
                        <a:pt x="27" y="25"/>
                      </a:lnTo>
                      <a:lnTo>
                        <a:pt x="27" y="0"/>
                      </a:lnTo>
                      <a:lnTo>
                        <a:pt x="12" y="0"/>
                      </a:lnTo>
                      <a:lnTo>
                        <a:pt x="2" y="11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3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8" name="Freeform 1076"/>
                <p:cNvSpPr>
                  <a:spLocks/>
                </p:cNvSpPr>
                <p:nvPr/>
              </p:nvSpPr>
              <p:spPr bwMode="auto">
                <a:xfrm>
                  <a:off x="4049" y="3590"/>
                  <a:ext cx="28" cy="23"/>
                </a:xfrm>
                <a:custGeom>
                  <a:avLst/>
                  <a:gdLst>
                    <a:gd name="T0" fmla="*/ 26 w 28"/>
                    <a:gd name="T1" fmla="*/ 14 h 23"/>
                    <a:gd name="T2" fmla="*/ 23 w 28"/>
                    <a:gd name="T3" fmla="*/ 16 h 23"/>
                    <a:gd name="T4" fmla="*/ 28 w 28"/>
                    <a:gd name="T5" fmla="*/ 4 h 23"/>
                    <a:gd name="T6" fmla="*/ 7 w 28"/>
                    <a:gd name="T7" fmla="*/ 0 h 23"/>
                    <a:gd name="T8" fmla="*/ 3 w 28"/>
                    <a:gd name="T9" fmla="*/ 12 h 23"/>
                    <a:gd name="T10" fmla="*/ 0 w 28"/>
                    <a:gd name="T11" fmla="*/ 14 h 23"/>
                    <a:gd name="T12" fmla="*/ 3 w 28"/>
                    <a:gd name="T13" fmla="*/ 12 h 23"/>
                    <a:gd name="T14" fmla="*/ 5 w 28"/>
                    <a:gd name="T15" fmla="*/ 20 h 23"/>
                    <a:gd name="T16" fmla="*/ 11 w 28"/>
                    <a:gd name="T17" fmla="*/ 23 h 23"/>
                    <a:gd name="T18" fmla="*/ 19 w 28"/>
                    <a:gd name="T19" fmla="*/ 23 h 23"/>
                    <a:gd name="T20" fmla="*/ 23 w 28"/>
                    <a:gd name="T21" fmla="*/ 16 h 23"/>
                    <a:gd name="T22" fmla="*/ 26 w 28"/>
                    <a:gd name="T23" fmla="*/ 14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3">
                      <a:moveTo>
                        <a:pt x="26" y="14"/>
                      </a:moveTo>
                      <a:lnTo>
                        <a:pt x="23" y="16"/>
                      </a:lnTo>
                      <a:lnTo>
                        <a:pt x="28" y="4"/>
                      </a:lnTo>
                      <a:lnTo>
                        <a:pt x="7" y="0"/>
                      </a:lnTo>
                      <a:lnTo>
                        <a:pt x="3" y="12"/>
                      </a:lnTo>
                      <a:lnTo>
                        <a:pt x="0" y="14"/>
                      </a:lnTo>
                      <a:lnTo>
                        <a:pt x="3" y="12"/>
                      </a:lnTo>
                      <a:lnTo>
                        <a:pt x="5" y="20"/>
                      </a:lnTo>
                      <a:lnTo>
                        <a:pt x="11" y="23"/>
                      </a:lnTo>
                      <a:lnTo>
                        <a:pt x="19" y="23"/>
                      </a:lnTo>
                      <a:lnTo>
                        <a:pt x="23" y="16"/>
                      </a:lnTo>
                      <a:lnTo>
                        <a:pt x="26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29" name="Freeform 1077"/>
                <p:cNvSpPr>
                  <a:spLocks/>
                </p:cNvSpPr>
                <p:nvPr/>
              </p:nvSpPr>
              <p:spPr bwMode="auto">
                <a:xfrm>
                  <a:off x="4049" y="3604"/>
                  <a:ext cx="26" cy="29"/>
                </a:xfrm>
                <a:custGeom>
                  <a:avLst/>
                  <a:gdLst>
                    <a:gd name="T0" fmla="*/ 21 w 26"/>
                    <a:gd name="T1" fmla="*/ 25 h 29"/>
                    <a:gd name="T2" fmla="*/ 26 w 26"/>
                    <a:gd name="T3" fmla="*/ 17 h 29"/>
                    <a:gd name="T4" fmla="*/ 26 w 26"/>
                    <a:gd name="T5" fmla="*/ 0 h 29"/>
                    <a:gd name="T6" fmla="*/ 0 w 26"/>
                    <a:gd name="T7" fmla="*/ 0 h 29"/>
                    <a:gd name="T8" fmla="*/ 0 w 26"/>
                    <a:gd name="T9" fmla="*/ 17 h 29"/>
                    <a:gd name="T10" fmla="*/ 5 w 26"/>
                    <a:gd name="T11" fmla="*/ 9 h 29"/>
                    <a:gd name="T12" fmla="*/ 0 w 26"/>
                    <a:gd name="T13" fmla="*/ 17 h 29"/>
                    <a:gd name="T14" fmla="*/ 5 w 26"/>
                    <a:gd name="T15" fmla="*/ 25 h 29"/>
                    <a:gd name="T16" fmla="*/ 13 w 26"/>
                    <a:gd name="T17" fmla="*/ 29 h 29"/>
                    <a:gd name="T18" fmla="*/ 21 w 26"/>
                    <a:gd name="T19" fmla="*/ 25 h 29"/>
                    <a:gd name="T20" fmla="*/ 26 w 26"/>
                    <a:gd name="T21" fmla="*/ 17 h 29"/>
                    <a:gd name="T22" fmla="*/ 21 w 26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9">
                      <a:moveTo>
                        <a:pt x="21" y="25"/>
                      </a:moveTo>
                      <a:lnTo>
                        <a:pt x="26" y="17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5" y="9"/>
                      </a:lnTo>
                      <a:lnTo>
                        <a:pt x="0" y="17"/>
                      </a:lnTo>
                      <a:lnTo>
                        <a:pt x="5" y="25"/>
                      </a:lnTo>
                      <a:lnTo>
                        <a:pt x="13" y="29"/>
                      </a:lnTo>
                      <a:lnTo>
                        <a:pt x="21" y="25"/>
                      </a:lnTo>
                      <a:lnTo>
                        <a:pt x="26" y="17"/>
                      </a:lnTo>
                      <a:lnTo>
                        <a:pt x="21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0" name="Freeform 1078"/>
                <p:cNvSpPr>
                  <a:spLocks/>
                </p:cNvSpPr>
                <p:nvPr/>
              </p:nvSpPr>
              <p:spPr bwMode="auto">
                <a:xfrm>
                  <a:off x="4041" y="3613"/>
                  <a:ext cx="29" cy="29"/>
                </a:xfrm>
                <a:custGeom>
                  <a:avLst/>
                  <a:gdLst>
                    <a:gd name="T0" fmla="*/ 23 w 29"/>
                    <a:gd name="T1" fmla="*/ 12 h 29"/>
                    <a:gd name="T2" fmla="*/ 21 w 29"/>
                    <a:gd name="T3" fmla="*/ 25 h 29"/>
                    <a:gd name="T4" fmla="*/ 29 w 29"/>
                    <a:gd name="T5" fmla="*/ 16 h 29"/>
                    <a:gd name="T6" fmla="*/ 13 w 29"/>
                    <a:gd name="T7" fmla="*/ 0 h 29"/>
                    <a:gd name="T8" fmla="*/ 4 w 29"/>
                    <a:gd name="T9" fmla="*/ 8 h 29"/>
                    <a:gd name="T10" fmla="*/ 2 w 29"/>
                    <a:gd name="T11" fmla="*/ 20 h 29"/>
                    <a:gd name="T12" fmla="*/ 4 w 29"/>
                    <a:gd name="T13" fmla="*/ 8 h 29"/>
                    <a:gd name="T14" fmla="*/ 0 w 29"/>
                    <a:gd name="T15" fmla="*/ 16 h 29"/>
                    <a:gd name="T16" fmla="*/ 4 w 29"/>
                    <a:gd name="T17" fmla="*/ 25 h 29"/>
                    <a:gd name="T18" fmla="*/ 13 w 29"/>
                    <a:gd name="T19" fmla="*/ 29 h 29"/>
                    <a:gd name="T20" fmla="*/ 21 w 29"/>
                    <a:gd name="T21" fmla="*/ 25 h 29"/>
                    <a:gd name="T22" fmla="*/ 23 w 29"/>
                    <a:gd name="T23" fmla="*/ 1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3" y="12"/>
                      </a:moveTo>
                      <a:lnTo>
                        <a:pt x="21" y="25"/>
                      </a:lnTo>
                      <a:lnTo>
                        <a:pt x="29" y="16"/>
                      </a:lnTo>
                      <a:lnTo>
                        <a:pt x="13" y="0"/>
                      </a:lnTo>
                      <a:lnTo>
                        <a:pt x="4" y="8"/>
                      </a:lnTo>
                      <a:lnTo>
                        <a:pt x="2" y="20"/>
                      </a:lnTo>
                      <a:lnTo>
                        <a:pt x="4" y="8"/>
                      </a:lnTo>
                      <a:lnTo>
                        <a:pt x="0" y="16"/>
                      </a:lnTo>
                      <a:lnTo>
                        <a:pt x="4" y="25"/>
                      </a:lnTo>
                      <a:lnTo>
                        <a:pt x="13" y="29"/>
                      </a:lnTo>
                      <a:lnTo>
                        <a:pt x="21" y="25"/>
                      </a:lnTo>
                      <a:lnTo>
                        <a:pt x="23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1" name="Freeform 1079"/>
                <p:cNvSpPr>
                  <a:spLocks/>
                </p:cNvSpPr>
                <p:nvPr/>
              </p:nvSpPr>
              <p:spPr bwMode="auto">
                <a:xfrm>
                  <a:off x="4043" y="3625"/>
                  <a:ext cx="25" cy="23"/>
                </a:xfrm>
                <a:custGeom>
                  <a:avLst/>
                  <a:gdLst>
                    <a:gd name="T0" fmla="*/ 23 w 25"/>
                    <a:gd name="T1" fmla="*/ 21 h 23"/>
                    <a:gd name="T2" fmla="*/ 25 w 25"/>
                    <a:gd name="T3" fmla="*/ 8 h 23"/>
                    <a:gd name="T4" fmla="*/ 21 w 25"/>
                    <a:gd name="T5" fmla="*/ 0 h 23"/>
                    <a:gd name="T6" fmla="*/ 0 w 25"/>
                    <a:gd name="T7" fmla="*/ 8 h 23"/>
                    <a:gd name="T8" fmla="*/ 4 w 25"/>
                    <a:gd name="T9" fmla="*/ 17 h 23"/>
                    <a:gd name="T10" fmla="*/ 6 w 25"/>
                    <a:gd name="T11" fmla="*/ 4 h 23"/>
                    <a:gd name="T12" fmla="*/ 4 w 25"/>
                    <a:gd name="T13" fmla="*/ 17 h 23"/>
                    <a:gd name="T14" fmla="*/ 11 w 25"/>
                    <a:gd name="T15" fmla="*/ 23 h 23"/>
                    <a:gd name="T16" fmla="*/ 19 w 25"/>
                    <a:gd name="T17" fmla="*/ 21 h 23"/>
                    <a:gd name="T18" fmla="*/ 25 w 25"/>
                    <a:gd name="T19" fmla="*/ 17 h 23"/>
                    <a:gd name="T20" fmla="*/ 25 w 25"/>
                    <a:gd name="T21" fmla="*/ 8 h 23"/>
                    <a:gd name="T22" fmla="*/ 23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3" y="21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6" y="4"/>
                      </a:lnTo>
                      <a:lnTo>
                        <a:pt x="4" y="17"/>
                      </a:lnTo>
                      <a:lnTo>
                        <a:pt x="11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23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2" name="Freeform 1080"/>
                <p:cNvSpPr>
                  <a:spLocks/>
                </p:cNvSpPr>
                <p:nvPr/>
              </p:nvSpPr>
              <p:spPr bwMode="auto">
                <a:xfrm>
                  <a:off x="4037" y="3629"/>
                  <a:ext cx="29" cy="29"/>
                </a:xfrm>
                <a:custGeom>
                  <a:avLst/>
                  <a:gdLst>
                    <a:gd name="T0" fmla="*/ 23 w 29"/>
                    <a:gd name="T1" fmla="*/ 21 h 29"/>
                    <a:gd name="T2" fmla="*/ 21 w 29"/>
                    <a:gd name="T3" fmla="*/ 25 h 29"/>
                    <a:gd name="T4" fmla="*/ 29 w 29"/>
                    <a:gd name="T5" fmla="*/ 17 h 29"/>
                    <a:gd name="T6" fmla="*/ 12 w 29"/>
                    <a:gd name="T7" fmla="*/ 0 h 29"/>
                    <a:gd name="T8" fmla="*/ 4 w 29"/>
                    <a:gd name="T9" fmla="*/ 9 h 29"/>
                    <a:gd name="T10" fmla="*/ 2 w 29"/>
                    <a:gd name="T11" fmla="*/ 13 h 29"/>
                    <a:gd name="T12" fmla="*/ 4 w 29"/>
                    <a:gd name="T13" fmla="*/ 9 h 29"/>
                    <a:gd name="T14" fmla="*/ 0 w 29"/>
                    <a:gd name="T15" fmla="*/ 17 h 29"/>
                    <a:gd name="T16" fmla="*/ 4 w 29"/>
                    <a:gd name="T17" fmla="*/ 25 h 29"/>
                    <a:gd name="T18" fmla="*/ 12 w 29"/>
                    <a:gd name="T19" fmla="*/ 29 h 29"/>
                    <a:gd name="T20" fmla="*/ 21 w 29"/>
                    <a:gd name="T21" fmla="*/ 25 h 29"/>
                    <a:gd name="T22" fmla="*/ 23 w 29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3" y="21"/>
                      </a:moveTo>
                      <a:lnTo>
                        <a:pt x="21" y="25"/>
                      </a:lnTo>
                      <a:lnTo>
                        <a:pt x="29" y="17"/>
                      </a:lnTo>
                      <a:lnTo>
                        <a:pt x="12" y="0"/>
                      </a:lnTo>
                      <a:lnTo>
                        <a:pt x="4" y="9"/>
                      </a:lnTo>
                      <a:lnTo>
                        <a:pt x="2" y="13"/>
                      </a:lnTo>
                      <a:lnTo>
                        <a:pt x="4" y="9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2" y="29"/>
                      </a:lnTo>
                      <a:lnTo>
                        <a:pt x="21" y="25"/>
                      </a:lnTo>
                      <a:lnTo>
                        <a:pt x="23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3" name="Freeform 1081"/>
                <p:cNvSpPr>
                  <a:spLocks/>
                </p:cNvSpPr>
                <p:nvPr/>
              </p:nvSpPr>
              <p:spPr bwMode="auto">
                <a:xfrm>
                  <a:off x="4035" y="3642"/>
                  <a:ext cx="25" cy="27"/>
                </a:xfrm>
                <a:custGeom>
                  <a:avLst/>
                  <a:gdLst>
                    <a:gd name="T0" fmla="*/ 10 w 25"/>
                    <a:gd name="T1" fmla="*/ 2 h 27"/>
                    <a:gd name="T2" fmla="*/ 21 w 25"/>
                    <a:gd name="T3" fmla="*/ 19 h 27"/>
                    <a:gd name="T4" fmla="*/ 25 w 25"/>
                    <a:gd name="T5" fmla="*/ 8 h 27"/>
                    <a:gd name="T6" fmla="*/ 4 w 25"/>
                    <a:gd name="T7" fmla="*/ 0 h 27"/>
                    <a:gd name="T8" fmla="*/ 0 w 25"/>
                    <a:gd name="T9" fmla="*/ 10 h 27"/>
                    <a:gd name="T10" fmla="*/ 10 w 25"/>
                    <a:gd name="T11" fmla="*/ 27 h 27"/>
                    <a:gd name="T12" fmla="*/ 0 w 25"/>
                    <a:gd name="T13" fmla="*/ 10 h 27"/>
                    <a:gd name="T14" fmla="*/ 0 w 25"/>
                    <a:gd name="T15" fmla="*/ 19 h 27"/>
                    <a:gd name="T16" fmla="*/ 8 w 25"/>
                    <a:gd name="T17" fmla="*/ 23 h 27"/>
                    <a:gd name="T18" fmla="*/ 14 w 25"/>
                    <a:gd name="T19" fmla="*/ 25 h 27"/>
                    <a:gd name="T20" fmla="*/ 21 w 25"/>
                    <a:gd name="T21" fmla="*/ 19 h 27"/>
                    <a:gd name="T22" fmla="*/ 10 w 25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0" y="2"/>
                      </a:moveTo>
                      <a:lnTo>
                        <a:pt x="21" y="19"/>
                      </a:lnTo>
                      <a:lnTo>
                        <a:pt x="25" y="8"/>
                      </a:lnTo>
                      <a:lnTo>
                        <a:pt x="4" y="0"/>
                      </a:lnTo>
                      <a:lnTo>
                        <a:pt x="0" y="10"/>
                      </a:lnTo>
                      <a:lnTo>
                        <a:pt x="10" y="27"/>
                      </a:lnTo>
                      <a:lnTo>
                        <a:pt x="0" y="10"/>
                      </a:lnTo>
                      <a:lnTo>
                        <a:pt x="0" y="19"/>
                      </a:lnTo>
                      <a:lnTo>
                        <a:pt x="8" y="23"/>
                      </a:lnTo>
                      <a:lnTo>
                        <a:pt x="14" y="25"/>
                      </a:lnTo>
                      <a:lnTo>
                        <a:pt x="21" y="19"/>
                      </a:lnTo>
                      <a:lnTo>
                        <a:pt x="10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4" name="Freeform 1082"/>
                <p:cNvSpPr>
                  <a:spLocks/>
                </p:cNvSpPr>
                <p:nvPr/>
              </p:nvSpPr>
              <p:spPr bwMode="auto">
                <a:xfrm>
                  <a:off x="4045" y="3644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13 w 25"/>
                    <a:gd name="T3" fmla="*/ 0 h 25"/>
                    <a:gd name="T4" fmla="*/ 0 w 25"/>
                    <a:gd name="T5" fmla="*/ 0 h 25"/>
                    <a:gd name="T6" fmla="*/ 0 w 25"/>
                    <a:gd name="T7" fmla="*/ 25 h 25"/>
                    <a:gd name="T8" fmla="*/ 13 w 25"/>
                    <a:gd name="T9" fmla="*/ 25 h 25"/>
                    <a:gd name="T10" fmla="*/ 0 w 25"/>
                    <a:gd name="T11" fmla="*/ 12 h 25"/>
                    <a:gd name="T12" fmla="*/ 13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3 w 25"/>
                    <a:gd name="T21" fmla="*/ 0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3" y="25"/>
                      </a:lnTo>
                      <a:lnTo>
                        <a:pt x="0" y="12"/>
                      </a:lnTo>
                      <a:lnTo>
                        <a:pt x="13" y="25"/>
                      </a:lnTo>
                      <a:lnTo>
                        <a:pt x="23" y="21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3" y="0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5" name="Freeform 1083"/>
                <p:cNvSpPr>
                  <a:spLocks/>
                </p:cNvSpPr>
                <p:nvPr/>
              </p:nvSpPr>
              <p:spPr bwMode="auto">
                <a:xfrm>
                  <a:off x="4045" y="3656"/>
                  <a:ext cx="25" cy="21"/>
                </a:xfrm>
                <a:custGeom>
                  <a:avLst/>
                  <a:gdLst>
                    <a:gd name="T0" fmla="*/ 21 w 25"/>
                    <a:gd name="T1" fmla="*/ 17 h 21"/>
                    <a:gd name="T2" fmla="*/ 25 w 25"/>
                    <a:gd name="T3" fmla="*/ 9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9 h 21"/>
                    <a:gd name="T10" fmla="*/ 4 w 25"/>
                    <a:gd name="T11" fmla="*/ 0 h 21"/>
                    <a:gd name="T12" fmla="*/ 0 w 25"/>
                    <a:gd name="T13" fmla="*/ 9 h 21"/>
                    <a:gd name="T14" fmla="*/ 4 w 25"/>
                    <a:gd name="T15" fmla="*/ 17 h 21"/>
                    <a:gd name="T16" fmla="*/ 13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9 h 21"/>
                    <a:gd name="T22" fmla="*/ 21 w 25"/>
                    <a:gd name="T23" fmla="*/ 17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1" y="17"/>
                      </a:moveTo>
                      <a:lnTo>
                        <a:pt x="25" y="9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4" y="0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3" y="21"/>
                      </a:ln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2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6" name="Freeform 1084"/>
                <p:cNvSpPr>
                  <a:spLocks/>
                </p:cNvSpPr>
                <p:nvPr/>
              </p:nvSpPr>
              <p:spPr bwMode="auto">
                <a:xfrm>
                  <a:off x="4041" y="3656"/>
                  <a:ext cx="25" cy="25"/>
                </a:xfrm>
                <a:custGeom>
                  <a:avLst/>
                  <a:gdLst>
                    <a:gd name="T0" fmla="*/ 23 w 25"/>
                    <a:gd name="T1" fmla="*/ 9 h 25"/>
                    <a:gd name="T2" fmla="*/ 21 w 25"/>
                    <a:gd name="T3" fmla="*/ 21 h 25"/>
                    <a:gd name="T4" fmla="*/ 25 w 25"/>
                    <a:gd name="T5" fmla="*/ 17 h 25"/>
                    <a:gd name="T6" fmla="*/ 8 w 25"/>
                    <a:gd name="T7" fmla="*/ 0 h 25"/>
                    <a:gd name="T8" fmla="*/ 4 w 25"/>
                    <a:gd name="T9" fmla="*/ 5 h 25"/>
                    <a:gd name="T10" fmla="*/ 2 w 25"/>
                    <a:gd name="T11" fmla="*/ 17 h 25"/>
                    <a:gd name="T12" fmla="*/ 4 w 25"/>
                    <a:gd name="T13" fmla="*/ 5 h 25"/>
                    <a:gd name="T14" fmla="*/ 0 w 25"/>
                    <a:gd name="T15" fmla="*/ 13 h 25"/>
                    <a:gd name="T16" fmla="*/ 4 w 25"/>
                    <a:gd name="T17" fmla="*/ 21 h 25"/>
                    <a:gd name="T18" fmla="*/ 13 w 25"/>
                    <a:gd name="T19" fmla="*/ 25 h 25"/>
                    <a:gd name="T20" fmla="*/ 21 w 25"/>
                    <a:gd name="T21" fmla="*/ 21 h 25"/>
                    <a:gd name="T22" fmla="*/ 23 w 25"/>
                    <a:gd name="T23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9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8" y="0"/>
                      </a:lnTo>
                      <a:lnTo>
                        <a:pt x="4" y="5"/>
                      </a:lnTo>
                      <a:lnTo>
                        <a:pt x="2" y="17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3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7" name="Freeform 1085"/>
                <p:cNvSpPr>
                  <a:spLocks/>
                </p:cNvSpPr>
                <p:nvPr/>
              </p:nvSpPr>
              <p:spPr bwMode="auto">
                <a:xfrm>
                  <a:off x="4043" y="3665"/>
                  <a:ext cx="27" cy="23"/>
                </a:xfrm>
                <a:custGeom>
                  <a:avLst/>
                  <a:gdLst>
                    <a:gd name="T0" fmla="*/ 27 w 27"/>
                    <a:gd name="T1" fmla="*/ 12 h 23"/>
                    <a:gd name="T2" fmla="*/ 25 w 27"/>
                    <a:gd name="T3" fmla="*/ 8 h 23"/>
                    <a:gd name="T4" fmla="*/ 21 w 27"/>
                    <a:gd name="T5" fmla="*/ 0 h 23"/>
                    <a:gd name="T6" fmla="*/ 0 w 27"/>
                    <a:gd name="T7" fmla="*/ 8 h 23"/>
                    <a:gd name="T8" fmla="*/ 4 w 27"/>
                    <a:gd name="T9" fmla="*/ 16 h 23"/>
                    <a:gd name="T10" fmla="*/ 2 w 27"/>
                    <a:gd name="T11" fmla="*/ 12 h 23"/>
                    <a:gd name="T12" fmla="*/ 4 w 27"/>
                    <a:gd name="T13" fmla="*/ 16 h 23"/>
                    <a:gd name="T14" fmla="*/ 11 w 27"/>
                    <a:gd name="T15" fmla="*/ 23 h 23"/>
                    <a:gd name="T16" fmla="*/ 19 w 27"/>
                    <a:gd name="T17" fmla="*/ 21 h 23"/>
                    <a:gd name="T18" fmla="*/ 25 w 27"/>
                    <a:gd name="T19" fmla="*/ 16 h 23"/>
                    <a:gd name="T20" fmla="*/ 25 w 27"/>
                    <a:gd name="T21" fmla="*/ 8 h 23"/>
                    <a:gd name="T22" fmla="*/ 27 w 27"/>
                    <a:gd name="T2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27" y="12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2" y="12"/>
                      </a:lnTo>
                      <a:lnTo>
                        <a:pt x="4" y="16"/>
                      </a:lnTo>
                      <a:lnTo>
                        <a:pt x="11" y="23"/>
                      </a:lnTo>
                      <a:lnTo>
                        <a:pt x="19" y="21"/>
                      </a:lnTo>
                      <a:lnTo>
                        <a:pt x="25" y="16"/>
                      </a:lnTo>
                      <a:lnTo>
                        <a:pt x="25" y="8"/>
                      </a:lnTo>
                      <a:lnTo>
                        <a:pt x="27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8" name="Freeform 1086"/>
                <p:cNvSpPr>
                  <a:spLocks/>
                </p:cNvSpPr>
                <p:nvPr/>
              </p:nvSpPr>
              <p:spPr bwMode="auto">
                <a:xfrm>
                  <a:off x="4045" y="3671"/>
                  <a:ext cx="25" cy="23"/>
                </a:xfrm>
                <a:custGeom>
                  <a:avLst/>
                  <a:gdLst>
                    <a:gd name="T0" fmla="*/ 9 w 25"/>
                    <a:gd name="T1" fmla="*/ 21 h 23"/>
                    <a:gd name="T2" fmla="*/ 25 w 25"/>
                    <a:gd name="T3" fmla="*/ 10 h 23"/>
                    <a:gd name="T4" fmla="*/ 25 w 25"/>
                    <a:gd name="T5" fmla="*/ 6 h 23"/>
                    <a:gd name="T6" fmla="*/ 0 w 25"/>
                    <a:gd name="T7" fmla="*/ 6 h 23"/>
                    <a:gd name="T8" fmla="*/ 0 w 25"/>
                    <a:gd name="T9" fmla="*/ 10 h 23"/>
                    <a:gd name="T10" fmla="*/ 17 w 25"/>
                    <a:gd name="T11" fmla="*/ 0 h 23"/>
                    <a:gd name="T12" fmla="*/ 0 w 25"/>
                    <a:gd name="T13" fmla="*/ 10 h 23"/>
                    <a:gd name="T14" fmla="*/ 4 w 25"/>
                    <a:gd name="T15" fmla="*/ 19 h 23"/>
                    <a:gd name="T16" fmla="*/ 13 w 25"/>
                    <a:gd name="T17" fmla="*/ 23 h 23"/>
                    <a:gd name="T18" fmla="*/ 21 w 25"/>
                    <a:gd name="T19" fmla="*/ 19 h 23"/>
                    <a:gd name="T20" fmla="*/ 25 w 25"/>
                    <a:gd name="T21" fmla="*/ 10 h 23"/>
                    <a:gd name="T22" fmla="*/ 9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9" y="21"/>
                      </a:moveTo>
                      <a:lnTo>
                        <a:pt x="25" y="10"/>
                      </a:lnTo>
                      <a:lnTo>
                        <a:pt x="25" y="6"/>
                      </a:ln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17" y="0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13" y="23"/>
                      </a:lnTo>
                      <a:lnTo>
                        <a:pt x="21" y="19"/>
                      </a:lnTo>
                      <a:lnTo>
                        <a:pt x="25" y="10"/>
                      </a:lnTo>
                      <a:lnTo>
                        <a:pt x="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39" name="Freeform 1087"/>
                <p:cNvSpPr>
                  <a:spLocks/>
                </p:cNvSpPr>
                <p:nvPr/>
              </p:nvSpPr>
              <p:spPr bwMode="auto">
                <a:xfrm>
                  <a:off x="4039" y="3667"/>
                  <a:ext cx="23" cy="25"/>
                </a:xfrm>
                <a:custGeom>
                  <a:avLst/>
                  <a:gdLst>
                    <a:gd name="T0" fmla="*/ 21 w 23"/>
                    <a:gd name="T1" fmla="*/ 14 h 25"/>
                    <a:gd name="T2" fmla="*/ 6 w 23"/>
                    <a:gd name="T3" fmla="*/ 21 h 25"/>
                    <a:gd name="T4" fmla="*/ 15 w 23"/>
                    <a:gd name="T5" fmla="*/ 25 h 25"/>
                    <a:gd name="T6" fmla="*/ 23 w 23"/>
                    <a:gd name="T7" fmla="*/ 4 h 25"/>
                    <a:gd name="T8" fmla="*/ 15 w 23"/>
                    <a:gd name="T9" fmla="*/ 0 h 25"/>
                    <a:gd name="T10" fmla="*/ 0 w 23"/>
                    <a:gd name="T11" fmla="*/ 6 h 25"/>
                    <a:gd name="T12" fmla="*/ 15 w 23"/>
                    <a:gd name="T13" fmla="*/ 0 h 25"/>
                    <a:gd name="T14" fmla="*/ 6 w 23"/>
                    <a:gd name="T15" fmla="*/ 0 h 25"/>
                    <a:gd name="T16" fmla="*/ 2 w 23"/>
                    <a:gd name="T17" fmla="*/ 6 h 25"/>
                    <a:gd name="T18" fmla="*/ 0 w 23"/>
                    <a:gd name="T19" fmla="*/ 14 h 25"/>
                    <a:gd name="T20" fmla="*/ 6 w 23"/>
                    <a:gd name="T21" fmla="*/ 21 h 25"/>
                    <a:gd name="T22" fmla="*/ 21 w 23"/>
                    <a:gd name="T23" fmla="*/ 1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14"/>
                      </a:moveTo>
                      <a:lnTo>
                        <a:pt x="6" y="21"/>
                      </a:lnTo>
                      <a:lnTo>
                        <a:pt x="15" y="25"/>
                      </a:lnTo>
                      <a:lnTo>
                        <a:pt x="23" y="4"/>
                      </a:lnTo>
                      <a:lnTo>
                        <a:pt x="15" y="0"/>
                      </a:lnTo>
                      <a:lnTo>
                        <a:pt x="0" y="6"/>
                      </a:lnTo>
                      <a:lnTo>
                        <a:pt x="15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1"/>
                      </a:lnTo>
                      <a:lnTo>
                        <a:pt x="21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0" name="Freeform 1088"/>
                <p:cNvSpPr>
                  <a:spLocks/>
                </p:cNvSpPr>
                <p:nvPr/>
              </p:nvSpPr>
              <p:spPr bwMode="auto">
                <a:xfrm>
                  <a:off x="4035" y="3673"/>
                  <a:ext cx="25" cy="23"/>
                </a:xfrm>
                <a:custGeom>
                  <a:avLst/>
                  <a:gdLst>
                    <a:gd name="T0" fmla="*/ 6 w 25"/>
                    <a:gd name="T1" fmla="*/ 23 h 23"/>
                    <a:gd name="T2" fmla="*/ 21 w 25"/>
                    <a:gd name="T3" fmla="*/ 17 h 23"/>
                    <a:gd name="T4" fmla="*/ 25 w 25"/>
                    <a:gd name="T5" fmla="*/ 8 h 23"/>
                    <a:gd name="T6" fmla="*/ 4 w 25"/>
                    <a:gd name="T7" fmla="*/ 0 h 23"/>
                    <a:gd name="T8" fmla="*/ 0 w 25"/>
                    <a:gd name="T9" fmla="*/ 8 h 23"/>
                    <a:gd name="T10" fmla="*/ 14 w 25"/>
                    <a:gd name="T11" fmla="*/ 2 h 23"/>
                    <a:gd name="T12" fmla="*/ 0 w 25"/>
                    <a:gd name="T13" fmla="*/ 8 h 23"/>
                    <a:gd name="T14" fmla="*/ 0 w 25"/>
                    <a:gd name="T15" fmla="*/ 17 h 23"/>
                    <a:gd name="T16" fmla="*/ 8 w 25"/>
                    <a:gd name="T17" fmla="*/ 21 h 23"/>
                    <a:gd name="T18" fmla="*/ 14 w 25"/>
                    <a:gd name="T19" fmla="*/ 23 h 23"/>
                    <a:gd name="T20" fmla="*/ 21 w 25"/>
                    <a:gd name="T21" fmla="*/ 17 h 23"/>
                    <a:gd name="T22" fmla="*/ 6 w 25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6" y="23"/>
                      </a:moveTo>
                      <a:lnTo>
                        <a:pt x="21" y="17"/>
                      </a:lnTo>
                      <a:lnTo>
                        <a:pt x="25" y="8"/>
                      </a:lnTo>
                      <a:lnTo>
                        <a:pt x="4" y="0"/>
                      </a:lnTo>
                      <a:lnTo>
                        <a:pt x="0" y="8"/>
                      </a:lnTo>
                      <a:lnTo>
                        <a:pt x="14" y="2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4" y="23"/>
                      </a:lnTo>
                      <a:lnTo>
                        <a:pt x="21" y="17"/>
                      </a:lnTo>
                      <a:lnTo>
                        <a:pt x="6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1" name="Freeform 1089"/>
                <p:cNvSpPr>
                  <a:spLocks/>
                </p:cNvSpPr>
                <p:nvPr/>
              </p:nvSpPr>
              <p:spPr bwMode="auto">
                <a:xfrm>
                  <a:off x="4024" y="3671"/>
                  <a:ext cx="25" cy="25"/>
                </a:xfrm>
                <a:custGeom>
                  <a:avLst/>
                  <a:gdLst>
                    <a:gd name="T0" fmla="*/ 0 w 25"/>
                    <a:gd name="T1" fmla="*/ 10 h 25"/>
                    <a:gd name="T2" fmla="*/ 9 w 25"/>
                    <a:gd name="T3" fmla="*/ 21 h 25"/>
                    <a:gd name="T4" fmla="*/ 17 w 25"/>
                    <a:gd name="T5" fmla="*/ 25 h 25"/>
                    <a:gd name="T6" fmla="*/ 25 w 25"/>
                    <a:gd name="T7" fmla="*/ 4 h 25"/>
                    <a:gd name="T8" fmla="*/ 17 w 25"/>
                    <a:gd name="T9" fmla="*/ 0 h 25"/>
                    <a:gd name="T10" fmla="*/ 25 w 25"/>
                    <a:gd name="T11" fmla="*/ 10 h 25"/>
                    <a:gd name="T12" fmla="*/ 17 w 25"/>
                    <a:gd name="T13" fmla="*/ 0 h 25"/>
                    <a:gd name="T14" fmla="*/ 9 w 25"/>
                    <a:gd name="T15" fmla="*/ 0 h 25"/>
                    <a:gd name="T16" fmla="*/ 5 w 25"/>
                    <a:gd name="T17" fmla="*/ 6 h 25"/>
                    <a:gd name="T18" fmla="*/ 2 w 25"/>
                    <a:gd name="T19" fmla="*/ 15 h 25"/>
                    <a:gd name="T20" fmla="*/ 9 w 25"/>
                    <a:gd name="T21" fmla="*/ 21 h 25"/>
                    <a:gd name="T22" fmla="*/ 0 w 25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0"/>
                      </a:moveTo>
                      <a:lnTo>
                        <a:pt x="9" y="21"/>
                      </a:lnTo>
                      <a:lnTo>
                        <a:pt x="17" y="25"/>
                      </a:lnTo>
                      <a:lnTo>
                        <a:pt x="25" y="4"/>
                      </a:lnTo>
                      <a:lnTo>
                        <a:pt x="17" y="0"/>
                      </a:lnTo>
                      <a:lnTo>
                        <a:pt x="25" y="10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5" y="6"/>
                      </a:lnTo>
                      <a:lnTo>
                        <a:pt x="2" y="15"/>
                      </a:lnTo>
                      <a:lnTo>
                        <a:pt x="9" y="21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2" name="Freeform 1090"/>
                <p:cNvSpPr>
                  <a:spLocks/>
                </p:cNvSpPr>
                <p:nvPr/>
              </p:nvSpPr>
              <p:spPr bwMode="auto">
                <a:xfrm>
                  <a:off x="4024" y="3665"/>
                  <a:ext cx="25" cy="23"/>
                </a:xfrm>
                <a:custGeom>
                  <a:avLst/>
                  <a:gdLst>
                    <a:gd name="T0" fmla="*/ 9 w 25"/>
                    <a:gd name="T1" fmla="*/ 23 h 23"/>
                    <a:gd name="T2" fmla="*/ 0 w 25"/>
                    <a:gd name="T3" fmla="*/ 12 h 23"/>
                    <a:gd name="T4" fmla="*/ 0 w 25"/>
                    <a:gd name="T5" fmla="*/ 16 h 23"/>
                    <a:gd name="T6" fmla="*/ 25 w 25"/>
                    <a:gd name="T7" fmla="*/ 16 h 23"/>
                    <a:gd name="T8" fmla="*/ 25 w 25"/>
                    <a:gd name="T9" fmla="*/ 12 h 23"/>
                    <a:gd name="T10" fmla="*/ 17 w 25"/>
                    <a:gd name="T11" fmla="*/ 2 h 23"/>
                    <a:gd name="T12" fmla="*/ 25 w 25"/>
                    <a:gd name="T13" fmla="*/ 12 h 23"/>
                    <a:gd name="T14" fmla="*/ 21 w 25"/>
                    <a:gd name="T15" fmla="*/ 2 h 23"/>
                    <a:gd name="T16" fmla="*/ 13 w 25"/>
                    <a:gd name="T17" fmla="*/ 0 h 23"/>
                    <a:gd name="T18" fmla="*/ 5 w 25"/>
                    <a:gd name="T19" fmla="*/ 2 h 23"/>
                    <a:gd name="T20" fmla="*/ 0 w 25"/>
                    <a:gd name="T21" fmla="*/ 12 h 23"/>
                    <a:gd name="T22" fmla="*/ 9 w 25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9" y="23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17" y="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2"/>
                      </a:lnTo>
                      <a:lnTo>
                        <a:pt x="9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3" name="Freeform 1091"/>
                <p:cNvSpPr>
                  <a:spLocks/>
                </p:cNvSpPr>
                <p:nvPr/>
              </p:nvSpPr>
              <p:spPr bwMode="auto">
                <a:xfrm>
                  <a:off x="4014" y="3663"/>
                  <a:ext cx="27" cy="25"/>
                </a:xfrm>
                <a:custGeom>
                  <a:avLst/>
                  <a:gdLst>
                    <a:gd name="T0" fmla="*/ 0 w 27"/>
                    <a:gd name="T1" fmla="*/ 10 h 25"/>
                    <a:gd name="T2" fmla="*/ 8 w 27"/>
                    <a:gd name="T3" fmla="*/ 20 h 25"/>
                    <a:gd name="T4" fmla="*/ 19 w 27"/>
                    <a:gd name="T5" fmla="*/ 25 h 25"/>
                    <a:gd name="T6" fmla="*/ 27 w 27"/>
                    <a:gd name="T7" fmla="*/ 4 h 25"/>
                    <a:gd name="T8" fmla="*/ 17 w 27"/>
                    <a:gd name="T9" fmla="*/ 0 h 25"/>
                    <a:gd name="T10" fmla="*/ 25 w 27"/>
                    <a:gd name="T11" fmla="*/ 10 h 25"/>
                    <a:gd name="T12" fmla="*/ 17 w 27"/>
                    <a:gd name="T13" fmla="*/ 0 h 25"/>
                    <a:gd name="T14" fmla="*/ 8 w 27"/>
                    <a:gd name="T15" fmla="*/ 0 h 25"/>
                    <a:gd name="T16" fmla="*/ 4 w 27"/>
                    <a:gd name="T17" fmla="*/ 6 h 25"/>
                    <a:gd name="T18" fmla="*/ 2 w 27"/>
                    <a:gd name="T19" fmla="*/ 14 h 25"/>
                    <a:gd name="T20" fmla="*/ 8 w 27"/>
                    <a:gd name="T21" fmla="*/ 20 h 25"/>
                    <a:gd name="T22" fmla="*/ 0 w 27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0" y="10"/>
                      </a:moveTo>
                      <a:lnTo>
                        <a:pt x="8" y="20"/>
                      </a:lnTo>
                      <a:lnTo>
                        <a:pt x="19" y="25"/>
                      </a:lnTo>
                      <a:lnTo>
                        <a:pt x="27" y="4"/>
                      </a:lnTo>
                      <a:lnTo>
                        <a:pt x="17" y="0"/>
                      </a:lnTo>
                      <a:lnTo>
                        <a:pt x="25" y="10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4" y="6"/>
                      </a:lnTo>
                      <a:lnTo>
                        <a:pt x="2" y="14"/>
                      </a:lnTo>
                      <a:lnTo>
                        <a:pt x="8" y="2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4" name="Freeform 1092"/>
                <p:cNvSpPr>
                  <a:spLocks/>
                </p:cNvSpPr>
                <p:nvPr/>
              </p:nvSpPr>
              <p:spPr bwMode="auto">
                <a:xfrm>
                  <a:off x="4014" y="3652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0 w 25"/>
                    <a:gd name="T3" fmla="*/ 13 h 25"/>
                    <a:gd name="T4" fmla="*/ 0 w 25"/>
                    <a:gd name="T5" fmla="*/ 21 h 25"/>
                    <a:gd name="T6" fmla="*/ 25 w 25"/>
                    <a:gd name="T7" fmla="*/ 21 h 25"/>
                    <a:gd name="T8" fmla="*/ 25 w 25"/>
                    <a:gd name="T9" fmla="*/ 13 h 25"/>
                    <a:gd name="T10" fmla="*/ 12 w 25"/>
                    <a:gd name="T11" fmla="*/ 25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12" y="25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5" name="Freeform 1093"/>
                <p:cNvSpPr>
                  <a:spLocks/>
                </p:cNvSpPr>
                <p:nvPr/>
              </p:nvSpPr>
              <p:spPr bwMode="auto">
                <a:xfrm>
                  <a:off x="4026" y="3652"/>
                  <a:ext cx="23" cy="25"/>
                </a:xfrm>
                <a:custGeom>
                  <a:avLst/>
                  <a:gdLst>
                    <a:gd name="T0" fmla="*/ 19 w 23"/>
                    <a:gd name="T1" fmla="*/ 4 h 25"/>
                    <a:gd name="T2" fmla="*/ 11 w 23"/>
                    <a:gd name="T3" fmla="*/ 0 h 25"/>
                    <a:gd name="T4" fmla="*/ 0 w 23"/>
                    <a:gd name="T5" fmla="*/ 0 h 25"/>
                    <a:gd name="T6" fmla="*/ 0 w 23"/>
                    <a:gd name="T7" fmla="*/ 25 h 25"/>
                    <a:gd name="T8" fmla="*/ 11 w 23"/>
                    <a:gd name="T9" fmla="*/ 25 h 25"/>
                    <a:gd name="T10" fmla="*/ 3 w 23"/>
                    <a:gd name="T11" fmla="*/ 21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3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19 w 23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9" y="4"/>
                      </a:move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1" y="25"/>
                      </a:lnTo>
                      <a:lnTo>
                        <a:pt x="3" y="21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3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6" name="Freeform 1094"/>
                <p:cNvSpPr>
                  <a:spLocks/>
                </p:cNvSpPr>
                <p:nvPr/>
              </p:nvSpPr>
              <p:spPr bwMode="auto">
                <a:xfrm>
                  <a:off x="4029" y="3656"/>
                  <a:ext cx="29" cy="30"/>
                </a:xfrm>
                <a:custGeom>
                  <a:avLst/>
                  <a:gdLst>
                    <a:gd name="T0" fmla="*/ 4 w 29"/>
                    <a:gd name="T1" fmla="*/ 17 h 30"/>
                    <a:gd name="T2" fmla="*/ 25 w 29"/>
                    <a:gd name="T3" fmla="*/ 9 h 30"/>
                    <a:gd name="T4" fmla="*/ 16 w 29"/>
                    <a:gd name="T5" fmla="*/ 0 h 30"/>
                    <a:gd name="T6" fmla="*/ 0 w 29"/>
                    <a:gd name="T7" fmla="*/ 17 h 30"/>
                    <a:gd name="T8" fmla="*/ 8 w 29"/>
                    <a:gd name="T9" fmla="*/ 25 h 30"/>
                    <a:gd name="T10" fmla="*/ 29 w 29"/>
                    <a:gd name="T11" fmla="*/ 17 h 30"/>
                    <a:gd name="T12" fmla="*/ 8 w 29"/>
                    <a:gd name="T13" fmla="*/ 25 h 30"/>
                    <a:gd name="T14" fmla="*/ 16 w 29"/>
                    <a:gd name="T15" fmla="*/ 30 h 30"/>
                    <a:gd name="T16" fmla="*/ 25 w 29"/>
                    <a:gd name="T17" fmla="*/ 25 h 30"/>
                    <a:gd name="T18" fmla="*/ 29 w 29"/>
                    <a:gd name="T19" fmla="*/ 17 h 30"/>
                    <a:gd name="T20" fmla="*/ 25 w 29"/>
                    <a:gd name="T21" fmla="*/ 9 h 30"/>
                    <a:gd name="T22" fmla="*/ 4 w 29"/>
                    <a:gd name="T23" fmla="*/ 1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0">
                      <a:moveTo>
                        <a:pt x="4" y="17"/>
                      </a:moveTo>
                      <a:lnTo>
                        <a:pt x="25" y="9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8" y="25"/>
                      </a:lnTo>
                      <a:lnTo>
                        <a:pt x="29" y="17"/>
                      </a:lnTo>
                      <a:lnTo>
                        <a:pt x="8" y="25"/>
                      </a:lnTo>
                      <a:lnTo>
                        <a:pt x="16" y="30"/>
                      </a:lnTo>
                      <a:lnTo>
                        <a:pt x="25" y="25"/>
                      </a:lnTo>
                      <a:lnTo>
                        <a:pt x="29" y="17"/>
                      </a:lnTo>
                      <a:lnTo>
                        <a:pt x="25" y="9"/>
                      </a:lnTo>
                      <a:lnTo>
                        <a:pt x="4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7" name="Freeform 1095"/>
                <p:cNvSpPr>
                  <a:spLocks/>
                </p:cNvSpPr>
                <p:nvPr/>
              </p:nvSpPr>
              <p:spPr bwMode="auto">
                <a:xfrm>
                  <a:off x="4033" y="3644"/>
                  <a:ext cx="25" cy="29"/>
                </a:xfrm>
                <a:custGeom>
                  <a:avLst/>
                  <a:gdLst>
                    <a:gd name="T0" fmla="*/ 12 w 25"/>
                    <a:gd name="T1" fmla="*/ 25 h 29"/>
                    <a:gd name="T2" fmla="*/ 0 w 25"/>
                    <a:gd name="T3" fmla="*/ 12 h 29"/>
                    <a:gd name="T4" fmla="*/ 0 w 25"/>
                    <a:gd name="T5" fmla="*/ 29 h 29"/>
                    <a:gd name="T6" fmla="*/ 25 w 25"/>
                    <a:gd name="T7" fmla="*/ 29 h 29"/>
                    <a:gd name="T8" fmla="*/ 25 w 25"/>
                    <a:gd name="T9" fmla="*/ 12 h 29"/>
                    <a:gd name="T10" fmla="*/ 12 w 25"/>
                    <a:gd name="T11" fmla="*/ 0 h 29"/>
                    <a:gd name="T12" fmla="*/ 25 w 25"/>
                    <a:gd name="T13" fmla="*/ 12 h 29"/>
                    <a:gd name="T14" fmla="*/ 21 w 25"/>
                    <a:gd name="T15" fmla="*/ 2 h 29"/>
                    <a:gd name="T16" fmla="*/ 12 w 25"/>
                    <a:gd name="T17" fmla="*/ 0 h 29"/>
                    <a:gd name="T18" fmla="*/ 4 w 25"/>
                    <a:gd name="T19" fmla="*/ 2 h 29"/>
                    <a:gd name="T20" fmla="*/ 0 w 25"/>
                    <a:gd name="T21" fmla="*/ 12 h 29"/>
                    <a:gd name="T22" fmla="*/ 12 w 25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2" y="25"/>
                      </a:moveTo>
                      <a:lnTo>
                        <a:pt x="0" y="12"/>
                      </a:lnTo>
                      <a:lnTo>
                        <a:pt x="0" y="29"/>
                      </a:lnTo>
                      <a:lnTo>
                        <a:pt x="25" y="29"/>
                      </a:lnTo>
                      <a:lnTo>
                        <a:pt x="25" y="12"/>
                      </a:lnTo>
                      <a:lnTo>
                        <a:pt x="12" y="0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8" name="Freeform 1096"/>
                <p:cNvSpPr>
                  <a:spLocks/>
                </p:cNvSpPr>
                <p:nvPr/>
              </p:nvSpPr>
              <p:spPr bwMode="auto">
                <a:xfrm>
                  <a:off x="4018" y="3644"/>
                  <a:ext cx="27" cy="25"/>
                </a:xfrm>
                <a:custGeom>
                  <a:avLst/>
                  <a:gdLst>
                    <a:gd name="T0" fmla="*/ 8 w 27"/>
                    <a:gd name="T1" fmla="*/ 23 h 25"/>
                    <a:gd name="T2" fmla="*/ 13 w 27"/>
                    <a:gd name="T3" fmla="*/ 25 h 25"/>
                    <a:gd name="T4" fmla="*/ 27 w 27"/>
                    <a:gd name="T5" fmla="*/ 25 h 25"/>
                    <a:gd name="T6" fmla="*/ 27 w 27"/>
                    <a:gd name="T7" fmla="*/ 0 h 25"/>
                    <a:gd name="T8" fmla="*/ 13 w 27"/>
                    <a:gd name="T9" fmla="*/ 0 h 25"/>
                    <a:gd name="T10" fmla="*/ 17 w 27"/>
                    <a:gd name="T11" fmla="*/ 2 h 25"/>
                    <a:gd name="T12" fmla="*/ 13 w 27"/>
                    <a:gd name="T13" fmla="*/ 0 h 25"/>
                    <a:gd name="T14" fmla="*/ 4 w 27"/>
                    <a:gd name="T15" fmla="*/ 4 h 25"/>
                    <a:gd name="T16" fmla="*/ 0 w 27"/>
                    <a:gd name="T17" fmla="*/ 12 h 25"/>
                    <a:gd name="T18" fmla="*/ 4 w 27"/>
                    <a:gd name="T19" fmla="*/ 21 h 25"/>
                    <a:gd name="T20" fmla="*/ 13 w 27"/>
                    <a:gd name="T21" fmla="*/ 25 h 25"/>
                    <a:gd name="T22" fmla="*/ 8 w 27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8" y="23"/>
                      </a:moveTo>
                      <a:lnTo>
                        <a:pt x="13" y="25"/>
                      </a:lnTo>
                      <a:lnTo>
                        <a:pt x="27" y="25"/>
                      </a:lnTo>
                      <a:lnTo>
                        <a:pt x="27" y="0"/>
                      </a:lnTo>
                      <a:lnTo>
                        <a:pt x="13" y="0"/>
                      </a:lnTo>
                      <a:lnTo>
                        <a:pt x="17" y="2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8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49" name="Freeform 1097"/>
                <p:cNvSpPr>
                  <a:spLocks/>
                </p:cNvSpPr>
                <p:nvPr/>
              </p:nvSpPr>
              <p:spPr bwMode="auto">
                <a:xfrm>
                  <a:off x="4006" y="3640"/>
                  <a:ext cx="29" cy="27"/>
                </a:xfrm>
                <a:custGeom>
                  <a:avLst/>
                  <a:gdLst>
                    <a:gd name="T0" fmla="*/ 25 w 29"/>
                    <a:gd name="T1" fmla="*/ 10 h 27"/>
                    <a:gd name="T2" fmla="*/ 8 w 29"/>
                    <a:gd name="T3" fmla="*/ 21 h 27"/>
                    <a:gd name="T4" fmla="*/ 20 w 29"/>
                    <a:gd name="T5" fmla="*/ 27 h 27"/>
                    <a:gd name="T6" fmla="*/ 29 w 29"/>
                    <a:gd name="T7" fmla="*/ 6 h 27"/>
                    <a:gd name="T8" fmla="*/ 16 w 29"/>
                    <a:gd name="T9" fmla="*/ 0 h 27"/>
                    <a:gd name="T10" fmla="*/ 0 w 29"/>
                    <a:gd name="T11" fmla="*/ 10 h 27"/>
                    <a:gd name="T12" fmla="*/ 16 w 29"/>
                    <a:gd name="T13" fmla="*/ 0 h 27"/>
                    <a:gd name="T14" fmla="*/ 8 w 29"/>
                    <a:gd name="T15" fmla="*/ 0 h 27"/>
                    <a:gd name="T16" fmla="*/ 4 w 29"/>
                    <a:gd name="T17" fmla="*/ 6 h 27"/>
                    <a:gd name="T18" fmla="*/ 2 w 29"/>
                    <a:gd name="T19" fmla="*/ 14 h 27"/>
                    <a:gd name="T20" fmla="*/ 8 w 29"/>
                    <a:gd name="T21" fmla="*/ 21 h 27"/>
                    <a:gd name="T22" fmla="*/ 25 w 29"/>
                    <a:gd name="T23" fmla="*/ 1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25" y="10"/>
                      </a:moveTo>
                      <a:lnTo>
                        <a:pt x="8" y="21"/>
                      </a:lnTo>
                      <a:lnTo>
                        <a:pt x="20" y="27"/>
                      </a:lnTo>
                      <a:lnTo>
                        <a:pt x="29" y="6"/>
                      </a:lnTo>
                      <a:lnTo>
                        <a:pt x="16" y="0"/>
                      </a:lnTo>
                      <a:lnTo>
                        <a:pt x="0" y="10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4" y="6"/>
                      </a:lnTo>
                      <a:lnTo>
                        <a:pt x="2" y="14"/>
                      </a:lnTo>
                      <a:lnTo>
                        <a:pt x="8" y="21"/>
                      </a:lnTo>
                      <a:lnTo>
                        <a:pt x="25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0" name="Freeform 1098"/>
                <p:cNvSpPr>
                  <a:spLocks/>
                </p:cNvSpPr>
                <p:nvPr/>
              </p:nvSpPr>
              <p:spPr bwMode="auto">
                <a:xfrm>
                  <a:off x="4006" y="3648"/>
                  <a:ext cx="25" cy="21"/>
                </a:xfrm>
                <a:custGeom>
                  <a:avLst/>
                  <a:gdLst>
                    <a:gd name="T0" fmla="*/ 20 w 25"/>
                    <a:gd name="T1" fmla="*/ 0 h 21"/>
                    <a:gd name="T2" fmla="*/ 25 w 25"/>
                    <a:gd name="T3" fmla="*/ 8 h 21"/>
                    <a:gd name="T4" fmla="*/ 25 w 25"/>
                    <a:gd name="T5" fmla="*/ 2 h 21"/>
                    <a:gd name="T6" fmla="*/ 0 w 25"/>
                    <a:gd name="T7" fmla="*/ 2 h 21"/>
                    <a:gd name="T8" fmla="*/ 0 w 25"/>
                    <a:gd name="T9" fmla="*/ 8 h 21"/>
                    <a:gd name="T10" fmla="*/ 4 w 25"/>
                    <a:gd name="T11" fmla="*/ 17 h 21"/>
                    <a:gd name="T12" fmla="*/ 0 w 25"/>
                    <a:gd name="T13" fmla="*/ 8 h 21"/>
                    <a:gd name="T14" fmla="*/ 4 w 25"/>
                    <a:gd name="T15" fmla="*/ 17 h 21"/>
                    <a:gd name="T16" fmla="*/ 12 w 25"/>
                    <a:gd name="T17" fmla="*/ 21 h 21"/>
                    <a:gd name="T18" fmla="*/ 20 w 25"/>
                    <a:gd name="T19" fmla="*/ 17 h 21"/>
                    <a:gd name="T20" fmla="*/ 25 w 25"/>
                    <a:gd name="T21" fmla="*/ 8 h 21"/>
                    <a:gd name="T22" fmla="*/ 20 w 25"/>
                    <a:gd name="T23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0" y="0"/>
                      </a:moveTo>
                      <a:lnTo>
                        <a:pt x="25" y="8"/>
                      </a:lnTo>
                      <a:lnTo>
                        <a:pt x="25" y="2"/>
                      </a:lnTo>
                      <a:lnTo>
                        <a:pt x="0" y="2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12" y="21"/>
                      </a:lnTo>
                      <a:lnTo>
                        <a:pt x="20" y="17"/>
                      </a:lnTo>
                      <a:lnTo>
                        <a:pt x="25" y="8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1" name="Freeform 1099"/>
                <p:cNvSpPr>
                  <a:spLocks/>
                </p:cNvSpPr>
                <p:nvPr/>
              </p:nvSpPr>
              <p:spPr bwMode="auto">
                <a:xfrm>
                  <a:off x="4010" y="3648"/>
                  <a:ext cx="25" cy="25"/>
                </a:xfrm>
                <a:custGeom>
                  <a:avLst/>
                  <a:gdLst>
                    <a:gd name="T0" fmla="*/ 23 w 25"/>
                    <a:gd name="T1" fmla="*/ 17 h 25"/>
                    <a:gd name="T2" fmla="*/ 21 w 25"/>
                    <a:gd name="T3" fmla="*/ 4 h 25"/>
                    <a:gd name="T4" fmla="*/ 16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2 w 25"/>
                    <a:gd name="T11" fmla="*/ 8 h 25"/>
                    <a:gd name="T12" fmla="*/ 4 w 25"/>
                    <a:gd name="T13" fmla="*/ 21 h 25"/>
                    <a:gd name="T14" fmla="*/ 12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3 h 25"/>
                    <a:gd name="T20" fmla="*/ 21 w 25"/>
                    <a:gd name="T21" fmla="*/ 4 h 25"/>
                    <a:gd name="T22" fmla="*/ 23 w 25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17"/>
                      </a:moveTo>
                      <a:lnTo>
                        <a:pt x="21" y="4"/>
                      </a:lnTo>
                      <a:lnTo>
                        <a:pt x="16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2" y="8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23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2" name="Freeform 1100"/>
                <p:cNvSpPr>
                  <a:spLocks/>
                </p:cNvSpPr>
                <p:nvPr/>
              </p:nvSpPr>
              <p:spPr bwMode="auto">
                <a:xfrm>
                  <a:off x="4006" y="3656"/>
                  <a:ext cx="27" cy="23"/>
                </a:xfrm>
                <a:custGeom>
                  <a:avLst/>
                  <a:gdLst>
                    <a:gd name="T0" fmla="*/ 0 w 27"/>
                    <a:gd name="T1" fmla="*/ 13 h 23"/>
                    <a:gd name="T2" fmla="*/ 23 w 27"/>
                    <a:gd name="T3" fmla="*/ 17 h 23"/>
                    <a:gd name="T4" fmla="*/ 27 w 27"/>
                    <a:gd name="T5" fmla="*/ 9 h 23"/>
                    <a:gd name="T6" fmla="*/ 6 w 27"/>
                    <a:gd name="T7" fmla="*/ 0 h 23"/>
                    <a:gd name="T8" fmla="*/ 2 w 27"/>
                    <a:gd name="T9" fmla="*/ 9 h 23"/>
                    <a:gd name="T10" fmla="*/ 25 w 27"/>
                    <a:gd name="T11" fmla="*/ 13 h 23"/>
                    <a:gd name="T12" fmla="*/ 2 w 27"/>
                    <a:gd name="T13" fmla="*/ 9 h 23"/>
                    <a:gd name="T14" fmla="*/ 2 w 27"/>
                    <a:gd name="T15" fmla="*/ 17 h 23"/>
                    <a:gd name="T16" fmla="*/ 10 w 27"/>
                    <a:gd name="T17" fmla="*/ 21 h 23"/>
                    <a:gd name="T18" fmla="*/ 16 w 27"/>
                    <a:gd name="T19" fmla="*/ 23 h 23"/>
                    <a:gd name="T20" fmla="*/ 23 w 27"/>
                    <a:gd name="T21" fmla="*/ 17 h 23"/>
                    <a:gd name="T22" fmla="*/ 0 w 27"/>
                    <a:gd name="T23" fmla="*/ 1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0" y="13"/>
                      </a:moveTo>
                      <a:lnTo>
                        <a:pt x="23" y="17"/>
                      </a:lnTo>
                      <a:lnTo>
                        <a:pt x="27" y="9"/>
                      </a:lnTo>
                      <a:lnTo>
                        <a:pt x="6" y="0"/>
                      </a:lnTo>
                      <a:lnTo>
                        <a:pt x="2" y="9"/>
                      </a:lnTo>
                      <a:lnTo>
                        <a:pt x="25" y="13"/>
                      </a:lnTo>
                      <a:lnTo>
                        <a:pt x="2" y="9"/>
                      </a:lnTo>
                      <a:lnTo>
                        <a:pt x="2" y="17"/>
                      </a:lnTo>
                      <a:lnTo>
                        <a:pt x="10" y="21"/>
                      </a:lnTo>
                      <a:lnTo>
                        <a:pt x="16" y="23"/>
                      </a:lnTo>
                      <a:lnTo>
                        <a:pt x="23" y="17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3" name="Freeform 1101"/>
                <p:cNvSpPr>
                  <a:spLocks/>
                </p:cNvSpPr>
                <p:nvPr/>
              </p:nvSpPr>
              <p:spPr bwMode="auto">
                <a:xfrm>
                  <a:off x="4006" y="3644"/>
                  <a:ext cx="25" cy="25"/>
                </a:xfrm>
                <a:custGeom>
                  <a:avLst/>
                  <a:gdLst>
                    <a:gd name="T0" fmla="*/ 12 w 25"/>
                    <a:gd name="T1" fmla="*/ 25 h 25"/>
                    <a:gd name="T2" fmla="*/ 0 w 25"/>
                    <a:gd name="T3" fmla="*/ 12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2 h 25"/>
                    <a:gd name="T10" fmla="*/ 12 w 25"/>
                    <a:gd name="T11" fmla="*/ 0 h 25"/>
                    <a:gd name="T12" fmla="*/ 25 w 25"/>
                    <a:gd name="T13" fmla="*/ 12 h 25"/>
                    <a:gd name="T14" fmla="*/ 20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2 h 25"/>
                    <a:gd name="T22" fmla="*/ 12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25"/>
                      </a:moveTo>
                      <a:lnTo>
                        <a:pt x="0" y="12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2"/>
                      </a:lnTo>
                      <a:lnTo>
                        <a:pt x="12" y="0"/>
                      </a:lnTo>
                      <a:lnTo>
                        <a:pt x="25" y="12"/>
                      </a:lnTo>
                      <a:lnTo>
                        <a:pt x="20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4" name="Freeform 1102"/>
                <p:cNvSpPr>
                  <a:spLocks/>
                </p:cNvSpPr>
                <p:nvPr/>
              </p:nvSpPr>
              <p:spPr bwMode="auto">
                <a:xfrm>
                  <a:off x="3997" y="3644"/>
                  <a:ext cx="23" cy="25"/>
                </a:xfrm>
                <a:custGeom>
                  <a:avLst/>
                  <a:gdLst>
                    <a:gd name="T0" fmla="*/ 23 w 23"/>
                    <a:gd name="T1" fmla="*/ 17 h 25"/>
                    <a:gd name="T2" fmla="*/ 13 w 23"/>
                    <a:gd name="T3" fmla="*/ 25 h 25"/>
                    <a:gd name="T4" fmla="*/ 21 w 23"/>
                    <a:gd name="T5" fmla="*/ 25 h 25"/>
                    <a:gd name="T6" fmla="*/ 21 w 23"/>
                    <a:gd name="T7" fmla="*/ 0 h 25"/>
                    <a:gd name="T8" fmla="*/ 13 w 23"/>
                    <a:gd name="T9" fmla="*/ 0 h 25"/>
                    <a:gd name="T10" fmla="*/ 2 w 23"/>
                    <a:gd name="T11" fmla="*/ 8 h 25"/>
                    <a:gd name="T12" fmla="*/ 13 w 23"/>
                    <a:gd name="T13" fmla="*/ 0 h 25"/>
                    <a:gd name="T14" fmla="*/ 4 w 23"/>
                    <a:gd name="T15" fmla="*/ 4 h 25"/>
                    <a:gd name="T16" fmla="*/ 0 w 23"/>
                    <a:gd name="T17" fmla="*/ 12 h 25"/>
                    <a:gd name="T18" fmla="*/ 4 w 23"/>
                    <a:gd name="T19" fmla="*/ 21 h 25"/>
                    <a:gd name="T20" fmla="*/ 13 w 23"/>
                    <a:gd name="T21" fmla="*/ 25 h 25"/>
                    <a:gd name="T22" fmla="*/ 23 w 23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3" y="17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2" y="8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3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5" name="Freeform 1103"/>
                <p:cNvSpPr>
                  <a:spLocks/>
                </p:cNvSpPr>
                <p:nvPr/>
              </p:nvSpPr>
              <p:spPr bwMode="auto">
                <a:xfrm>
                  <a:off x="3995" y="3652"/>
                  <a:ext cx="25" cy="23"/>
                </a:xfrm>
                <a:custGeom>
                  <a:avLst/>
                  <a:gdLst>
                    <a:gd name="T0" fmla="*/ 19 w 25"/>
                    <a:gd name="T1" fmla="*/ 21 h 23"/>
                    <a:gd name="T2" fmla="*/ 21 w 25"/>
                    <a:gd name="T3" fmla="*/ 17 h 23"/>
                    <a:gd name="T4" fmla="*/ 25 w 25"/>
                    <a:gd name="T5" fmla="*/ 9 h 23"/>
                    <a:gd name="T6" fmla="*/ 4 w 25"/>
                    <a:gd name="T7" fmla="*/ 0 h 23"/>
                    <a:gd name="T8" fmla="*/ 0 w 25"/>
                    <a:gd name="T9" fmla="*/ 9 h 23"/>
                    <a:gd name="T10" fmla="*/ 2 w 25"/>
                    <a:gd name="T11" fmla="*/ 4 h 23"/>
                    <a:gd name="T12" fmla="*/ 0 w 25"/>
                    <a:gd name="T13" fmla="*/ 9 h 23"/>
                    <a:gd name="T14" fmla="*/ 0 w 25"/>
                    <a:gd name="T15" fmla="*/ 17 h 23"/>
                    <a:gd name="T16" fmla="*/ 9 w 25"/>
                    <a:gd name="T17" fmla="*/ 21 h 23"/>
                    <a:gd name="T18" fmla="*/ 15 w 25"/>
                    <a:gd name="T19" fmla="*/ 23 h 23"/>
                    <a:gd name="T20" fmla="*/ 21 w 25"/>
                    <a:gd name="T21" fmla="*/ 17 h 23"/>
                    <a:gd name="T22" fmla="*/ 19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9" y="21"/>
                      </a:move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4" y="0"/>
                      </a:lnTo>
                      <a:lnTo>
                        <a:pt x="0" y="9"/>
                      </a:lnTo>
                      <a:lnTo>
                        <a:pt x="2" y="4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9" y="21"/>
                      </a:lnTo>
                      <a:lnTo>
                        <a:pt x="15" y="23"/>
                      </a:lnTo>
                      <a:lnTo>
                        <a:pt x="21" y="17"/>
                      </a:lnTo>
                      <a:lnTo>
                        <a:pt x="1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6" name="Freeform 1104"/>
                <p:cNvSpPr>
                  <a:spLocks/>
                </p:cNvSpPr>
                <p:nvPr/>
              </p:nvSpPr>
              <p:spPr bwMode="auto">
                <a:xfrm>
                  <a:off x="3989" y="3656"/>
                  <a:ext cx="25" cy="25"/>
                </a:xfrm>
                <a:custGeom>
                  <a:avLst/>
                  <a:gdLst>
                    <a:gd name="T0" fmla="*/ 23 w 25"/>
                    <a:gd name="T1" fmla="*/ 15 h 25"/>
                    <a:gd name="T2" fmla="*/ 21 w 25"/>
                    <a:gd name="T3" fmla="*/ 21 h 25"/>
                    <a:gd name="T4" fmla="*/ 25 w 25"/>
                    <a:gd name="T5" fmla="*/ 17 h 25"/>
                    <a:gd name="T6" fmla="*/ 8 w 25"/>
                    <a:gd name="T7" fmla="*/ 0 h 25"/>
                    <a:gd name="T8" fmla="*/ 4 w 25"/>
                    <a:gd name="T9" fmla="*/ 5 h 25"/>
                    <a:gd name="T10" fmla="*/ 2 w 25"/>
                    <a:gd name="T11" fmla="*/ 11 h 25"/>
                    <a:gd name="T12" fmla="*/ 4 w 25"/>
                    <a:gd name="T13" fmla="*/ 5 h 25"/>
                    <a:gd name="T14" fmla="*/ 0 w 25"/>
                    <a:gd name="T15" fmla="*/ 13 h 25"/>
                    <a:gd name="T16" fmla="*/ 4 w 25"/>
                    <a:gd name="T17" fmla="*/ 21 h 25"/>
                    <a:gd name="T18" fmla="*/ 12 w 25"/>
                    <a:gd name="T19" fmla="*/ 25 h 25"/>
                    <a:gd name="T20" fmla="*/ 21 w 25"/>
                    <a:gd name="T21" fmla="*/ 21 h 25"/>
                    <a:gd name="T22" fmla="*/ 23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3" y="15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8" y="0"/>
                      </a:lnTo>
                      <a:lnTo>
                        <a:pt x="4" y="5"/>
                      </a:lnTo>
                      <a:lnTo>
                        <a:pt x="2" y="11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3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7" name="Freeform 1105"/>
                <p:cNvSpPr>
                  <a:spLocks/>
                </p:cNvSpPr>
                <p:nvPr/>
              </p:nvSpPr>
              <p:spPr bwMode="auto">
                <a:xfrm>
                  <a:off x="3987" y="3667"/>
                  <a:ext cx="25" cy="35"/>
                </a:xfrm>
                <a:custGeom>
                  <a:avLst/>
                  <a:gdLst>
                    <a:gd name="T0" fmla="*/ 10 w 25"/>
                    <a:gd name="T1" fmla="*/ 35 h 35"/>
                    <a:gd name="T2" fmla="*/ 21 w 25"/>
                    <a:gd name="T3" fmla="*/ 25 h 35"/>
                    <a:gd name="T4" fmla="*/ 25 w 25"/>
                    <a:gd name="T5" fmla="*/ 4 h 35"/>
                    <a:gd name="T6" fmla="*/ 4 w 25"/>
                    <a:gd name="T7" fmla="*/ 0 h 35"/>
                    <a:gd name="T8" fmla="*/ 0 w 25"/>
                    <a:gd name="T9" fmla="*/ 21 h 35"/>
                    <a:gd name="T10" fmla="*/ 10 w 25"/>
                    <a:gd name="T11" fmla="*/ 10 h 35"/>
                    <a:gd name="T12" fmla="*/ 0 w 25"/>
                    <a:gd name="T13" fmla="*/ 21 h 35"/>
                    <a:gd name="T14" fmla="*/ 2 w 25"/>
                    <a:gd name="T15" fmla="*/ 29 h 35"/>
                    <a:gd name="T16" fmla="*/ 8 w 25"/>
                    <a:gd name="T17" fmla="*/ 31 h 35"/>
                    <a:gd name="T18" fmla="*/ 17 w 25"/>
                    <a:gd name="T19" fmla="*/ 31 h 35"/>
                    <a:gd name="T20" fmla="*/ 21 w 25"/>
                    <a:gd name="T21" fmla="*/ 25 h 35"/>
                    <a:gd name="T22" fmla="*/ 10 w 25"/>
                    <a:gd name="T23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5">
                      <a:moveTo>
                        <a:pt x="10" y="35"/>
                      </a:moveTo>
                      <a:lnTo>
                        <a:pt x="21" y="25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0" y="10"/>
                      </a:lnTo>
                      <a:lnTo>
                        <a:pt x="0" y="21"/>
                      </a:lnTo>
                      <a:lnTo>
                        <a:pt x="2" y="29"/>
                      </a:lnTo>
                      <a:lnTo>
                        <a:pt x="8" y="31"/>
                      </a:lnTo>
                      <a:lnTo>
                        <a:pt x="17" y="31"/>
                      </a:lnTo>
                      <a:lnTo>
                        <a:pt x="21" y="25"/>
                      </a:lnTo>
                      <a:lnTo>
                        <a:pt x="10" y="3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8" name="Freeform 1106"/>
                <p:cNvSpPr>
                  <a:spLocks/>
                </p:cNvSpPr>
                <p:nvPr/>
              </p:nvSpPr>
              <p:spPr bwMode="auto">
                <a:xfrm>
                  <a:off x="3981" y="3677"/>
                  <a:ext cx="20" cy="25"/>
                </a:xfrm>
                <a:custGeom>
                  <a:avLst/>
                  <a:gdLst>
                    <a:gd name="T0" fmla="*/ 4 w 20"/>
                    <a:gd name="T1" fmla="*/ 19 h 25"/>
                    <a:gd name="T2" fmla="*/ 12 w 20"/>
                    <a:gd name="T3" fmla="*/ 25 h 25"/>
                    <a:gd name="T4" fmla="*/ 16 w 20"/>
                    <a:gd name="T5" fmla="*/ 25 h 25"/>
                    <a:gd name="T6" fmla="*/ 16 w 20"/>
                    <a:gd name="T7" fmla="*/ 0 h 25"/>
                    <a:gd name="T8" fmla="*/ 12 w 20"/>
                    <a:gd name="T9" fmla="*/ 0 h 25"/>
                    <a:gd name="T10" fmla="*/ 20 w 20"/>
                    <a:gd name="T11" fmla="*/ 6 h 25"/>
                    <a:gd name="T12" fmla="*/ 12 w 20"/>
                    <a:gd name="T13" fmla="*/ 0 h 25"/>
                    <a:gd name="T14" fmla="*/ 4 w 20"/>
                    <a:gd name="T15" fmla="*/ 4 h 25"/>
                    <a:gd name="T16" fmla="*/ 0 w 20"/>
                    <a:gd name="T17" fmla="*/ 13 h 25"/>
                    <a:gd name="T18" fmla="*/ 4 w 20"/>
                    <a:gd name="T19" fmla="*/ 21 h 25"/>
                    <a:gd name="T20" fmla="*/ 12 w 20"/>
                    <a:gd name="T21" fmla="*/ 25 h 25"/>
                    <a:gd name="T22" fmla="*/ 4 w 20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0" h="25">
                      <a:moveTo>
                        <a:pt x="4" y="19"/>
                      </a:moveTo>
                      <a:lnTo>
                        <a:pt x="12" y="25"/>
                      </a:lnTo>
                      <a:lnTo>
                        <a:pt x="16" y="25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20" y="6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4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59" name="Freeform 1107"/>
                <p:cNvSpPr>
                  <a:spLocks/>
                </p:cNvSpPr>
                <p:nvPr/>
              </p:nvSpPr>
              <p:spPr bwMode="auto">
                <a:xfrm>
                  <a:off x="3976" y="3671"/>
                  <a:ext cx="25" cy="25"/>
                </a:xfrm>
                <a:custGeom>
                  <a:avLst/>
                  <a:gdLst>
                    <a:gd name="T0" fmla="*/ 13 w 25"/>
                    <a:gd name="T1" fmla="*/ 21 h 25"/>
                    <a:gd name="T2" fmla="*/ 2 w 25"/>
                    <a:gd name="T3" fmla="*/ 17 h 25"/>
                    <a:gd name="T4" fmla="*/ 9 w 25"/>
                    <a:gd name="T5" fmla="*/ 25 h 25"/>
                    <a:gd name="T6" fmla="*/ 25 w 25"/>
                    <a:gd name="T7" fmla="*/ 12 h 25"/>
                    <a:gd name="T8" fmla="*/ 19 w 25"/>
                    <a:gd name="T9" fmla="*/ 4 h 25"/>
                    <a:gd name="T10" fmla="*/ 9 w 25"/>
                    <a:gd name="T11" fmla="*/ 0 h 25"/>
                    <a:gd name="T12" fmla="*/ 19 w 25"/>
                    <a:gd name="T13" fmla="*/ 4 h 25"/>
                    <a:gd name="T14" fmla="*/ 13 w 25"/>
                    <a:gd name="T15" fmla="*/ 0 h 25"/>
                    <a:gd name="T16" fmla="*/ 5 w 25"/>
                    <a:gd name="T17" fmla="*/ 2 h 25"/>
                    <a:gd name="T18" fmla="*/ 0 w 25"/>
                    <a:gd name="T19" fmla="*/ 8 h 25"/>
                    <a:gd name="T20" fmla="*/ 2 w 25"/>
                    <a:gd name="T21" fmla="*/ 17 h 25"/>
                    <a:gd name="T22" fmla="*/ 13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1"/>
                      </a:moveTo>
                      <a:lnTo>
                        <a:pt x="2" y="17"/>
                      </a:lnTo>
                      <a:lnTo>
                        <a:pt x="9" y="25"/>
                      </a:lnTo>
                      <a:lnTo>
                        <a:pt x="25" y="12"/>
                      </a:lnTo>
                      <a:lnTo>
                        <a:pt x="19" y="4"/>
                      </a:lnTo>
                      <a:lnTo>
                        <a:pt x="9" y="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8"/>
                      </a:lnTo>
                      <a:lnTo>
                        <a:pt x="2" y="17"/>
                      </a:lnTo>
                      <a:lnTo>
                        <a:pt x="13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0" name="Freeform 1108"/>
                <p:cNvSpPr>
                  <a:spLocks/>
                </p:cNvSpPr>
                <p:nvPr/>
              </p:nvSpPr>
              <p:spPr bwMode="auto">
                <a:xfrm>
                  <a:off x="3966" y="3671"/>
                  <a:ext cx="23" cy="25"/>
                </a:xfrm>
                <a:custGeom>
                  <a:avLst/>
                  <a:gdLst>
                    <a:gd name="T0" fmla="*/ 10 w 23"/>
                    <a:gd name="T1" fmla="*/ 4 h 25"/>
                    <a:gd name="T2" fmla="*/ 10 w 23"/>
                    <a:gd name="T3" fmla="*/ 25 h 25"/>
                    <a:gd name="T4" fmla="*/ 23 w 23"/>
                    <a:gd name="T5" fmla="*/ 21 h 25"/>
                    <a:gd name="T6" fmla="*/ 19 w 23"/>
                    <a:gd name="T7" fmla="*/ 0 h 25"/>
                    <a:gd name="T8" fmla="*/ 6 w 23"/>
                    <a:gd name="T9" fmla="*/ 4 h 25"/>
                    <a:gd name="T10" fmla="*/ 6 w 23"/>
                    <a:gd name="T11" fmla="*/ 25 h 25"/>
                    <a:gd name="T12" fmla="*/ 6 w 23"/>
                    <a:gd name="T13" fmla="*/ 4 h 25"/>
                    <a:gd name="T14" fmla="*/ 0 w 23"/>
                    <a:gd name="T15" fmla="*/ 8 h 25"/>
                    <a:gd name="T16" fmla="*/ 0 w 23"/>
                    <a:gd name="T17" fmla="*/ 17 h 25"/>
                    <a:gd name="T18" fmla="*/ 2 w 23"/>
                    <a:gd name="T19" fmla="*/ 23 h 25"/>
                    <a:gd name="T20" fmla="*/ 10 w 23"/>
                    <a:gd name="T21" fmla="*/ 25 h 25"/>
                    <a:gd name="T22" fmla="*/ 10 w 23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0" y="4"/>
                      </a:moveTo>
                      <a:lnTo>
                        <a:pt x="10" y="25"/>
                      </a:lnTo>
                      <a:lnTo>
                        <a:pt x="23" y="21"/>
                      </a:lnTo>
                      <a:lnTo>
                        <a:pt x="19" y="0"/>
                      </a:lnTo>
                      <a:lnTo>
                        <a:pt x="6" y="4"/>
                      </a:lnTo>
                      <a:lnTo>
                        <a:pt x="6" y="25"/>
                      </a:lnTo>
                      <a:lnTo>
                        <a:pt x="6" y="4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2" y="23"/>
                      </a:lnTo>
                      <a:lnTo>
                        <a:pt x="10" y="25"/>
                      </a:lnTo>
                      <a:lnTo>
                        <a:pt x="10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1" name="Freeform 1109"/>
                <p:cNvSpPr>
                  <a:spLocks/>
                </p:cNvSpPr>
                <p:nvPr/>
              </p:nvSpPr>
              <p:spPr bwMode="auto">
                <a:xfrm>
                  <a:off x="3972" y="3675"/>
                  <a:ext cx="25" cy="25"/>
                </a:xfrm>
                <a:custGeom>
                  <a:avLst/>
                  <a:gdLst>
                    <a:gd name="T0" fmla="*/ 25 w 25"/>
                    <a:gd name="T1" fmla="*/ 19 h 25"/>
                    <a:gd name="T2" fmla="*/ 17 w 25"/>
                    <a:gd name="T3" fmla="*/ 4 h 25"/>
                    <a:gd name="T4" fmla="*/ 4 w 25"/>
                    <a:gd name="T5" fmla="*/ 0 h 25"/>
                    <a:gd name="T6" fmla="*/ 0 w 25"/>
                    <a:gd name="T7" fmla="*/ 21 h 25"/>
                    <a:gd name="T8" fmla="*/ 13 w 25"/>
                    <a:gd name="T9" fmla="*/ 25 h 25"/>
                    <a:gd name="T10" fmla="*/ 4 w 25"/>
                    <a:gd name="T11" fmla="*/ 11 h 25"/>
                    <a:gd name="T12" fmla="*/ 13 w 25"/>
                    <a:gd name="T13" fmla="*/ 25 h 25"/>
                    <a:gd name="T14" fmla="*/ 21 w 25"/>
                    <a:gd name="T15" fmla="*/ 23 h 25"/>
                    <a:gd name="T16" fmla="*/ 25 w 25"/>
                    <a:gd name="T17" fmla="*/ 17 h 25"/>
                    <a:gd name="T18" fmla="*/ 23 w 25"/>
                    <a:gd name="T19" fmla="*/ 8 h 25"/>
                    <a:gd name="T20" fmla="*/ 17 w 25"/>
                    <a:gd name="T21" fmla="*/ 4 h 25"/>
                    <a:gd name="T22" fmla="*/ 25 w 2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9"/>
                      </a:moveTo>
                      <a:lnTo>
                        <a:pt x="17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3" y="25"/>
                      </a:lnTo>
                      <a:lnTo>
                        <a:pt x="4" y="11"/>
                      </a:lnTo>
                      <a:lnTo>
                        <a:pt x="13" y="25"/>
                      </a:lnTo>
                      <a:lnTo>
                        <a:pt x="21" y="23"/>
                      </a:lnTo>
                      <a:lnTo>
                        <a:pt x="25" y="17"/>
                      </a:lnTo>
                      <a:lnTo>
                        <a:pt x="23" y="8"/>
                      </a:lnTo>
                      <a:lnTo>
                        <a:pt x="17" y="4"/>
                      </a:lnTo>
                      <a:lnTo>
                        <a:pt x="25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2" name="Freeform 1110"/>
                <p:cNvSpPr>
                  <a:spLocks/>
                </p:cNvSpPr>
                <p:nvPr/>
              </p:nvSpPr>
              <p:spPr bwMode="auto">
                <a:xfrm>
                  <a:off x="3968" y="3686"/>
                  <a:ext cx="29" cy="31"/>
                </a:xfrm>
                <a:custGeom>
                  <a:avLst/>
                  <a:gdLst>
                    <a:gd name="T0" fmla="*/ 15 w 29"/>
                    <a:gd name="T1" fmla="*/ 31 h 31"/>
                    <a:gd name="T2" fmla="*/ 21 w 29"/>
                    <a:gd name="T3" fmla="*/ 25 h 31"/>
                    <a:gd name="T4" fmla="*/ 29 w 29"/>
                    <a:gd name="T5" fmla="*/ 8 h 31"/>
                    <a:gd name="T6" fmla="*/ 8 w 29"/>
                    <a:gd name="T7" fmla="*/ 0 h 31"/>
                    <a:gd name="T8" fmla="*/ 0 w 29"/>
                    <a:gd name="T9" fmla="*/ 16 h 31"/>
                    <a:gd name="T10" fmla="*/ 6 w 29"/>
                    <a:gd name="T11" fmla="*/ 10 h 31"/>
                    <a:gd name="T12" fmla="*/ 0 w 29"/>
                    <a:gd name="T13" fmla="*/ 16 h 31"/>
                    <a:gd name="T14" fmla="*/ 0 w 29"/>
                    <a:gd name="T15" fmla="*/ 25 h 31"/>
                    <a:gd name="T16" fmla="*/ 8 w 29"/>
                    <a:gd name="T17" fmla="*/ 29 h 31"/>
                    <a:gd name="T18" fmla="*/ 15 w 29"/>
                    <a:gd name="T19" fmla="*/ 31 h 31"/>
                    <a:gd name="T20" fmla="*/ 21 w 29"/>
                    <a:gd name="T21" fmla="*/ 25 h 31"/>
                    <a:gd name="T22" fmla="*/ 15 w 29"/>
                    <a:gd name="T23" fmla="*/ 3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31">
                      <a:moveTo>
                        <a:pt x="15" y="31"/>
                      </a:moveTo>
                      <a:lnTo>
                        <a:pt x="21" y="25"/>
                      </a:lnTo>
                      <a:lnTo>
                        <a:pt x="29" y="8"/>
                      </a:lnTo>
                      <a:lnTo>
                        <a:pt x="8" y="0"/>
                      </a:lnTo>
                      <a:lnTo>
                        <a:pt x="0" y="16"/>
                      </a:lnTo>
                      <a:lnTo>
                        <a:pt x="6" y="10"/>
                      </a:lnTo>
                      <a:lnTo>
                        <a:pt x="0" y="16"/>
                      </a:lnTo>
                      <a:lnTo>
                        <a:pt x="0" y="25"/>
                      </a:lnTo>
                      <a:lnTo>
                        <a:pt x="8" y="29"/>
                      </a:lnTo>
                      <a:lnTo>
                        <a:pt x="15" y="31"/>
                      </a:lnTo>
                      <a:lnTo>
                        <a:pt x="21" y="25"/>
                      </a:lnTo>
                      <a:lnTo>
                        <a:pt x="15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3" name="Freeform 1111"/>
                <p:cNvSpPr>
                  <a:spLocks/>
                </p:cNvSpPr>
                <p:nvPr/>
              </p:nvSpPr>
              <p:spPr bwMode="auto">
                <a:xfrm>
                  <a:off x="3958" y="3696"/>
                  <a:ext cx="25" cy="25"/>
                </a:xfrm>
                <a:custGeom>
                  <a:avLst/>
                  <a:gdLst>
                    <a:gd name="T0" fmla="*/ 25 w 25"/>
                    <a:gd name="T1" fmla="*/ 15 h 25"/>
                    <a:gd name="T2" fmla="*/ 16 w 25"/>
                    <a:gd name="T3" fmla="*/ 25 h 25"/>
                    <a:gd name="T4" fmla="*/ 25 w 25"/>
                    <a:gd name="T5" fmla="*/ 21 h 25"/>
                    <a:gd name="T6" fmla="*/ 16 w 25"/>
                    <a:gd name="T7" fmla="*/ 0 h 25"/>
                    <a:gd name="T8" fmla="*/ 8 w 25"/>
                    <a:gd name="T9" fmla="*/ 4 h 25"/>
                    <a:gd name="T10" fmla="*/ 0 w 25"/>
                    <a:gd name="T11" fmla="*/ 15 h 25"/>
                    <a:gd name="T12" fmla="*/ 8 w 25"/>
                    <a:gd name="T13" fmla="*/ 4 h 25"/>
                    <a:gd name="T14" fmla="*/ 2 w 25"/>
                    <a:gd name="T15" fmla="*/ 10 h 25"/>
                    <a:gd name="T16" fmla="*/ 4 w 25"/>
                    <a:gd name="T17" fmla="*/ 17 h 25"/>
                    <a:gd name="T18" fmla="*/ 8 w 25"/>
                    <a:gd name="T19" fmla="*/ 25 h 25"/>
                    <a:gd name="T20" fmla="*/ 16 w 25"/>
                    <a:gd name="T21" fmla="*/ 25 h 25"/>
                    <a:gd name="T22" fmla="*/ 25 w 25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5"/>
                      </a:moveTo>
                      <a:lnTo>
                        <a:pt x="16" y="25"/>
                      </a:lnTo>
                      <a:lnTo>
                        <a:pt x="25" y="21"/>
                      </a:lnTo>
                      <a:lnTo>
                        <a:pt x="16" y="0"/>
                      </a:lnTo>
                      <a:lnTo>
                        <a:pt x="8" y="4"/>
                      </a:lnTo>
                      <a:lnTo>
                        <a:pt x="0" y="15"/>
                      </a:lnTo>
                      <a:lnTo>
                        <a:pt x="8" y="4"/>
                      </a:lnTo>
                      <a:lnTo>
                        <a:pt x="2" y="10"/>
                      </a:lnTo>
                      <a:lnTo>
                        <a:pt x="4" y="17"/>
                      </a:lnTo>
                      <a:lnTo>
                        <a:pt x="8" y="25"/>
                      </a:lnTo>
                      <a:lnTo>
                        <a:pt x="16" y="25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4" name="Freeform 1112"/>
                <p:cNvSpPr>
                  <a:spLocks/>
                </p:cNvSpPr>
                <p:nvPr/>
              </p:nvSpPr>
              <p:spPr bwMode="auto">
                <a:xfrm>
                  <a:off x="3958" y="3706"/>
                  <a:ext cx="25" cy="25"/>
                </a:xfrm>
                <a:custGeom>
                  <a:avLst/>
                  <a:gdLst>
                    <a:gd name="T0" fmla="*/ 12 w 25"/>
                    <a:gd name="T1" fmla="*/ 25 h 25"/>
                    <a:gd name="T2" fmla="*/ 25 w 25"/>
                    <a:gd name="T3" fmla="*/ 13 h 25"/>
                    <a:gd name="T4" fmla="*/ 25 w 25"/>
                    <a:gd name="T5" fmla="*/ 5 h 25"/>
                    <a:gd name="T6" fmla="*/ 0 w 25"/>
                    <a:gd name="T7" fmla="*/ 5 h 25"/>
                    <a:gd name="T8" fmla="*/ 0 w 25"/>
                    <a:gd name="T9" fmla="*/ 13 h 25"/>
                    <a:gd name="T10" fmla="*/ 12 w 25"/>
                    <a:gd name="T11" fmla="*/ 0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0 w 25"/>
                    <a:gd name="T19" fmla="*/ 21 h 25"/>
                    <a:gd name="T20" fmla="*/ 25 w 25"/>
                    <a:gd name="T21" fmla="*/ 13 h 25"/>
                    <a:gd name="T22" fmla="*/ 12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25"/>
                      </a:moveTo>
                      <a:lnTo>
                        <a:pt x="25" y="13"/>
                      </a:lnTo>
                      <a:lnTo>
                        <a:pt x="25" y="5"/>
                      </a:lnTo>
                      <a:lnTo>
                        <a:pt x="0" y="5"/>
                      </a:lnTo>
                      <a:lnTo>
                        <a:pt x="0" y="13"/>
                      </a:lnTo>
                      <a:lnTo>
                        <a:pt x="12" y="0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0" y="21"/>
                      </a:lnTo>
                      <a:lnTo>
                        <a:pt x="25" y="13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5" name="Freeform 1113"/>
                <p:cNvSpPr>
                  <a:spLocks/>
                </p:cNvSpPr>
                <p:nvPr/>
              </p:nvSpPr>
              <p:spPr bwMode="auto">
                <a:xfrm>
                  <a:off x="3949" y="3706"/>
                  <a:ext cx="21" cy="25"/>
                </a:xfrm>
                <a:custGeom>
                  <a:avLst/>
                  <a:gdLst>
                    <a:gd name="T0" fmla="*/ 13 w 21"/>
                    <a:gd name="T1" fmla="*/ 25 h 25"/>
                    <a:gd name="T2" fmla="*/ 13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3 w 21"/>
                    <a:gd name="T9" fmla="*/ 0 h 25"/>
                    <a:gd name="T10" fmla="*/ 13 w 21"/>
                    <a:gd name="T11" fmla="*/ 0 h 25"/>
                    <a:gd name="T12" fmla="*/ 13 w 21"/>
                    <a:gd name="T13" fmla="*/ 0 h 25"/>
                    <a:gd name="T14" fmla="*/ 4 w 21"/>
                    <a:gd name="T15" fmla="*/ 5 h 25"/>
                    <a:gd name="T16" fmla="*/ 0 w 21"/>
                    <a:gd name="T17" fmla="*/ 13 h 25"/>
                    <a:gd name="T18" fmla="*/ 4 w 21"/>
                    <a:gd name="T19" fmla="*/ 21 h 25"/>
                    <a:gd name="T20" fmla="*/ 13 w 21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1" h="25">
                      <a:moveTo>
                        <a:pt x="13" y="25"/>
                      </a:moveTo>
                      <a:lnTo>
                        <a:pt x="13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6" name="Freeform 1114"/>
                <p:cNvSpPr>
                  <a:spLocks/>
                </p:cNvSpPr>
                <p:nvPr/>
              </p:nvSpPr>
              <p:spPr bwMode="auto">
                <a:xfrm>
                  <a:off x="3941" y="3706"/>
                  <a:ext cx="21" cy="25"/>
                </a:xfrm>
                <a:custGeom>
                  <a:avLst/>
                  <a:gdLst>
                    <a:gd name="T0" fmla="*/ 8 w 21"/>
                    <a:gd name="T1" fmla="*/ 23 h 25"/>
                    <a:gd name="T2" fmla="*/ 12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2 w 21"/>
                    <a:gd name="T9" fmla="*/ 0 h 25"/>
                    <a:gd name="T10" fmla="*/ 17 w 21"/>
                    <a:gd name="T11" fmla="*/ 3 h 25"/>
                    <a:gd name="T12" fmla="*/ 12 w 21"/>
                    <a:gd name="T13" fmla="*/ 0 h 25"/>
                    <a:gd name="T14" fmla="*/ 4 w 21"/>
                    <a:gd name="T15" fmla="*/ 5 h 25"/>
                    <a:gd name="T16" fmla="*/ 0 w 21"/>
                    <a:gd name="T17" fmla="*/ 13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8 w 21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8" y="23"/>
                      </a:moveTo>
                      <a:lnTo>
                        <a:pt x="12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17" y="3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8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7" name="Freeform 1115"/>
                <p:cNvSpPr>
                  <a:spLocks/>
                </p:cNvSpPr>
                <p:nvPr/>
              </p:nvSpPr>
              <p:spPr bwMode="auto">
                <a:xfrm>
                  <a:off x="3928" y="3700"/>
                  <a:ext cx="30" cy="29"/>
                </a:xfrm>
                <a:custGeom>
                  <a:avLst/>
                  <a:gdLst>
                    <a:gd name="T0" fmla="*/ 19 w 30"/>
                    <a:gd name="T1" fmla="*/ 19 h 29"/>
                    <a:gd name="T2" fmla="*/ 7 w 30"/>
                    <a:gd name="T3" fmla="*/ 21 h 29"/>
                    <a:gd name="T4" fmla="*/ 21 w 30"/>
                    <a:gd name="T5" fmla="*/ 29 h 29"/>
                    <a:gd name="T6" fmla="*/ 30 w 30"/>
                    <a:gd name="T7" fmla="*/ 9 h 29"/>
                    <a:gd name="T8" fmla="*/ 15 w 30"/>
                    <a:gd name="T9" fmla="*/ 0 h 29"/>
                    <a:gd name="T10" fmla="*/ 2 w 30"/>
                    <a:gd name="T11" fmla="*/ 2 h 29"/>
                    <a:gd name="T12" fmla="*/ 15 w 30"/>
                    <a:gd name="T13" fmla="*/ 0 h 29"/>
                    <a:gd name="T14" fmla="*/ 7 w 30"/>
                    <a:gd name="T15" fmla="*/ 0 h 29"/>
                    <a:gd name="T16" fmla="*/ 2 w 30"/>
                    <a:gd name="T17" fmla="*/ 6 h 29"/>
                    <a:gd name="T18" fmla="*/ 0 w 30"/>
                    <a:gd name="T19" fmla="*/ 15 h 29"/>
                    <a:gd name="T20" fmla="*/ 7 w 30"/>
                    <a:gd name="T21" fmla="*/ 21 h 29"/>
                    <a:gd name="T22" fmla="*/ 19 w 30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19" y="19"/>
                      </a:moveTo>
                      <a:lnTo>
                        <a:pt x="7" y="21"/>
                      </a:lnTo>
                      <a:lnTo>
                        <a:pt x="21" y="29"/>
                      </a:lnTo>
                      <a:lnTo>
                        <a:pt x="30" y="9"/>
                      </a:lnTo>
                      <a:lnTo>
                        <a:pt x="15" y="0"/>
                      </a:lnTo>
                      <a:lnTo>
                        <a:pt x="2" y="2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7" y="21"/>
                      </a:lnTo>
                      <a:lnTo>
                        <a:pt x="19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8" name="Freeform 1116"/>
                <p:cNvSpPr>
                  <a:spLocks/>
                </p:cNvSpPr>
                <p:nvPr/>
              </p:nvSpPr>
              <p:spPr bwMode="auto">
                <a:xfrm>
                  <a:off x="3922" y="3702"/>
                  <a:ext cx="25" cy="25"/>
                </a:xfrm>
                <a:custGeom>
                  <a:avLst/>
                  <a:gdLst>
                    <a:gd name="T0" fmla="*/ 10 w 25"/>
                    <a:gd name="T1" fmla="*/ 23 h 25"/>
                    <a:gd name="T2" fmla="*/ 21 w 25"/>
                    <a:gd name="T3" fmla="*/ 21 h 25"/>
                    <a:gd name="T4" fmla="*/ 25 w 25"/>
                    <a:gd name="T5" fmla="*/ 17 h 25"/>
                    <a:gd name="T6" fmla="*/ 8 w 25"/>
                    <a:gd name="T7" fmla="*/ 0 h 25"/>
                    <a:gd name="T8" fmla="*/ 4 w 25"/>
                    <a:gd name="T9" fmla="*/ 4 h 25"/>
                    <a:gd name="T10" fmla="*/ 15 w 25"/>
                    <a:gd name="T11" fmla="*/ 2 h 25"/>
                    <a:gd name="T12" fmla="*/ 4 w 25"/>
                    <a:gd name="T13" fmla="*/ 4 h 25"/>
                    <a:gd name="T14" fmla="*/ 0 w 25"/>
                    <a:gd name="T15" fmla="*/ 13 h 25"/>
                    <a:gd name="T16" fmla="*/ 4 w 25"/>
                    <a:gd name="T17" fmla="*/ 21 h 25"/>
                    <a:gd name="T18" fmla="*/ 13 w 25"/>
                    <a:gd name="T19" fmla="*/ 25 h 25"/>
                    <a:gd name="T20" fmla="*/ 21 w 25"/>
                    <a:gd name="T21" fmla="*/ 21 h 25"/>
                    <a:gd name="T22" fmla="*/ 10 w 25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0" y="23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8" y="0"/>
                      </a:lnTo>
                      <a:lnTo>
                        <a:pt x="4" y="4"/>
                      </a:lnTo>
                      <a:lnTo>
                        <a:pt x="15" y="2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10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69" name="Freeform 1117"/>
                <p:cNvSpPr>
                  <a:spLocks/>
                </p:cNvSpPr>
                <p:nvPr/>
              </p:nvSpPr>
              <p:spPr bwMode="auto">
                <a:xfrm>
                  <a:off x="3909" y="3698"/>
                  <a:ext cx="28" cy="27"/>
                </a:xfrm>
                <a:custGeom>
                  <a:avLst/>
                  <a:gdLst>
                    <a:gd name="T0" fmla="*/ 9 w 28"/>
                    <a:gd name="T1" fmla="*/ 25 h 27"/>
                    <a:gd name="T2" fmla="*/ 7 w 28"/>
                    <a:gd name="T3" fmla="*/ 23 h 27"/>
                    <a:gd name="T4" fmla="*/ 23 w 28"/>
                    <a:gd name="T5" fmla="*/ 27 h 27"/>
                    <a:gd name="T6" fmla="*/ 28 w 28"/>
                    <a:gd name="T7" fmla="*/ 6 h 27"/>
                    <a:gd name="T8" fmla="*/ 11 w 28"/>
                    <a:gd name="T9" fmla="*/ 2 h 27"/>
                    <a:gd name="T10" fmla="*/ 9 w 28"/>
                    <a:gd name="T11" fmla="*/ 0 h 27"/>
                    <a:gd name="T12" fmla="*/ 11 w 28"/>
                    <a:gd name="T13" fmla="*/ 2 h 27"/>
                    <a:gd name="T14" fmla="*/ 3 w 28"/>
                    <a:gd name="T15" fmla="*/ 4 h 27"/>
                    <a:gd name="T16" fmla="*/ 0 w 28"/>
                    <a:gd name="T17" fmla="*/ 11 h 27"/>
                    <a:gd name="T18" fmla="*/ 0 w 28"/>
                    <a:gd name="T19" fmla="*/ 19 h 27"/>
                    <a:gd name="T20" fmla="*/ 7 w 28"/>
                    <a:gd name="T21" fmla="*/ 23 h 27"/>
                    <a:gd name="T22" fmla="*/ 9 w 28"/>
                    <a:gd name="T23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7">
                      <a:moveTo>
                        <a:pt x="9" y="25"/>
                      </a:moveTo>
                      <a:lnTo>
                        <a:pt x="7" y="23"/>
                      </a:lnTo>
                      <a:lnTo>
                        <a:pt x="23" y="27"/>
                      </a:lnTo>
                      <a:lnTo>
                        <a:pt x="28" y="6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11" y="2"/>
                      </a:lnTo>
                      <a:lnTo>
                        <a:pt x="3" y="4"/>
                      </a:lnTo>
                      <a:lnTo>
                        <a:pt x="0" y="11"/>
                      </a:lnTo>
                      <a:lnTo>
                        <a:pt x="0" y="19"/>
                      </a:lnTo>
                      <a:lnTo>
                        <a:pt x="7" y="23"/>
                      </a:lnTo>
                      <a:lnTo>
                        <a:pt x="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70" name="Freeform 1118"/>
                <p:cNvSpPr>
                  <a:spLocks/>
                </p:cNvSpPr>
                <p:nvPr/>
              </p:nvSpPr>
              <p:spPr bwMode="auto">
                <a:xfrm>
                  <a:off x="3897" y="3698"/>
                  <a:ext cx="21" cy="25"/>
                </a:xfrm>
                <a:custGeom>
                  <a:avLst/>
                  <a:gdLst>
                    <a:gd name="T0" fmla="*/ 17 w 21"/>
                    <a:gd name="T1" fmla="*/ 23 h 25"/>
                    <a:gd name="T2" fmla="*/ 12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2 w 21"/>
                    <a:gd name="T9" fmla="*/ 0 h 25"/>
                    <a:gd name="T10" fmla="*/ 8 w 21"/>
                    <a:gd name="T11" fmla="*/ 2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3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17 w 21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17" y="23"/>
                      </a:moveTo>
                      <a:lnTo>
                        <a:pt x="12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8" y="2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71" name="Freeform 1119"/>
                <p:cNvSpPr>
                  <a:spLocks/>
                </p:cNvSpPr>
                <p:nvPr/>
              </p:nvSpPr>
              <p:spPr bwMode="auto">
                <a:xfrm>
                  <a:off x="3889" y="3700"/>
                  <a:ext cx="25" cy="25"/>
                </a:xfrm>
                <a:custGeom>
                  <a:avLst/>
                  <a:gdLst>
                    <a:gd name="T0" fmla="*/ 0 w 25"/>
                    <a:gd name="T1" fmla="*/ 17 h 25"/>
                    <a:gd name="T2" fmla="*/ 14 w 25"/>
                    <a:gd name="T3" fmla="*/ 25 h 25"/>
                    <a:gd name="T4" fmla="*/ 25 w 25"/>
                    <a:gd name="T5" fmla="*/ 21 h 25"/>
                    <a:gd name="T6" fmla="*/ 16 w 25"/>
                    <a:gd name="T7" fmla="*/ 0 h 25"/>
                    <a:gd name="T8" fmla="*/ 6 w 25"/>
                    <a:gd name="T9" fmla="*/ 4 h 25"/>
                    <a:gd name="T10" fmla="*/ 20 w 25"/>
                    <a:gd name="T11" fmla="*/ 13 h 25"/>
                    <a:gd name="T12" fmla="*/ 6 w 25"/>
                    <a:gd name="T13" fmla="*/ 4 h 25"/>
                    <a:gd name="T14" fmla="*/ 0 w 25"/>
                    <a:gd name="T15" fmla="*/ 11 h 25"/>
                    <a:gd name="T16" fmla="*/ 2 w 25"/>
                    <a:gd name="T17" fmla="*/ 17 h 25"/>
                    <a:gd name="T18" fmla="*/ 6 w 25"/>
                    <a:gd name="T19" fmla="*/ 25 h 25"/>
                    <a:gd name="T20" fmla="*/ 14 w 25"/>
                    <a:gd name="T21" fmla="*/ 25 h 25"/>
                    <a:gd name="T22" fmla="*/ 0 w 25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7"/>
                      </a:moveTo>
                      <a:lnTo>
                        <a:pt x="14" y="25"/>
                      </a:lnTo>
                      <a:lnTo>
                        <a:pt x="25" y="21"/>
                      </a:lnTo>
                      <a:lnTo>
                        <a:pt x="16" y="0"/>
                      </a:lnTo>
                      <a:lnTo>
                        <a:pt x="6" y="4"/>
                      </a:lnTo>
                      <a:lnTo>
                        <a:pt x="20" y="13"/>
                      </a:lnTo>
                      <a:lnTo>
                        <a:pt x="6" y="4"/>
                      </a:lnTo>
                      <a:lnTo>
                        <a:pt x="0" y="11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4" y="25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72" name="Freeform 1120"/>
                <p:cNvSpPr>
                  <a:spLocks/>
                </p:cNvSpPr>
                <p:nvPr/>
              </p:nvSpPr>
              <p:spPr bwMode="auto">
                <a:xfrm>
                  <a:off x="3884" y="3683"/>
                  <a:ext cx="25" cy="34"/>
                </a:xfrm>
                <a:custGeom>
                  <a:avLst/>
                  <a:gdLst>
                    <a:gd name="T0" fmla="*/ 13 w 25"/>
                    <a:gd name="T1" fmla="*/ 0 h 34"/>
                    <a:gd name="T2" fmla="*/ 0 w 25"/>
                    <a:gd name="T3" fmla="*/ 13 h 34"/>
                    <a:gd name="T4" fmla="*/ 5 w 25"/>
                    <a:gd name="T5" fmla="*/ 34 h 34"/>
                    <a:gd name="T6" fmla="*/ 25 w 25"/>
                    <a:gd name="T7" fmla="*/ 30 h 34"/>
                    <a:gd name="T8" fmla="*/ 21 w 25"/>
                    <a:gd name="T9" fmla="*/ 9 h 34"/>
                    <a:gd name="T10" fmla="*/ 9 w 25"/>
                    <a:gd name="T11" fmla="*/ 21 h 34"/>
                    <a:gd name="T12" fmla="*/ 21 w 25"/>
                    <a:gd name="T13" fmla="*/ 9 h 34"/>
                    <a:gd name="T14" fmla="*/ 17 w 25"/>
                    <a:gd name="T15" fmla="*/ 3 h 34"/>
                    <a:gd name="T16" fmla="*/ 9 w 25"/>
                    <a:gd name="T17" fmla="*/ 0 h 34"/>
                    <a:gd name="T18" fmla="*/ 2 w 25"/>
                    <a:gd name="T19" fmla="*/ 5 h 34"/>
                    <a:gd name="T20" fmla="*/ 0 w 25"/>
                    <a:gd name="T21" fmla="*/ 13 h 34"/>
                    <a:gd name="T22" fmla="*/ 13 w 25"/>
                    <a:gd name="T23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4">
                      <a:moveTo>
                        <a:pt x="13" y="0"/>
                      </a:moveTo>
                      <a:lnTo>
                        <a:pt x="0" y="13"/>
                      </a:lnTo>
                      <a:lnTo>
                        <a:pt x="5" y="34"/>
                      </a:lnTo>
                      <a:lnTo>
                        <a:pt x="25" y="30"/>
                      </a:lnTo>
                      <a:lnTo>
                        <a:pt x="21" y="9"/>
                      </a:lnTo>
                      <a:lnTo>
                        <a:pt x="9" y="21"/>
                      </a:lnTo>
                      <a:lnTo>
                        <a:pt x="21" y="9"/>
                      </a:lnTo>
                      <a:lnTo>
                        <a:pt x="17" y="3"/>
                      </a:lnTo>
                      <a:lnTo>
                        <a:pt x="9" y="0"/>
                      </a:lnTo>
                      <a:lnTo>
                        <a:pt x="2" y="5"/>
                      </a:lnTo>
                      <a:lnTo>
                        <a:pt x="0" y="13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73" name="Freeform 1121"/>
                <p:cNvSpPr>
                  <a:spLocks/>
                </p:cNvSpPr>
                <p:nvPr/>
              </p:nvSpPr>
              <p:spPr bwMode="auto">
                <a:xfrm>
                  <a:off x="3893" y="3683"/>
                  <a:ext cx="27" cy="28"/>
                </a:xfrm>
                <a:custGeom>
                  <a:avLst/>
                  <a:gdLst>
                    <a:gd name="T0" fmla="*/ 16 w 27"/>
                    <a:gd name="T1" fmla="*/ 3 h 28"/>
                    <a:gd name="T2" fmla="*/ 19 w 27"/>
                    <a:gd name="T3" fmla="*/ 5 h 28"/>
                    <a:gd name="T4" fmla="*/ 4 w 27"/>
                    <a:gd name="T5" fmla="*/ 0 h 28"/>
                    <a:gd name="T6" fmla="*/ 0 w 27"/>
                    <a:gd name="T7" fmla="*/ 21 h 28"/>
                    <a:gd name="T8" fmla="*/ 14 w 27"/>
                    <a:gd name="T9" fmla="*/ 26 h 28"/>
                    <a:gd name="T10" fmla="*/ 16 w 27"/>
                    <a:gd name="T11" fmla="*/ 28 h 28"/>
                    <a:gd name="T12" fmla="*/ 14 w 27"/>
                    <a:gd name="T13" fmla="*/ 26 h 28"/>
                    <a:gd name="T14" fmla="*/ 23 w 27"/>
                    <a:gd name="T15" fmla="*/ 23 h 28"/>
                    <a:gd name="T16" fmla="*/ 27 w 27"/>
                    <a:gd name="T17" fmla="*/ 17 h 28"/>
                    <a:gd name="T18" fmla="*/ 25 w 27"/>
                    <a:gd name="T19" fmla="*/ 9 h 28"/>
                    <a:gd name="T20" fmla="*/ 19 w 27"/>
                    <a:gd name="T21" fmla="*/ 5 h 28"/>
                    <a:gd name="T22" fmla="*/ 16 w 27"/>
                    <a:gd name="T23" fmla="*/ 3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8">
                      <a:moveTo>
                        <a:pt x="16" y="3"/>
                      </a:moveTo>
                      <a:lnTo>
                        <a:pt x="19" y="5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4" y="26"/>
                      </a:lnTo>
                      <a:lnTo>
                        <a:pt x="16" y="28"/>
                      </a:lnTo>
                      <a:lnTo>
                        <a:pt x="14" y="26"/>
                      </a:lnTo>
                      <a:lnTo>
                        <a:pt x="23" y="23"/>
                      </a:lnTo>
                      <a:lnTo>
                        <a:pt x="27" y="17"/>
                      </a:lnTo>
                      <a:lnTo>
                        <a:pt x="25" y="9"/>
                      </a:lnTo>
                      <a:lnTo>
                        <a:pt x="19" y="5"/>
                      </a:lnTo>
                      <a:lnTo>
                        <a:pt x="16" y="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434274" name="Group 1122"/>
              <p:cNvGrpSpPr>
                <a:grpSpLocks/>
              </p:cNvGrpSpPr>
              <p:nvPr/>
            </p:nvGrpSpPr>
            <p:grpSpPr bwMode="auto">
              <a:xfrm>
                <a:off x="2536" y="931"/>
                <a:ext cx="1572" cy="2790"/>
                <a:chOff x="2536" y="931"/>
                <a:chExt cx="1572" cy="2790"/>
              </a:xfrm>
            </p:grpSpPr>
            <p:sp>
              <p:nvSpPr>
                <p:cNvPr id="434275" name="Freeform 1123"/>
                <p:cNvSpPr>
                  <a:spLocks/>
                </p:cNvSpPr>
                <p:nvPr/>
              </p:nvSpPr>
              <p:spPr bwMode="auto">
                <a:xfrm>
                  <a:off x="3907" y="3686"/>
                  <a:ext cx="23" cy="25"/>
                </a:xfrm>
                <a:custGeom>
                  <a:avLst/>
                  <a:gdLst>
                    <a:gd name="T0" fmla="*/ 0 w 23"/>
                    <a:gd name="T1" fmla="*/ 16 h 25"/>
                    <a:gd name="T2" fmla="*/ 11 w 23"/>
                    <a:gd name="T3" fmla="*/ 0 h 25"/>
                    <a:gd name="T4" fmla="*/ 2 w 23"/>
                    <a:gd name="T5" fmla="*/ 0 h 25"/>
                    <a:gd name="T6" fmla="*/ 2 w 23"/>
                    <a:gd name="T7" fmla="*/ 25 h 25"/>
                    <a:gd name="T8" fmla="*/ 11 w 23"/>
                    <a:gd name="T9" fmla="*/ 25 h 25"/>
                    <a:gd name="T10" fmla="*/ 21 w 23"/>
                    <a:gd name="T11" fmla="*/ 8 h 25"/>
                    <a:gd name="T12" fmla="*/ 11 w 23"/>
                    <a:gd name="T13" fmla="*/ 25 h 25"/>
                    <a:gd name="T14" fmla="*/ 21 w 23"/>
                    <a:gd name="T15" fmla="*/ 20 h 25"/>
                    <a:gd name="T16" fmla="*/ 23 w 23"/>
                    <a:gd name="T17" fmla="*/ 12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0 w 23"/>
                    <a:gd name="T23" fmla="*/ 16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0" y="16"/>
                      </a:moveTo>
                      <a:lnTo>
                        <a:pt x="11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1" y="25"/>
                      </a:lnTo>
                      <a:lnTo>
                        <a:pt x="21" y="8"/>
                      </a:lnTo>
                      <a:lnTo>
                        <a:pt x="11" y="25"/>
                      </a:lnTo>
                      <a:lnTo>
                        <a:pt x="21" y="20"/>
                      </a:lnTo>
                      <a:lnTo>
                        <a:pt x="23" y="12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76" name="Freeform 1124"/>
                <p:cNvSpPr>
                  <a:spLocks/>
                </p:cNvSpPr>
                <p:nvPr/>
              </p:nvSpPr>
              <p:spPr bwMode="auto">
                <a:xfrm>
                  <a:off x="3903" y="3679"/>
                  <a:ext cx="25" cy="23"/>
                </a:xfrm>
                <a:custGeom>
                  <a:avLst/>
                  <a:gdLst>
                    <a:gd name="T0" fmla="*/ 15 w 25"/>
                    <a:gd name="T1" fmla="*/ 21 h 23"/>
                    <a:gd name="T2" fmla="*/ 0 w 25"/>
                    <a:gd name="T3" fmla="*/ 15 h 23"/>
                    <a:gd name="T4" fmla="*/ 4 w 25"/>
                    <a:gd name="T5" fmla="*/ 23 h 23"/>
                    <a:gd name="T6" fmla="*/ 25 w 25"/>
                    <a:gd name="T7" fmla="*/ 15 h 23"/>
                    <a:gd name="T8" fmla="*/ 21 w 25"/>
                    <a:gd name="T9" fmla="*/ 7 h 23"/>
                    <a:gd name="T10" fmla="*/ 6 w 25"/>
                    <a:gd name="T11" fmla="*/ 0 h 23"/>
                    <a:gd name="T12" fmla="*/ 21 w 25"/>
                    <a:gd name="T13" fmla="*/ 7 h 23"/>
                    <a:gd name="T14" fmla="*/ 15 w 25"/>
                    <a:gd name="T15" fmla="*/ 0 h 23"/>
                    <a:gd name="T16" fmla="*/ 9 w 25"/>
                    <a:gd name="T17" fmla="*/ 0 h 23"/>
                    <a:gd name="T18" fmla="*/ 0 w 25"/>
                    <a:gd name="T19" fmla="*/ 7 h 23"/>
                    <a:gd name="T20" fmla="*/ 0 w 25"/>
                    <a:gd name="T21" fmla="*/ 15 h 23"/>
                    <a:gd name="T22" fmla="*/ 15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5" y="21"/>
                      </a:moveTo>
                      <a:lnTo>
                        <a:pt x="0" y="15"/>
                      </a:lnTo>
                      <a:lnTo>
                        <a:pt x="4" y="23"/>
                      </a:lnTo>
                      <a:lnTo>
                        <a:pt x="25" y="15"/>
                      </a:lnTo>
                      <a:lnTo>
                        <a:pt x="21" y="7"/>
                      </a:lnTo>
                      <a:lnTo>
                        <a:pt x="6" y="0"/>
                      </a:lnTo>
                      <a:lnTo>
                        <a:pt x="21" y="7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77" name="Freeform 1125"/>
                <p:cNvSpPr>
                  <a:spLocks/>
                </p:cNvSpPr>
                <p:nvPr/>
              </p:nvSpPr>
              <p:spPr bwMode="auto">
                <a:xfrm>
                  <a:off x="3895" y="3679"/>
                  <a:ext cx="23" cy="25"/>
                </a:xfrm>
                <a:custGeom>
                  <a:avLst/>
                  <a:gdLst>
                    <a:gd name="T0" fmla="*/ 6 w 23"/>
                    <a:gd name="T1" fmla="*/ 25 h 25"/>
                    <a:gd name="T2" fmla="*/ 14 w 23"/>
                    <a:gd name="T3" fmla="*/ 25 h 25"/>
                    <a:gd name="T4" fmla="*/ 23 w 23"/>
                    <a:gd name="T5" fmla="*/ 21 h 25"/>
                    <a:gd name="T6" fmla="*/ 14 w 23"/>
                    <a:gd name="T7" fmla="*/ 0 h 25"/>
                    <a:gd name="T8" fmla="*/ 6 w 23"/>
                    <a:gd name="T9" fmla="*/ 4 h 25"/>
                    <a:gd name="T10" fmla="*/ 14 w 23"/>
                    <a:gd name="T11" fmla="*/ 4 h 25"/>
                    <a:gd name="T12" fmla="*/ 6 w 23"/>
                    <a:gd name="T13" fmla="*/ 4 h 25"/>
                    <a:gd name="T14" fmla="*/ 0 w 23"/>
                    <a:gd name="T15" fmla="*/ 11 h 25"/>
                    <a:gd name="T16" fmla="*/ 2 w 23"/>
                    <a:gd name="T17" fmla="*/ 17 h 25"/>
                    <a:gd name="T18" fmla="*/ 6 w 23"/>
                    <a:gd name="T19" fmla="*/ 25 h 25"/>
                    <a:gd name="T20" fmla="*/ 14 w 23"/>
                    <a:gd name="T21" fmla="*/ 25 h 25"/>
                    <a:gd name="T22" fmla="*/ 6 w 23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6" y="25"/>
                      </a:moveTo>
                      <a:lnTo>
                        <a:pt x="14" y="25"/>
                      </a:lnTo>
                      <a:lnTo>
                        <a:pt x="23" y="21"/>
                      </a:lnTo>
                      <a:lnTo>
                        <a:pt x="14" y="0"/>
                      </a:lnTo>
                      <a:lnTo>
                        <a:pt x="6" y="4"/>
                      </a:lnTo>
                      <a:lnTo>
                        <a:pt x="14" y="4"/>
                      </a:lnTo>
                      <a:lnTo>
                        <a:pt x="6" y="4"/>
                      </a:lnTo>
                      <a:lnTo>
                        <a:pt x="0" y="11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4" y="25"/>
                      </a:lnTo>
                      <a:lnTo>
                        <a:pt x="6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78" name="Freeform 1126"/>
                <p:cNvSpPr>
                  <a:spLocks/>
                </p:cNvSpPr>
                <p:nvPr/>
              </p:nvSpPr>
              <p:spPr bwMode="auto">
                <a:xfrm>
                  <a:off x="4037" y="3377"/>
                  <a:ext cx="25" cy="21"/>
                </a:xfrm>
                <a:custGeom>
                  <a:avLst/>
                  <a:gdLst>
                    <a:gd name="T0" fmla="*/ 4 w 25"/>
                    <a:gd name="T1" fmla="*/ 4 h 21"/>
                    <a:gd name="T2" fmla="*/ 0 w 25"/>
                    <a:gd name="T3" fmla="*/ 12 h 21"/>
                    <a:gd name="T4" fmla="*/ 0 w 25"/>
                    <a:gd name="T5" fmla="*/ 21 h 21"/>
                    <a:gd name="T6" fmla="*/ 25 w 25"/>
                    <a:gd name="T7" fmla="*/ 21 h 21"/>
                    <a:gd name="T8" fmla="*/ 25 w 25"/>
                    <a:gd name="T9" fmla="*/ 12 h 21"/>
                    <a:gd name="T10" fmla="*/ 21 w 25"/>
                    <a:gd name="T11" fmla="*/ 21 h 21"/>
                    <a:gd name="T12" fmla="*/ 25 w 25"/>
                    <a:gd name="T13" fmla="*/ 12 h 21"/>
                    <a:gd name="T14" fmla="*/ 21 w 25"/>
                    <a:gd name="T15" fmla="*/ 2 h 21"/>
                    <a:gd name="T16" fmla="*/ 12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2 h 21"/>
                    <a:gd name="T22" fmla="*/ 4 w 25"/>
                    <a:gd name="T23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4" y="4"/>
                      </a:moveTo>
                      <a:lnTo>
                        <a:pt x="0" y="12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2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79" name="Freeform 1127"/>
                <p:cNvSpPr>
                  <a:spLocks/>
                </p:cNvSpPr>
                <p:nvPr/>
              </p:nvSpPr>
              <p:spPr bwMode="auto">
                <a:xfrm>
                  <a:off x="4041" y="3373"/>
                  <a:ext cx="25" cy="25"/>
                </a:xfrm>
                <a:custGeom>
                  <a:avLst/>
                  <a:gdLst>
                    <a:gd name="T0" fmla="*/ 21 w 25"/>
                    <a:gd name="T1" fmla="*/ 4 h 25"/>
                    <a:gd name="T2" fmla="*/ 4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0 h 25"/>
                    <a:gd name="T10" fmla="*/ 4 w 25"/>
                    <a:gd name="T11" fmla="*/ 20 h 25"/>
                    <a:gd name="T12" fmla="*/ 21 w 25"/>
                    <a:gd name="T13" fmla="*/ 20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4 w 25"/>
                    <a:gd name="T21" fmla="*/ 4 h 25"/>
                    <a:gd name="T22" fmla="*/ 21 w 25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4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0"/>
                      </a:lnTo>
                      <a:lnTo>
                        <a:pt x="4" y="20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0" name="Freeform 1128"/>
                <p:cNvSpPr>
                  <a:spLocks/>
                </p:cNvSpPr>
                <p:nvPr/>
              </p:nvSpPr>
              <p:spPr bwMode="auto">
                <a:xfrm>
                  <a:off x="4045" y="3377"/>
                  <a:ext cx="38" cy="37"/>
                </a:xfrm>
                <a:custGeom>
                  <a:avLst/>
                  <a:gdLst>
                    <a:gd name="T0" fmla="*/ 27 w 38"/>
                    <a:gd name="T1" fmla="*/ 14 h 37"/>
                    <a:gd name="T2" fmla="*/ 34 w 38"/>
                    <a:gd name="T3" fmla="*/ 16 h 37"/>
                    <a:gd name="T4" fmla="*/ 17 w 38"/>
                    <a:gd name="T5" fmla="*/ 0 h 37"/>
                    <a:gd name="T6" fmla="*/ 0 w 38"/>
                    <a:gd name="T7" fmla="*/ 16 h 37"/>
                    <a:gd name="T8" fmla="*/ 17 w 38"/>
                    <a:gd name="T9" fmla="*/ 33 h 37"/>
                    <a:gd name="T10" fmla="*/ 23 w 38"/>
                    <a:gd name="T11" fmla="*/ 35 h 37"/>
                    <a:gd name="T12" fmla="*/ 17 w 38"/>
                    <a:gd name="T13" fmla="*/ 33 h 37"/>
                    <a:gd name="T14" fmla="*/ 25 w 38"/>
                    <a:gd name="T15" fmla="*/ 37 h 37"/>
                    <a:gd name="T16" fmla="*/ 34 w 38"/>
                    <a:gd name="T17" fmla="*/ 33 h 37"/>
                    <a:gd name="T18" fmla="*/ 38 w 38"/>
                    <a:gd name="T19" fmla="*/ 25 h 37"/>
                    <a:gd name="T20" fmla="*/ 34 w 38"/>
                    <a:gd name="T21" fmla="*/ 16 h 37"/>
                    <a:gd name="T22" fmla="*/ 27 w 38"/>
                    <a:gd name="T23" fmla="*/ 14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7">
                      <a:moveTo>
                        <a:pt x="27" y="14"/>
                      </a:moveTo>
                      <a:lnTo>
                        <a:pt x="34" y="16"/>
                      </a:lnTo>
                      <a:lnTo>
                        <a:pt x="17" y="0"/>
                      </a:lnTo>
                      <a:lnTo>
                        <a:pt x="0" y="16"/>
                      </a:lnTo>
                      <a:lnTo>
                        <a:pt x="17" y="33"/>
                      </a:lnTo>
                      <a:lnTo>
                        <a:pt x="23" y="35"/>
                      </a:lnTo>
                      <a:lnTo>
                        <a:pt x="17" y="33"/>
                      </a:lnTo>
                      <a:lnTo>
                        <a:pt x="25" y="37"/>
                      </a:lnTo>
                      <a:lnTo>
                        <a:pt x="34" y="33"/>
                      </a:lnTo>
                      <a:lnTo>
                        <a:pt x="38" y="25"/>
                      </a:lnTo>
                      <a:lnTo>
                        <a:pt x="34" y="16"/>
                      </a:lnTo>
                      <a:lnTo>
                        <a:pt x="27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1" name="Freeform 1129"/>
                <p:cNvSpPr>
                  <a:spLocks/>
                </p:cNvSpPr>
                <p:nvPr/>
              </p:nvSpPr>
              <p:spPr bwMode="auto">
                <a:xfrm>
                  <a:off x="4068" y="3391"/>
                  <a:ext cx="30" cy="25"/>
                </a:xfrm>
                <a:custGeom>
                  <a:avLst/>
                  <a:gdLst>
                    <a:gd name="T0" fmla="*/ 30 w 30"/>
                    <a:gd name="T1" fmla="*/ 15 h 25"/>
                    <a:gd name="T2" fmla="*/ 19 w 30"/>
                    <a:gd name="T3" fmla="*/ 5 h 25"/>
                    <a:gd name="T4" fmla="*/ 4 w 30"/>
                    <a:gd name="T5" fmla="*/ 0 h 25"/>
                    <a:gd name="T6" fmla="*/ 0 w 30"/>
                    <a:gd name="T7" fmla="*/ 21 h 25"/>
                    <a:gd name="T8" fmla="*/ 15 w 30"/>
                    <a:gd name="T9" fmla="*/ 25 h 25"/>
                    <a:gd name="T10" fmla="*/ 4 w 30"/>
                    <a:gd name="T11" fmla="*/ 15 h 25"/>
                    <a:gd name="T12" fmla="*/ 15 w 30"/>
                    <a:gd name="T13" fmla="*/ 25 h 25"/>
                    <a:gd name="T14" fmla="*/ 23 w 30"/>
                    <a:gd name="T15" fmla="*/ 23 h 25"/>
                    <a:gd name="T16" fmla="*/ 27 w 30"/>
                    <a:gd name="T17" fmla="*/ 17 h 25"/>
                    <a:gd name="T18" fmla="*/ 25 w 30"/>
                    <a:gd name="T19" fmla="*/ 9 h 25"/>
                    <a:gd name="T20" fmla="*/ 19 w 30"/>
                    <a:gd name="T21" fmla="*/ 5 h 25"/>
                    <a:gd name="T22" fmla="*/ 30 w 30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5">
                      <a:moveTo>
                        <a:pt x="30" y="15"/>
                      </a:moveTo>
                      <a:lnTo>
                        <a:pt x="19" y="5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5" y="25"/>
                      </a:lnTo>
                      <a:lnTo>
                        <a:pt x="4" y="15"/>
                      </a:lnTo>
                      <a:lnTo>
                        <a:pt x="15" y="25"/>
                      </a:lnTo>
                      <a:lnTo>
                        <a:pt x="23" y="23"/>
                      </a:lnTo>
                      <a:lnTo>
                        <a:pt x="27" y="17"/>
                      </a:lnTo>
                      <a:lnTo>
                        <a:pt x="25" y="9"/>
                      </a:lnTo>
                      <a:lnTo>
                        <a:pt x="19" y="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2" name="Freeform 1130"/>
                <p:cNvSpPr>
                  <a:spLocks/>
                </p:cNvSpPr>
                <p:nvPr/>
              </p:nvSpPr>
              <p:spPr bwMode="auto">
                <a:xfrm>
                  <a:off x="4072" y="3406"/>
                  <a:ext cx="26" cy="21"/>
                </a:xfrm>
                <a:custGeom>
                  <a:avLst/>
                  <a:gdLst>
                    <a:gd name="T0" fmla="*/ 23 w 26"/>
                    <a:gd name="T1" fmla="*/ 6 h 21"/>
                    <a:gd name="T2" fmla="*/ 26 w 26"/>
                    <a:gd name="T3" fmla="*/ 8 h 21"/>
                    <a:gd name="T4" fmla="*/ 26 w 26"/>
                    <a:gd name="T5" fmla="*/ 0 h 21"/>
                    <a:gd name="T6" fmla="*/ 0 w 26"/>
                    <a:gd name="T7" fmla="*/ 0 h 21"/>
                    <a:gd name="T8" fmla="*/ 0 w 26"/>
                    <a:gd name="T9" fmla="*/ 8 h 21"/>
                    <a:gd name="T10" fmla="*/ 3 w 26"/>
                    <a:gd name="T11" fmla="*/ 10 h 21"/>
                    <a:gd name="T12" fmla="*/ 0 w 26"/>
                    <a:gd name="T13" fmla="*/ 8 h 21"/>
                    <a:gd name="T14" fmla="*/ 5 w 26"/>
                    <a:gd name="T15" fmla="*/ 17 h 21"/>
                    <a:gd name="T16" fmla="*/ 13 w 26"/>
                    <a:gd name="T17" fmla="*/ 21 h 21"/>
                    <a:gd name="T18" fmla="*/ 21 w 26"/>
                    <a:gd name="T19" fmla="*/ 17 h 21"/>
                    <a:gd name="T20" fmla="*/ 26 w 26"/>
                    <a:gd name="T21" fmla="*/ 8 h 21"/>
                    <a:gd name="T22" fmla="*/ 23 w 26"/>
                    <a:gd name="T23" fmla="*/ 6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1">
                      <a:moveTo>
                        <a:pt x="23" y="6"/>
                      </a:moveTo>
                      <a:lnTo>
                        <a:pt x="26" y="8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3" y="10"/>
                      </a:lnTo>
                      <a:lnTo>
                        <a:pt x="0" y="8"/>
                      </a:lnTo>
                      <a:lnTo>
                        <a:pt x="5" y="17"/>
                      </a:lnTo>
                      <a:lnTo>
                        <a:pt x="13" y="21"/>
                      </a:lnTo>
                      <a:lnTo>
                        <a:pt x="21" y="17"/>
                      </a:lnTo>
                      <a:lnTo>
                        <a:pt x="26" y="8"/>
                      </a:lnTo>
                      <a:lnTo>
                        <a:pt x="23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3" name="Freeform 1131"/>
                <p:cNvSpPr>
                  <a:spLocks/>
                </p:cNvSpPr>
                <p:nvPr/>
              </p:nvSpPr>
              <p:spPr bwMode="auto">
                <a:xfrm>
                  <a:off x="4075" y="3412"/>
                  <a:ext cx="25" cy="27"/>
                </a:xfrm>
                <a:custGeom>
                  <a:avLst/>
                  <a:gdLst>
                    <a:gd name="T0" fmla="*/ 14 w 25"/>
                    <a:gd name="T1" fmla="*/ 27 h 27"/>
                    <a:gd name="T2" fmla="*/ 25 w 25"/>
                    <a:gd name="T3" fmla="*/ 13 h 27"/>
                    <a:gd name="T4" fmla="*/ 20 w 25"/>
                    <a:gd name="T5" fmla="*/ 0 h 27"/>
                    <a:gd name="T6" fmla="*/ 0 w 25"/>
                    <a:gd name="T7" fmla="*/ 4 h 27"/>
                    <a:gd name="T8" fmla="*/ 4 w 25"/>
                    <a:gd name="T9" fmla="*/ 17 h 27"/>
                    <a:gd name="T10" fmla="*/ 14 w 25"/>
                    <a:gd name="T11" fmla="*/ 2 h 27"/>
                    <a:gd name="T12" fmla="*/ 4 w 25"/>
                    <a:gd name="T13" fmla="*/ 17 h 27"/>
                    <a:gd name="T14" fmla="*/ 8 w 25"/>
                    <a:gd name="T15" fmla="*/ 23 h 27"/>
                    <a:gd name="T16" fmla="*/ 16 w 25"/>
                    <a:gd name="T17" fmla="*/ 23 h 27"/>
                    <a:gd name="T18" fmla="*/ 23 w 25"/>
                    <a:gd name="T19" fmla="*/ 21 h 27"/>
                    <a:gd name="T20" fmla="*/ 25 w 25"/>
                    <a:gd name="T21" fmla="*/ 13 h 27"/>
                    <a:gd name="T22" fmla="*/ 14 w 25"/>
                    <a:gd name="T23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4" y="27"/>
                      </a:moveTo>
                      <a:lnTo>
                        <a:pt x="25" y="13"/>
                      </a:lnTo>
                      <a:lnTo>
                        <a:pt x="20" y="0"/>
                      </a:lnTo>
                      <a:lnTo>
                        <a:pt x="0" y="4"/>
                      </a:lnTo>
                      <a:lnTo>
                        <a:pt x="4" y="17"/>
                      </a:lnTo>
                      <a:lnTo>
                        <a:pt x="14" y="2"/>
                      </a:lnTo>
                      <a:lnTo>
                        <a:pt x="4" y="17"/>
                      </a:lnTo>
                      <a:lnTo>
                        <a:pt x="8" y="23"/>
                      </a:lnTo>
                      <a:lnTo>
                        <a:pt x="16" y="23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14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4" name="Freeform 1132"/>
                <p:cNvSpPr>
                  <a:spLocks/>
                </p:cNvSpPr>
                <p:nvPr/>
              </p:nvSpPr>
              <p:spPr bwMode="auto">
                <a:xfrm>
                  <a:off x="4064" y="3414"/>
                  <a:ext cx="25" cy="25"/>
                </a:xfrm>
                <a:custGeom>
                  <a:avLst/>
                  <a:gdLst>
                    <a:gd name="T0" fmla="*/ 21 w 25"/>
                    <a:gd name="T1" fmla="*/ 19 h 25"/>
                    <a:gd name="T2" fmla="*/ 13 w 25"/>
                    <a:gd name="T3" fmla="*/ 25 h 25"/>
                    <a:gd name="T4" fmla="*/ 25 w 25"/>
                    <a:gd name="T5" fmla="*/ 25 h 25"/>
                    <a:gd name="T6" fmla="*/ 25 w 25"/>
                    <a:gd name="T7" fmla="*/ 0 h 25"/>
                    <a:gd name="T8" fmla="*/ 13 w 25"/>
                    <a:gd name="T9" fmla="*/ 0 h 25"/>
                    <a:gd name="T10" fmla="*/ 4 w 25"/>
                    <a:gd name="T11" fmla="*/ 7 h 25"/>
                    <a:gd name="T12" fmla="*/ 13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3 h 25"/>
                    <a:gd name="T18" fmla="*/ 4 w 25"/>
                    <a:gd name="T19" fmla="*/ 21 h 25"/>
                    <a:gd name="T20" fmla="*/ 13 w 25"/>
                    <a:gd name="T21" fmla="*/ 25 h 25"/>
                    <a:gd name="T22" fmla="*/ 21 w 2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19"/>
                      </a:moveTo>
                      <a:lnTo>
                        <a:pt x="13" y="25"/>
                      </a:lnTo>
                      <a:lnTo>
                        <a:pt x="25" y="25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4" y="7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5" name="Freeform 1133"/>
                <p:cNvSpPr>
                  <a:spLocks/>
                </p:cNvSpPr>
                <p:nvPr/>
              </p:nvSpPr>
              <p:spPr bwMode="auto">
                <a:xfrm>
                  <a:off x="4060" y="3421"/>
                  <a:ext cx="25" cy="25"/>
                </a:xfrm>
                <a:custGeom>
                  <a:avLst/>
                  <a:gdLst>
                    <a:gd name="T0" fmla="*/ 6 w 25"/>
                    <a:gd name="T1" fmla="*/ 25 h 25"/>
                    <a:gd name="T2" fmla="*/ 19 w 25"/>
                    <a:gd name="T3" fmla="*/ 20 h 25"/>
                    <a:gd name="T4" fmla="*/ 25 w 25"/>
                    <a:gd name="T5" fmla="*/ 12 h 25"/>
                    <a:gd name="T6" fmla="*/ 8 w 25"/>
                    <a:gd name="T7" fmla="*/ 0 h 25"/>
                    <a:gd name="T8" fmla="*/ 2 w 25"/>
                    <a:gd name="T9" fmla="*/ 8 h 25"/>
                    <a:gd name="T10" fmla="*/ 15 w 25"/>
                    <a:gd name="T11" fmla="*/ 4 h 25"/>
                    <a:gd name="T12" fmla="*/ 2 w 25"/>
                    <a:gd name="T13" fmla="*/ 8 h 25"/>
                    <a:gd name="T14" fmla="*/ 0 w 25"/>
                    <a:gd name="T15" fmla="*/ 16 h 25"/>
                    <a:gd name="T16" fmla="*/ 4 w 25"/>
                    <a:gd name="T17" fmla="*/ 23 h 25"/>
                    <a:gd name="T18" fmla="*/ 12 w 25"/>
                    <a:gd name="T19" fmla="*/ 25 h 25"/>
                    <a:gd name="T20" fmla="*/ 19 w 25"/>
                    <a:gd name="T21" fmla="*/ 20 h 25"/>
                    <a:gd name="T22" fmla="*/ 6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6" y="25"/>
                      </a:moveTo>
                      <a:lnTo>
                        <a:pt x="19" y="20"/>
                      </a:lnTo>
                      <a:lnTo>
                        <a:pt x="25" y="12"/>
                      </a:lnTo>
                      <a:lnTo>
                        <a:pt x="8" y="0"/>
                      </a:lnTo>
                      <a:lnTo>
                        <a:pt x="2" y="8"/>
                      </a:lnTo>
                      <a:lnTo>
                        <a:pt x="15" y="4"/>
                      </a:lnTo>
                      <a:lnTo>
                        <a:pt x="2" y="8"/>
                      </a:lnTo>
                      <a:lnTo>
                        <a:pt x="0" y="16"/>
                      </a:lnTo>
                      <a:lnTo>
                        <a:pt x="4" y="23"/>
                      </a:lnTo>
                      <a:lnTo>
                        <a:pt x="12" y="25"/>
                      </a:lnTo>
                      <a:lnTo>
                        <a:pt x="19" y="20"/>
                      </a:lnTo>
                      <a:lnTo>
                        <a:pt x="6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6" name="Freeform 1134"/>
                <p:cNvSpPr>
                  <a:spLocks/>
                </p:cNvSpPr>
                <p:nvPr/>
              </p:nvSpPr>
              <p:spPr bwMode="auto">
                <a:xfrm>
                  <a:off x="4049" y="3421"/>
                  <a:ext cx="26" cy="25"/>
                </a:xfrm>
                <a:custGeom>
                  <a:avLst/>
                  <a:gdLst>
                    <a:gd name="T0" fmla="*/ 0 w 26"/>
                    <a:gd name="T1" fmla="*/ 10 h 25"/>
                    <a:gd name="T2" fmla="*/ 9 w 26"/>
                    <a:gd name="T3" fmla="*/ 20 h 25"/>
                    <a:gd name="T4" fmla="*/ 17 w 26"/>
                    <a:gd name="T5" fmla="*/ 25 h 25"/>
                    <a:gd name="T6" fmla="*/ 26 w 26"/>
                    <a:gd name="T7" fmla="*/ 4 h 25"/>
                    <a:gd name="T8" fmla="*/ 17 w 26"/>
                    <a:gd name="T9" fmla="*/ 0 h 25"/>
                    <a:gd name="T10" fmla="*/ 26 w 26"/>
                    <a:gd name="T11" fmla="*/ 10 h 25"/>
                    <a:gd name="T12" fmla="*/ 17 w 26"/>
                    <a:gd name="T13" fmla="*/ 0 h 25"/>
                    <a:gd name="T14" fmla="*/ 9 w 26"/>
                    <a:gd name="T15" fmla="*/ 0 h 25"/>
                    <a:gd name="T16" fmla="*/ 5 w 26"/>
                    <a:gd name="T17" fmla="*/ 6 h 25"/>
                    <a:gd name="T18" fmla="*/ 3 w 26"/>
                    <a:gd name="T19" fmla="*/ 14 h 25"/>
                    <a:gd name="T20" fmla="*/ 9 w 26"/>
                    <a:gd name="T21" fmla="*/ 20 h 25"/>
                    <a:gd name="T22" fmla="*/ 0 w 26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0" y="10"/>
                      </a:moveTo>
                      <a:lnTo>
                        <a:pt x="9" y="20"/>
                      </a:lnTo>
                      <a:lnTo>
                        <a:pt x="17" y="25"/>
                      </a:lnTo>
                      <a:lnTo>
                        <a:pt x="26" y="4"/>
                      </a:lnTo>
                      <a:lnTo>
                        <a:pt x="17" y="0"/>
                      </a:lnTo>
                      <a:lnTo>
                        <a:pt x="26" y="10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5" y="6"/>
                      </a:lnTo>
                      <a:lnTo>
                        <a:pt x="3" y="14"/>
                      </a:lnTo>
                      <a:lnTo>
                        <a:pt x="9" y="2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7" name="Freeform 1135"/>
                <p:cNvSpPr>
                  <a:spLocks/>
                </p:cNvSpPr>
                <p:nvPr/>
              </p:nvSpPr>
              <p:spPr bwMode="auto">
                <a:xfrm>
                  <a:off x="4049" y="3406"/>
                  <a:ext cx="26" cy="25"/>
                </a:xfrm>
                <a:custGeom>
                  <a:avLst/>
                  <a:gdLst>
                    <a:gd name="T0" fmla="*/ 13 w 26"/>
                    <a:gd name="T1" fmla="*/ 25 h 25"/>
                    <a:gd name="T2" fmla="*/ 0 w 26"/>
                    <a:gd name="T3" fmla="*/ 12 h 25"/>
                    <a:gd name="T4" fmla="*/ 0 w 26"/>
                    <a:gd name="T5" fmla="*/ 25 h 25"/>
                    <a:gd name="T6" fmla="*/ 26 w 26"/>
                    <a:gd name="T7" fmla="*/ 25 h 25"/>
                    <a:gd name="T8" fmla="*/ 26 w 26"/>
                    <a:gd name="T9" fmla="*/ 12 h 25"/>
                    <a:gd name="T10" fmla="*/ 13 w 26"/>
                    <a:gd name="T11" fmla="*/ 0 h 25"/>
                    <a:gd name="T12" fmla="*/ 26 w 26"/>
                    <a:gd name="T13" fmla="*/ 12 h 25"/>
                    <a:gd name="T14" fmla="*/ 21 w 26"/>
                    <a:gd name="T15" fmla="*/ 2 h 25"/>
                    <a:gd name="T16" fmla="*/ 13 w 26"/>
                    <a:gd name="T17" fmla="*/ 0 h 25"/>
                    <a:gd name="T18" fmla="*/ 5 w 26"/>
                    <a:gd name="T19" fmla="*/ 2 h 25"/>
                    <a:gd name="T20" fmla="*/ 0 w 26"/>
                    <a:gd name="T21" fmla="*/ 12 h 25"/>
                    <a:gd name="T22" fmla="*/ 13 w 26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13" y="25"/>
                      </a:moveTo>
                      <a:lnTo>
                        <a:pt x="0" y="12"/>
                      </a:lnTo>
                      <a:lnTo>
                        <a:pt x="0" y="25"/>
                      </a:lnTo>
                      <a:lnTo>
                        <a:pt x="26" y="25"/>
                      </a:lnTo>
                      <a:lnTo>
                        <a:pt x="26" y="12"/>
                      </a:lnTo>
                      <a:lnTo>
                        <a:pt x="13" y="0"/>
                      </a:lnTo>
                      <a:lnTo>
                        <a:pt x="26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0" y="12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8" name="Freeform 1136"/>
                <p:cNvSpPr>
                  <a:spLocks/>
                </p:cNvSpPr>
                <p:nvPr/>
              </p:nvSpPr>
              <p:spPr bwMode="auto">
                <a:xfrm>
                  <a:off x="4045" y="3406"/>
                  <a:ext cx="23" cy="25"/>
                </a:xfrm>
                <a:custGeom>
                  <a:avLst/>
                  <a:gdLst>
                    <a:gd name="T0" fmla="*/ 2 w 23"/>
                    <a:gd name="T1" fmla="*/ 17 h 25"/>
                    <a:gd name="T2" fmla="*/ 13 w 23"/>
                    <a:gd name="T3" fmla="*/ 25 h 25"/>
                    <a:gd name="T4" fmla="*/ 17 w 23"/>
                    <a:gd name="T5" fmla="*/ 25 h 25"/>
                    <a:gd name="T6" fmla="*/ 17 w 23"/>
                    <a:gd name="T7" fmla="*/ 0 h 25"/>
                    <a:gd name="T8" fmla="*/ 13 w 23"/>
                    <a:gd name="T9" fmla="*/ 0 h 25"/>
                    <a:gd name="T10" fmla="*/ 23 w 23"/>
                    <a:gd name="T11" fmla="*/ 8 h 25"/>
                    <a:gd name="T12" fmla="*/ 13 w 23"/>
                    <a:gd name="T13" fmla="*/ 0 h 25"/>
                    <a:gd name="T14" fmla="*/ 4 w 23"/>
                    <a:gd name="T15" fmla="*/ 4 h 25"/>
                    <a:gd name="T16" fmla="*/ 0 w 23"/>
                    <a:gd name="T17" fmla="*/ 12 h 25"/>
                    <a:gd name="T18" fmla="*/ 4 w 23"/>
                    <a:gd name="T19" fmla="*/ 21 h 25"/>
                    <a:gd name="T20" fmla="*/ 13 w 23"/>
                    <a:gd name="T21" fmla="*/ 25 h 25"/>
                    <a:gd name="T22" fmla="*/ 2 w 23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17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23" y="8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89" name="Freeform 1137"/>
                <p:cNvSpPr>
                  <a:spLocks/>
                </p:cNvSpPr>
                <p:nvPr/>
              </p:nvSpPr>
              <p:spPr bwMode="auto">
                <a:xfrm>
                  <a:off x="4043" y="3400"/>
                  <a:ext cx="25" cy="23"/>
                </a:xfrm>
                <a:custGeom>
                  <a:avLst/>
                  <a:gdLst>
                    <a:gd name="T0" fmla="*/ 0 w 25"/>
                    <a:gd name="T1" fmla="*/ 14 h 23"/>
                    <a:gd name="T2" fmla="*/ 0 w 25"/>
                    <a:gd name="T3" fmla="*/ 14 h 23"/>
                    <a:gd name="T4" fmla="*/ 4 w 25"/>
                    <a:gd name="T5" fmla="*/ 23 h 23"/>
                    <a:gd name="T6" fmla="*/ 25 w 25"/>
                    <a:gd name="T7" fmla="*/ 14 h 23"/>
                    <a:gd name="T8" fmla="*/ 21 w 25"/>
                    <a:gd name="T9" fmla="*/ 6 h 23"/>
                    <a:gd name="T10" fmla="*/ 21 w 25"/>
                    <a:gd name="T11" fmla="*/ 6 h 23"/>
                    <a:gd name="T12" fmla="*/ 21 w 25"/>
                    <a:gd name="T13" fmla="*/ 6 h 23"/>
                    <a:gd name="T14" fmla="*/ 15 w 25"/>
                    <a:gd name="T15" fmla="*/ 0 h 23"/>
                    <a:gd name="T16" fmla="*/ 9 w 25"/>
                    <a:gd name="T17" fmla="*/ 0 h 23"/>
                    <a:gd name="T18" fmla="*/ 0 w 25"/>
                    <a:gd name="T19" fmla="*/ 6 h 23"/>
                    <a:gd name="T20" fmla="*/ 0 w 25"/>
                    <a:gd name="T21" fmla="*/ 14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3">
                      <a:moveTo>
                        <a:pt x="0" y="14"/>
                      </a:moveTo>
                      <a:lnTo>
                        <a:pt x="0" y="14"/>
                      </a:lnTo>
                      <a:lnTo>
                        <a:pt x="4" y="23"/>
                      </a:lnTo>
                      <a:lnTo>
                        <a:pt x="25" y="14"/>
                      </a:lnTo>
                      <a:lnTo>
                        <a:pt x="21" y="6"/>
                      </a:lnTo>
                      <a:lnTo>
                        <a:pt x="21" y="6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0" name="Freeform 1138"/>
                <p:cNvSpPr>
                  <a:spLocks/>
                </p:cNvSpPr>
                <p:nvPr/>
              </p:nvSpPr>
              <p:spPr bwMode="auto">
                <a:xfrm>
                  <a:off x="4039" y="3391"/>
                  <a:ext cx="25" cy="23"/>
                </a:xfrm>
                <a:custGeom>
                  <a:avLst/>
                  <a:gdLst>
                    <a:gd name="T0" fmla="*/ 6 w 25"/>
                    <a:gd name="T1" fmla="*/ 21 h 23"/>
                    <a:gd name="T2" fmla="*/ 0 w 25"/>
                    <a:gd name="T3" fmla="*/ 15 h 23"/>
                    <a:gd name="T4" fmla="*/ 4 w 25"/>
                    <a:gd name="T5" fmla="*/ 23 h 23"/>
                    <a:gd name="T6" fmla="*/ 25 w 25"/>
                    <a:gd name="T7" fmla="*/ 15 h 23"/>
                    <a:gd name="T8" fmla="*/ 21 w 25"/>
                    <a:gd name="T9" fmla="*/ 7 h 23"/>
                    <a:gd name="T10" fmla="*/ 15 w 25"/>
                    <a:gd name="T11" fmla="*/ 0 h 23"/>
                    <a:gd name="T12" fmla="*/ 21 w 25"/>
                    <a:gd name="T13" fmla="*/ 7 h 23"/>
                    <a:gd name="T14" fmla="*/ 15 w 25"/>
                    <a:gd name="T15" fmla="*/ 0 h 23"/>
                    <a:gd name="T16" fmla="*/ 8 w 25"/>
                    <a:gd name="T17" fmla="*/ 0 h 23"/>
                    <a:gd name="T18" fmla="*/ 0 w 25"/>
                    <a:gd name="T19" fmla="*/ 7 h 23"/>
                    <a:gd name="T20" fmla="*/ 0 w 25"/>
                    <a:gd name="T21" fmla="*/ 15 h 23"/>
                    <a:gd name="T22" fmla="*/ 6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6" y="21"/>
                      </a:moveTo>
                      <a:lnTo>
                        <a:pt x="0" y="15"/>
                      </a:lnTo>
                      <a:lnTo>
                        <a:pt x="4" y="23"/>
                      </a:lnTo>
                      <a:lnTo>
                        <a:pt x="25" y="15"/>
                      </a:lnTo>
                      <a:lnTo>
                        <a:pt x="21" y="7"/>
                      </a:lnTo>
                      <a:lnTo>
                        <a:pt x="15" y="0"/>
                      </a:lnTo>
                      <a:lnTo>
                        <a:pt x="21" y="7"/>
                      </a:lnTo>
                      <a:lnTo>
                        <a:pt x="15" y="0"/>
                      </a:lnTo>
                      <a:lnTo>
                        <a:pt x="8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1" name="Freeform 1139"/>
                <p:cNvSpPr>
                  <a:spLocks/>
                </p:cNvSpPr>
                <p:nvPr/>
              </p:nvSpPr>
              <p:spPr bwMode="auto">
                <a:xfrm>
                  <a:off x="4031" y="3385"/>
                  <a:ext cx="23" cy="27"/>
                </a:xfrm>
                <a:custGeom>
                  <a:avLst/>
                  <a:gdLst>
                    <a:gd name="T0" fmla="*/ 10 w 23"/>
                    <a:gd name="T1" fmla="*/ 0 h 27"/>
                    <a:gd name="T2" fmla="*/ 6 w 23"/>
                    <a:gd name="T3" fmla="*/ 23 h 27"/>
                    <a:gd name="T4" fmla="*/ 14 w 23"/>
                    <a:gd name="T5" fmla="*/ 27 h 27"/>
                    <a:gd name="T6" fmla="*/ 23 w 23"/>
                    <a:gd name="T7" fmla="*/ 6 h 27"/>
                    <a:gd name="T8" fmla="*/ 14 w 23"/>
                    <a:gd name="T9" fmla="*/ 2 h 27"/>
                    <a:gd name="T10" fmla="*/ 10 w 23"/>
                    <a:gd name="T11" fmla="*/ 25 h 27"/>
                    <a:gd name="T12" fmla="*/ 14 w 23"/>
                    <a:gd name="T13" fmla="*/ 2 h 27"/>
                    <a:gd name="T14" fmla="*/ 6 w 23"/>
                    <a:gd name="T15" fmla="*/ 2 h 27"/>
                    <a:gd name="T16" fmla="*/ 2 w 23"/>
                    <a:gd name="T17" fmla="*/ 8 h 27"/>
                    <a:gd name="T18" fmla="*/ 0 w 23"/>
                    <a:gd name="T19" fmla="*/ 17 h 27"/>
                    <a:gd name="T20" fmla="*/ 6 w 23"/>
                    <a:gd name="T21" fmla="*/ 23 h 27"/>
                    <a:gd name="T22" fmla="*/ 10 w 23"/>
                    <a:gd name="T23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7">
                      <a:moveTo>
                        <a:pt x="10" y="0"/>
                      </a:moveTo>
                      <a:lnTo>
                        <a:pt x="6" y="23"/>
                      </a:lnTo>
                      <a:lnTo>
                        <a:pt x="14" y="27"/>
                      </a:lnTo>
                      <a:lnTo>
                        <a:pt x="23" y="6"/>
                      </a:lnTo>
                      <a:lnTo>
                        <a:pt x="14" y="2"/>
                      </a:lnTo>
                      <a:lnTo>
                        <a:pt x="10" y="25"/>
                      </a:lnTo>
                      <a:lnTo>
                        <a:pt x="14" y="2"/>
                      </a:lnTo>
                      <a:lnTo>
                        <a:pt x="6" y="2"/>
                      </a:lnTo>
                      <a:lnTo>
                        <a:pt x="2" y="8"/>
                      </a:lnTo>
                      <a:lnTo>
                        <a:pt x="0" y="17"/>
                      </a:lnTo>
                      <a:lnTo>
                        <a:pt x="6" y="23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2" name="Freeform 1140"/>
                <p:cNvSpPr>
                  <a:spLocks/>
                </p:cNvSpPr>
                <p:nvPr/>
              </p:nvSpPr>
              <p:spPr bwMode="auto">
                <a:xfrm>
                  <a:off x="4037" y="3385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12 w 25"/>
                    <a:gd name="T3" fmla="*/ 0 h 25"/>
                    <a:gd name="T4" fmla="*/ 4 w 25"/>
                    <a:gd name="T5" fmla="*/ 0 h 25"/>
                    <a:gd name="T6" fmla="*/ 4 w 25"/>
                    <a:gd name="T7" fmla="*/ 25 h 25"/>
                    <a:gd name="T8" fmla="*/ 12 w 25"/>
                    <a:gd name="T9" fmla="*/ 25 h 25"/>
                    <a:gd name="T10" fmla="*/ 25 w 25"/>
                    <a:gd name="T11" fmla="*/ 13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0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12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12" y="25"/>
                      </a:lnTo>
                      <a:lnTo>
                        <a:pt x="25" y="13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3" name="Freeform 1141"/>
                <p:cNvSpPr>
                  <a:spLocks/>
                </p:cNvSpPr>
                <p:nvPr/>
              </p:nvSpPr>
              <p:spPr bwMode="auto">
                <a:xfrm>
                  <a:off x="3711" y="3370"/>
                  <a:ext cx="27" cy="23"/>
                </a:xfrm>
                <a:custGeom>
                  <a:avLst/>
                  <a:gdLst>
                    <a:gd name="T0" fmla="*/ 25 w 27"/>
                    <a:gd name="T1" fmla="*/ 15 h 23"/>
                    <a:gd name="T2" fmla="*/ 23 w 27"/>
                    <a:gd name="T3" fmla="*/ 17 h 23"/>
                    <a:gd name="T4" fmla="*/ 27 w 27"/>
                    <a:gd name="T5" fmla="*/ 5 h 23"/>
                    <a:gd name="T6" fmla="*/ 6 w 27"/>
                    <a:gd name="T7" fmla="*/ 0 h 23"/>
                    <a:gd name="T8" fmla="*/ 2 w 27"/>
                    <a:gd name="T9" fmla="*/ 13 h 23"/>
                    <a:gd name="T10" fmla="*/ 0 w 27"/>
                    <a:gd name="T11" fmla="*/ 15 h 23"/>
                    <a:gd name="T12" fmla="*/ 2 w 27"/>
                    <a:gd name="T13" fmla="*/ 13 h 23"/>
                    <a:gd name="T14" fmla="*/ 4 w 27"/>
                    <a:gd name="T15" fmla="*/ 21 h 23"/>
                    <a:gd name="T16" fmla="*/ 10 w 27"/>
                    <a:gd name="T17" fmla="*/ 23 h 23"/>
                    <a:gd name="T18" fmla="*/ 19 w 27"/>
                    <a:gd name="T19" fmla="*/ 23 h 23"/>
                    <a:gd name="T20" fmla="*/ 23 w 27"/>
                    <a:gd name="T21" fmla="*/ 17 h 23"/>
                    <a:gd name="T22" fmla="*/ 25 w 27"/>
                    <a:gd name="T23" fmla="*/ 15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25" y="15"/>
                      </a:moveTo>
                      <a:lnTo>
                        <a:pt x="23" y="17"/>
                      </a:lnTo>
                      <a:lnTo>
                        <a:pt x="27" y="5"/>
                      </a:lnTo>
                      <a:lnTo>
                        <a:pt x="6" y="0"/>
                      </a:lnTo>
                      <a:lnTo>
                        <a:pt x="2" y="13"/>
                      </a:lnTo>
                      <a:lnTo>
                        <a:pt x="0" y="15"/>
                      </a:lnTo>
                      <a:lnTo>
                        <a:pt x="2" y="13"/>
                      </a:lnTo>
                      <a:lnTo>
                        <a:pt x="4" y="21"/>
                      </a:lnTo>
                      <a:lnTo>
                        <a:pt x="10" y="23"/>
                      </a:lnTo>
                      <a:lnTo>
                        <a:pt x="19" y="23"/>
                      </a:lnTo>
                      <a:lnTo>
                        <a:pt x="23" y="17"/>
                      </a:ln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4" name="Freeform 1142"/>
                <p:cNvSpPr>
                  <a:spLocks/>
                </p:cNvSpPr>
                <p:nvPr/>
              </p:nvSpPr>
              <p:spPr bwMode="auto">
                <a:xfrm>
                  <a:off x="3711" y="3385"/>
                  <a:ext cx="25" cy="17"/>
                </a:xfrm>
                <a:custGeom>
                  <a:avLst/>
                  <a:gdLst>
                    <a:gd name="T0" fmla="*/ 25 w 25"/>
                    <a:gd name="T1" fmla="*/ 4 h 17"/>
                    <a:gd name="T2" fmla="*/ 25 w 25"/>
                    <a:gd name="T3" fmla="*/ 4 h 17"/>
                    <a:gd name="T4" fmla="*/ 25 w 25"/>
                    <a:gd name="T5" fmla="*/ 0 h 17"/>
                    <a:gd name="T6" fmla="*/ 0 w 25"/>
                    <a:gd name="T7" fmla="*/ 0 h 17"/>
                    <a:gd name="T8" fmla="*/ 0 w 25"/>
                    <a:gd name="T9" fmla="*/ 4 h 17"/>
                    <a:gd name="T10" fmla="*/ 0 w 25"/>
                    <a:gd name="T11" fmla="*/ 4 h 17"/>
                    <a:gd name="T12" fmla="*/ 0 w 25"/>
                    <a:gd name="T13" fmla="*/ 4 h 17"/>
                    <a:gd name="T14" fmla="*/ 4 w 25"/>
                    <a:gd name="T15" fmla="*/ 13 h 17"/>
                    <a:gd name="T16" fmla="*/ 12 w 25"/>
                    <a:gd name="T17" fmla="*/ 17 h 17"/>
                    <a:gd name="T18" fmla="*/ 21 w 25"/>
                    <a:gd name="T19" fmla="*/ 13 h 17"/>
                    <a:gd name="T20" fmla="*/ 25 w 25"/>
                    <a:gd name="T21" fmla="*/ 4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7">
                      <a:moveTo>
                        <a:pt x="25" y="4"/>
                      </a:moveTo>
                      <a:lnTo>
                        <a:pt x="25" y="4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3"/>
                      </a:lnTo>
                      <a:lnTo>
                        <a:pt x="12" y="17"/>
                      </a:lnTo>
                      <a:lnTo>
                        <a:pt x="21" y="13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5" name="Freeform 1143"/>
                <p:cNvSpPr>
                  <a:spLocks/>
                </p:cNvSpPr>
                <p:nvPr/>
              </p:nvSpPr>
              <p:spPr bwMode="auto">
                <a:xfrm>
                  <a:off x="3711" y="3389"/>
                  <a:ext cx="25" cy="17"/>
                </a:xfrm>
                <a:custGeom>
                  <a:avLst/>
                  <a:gdLst>
                    <a:gd name="T0" fmla="*/ 23 w 25"/>
                    <a:gd name="T1" fmla="*/ 9 h 17"/>
                    <a:gd name="T2" fmla="*/ 25 w 25"/>
                    <a:gd name="T3" fmla="*/ 4 h 17"/>
                    <a:gd name="T4" fmla="*/ 25 w 25"/>
                    <a:gd name="T5" fmla="*/ 0 h 17"/>
                    <a:gd name="T6" fmla="*/ 0 w 25"/>
                    <a:gd name="T7" fmla="*/ 0 h 17"/>
                    <a:gd name="T8" fmla="*/ 0 w 25"/>
                    <a:gd name="T9" fmla="*/ 4 h 17"/>
                    <a:gd name="T10" fmla="*/ 2 w 25"/>
                    <a:gd name="T11" fmla="*/ 0 h 17"/>
                    <a:gd name="T12" fmla="*/ 0 w 25"/>
                    <a:gd name="T13" fmla="*/ 4 h 17"/>
                    <a:gd name="T14" fmla="*/ 4 w 25"/>
                    <a:gd name="T15" fmla="*/ 13 h 17"/>
                    <a:gd name="T16" fmla="*/ 12 w 25"/>
                    <a:gd name="T17" fmla="*/ 17 h 17"/>
                    <a:gd name="T18" fmla="*/ 21 w 25"/>
                    <a:gd name="T19" fmla="*/ 13 h 17"/>
                    <a:gd name="T20" fmla="*/ 25 w 25"/>
                    <a:gd name="T21" fmla="*/ 4 h 17"/>
                    <a:gd name="T22" fmla="*/ 23 w 25"/>
                    <a:gd name="T23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7">
                      <a:moveTo>
                        <a:pt x="23" y="9"/>
                      </a:moveTo>
                      <a:lnTo>
                        <a:pt x="25" y="4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2" y="0"/>
                      </a:lnTo>
                      <a:lnTo>
                        <a:pt x="0" y="4"/>
                      </a:lnTo>
                      <a:lnTo>
                        <a:pt x="4" y="13"/>
                      </a:lnTo>
                      <a:lnTo>
                        <a:pt x="12" y="17"/>
                      </a:lnTo>
                      <a:lnTo>
                        <a:pt x="21" y="13"/>
                      </a:lnTo>
                      <a:lnTo>
                        <a:pt x="25" y="4"/>
                      </a:lnTo>
                      <a:lnTo>
                        <a:pt x="23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6" name="Freeform 1144"/>
                <p:cNvSpPr>
                  <a:spLocks/>
                </p:cNvSpPr>
                <p:nvPr/>
              </p:nvSpPr>
              <p:spPr bwMode="auto">
                <a:xfrm>
                  <a:off x="3709" y="3389"/>
                  <a:ext cx="25" cy="23"/>
                </a:xfrm>
                <a:custGeom>
                  <a:avLst/>
                  <a:gdLst>
                    <a:gd name="T0" fmla="*/ 21 w 25"/>
                    <a:gd name="T1" fmla="*/ 9 h 23"/>
                    <a:gd name="T2" fmla="*/ 21 w 25"/>
                    <a:gd name="T3" fmla="*/ 17 h 23"/>
                    <a:gd name="T4" fmla="*/ 25 w 25"/>
                    <a:gd name="T5" fmla="*/ 9 h 23"/>
                    <a:gd name="T6" fmla="*/ 4 w 25"/>
                    <a:gd name="T7" fmla="*/ 0 h 23"/>
                    <a:gd name="T8" fmla="*/ 0 w 25"/>
                    <a:gd name="T9" fmla="*/ 9 h 23"/>
                    <a:gd name="T10" fmla="*/ 0 w 25"/>
                    <a:gd name="T11" fmla="*/ 17 h 23"/>
                    <a:gd name="T12" fmla="*/ 0 w 25"/>
                    <a:gd name="T13" fmla="*/ 9 h 23"/>
                    <a:gd name="T14" fmla="*/ 0 w 25"/>
                    <a:gd name="T15" fmla="*/ 17 h 23"/>
                    <a:gd name="T16" fmla="*/ 8 w 25"/>
                    <a:gd name="T17" fmla="*/ 21 h 23"/>
                    <a:gd name="T18" fmla="*/ 14 w 25"/>
                    <a:gd name="T19" fmla="*/ 23 h 23"/>
                    <a:gd name="T20" fmla="*/ 21 w 25"/>
                    <a:gd name="T21" fmla="*/ 17 h 23"/>
                    <a:gd name="T22" fmla="*/ 21 w 25"/>
                    <a:gd name="T23" fmla="*/ 9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1" y="9"/>
                      </a:move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4" y="0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4" y="23"/>
                      </a:lnTo>
                      <a:lnTo>
                        <a:pt x="21" y="17"/>
                      </a:lnTo>
                      <a:lnTo>
                        <a:pt x="21" y="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7" name="Freeform 1145"/>
                <p:cNvSpPr>
                  <a:spLocks/>
                </p:cNvSpPr>
                <p:nvPr/>
              </p:nvSpPr>
              <p:spPr bwMode="auto">
                <a:xfrm>
                  <a:off x="3709" y="3398"/>
                  <a:ext cx="27" cy="23"/>
                </a:xfrm>
                <a:custGeom>
                  <a:avLst/>
                  <a:gdLst>
                    <a:gd name="T0" fmla="*/ 27 w 27"/>
                    <a:gd name="T1" fmla="*/ 12 h 23"/>
                    <a:gd name="T2" fmla="*/ 25 w 27"/>
                    <a:gd name="T3" fmla="*/ 8 h 23"/>
                    <a:gd name="T4" fmla="*/ 21 w 27"/>
                    <a:gd name="T5" fmla="*/ 0 h 23"/>
                    <a:gd name="T6" fmla="*/ 0 w 27"/>
                    <a:gd name="T7" fmla="*/ 8 h 23"/>
                    <a:gd name="T8" fmla="*/ 4 w 27"/>
                    <a:gd name="T9" fmla="*/ 16 h 23"/>
                    <a:gd name="T10" fmla="*/ 2 w 27"/>
                    <a:gd name="T11" fmla="*/ 12 h 23"/>
                    <a:gd name="T12" fmla="*/ 4 w 27"/>
                    <a:gd name="T13" fmla="*/ 16 h 23"/>
                    <a:gd name="T14" fmla="*/ 10 w 27"/>
                    <a:gd name="T15" fmla="*/ 23 h 23"/>
                    <a:gd name="T16" fmla="*/ 19 w 27"/>
                    <a:gd name="T17" fmla="*/ 20 h 23"/>
                    <a:gd name="T18" fmla="*/ 25 w 27"/>
                    <a:gd name="T19" fmla="*/ 16 h 23"/>
                    <a:gd name="T20" fmla="*/ 25 w 27"/>
                    <a:gd name="T21" fmla="*/ 8 h 23"/>
                    <a:gd name="T22" fmla="*/ 27 w 27"/>
                    <a:gd name="T2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27" y="12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2" y="12"/>
                      </a:lnTo>
                      <a:lnTo>
                        <a:pt x="4" y="16"/>
                      </a:lnTo>
                      <a:lnTo>
                        <a:pt x="10" y="23"/>
                      </a:lnTo>
                      <a:lnTo>
                        <a:pt x="19" y="20"/>
                      </a:lnTo>
                      <a:lnTo>
                        <a:pt x="25" y="16"/>
                      </a:lnTo>
                      <a:lnTo>
                        <a:pt x="25" y="8"/>
                      </a:lnTo>
                      <a:lnTo>
                        <a:pt x="27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8" name="Freeform 1146"/>
                <p:cNvSpPr>
                  <a:spLocks/>
                </p:cNvSpPr>
                <p:nvPr/>
              </p:nvSpPr>
              <p:spPr bwMode="auto">
                <a:xfrm>
                  <a:off x="3711" y="3410"/>
                  <a:ext cx="25" cy="17"/>
                </a:xfrm>
                <a:custGeom>
                  <a:avLst/>
                  <a:gdLst>
                    <a:gd name="T0" fmla="*/ 23 w 25"/>
                    <a:gd name="T1" fmla="*/ 0 h 17"/>
                    <a:gd name="T2" fmla="*/ 25 w 25"/>
                    <a:gd name="T3" fmla="*/ 4 h 17"/>
                    <a:gd name="T4" fmla="*/ 25 w 25"/>
                    <a:gd name="T5" fmla="*/ 0 h 17"/>
                    <a:gd name="T6" fmla="*/ 0 w 25"/>
                    <a:gd name="T7" fmla="*/ 0 h 17"/>
                    <a:gd name="T8" fmla="*/ 0 w 25"/>
                    <a:gd name="T9" fmla="*/ 4 h 17"/>
                    <a:gd name="T10" fmla="*/ 2 w 25"/>
                    <a:gd name="T11" fmla="*/ 8 h 17"/>
                    <a:gd name="T12" fmla="*/ 0 w 25"/>
                    <a:gd name="T13" fmla="*/ 4 h 17"/>
                    <a:gd name="T14" fmla="*/ 4 w 25"/>
                    <a:gd name="T15" fmla="*/ 13 h 17"/>
                    <a:gd name="T16" fmla="*/ 12 w 25"/>
                    <a:gd name="T17" fmla="*/ 17 h 17"/>
                    <a:gd name="T18" fmla="*/ 21 w 25"/>
                    <a:gd name="T19" fmla="*/ 13 h 17"/>
                    <a:gd name="T20" fmla="*/ 25 w 25"/>
                    <a:gd name="T21" fmla="*/ 4 h 17"/>
                    <a:gd name="T22" fmla="*/ 23 w 25"/>
                    <a:gd name="T23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17">
                      <a:moveTo>
                        <a:pt x="23" y="0"/>
                      </a:moveTo>
                      <a:lnTo>
                        <a:pt x="25" y="4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2" y="8"/>
                      </a:lnTo>
                      <a:lnTo>
                        <a:pt x="0" y="4"/>
                      </a:lnTo>
                      <a:lnTo>
                        <a:pt x="4" y="13"/>
                      </a:lnTo>
                      <a:lnTo>
                        <a:pt x="12" y="17"/>
                      </a:lnTo>
                      <a:lnTo>
                        <a:pt x="21" y="13"/>
                      </a:lnTo>
                      <a:lnTo>
                        <a:pt x="25" y="4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299" name="Freeform 1147"/>
                <p:cNvSpPr>
                  <a:spLocks/>
                </p:cNvSpPr>
                <p:nvPr/>
              </p:nvSpPr>
              <p:spPr bwMode="auto">
                <a:xfrm>
                  <a:off x="3713" y="3410"/>
                  <a:ext cx="25" cy="23"/>
                </a:xfrm>
                <a:custGeom>
                  <a:avLst/>
                  <a:gdLst>
                    <a:gd name="T0" fmla="*/ 10 w 25"/>
                    <a:gd name="T1" fmla="*/ 2 h 23"/>
                    <a:gd name="T2" fmla="*/ 25 w 25"/>
                    <a:gd name="T3" fmla="*/ 8 h 23"/>
                    <a:gd name="T4" fmla="*/ 21 w 25"/>
                    <a:gd name="T5" fmla="*/ 0 h 23"/>
                    <a:gd name="T6" fmla="*/ 0 w 25"/>
                    <a:gd name="T7" fmla="*/ 8 h 23"/>
                    <a:gd name="T8" fmla="*/ 4 w 25"/>
                    <a:gd name="T9" fmla="*/ 17 h 23"/>
                    <a:gd name="T10" fmla="*/ 19 w 25"/>
                    <a:gd name="T11" fmla="*/ 23 h 23"/>
                    <a:gd name="T12" fmla="*/ 4 w 25"/>
                    <a:gd name="T13" fmla="*/ 17 h 23"/>
                    <a:gd name="T14" fmla="*/ 10 w 25"/>
                    <a:gd name="T15" fmla="*/ 23 h 23"/>
                    <a:gd name="T16" fmla="*/ 19 w 25"/>
                    <a:gd name="T17" fmla="*/ 21 h 23"/>
                    <a:gd name="T18" fmla="*/ 25 w 25"/>
                    <a:gd name="T19" fmla="*/ 17 h 23"/>
                    <a:gd name="T20" fmla="*/ 25 w 25"/>
                    <a:gd name="T21" fmla="*/ 8 h 23"/>
                    <a:gd name="T22" fmla="*/ 10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0" y="2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19" y="23"/>
                      </a:lnTo>
                      <a:lnTo>
                        <a:pt x="4" y="17"/>
                      </a:lnTo>
                      <a:lnTo>
                        <a:pt x="10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10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0" name="Freeform 1148"/>
                <p:cNvSpPr>
                  <a:spLocks/>
                </p:cNvSpPr>
                <p:nvPr/>
              </p:nvSpPr>
              <p:spPr bwMode="auto">
                <a:xfrm>
                  <a:off x="3723" y="3404"/>
                  <a:ext cx="32" cy="29"/>
                </a:xfrm>
                <a:custGeom>
                  <a:avLst/>
                  <a:gdLst>
                    <a:gd name="T0" fmla="*/ 7 w 32"/>
                    <a:gd name="T1" fmla="*/ 10 h 29"/>
                    <a:gd name="T2" fmla="*/ 15 w 32"/>
                    <a:gd name="T3" fmla="*/ 0 h 29"/>
                    <a:gd name="T4" fmla="*/ 0 w 32"/>
                    <a:gd name="T5" fmla="*/ 8 h 29"/>
                    <a:gd name="T6" fmla="*/ 9 w 32"/>
                    <a:gd name="T7" fmla="*/ 29 h 29"/>
                    <a:gd name="T8" fmla="*/ 23 w 32"/>
                    <a:gd name="T9" fmla="*/ 21 h 29"/>
                    <a:gd name="T10" fmla="*/ 32 w 32"/>
                    <a:gd name="T11" fmla="*/ 10 h 29"/>
                    <a:gd name="T12" fmla="*/ 23 w 32"/>
                    <a:gd name="T13" fmla="*/ 21 h 29"/>
                    <a:gd name="T14" fmla="*/ 30 w 32"/>
                    <a:gd name="T15" fmla="*/ 14 h 29"/>
                    <a:gd name="T16" fmla="*/ 30 w 32"/>
                    <a:gd name="T17" fmla="*/ 6 h 29"/>
                    <a:gd name="T18" fmla="*/ 23 w 32"/>
                    <a:gd name="T19" fmla="*/ 0 h 29"/>
                    <a:gd name="T20" fmla="*/ 15 w 32"/>
                    <a:gd name="T21" fmla="*/ 0 h 29"/>
                    <a:gd name="T22" fmla="*/ 7 w 32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9">
                      <a:moveTo>
                        <a:pt x="7" y="10"/>
                      </a:moveTo>
                      <a:lnTo>
                        <a:pt x="15" y="0"/>
                      </a:lnTo>
                      <a:lnTo>
                        <a:pt x="0" y="8"/>
                      </a:lnTo>
                      <a:lnTo>
                        <a:pt x="9" y="29"/>
                      </a:lnTo>
                      <a:lnTo>
                        <a:pt x="23" y="21"/>
                      </a:lnTo>
                      <a:lnTo>
                        <a:pt x="32" y="10"/>
                      </a:lnTo>
                      <a:lnTo>
                        <a:pt x="23" y="21"/>
                      </a:lnTo>
                      <a:lnTo>
                        <a:pt x="30" y="14"/>
                      </a:lnTo>
                      <a:lnTo>
                        <a:pt x="30" y="6"/>
                      </a:lnTo>
                      <a:lnTo>
                        <a:pt x="23" y="0"/>
                      </a:lnTo>
                      <a:lnTo>
                        <a:pt x="15" y="0"/>
                      </a:lnTo>
                      <a:lnTo>
                        <a:pt x="7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1" name="Freeform 1149"/>
                <p:cNvSpPr>
                  <a:spLocks/>
                </p:cNvSpPr>
                <p:nvPr/>
              </p:nvSpPr>
              <p:spPr bwMode="auto">
                <a:xfrm>
                  <a:off x="3730" y="3389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0 w 25"/>
                    <a:gd name="T3" fmla="*/ 13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3 h 25"/>
                    <a:gd name="T10" fmla="*/ 25 w 25"/>
                    <a:gd name="T11" fmla="*/ 13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2" name="Freeform 1150"/>
                <p:cNvSpPr>
                  <a:spLocks/>
                </p:cNvSpPr>
                <p:nvPr/>
              </p:nvSpPr>
              <p:spPr bwMode="auto">
                <a:xfrm>
                  <a:off x="3730" y="3368"/>
                  <a:ext cx="25" cy="34"/>
                </a:xfrm>
                <a:custGeom>
                  <a:avLst/>
                  <a:gdLst>
                    <a:gd name="T0" fmla="*/ 8 w 25"/>
                    <a:gd name="T1" fmla="*/ 23 h 34"/>
                    <a:gd name="T2" fmla="*/ 0 w 25"/>
                    <a:gd name="T3" fmla="*/ 13 h 34"/>
                    <a:gd name="T4" fmla="*/ 0 w 25"/>
                    <a:gd name="T5" fmla="*/ 34 h 34"/>
                    <a:gd name="T6" fmla="*/ 25 w 25"/>
                    <a:gd name="T7" fmla="*/ 34 h 34"/>
                    <a:gd name="T8" fmla="*/ 25 w 25"/>
                    <a:gd name="T9" fmla="*/ 13 h 34"/>
                    <a:gd name="T10" fmla="*/ 16 w 25"/>
                    <a:gd name="T11" fmla="*/ 2 h 34"/>
                    <a:gd name="T12" fmla="*/ 25 w 25"/>
                    <a:gd name="T13" fmla="*/ 13 h 34"/>
                    <a:gd name="T14" fmla="*/ 21 w 25"/>
                    <a:gd name="T15" fmla="*/ 2 h 34"/>
                    <a:gd name="T16" fmla="*/ 12 w 25"/>
                    <a:gd name="T17" fmla="*/ 0 h 34"/>
                    <a:gd name="T18" fmla="*/ 4 w 25"/>
                    <a:gd name="T19" fmla="*/ 2 h 34"/>
                    <a:gd name="T20" fmla="*/ 0 w 25"/>
                    <a:gd name="T21" fmla="*/ 13 h 34"/>
                    <a:gd name="T22" fmla="*/ 8 w 25"/>
                    <a:gd name="T23" fmla="*/ 2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4">
                      <a:moveTo>
                        <a:pt x="8" y="23"/>
                      </a:moveTo>
                      <a:lnTo>
                        <a:pt x="0" y="13"/>
                      </a:lnTo>
                      <a:lnTo>
                        <a:pt x="0" y="34"/>
                      </a:lnTo>
                      <a:lnTo>
                        <a:pt x="25" y="34"/>
                      </a:lnTo>
                      <a:lnTo>
                        <a:pt x="25" y="13"/>
                      </a:lnTo>
                      <a:lnTo>
                        <a:pt x="16" y="2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8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3" name="Freeform 1151"/>
                <p:cNvSpPr>
                  <a:spLocks/>
                </p:cNvSpPr>
                <p:nvPr/>
              </p:nvSpPr>
              <p:spPr bwMode="auto">
                <a:xfrm>
                  <a:off x="3717" y="3362"/>
                  <a:ext cx="29" cy="29"/>
                </a:xfrm>
                <a:custGeom>
                  <a:avLst/>
                  <a:gdLst>
                    <a:gd name="T0" fmla="*/ 21 w 29"/>
                    <a:gd name="T1" fmla="*/ 13 h 29"/>
                    <a:gd name="T2" fmla="*/ 6 w 29"/>
                    <a:gd name="T3" fmla="*/ 21 h 29"/>
                    <a:gd name="T4" fmla="*/ 21 w 29"/>
                    <a:gd name="T5" fmla="*/ 29 h 29"/>
                    <a:gd name="T6" fmla="*/ 29 w 29"/>
                    <a:gd name="T7" fmla="*/ 8 h 29"/>
                    <a:gd name="T8" fmla="*/ 15 w 29"/>
                    <a:gd name="T9" fmla="*/ 0 h 29"/>
                    <a:gd name="T10" fmla="*/ 0 w 29"/>
                    <a:gd name="T11" fmla="*/ 8 h 29"/>
                    <a:gd name="T12" fmla="*/ 15 w 29"/>
                    <a:gd name="T13" fmla="*/ 0 h 29"/>
                    <a:gd name="T14" fmla="*/ 6 w 29"/>
                    <a:gd name="T15" fmla="*/ 0 h 29"/>
                    <a:gd name="T16" fmla="*/ 2 w 29"/>
                    <a:gd name="T17" fmla="*/ 6 h 29"/>
                    <a:gd name="T18" fmla="*/ 0 w 29"/>
                    <a:gd name="T19" fmla="*/ 15 h 29"/>
                    <a:gd name="T20" fmla="*/ 6 w 29"/>
                    <a:gd name="T21" fmla="*/ 21 h 29"/>
                    <a:gd name="T22" fmla="*/ 21 w 29"/>
                    <a:gd name="T23" fmla="*/ 1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1" y="13"/>
                      </a:moveTo>
                      <a:lnTo>
                        <a:pt x="6" y="21"/>
                      </a:lnTo>
                      <a:lnTo>
                        <a:pt x="21" y="29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0" y="8"/>
                      </a:lnTo>
                      <a:lnTo>
                        <a:pt x="15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21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4" name="Freeform 1152"/>
                <p:cNvSpPr>
                  <a:spLocks/>
                </p:cNvSpPr>
                <p:nvPr/>
              </p:nvSpPr>
              <p:spPr bwMode="auto">
                <a:xfrm>
                  <a:off x="4077" y="3429"/>
                  <a:ext cx="25" cy="23"/>
                </a:xfrm>
                <a:custGeom>
                  <a:avLst/>
                  <a:gdLst>
                    <a:gd name="T0" fmla="*/ 16 w 25"/>
                    <a:gd name="T1" fmla="*/ 0 h 23"/>
                    <a:gd name="T2" fmla="*/ 25 w 25"/>
                    <a:gd name="T3" fmla="*/ 10 h 23"/>
                    <a:gd name="T4" fmla="*/ 25 w 25"/>
                    <a:gd name="T5" fmla="*/ 6 h 23"/>
                    <a:gd name="T6" fmla="*/ 0 w 25"/>
                    <a:gd name="T7" fmla="*/ 6 h 23"/>
                    <a:gd name="T8" fmla="*/ 0 w 25"/>
                    <a:gd name="T9" fmla="*/ 10 h 23"/>
                    <a:gd name="T10" fmla="*/ 8 w 25"/>
                    <a:gd name="T11" fmla="*/ 21 h 23"/>
                    <a:gd name="T12" fmla="*/ 0 w 25"/>
                    <a:gd name="T13" fmla="*/ 10 h 23"/>
                    <a:gd name="T14" fmla="*/ 4 w 25"/>
                    <a:gd name="T15" fmla="*/ 19 h 23"/>
                    <a:gd name="T16" fmla="*/ 12 w 25"/>
                    <a:gd name="T17" fmla="*/ 23 h 23"/>
                    <a:gd name="T18" fmla="*/ 21 w 25"/>
                    <a:gd name="T19" fmla="*/ 19 h 23"/>
                    <a:gd name="T20" fmla="*/ 25 w 25"/>
                    <a:gd name="T21" fmla="*/ 10 h 23"/>
                    <a:gd name="T22" fmla="*/ 16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6" y="0"/>
                      </a:moveTo>
                      <a:lnTo>
                        <a:pt x="25" y="10"/>
                      </a:lnTo>
                      <a:lnTo>
                        <a:pt x="25" y="6"/>
                      </a:ln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8" y="21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12" y="23"/>
                      </a:lnTo>
                      <a:lnTo>
                        <a:pt x="21" y="19"/>
                      </a:lnTo>
                      <a:lnTo>
                        <a:pt x="25" y="1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5" name="Freeform 1153"/>
                <p:cNvSpPr>
                  <a:spLocks/>
                </p:cNvSpPr>
                <p:nvPr/>
              </p:nvSpPr>
              <p:spPr bwMode="auto">
                <a:xfrm>
                  <a:off x="4085" y="3429"/>
                  <a:ext cx="23" cy="25"/>
                </a:xfrm>
                <a:custGeom>
                  <a:avLst/>
                  <a:gdLst>
                    <a:gd name="T0" fmla="*/ 23 w 23"/>
                    <a:gd name="T1" fmla="*/ 19 h 25"/>
                    <a:gd name="T2" fmla="*/ 17 w 23"/>
                    <a:gd name="T3" fmla="*/ 4 h 25"/>
                    <a:gd name="T4" fmla="*/ 8 w 23"/>
                    <a:gd name="T5" fmla="*/ 0 h 25"/>
                    <a:gd name="T6" fmla="*/ 0 w 23"/>
                    <a:gd name="T7" fmla="*/ 21 h 25"/>
                    <a:gd name="T8" fmla="*/ 8 w 23"/>
                    <a:gd name="T9" fmla="*/ 25 h 25"/>
                    <a:gd name="T10" fmla="*/ 2 w 23"/>
                    <a:gd name="T11" fmla="*/ 10 h 25"/>
                    <a:gd name="T12" fmla="*/ 8 w 23"/>
                    <a:gd name="T13" fmla="*/ 25 h 25"/>
                    <a:gd name="T14" fmla="*/ 17 w 23"/>
                    <a:gd name="T15" fmla="*/ 25 h 25"/>
                    <a:gd name="T16" fmla="*/ 23 w 23"/>
                    <a:gd name="T17" fmla="*/ 17 h 25"/>
                    <a:gd name="T18" fmla="*/ 23 w 23"/>
                    <a:gd name="T19" fmla="*/ 10 h 25"/>
                    <a:gd name="T20" fmla="*/ 17 w 23"/>
                    <a:gd name="T21" fmla="*/ 4 h 25"/>
                    <a:gd name="T22" fmla="*/ 23 w 23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3" y="19"/>
                      </a:moveTo>
                      <a:lnTo>
                        <a:pt x="17" y="4"/>
                      </a:lnTo>
                      <a:lnTo>
                        <a:pt x="8" y="0"/>
                      </a:lnTo>
                      <a:lnTo>
                        <a:pt x="0" y="21"/>
                      </a:lnTo>
                      <a:lnTo>
                        <a:pt x="8" y="25"/>
                      </a:lnTo>
                      <a:lnTo>
                        <a:pt x="2" y="10"/>
                      </a:lnTo>
                      <a:lnTo>
                        <a:pt x="8" y="25"/>
                      </a:lnTo>
                      <a:lnTo>
                        <a:pt x="17" y="25"/>
                      </a:lnTo>
                      <a:lnTo>
                        <a:pt x="23" y="17"/>
                      </a:lnTo>
                      <a:lnTo>
                        <a:pt x="23" y="10"/>
                      </a:lnTo>
                      <a:lnTo>
                        <a:pt x="17" y="4"/>
                      </a:lnTo>
                      <a:lnTo>
                        <a:pt x="23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6" name="Freeform 1154"/>
                <p:cNvSpPr>
                  <a:spLocks/>
                </p:cNvSpPr>
                <p:nvPr/>
              </p:nvSpPr>
              <p:spPr bwMode="auto">
                <a:xfrm>
                  <a:off x="4083" y="3439"/>
                  <a:ext cx="25" cy="23"/>
                </a:xfrm>
                <a:custGeom>
                  <a:avLst/>
                  <a:gdLst>
                    <a:gd name="T0" fmla="*/ 6 w 25"/>
                    <a:gd name="T1" fmla="*/ 23 h 23"/>
                    <a:gd name="T2" fmla="*/ 21 w 25"/>
                    <a:gd name="T3" fmla="*/ 17 h 23"/>
                    <a:gd name="T4" fmla="*/ 25 w 25"/>
                    <a:gd name="T5" fmla="*/ 9 h 23"/>
                    <a:gd name="T6" fmla="*/ 4 w 25"/>
                    <a:gd name="T7" fmla="*/ 0 h 23"/>
                    <a:gd name="T8" fmla="*/ 0 w 25"/>
                    <a:gd name="T9" fmla="*/ 9 h 23"/>
                    <a:gd name="T10" fmla="*/ 15 w 25"/>
                    <a:gd name="T11" fmla="*/ 2 h 23"/>
                    <a:gd name="T12" fmla="*/ 0 w 25"/>
                    <a:gd name="T13" fmla="*/ 9 h 23"/>
                    <a:gd name="T14" fmla="*/ 0 w 25"/>
                    <a:gd name="T15" fmla="*/ 17 h 23"/>
                    <a:gd name="T16" fmla="*/ 8 w 25"/>
                    <a:gd name="T17" fmla="*/ 21 h 23"/>
                    <a:gd name="T18" fmla="*/ 15 w 25"/>
                    <a:gd name="T19" fmla="*/ 23 h 23"/>
                    <a:gd name="T20" fmla="*/ 21 w 25"/>
                    <a:gd name="T21" fmla="*/ 17 h 23"/>
                    <a:gd name="T22" fmla="*/ 6 w 25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6" y="23"/>
                      </a:move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4" y="0"/>
                      </a:lnTo>
                      <a:lnTo>
                        <a:pt x="0" y="9"/>
                      </a:lnTo>
                      <a:lnTo>
                        <a:pt x="15" y="2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5" y="23"/>
                      </a:lnTo>
                      <a:lnTo>
                        <a:pt x="21" y="17"/>
                      </a:lnTo>
                      <a:lnTo>
                        <a:pt x="6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7" name="Freeform 1155"/>
                <p:cNvSpPr>
                  <a:spLocks/>
                </p:cNvSpPr>
                <p:nvPr/>
              </p:nvSpPr>
              <p:spPr bwMode="auto">
                <a:xfrm>
                  <a:off x="4075" y="3437"/>
                  <a:ext cx="23" cy="25"/>
                </a:xfrm>
                <a:custGeom>
                  <a:avLst/>
                  <a:gdLst>
                    <a:gd name="T0" fmla="*/ 18 w 23"/>
                    <a:gd name="T1" fmla="*/ 19 h 25"/>
                    <a:gd name="T2" fmla="*/ 6 w 23"/>
                    <a:gd name="T3" fmla="*/ 21 h 25"/>
                    <a:gd name="T4" fmla="*/ 14 w 23"/>
                    <a:gd name="T5" fmla="*/ 25 h 25"/>
                    <a:gd name="T6" fmla="*/ 23 w 23"/>
                    <a:gd name="T7" fmla="*/ 4 h 25"/>
                    <a:gd name="T8" fmla="*/ 14 w 23"/>
                    <a:gd name="T9" fmla="*/ 0 h 25"/>
                    <a:gd name="T10" fmla="*/ 2 w 23"/>
                    <a:gd name="T11" fmla="*/ 2 h 25"/>
                    <a:gd name="T12" fmla="*/ 14 w 23"/>
                    <a:gd name="T13" fmla="*/ 0 h 25"/>
                    <a:gd name="T14" fmla="*/ 6 w 23"/>
                    <a:gd name="T15" fmla="*/ 0 h 25"/>
                    <a:gd name="T16" fmla="*/ 2 w 23"/>
                    <a:gd name="T17" fmla="*/ 7 h 25"/>
                    <a:gd name="T18" fmla="*/ 0 w 23"/>
                    <a:gd name="T19" fmla="*/ 15 h 25"/>
                    <a:gd name="T20" fmla="*/ 6 w 23"/>
                    <a:gd name="T21" fmla="*/ 21 h 25"/>
                    <a:gd name="T22" fmla="*/ 18 w 23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18" y="19"/>
                      </a:moveTo>
                      <a:lnTo>
                        <a:pt x="6" y="21"/>
                      </a:lnTo>
                      <a:lnTo>
                        <a:pt x="14" y="25"/>
                      </a:lnTo>
                      <a:lnTo>
                        <a:pt x="23" y="4"/>
                      </a:lnTo>
                      <a:lnTo>
                        <a:pt x="14" y="0"/>
                      </a:lnTo>
                      <a:lnTo>
                        <a:pt x="2" y="2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7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18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8" name="Freeform 1156"/>
                <p:cNvSpPr>
                  <a:spLocks/>
                </p:cNvSpPr>
                <p:nvPr/>
              </p:nvSpPr>
              <p:spPr bwMode="auto">
                <a:xfrm>
                  <a:off x="4068" y="3439"/>
                  <a:ext cx="25" cy="25"/>
                </a:xfrm>
                <a:custGeom>
                  <a:avLst/>
                  <a:gdLst>
                    <a:gd name="T0" fmla="*/ 11 w 25"/>
                    <a:gd name="T1" fmla="*/ 23 h 25"/>
                    <a:gd name="T2" fmla="*/ 21 w 25"/>
                    <a:gd name="T3" fmla="*/ 21 h 25"/>
                    <a:gd name="T4" fmla="*/ 25 w 25"/>
                    <a:gd name="T5" fmla="*/ 17 h 25"/>
                    <a:gd name="T6" fmla="*/ 9 w 25"/>
                    <a:gd name="T7" fmla="*/ 0 h 25"/>
                    <a:gd name="T8" fmla="*/ 4 w 25"/>
                    <a:gd name="T9" fmla="*/ 5 h 25"/>
                    <a:gd name="T10" fmla="*/ 15 w 25"/>
                    <a:gd name="T11" fmla="*/ 2 h 25"/>
                    <a:gd name="T12" fmla="*/ 4 w 25"/>
                    <a:gd name="T13" fmla="*/ 5 h 25"/>
                    <a:gd name="T14" fmla="*/ 0 w 25"/>
                    <a:gd name="T15" fmla="*/ 13 h 25"/>
                    <a:gd name="T16" fmla="*/ 4 w 25"/>
                    <a:gd name="T17" fmla="*/ 21 h 25"/>
                    <a:gd name="T18" fmla="*/ 13 w 25"/>
                    <a:gd name="T19" fmla="*/ 25 h 25"/>
                    <a:gd name="T20" fmla="*/ 21 w 25"/>
                    <a:gd name="T21" fmla="*/ 21 h 25"/>
                    <a:gd name="T22" fmla="*/ 11 w 25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1" y="23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9" y="0"/>
                      </a:lnTo>
                      <a:lnTo>
                        <a:pt x="4" y="5"/>
                      </a:lnTo>
                      <a:lnTo>
                        <a:pt x="15" y="2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11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09" name="Freeform 1157"/>
                <p:cNvSpPr>
                  <a:spLocks/>
                </p:cNvSpPr>
                <p:nvPr/>
              </p:nvSpPr>
              <p:spPr bwMode="auto">
                <a:xfrm>
                  <a:off x="4045" y="3437"/>
                  <a:ext cx="38" cy="25"/>
                </a:xfrm>
                <a:custGeom>
                  <a:avLst/>
                  <a:gdLst>
                    <a:gd name="T0" fmla="*/ 0 w 38"/>
                    <a:gd name="T1" fmla="*/ 11 h 25"/>
                    <a:gd name="T2" fmla="*/ 11 w 38"/>
                    <a:gd name="T3" fmla="*/ 21 h 25"/>
                    <a:gd name="T4" fmla="*/ 34 w 38"/>
                    <a:gd name="T5" fmla="*/ 25 h 25"/>
                    <a:gd name="T6" fmla="*/ 38 w 38"/>
                    <a:gd name="T7" fmla="*/ 4 h 25"/>
                    <a:gd name="T8" fmla="*/ 15 w 38"/>
                    <a:gd name="T9" fmla="*/ 0 h 25"/>
                    <a:gd name="T10" fmla="*/ 25 w 38"/>
                    <a:gd name="T11" fmla="*/ 11 h 25"/>
                    <a:gd name="T12" fmla="*/ 15 w 38"/>
                    <a:gd name="T13" fmla="*/ 0 h 25"/>
                    <a:gd name="T14" fmla="*/ 7 w 38"/>
                    <a:gd name="T15" fmla="*/ 2 h 25"/>
                    <a:gd name="T16" fmla="*/ 4 w 38"/>
                    <a:gd name="T17" fmla="*/ 9 h 25"/>
                    <a:gd name="T18" fmla="*/ 4 w 38"/>
                    <a:gd name="T19" fmla="*/ 17 h 25"/>
                    <a:gd name="T20" fmla="*/ 11 w 38"/>
                    <a:gd name="T21" fmla="*/ 21 h 25"/>
                    <a:gd name="T22" fmla="*/ 0 w 38"/>
                    <a:gd name="T23" fmla="*/ 1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25">
                      <a:moveTo>
                        <a:pt x="0" y="11"/>
                      </a:moveTo>
                      <a:lnTo>
                        <a:pt x="11" y="21"/>
                      </a:lnTo>
                      <a:lnTo>
                        <a:pt x="34" y="25"/>
                      </a:lnTo>
                      <a:lnTo>
                        <a:pt x="38" y="4"/>
                      </a:lnTo>
                      <a:lnTo>
                        <a:pt x="15" y="0"/>
                      </a:lnTo>
                      <a:lnTo>
                        <a:pt x="25" y="11"/>
                      </a:lnTo>
                      <a:lnTo>
                        <a:pt x="15" y="0"/>
                      </a:lnTo>
                      <a:lnTo>
                        <a:pt x="7" y="2"/>
                      </a:lnTo>
                      <a:lnTo>
                        <a:pt x="4" y="9"/>
                      </a:lnTo>
                      <a:lnTo>
                        <a:pt x="4" y="17"/>
                      </a:lnTo>
                      <a:lnTo>
                        <a:pt x="11" y="2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0" name="Freeform 1158"/>
                <p:cNvSpPr>
                  <a:spLocks/>
                </p:cNvSpPr>
                <p:nvPr/>
              </p:nvSpPr>
              <p:spPr bwMode="auto">
                <a:xfrm>
                  <a:off x="4045" y="3431"/>
                  <a:ext cx="25" cy="23"/>
                </a:xfrm>
                <a:custGeom>
                  <a:avLst/>
                  <a:gdLst>
                    <a:gd name="T0" fmla="*/ 13 w 25"/>
                    <a:gd name="T1" fmla="*/ 2 h 23"/>
                    <a:gd name="T2" fmla="*/ 0 w 25"/>
                    <a:gd name="T3" fmla="*/ 13 h 23"/>
                    <a:gd name="T4" fmla="*/ 0 w 25"/>
                    <a:gd name="T5" fmla="*/ 17 h 23"/>
                    <a:gd name="T6" fmla="*/ 25 w 25"/>
                    <a:gd name="T7" fmla="*/ 17 h 23"/>
                    <a:gd name="T8" fmla="*/ 25 w 25"/>
                    <a:gd name="T9" fmla="*/ 13 h 23"/>
                    <a:gd name="T10" fmla="*/ 13 w 25"/>
                    <a:gd name="T11" fmla="*/ 23 h 23"/>
                    <a:gd name="T12" fmla="*/ 25 w 25"/>
                    <a:gd name="T13" fmla="*/ 13 h 23"/>
                    <a:gd name="T14" fmla="*/ 21 w 25"/>
                    <a:gd name="T15" fmla="*/ 2 h 23"/>
                    <a:gd name="T16" fmla="*/ 13 w 25"/>
                    <a:gd name="T17" fmla="*/ 0 h 23"/>
                    <a:gd name="T18" fmla="*/ 4 w 25"/>
                    <a:gd name="T19" fmla="*/ 2 h 23"/>
                    <a:gd name="T20" fmla="*/ 0 w 25"/>
                    <a:gd name="T21" fmla="*/ 13 h 23"/>
                    <a:gd name="T22" fmla="*/ 13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3" y="2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13" y="2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3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1" name="Freeform 1159"/>
                <p:cNvSpPr>
                  <a:spLocks/>
                </p:cNvSpPr>
                <p:nvPr/>
              </p:nvSpPr>
              <p:spPr bwMode="auto">
                <a:xfrm>
                  <a:off x="4058" y="3429"/>
                  <a:ext cx="37" cy="25"/>
                </a:xfrm>
                <a:custGeom>
                  <a:avLst/>
                  <a:gdLst>
                    <a:gd name="T0" fmla="*/ 19 w 37"/>
                    <a:gd name="T1" fmla="*/ 2 h 25"/>
                    <a:gd name="T2" fmla="*/ 27 w 37"/>
                    <a:gd name="T3" fmla="*/ 0 h 25"/>
                    <a:gd name="T4" fmla="*/ 0 w 37"/>
                    <a:gd name="T5" fmla="*/ 4 h 25"/>
                    <a:gd name="T6" fmla="*/ 0 w 37"/>
                    <a:gd name="T7" fmla="*/ 25 h 25"/>
                    <a:gd name="T8" fmla="*/ 27 w 37"/>
                    <a:gd name="T9" fmla="*/ 21 h 25"/>
                    <a:gd name="T10" fmla="*/ 35 w 37"/>
                    <a:gd name="T11" fmla="*/ 19 h 25"/>
                    <a:gd name="T12" fmla="*/ 27 w 37"/>
                    <a:gd name="T13" fmla="*/ 21 h 25"/>
                    <a:gd name="T14" fmla="*/ 33 w 37"/>
                    <a:gd name="T15" fmla="*/ 17 h 25"/>
                    <a:gd name="T16" fmla="*/ 37 w 37"/>
                    <a:gd name="T17" fmla="*/ 10 h 25"/>
                    <a:gd name="T18" fmla="*/ 33 w 37"/>
                    <a:gd name="T19" fmla="*/ 4 h 25"/>
                    <a:gd name="T20" fmla="*/ 27 w 37"/>
                    <a:gd name="T21" fmla="*/ 0 h 25"/>
                    <a:gd name="T22" fmla="*/ 19 w 37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" h="25">
                      <a:moveTo>
                        <a:pt x="19" y="2"/>
                      </a:move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25"/>
                      </a:lnTo>
                      <a:lnTo>
                        <a:pt x="27" y="21"/>
                      </a:lnTo>
                      <a:lnTo>
                        <a:pt x="35" y="19"/>
                      </a:lnTo>
                      <a:lnTo>
                        <a:pt x="27" y="21"/>
                      </a:lnTo>
                      <a:lnTo>
                        <a:pt x="33" y="17"/>
                      </a:lnTo>
                      <a:lnTo>
                        <a:pt x="37" y="10"/>
                      </a:lnTo>
                      <a:lnTo>
                        <a:pt x="33" y="4"/>
                      </a:lnTo>
                      <a:lnTo>
                        <a:pt x="27" y="0"/>
                      </a:lnTo>
                      <a:lnTo>
                        <a:pt x="19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2" name="Freeform 1160"/>
                <p:cNvSpPr>
                  <a:spLocks/>
                </p:cNvSpPr>
                <p:nvPr/>
              </p:nvSpPr>
              <p:spPr bwMode="auto">
                <a:xfrm>
                  <a:off x="4077" y="3423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4 w 25"/>
                    <a:gd name="T3" fmla="*/ 4 h 25"/>
                    <a:gd name="T4" fmla="*/ 0 w 25"/>
                    <a:gd name="T5" fmla="*/ 8 h 25"/>
                    <a:gd name="T6" fmla="*/ 16 w 25"/>
                    <a:gd name="T7" fmla="*/ 25 h 25"/>
                    <a:gd name="T8" fmla="*/ 21 w 25"/>
                    <a:gd name="T9" fmla="*/ 21 h 25"/>
                    <a:gd name="T10" fmla="*/ 0 w 25"/>
                    <a:gd name="T11" fmla="*/ 12 h 25"/>
                    <a:gd name="T12" fmla="*/ 21 w 25"/>
                    <a:gd name="T13" fmla="*/ 21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6" y="25"/>
                      </a:lnTo>
                      <a:lnTo>
                        <a:pt x="21" y="21"/>
                      </a:lnTo>
                      <a:lnTo>
                        <a:pt x="0" y="12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3" name="Freeform 1161"/>
                <p:cNvSpPr>
                  <a:spLocks/>
                </p:cNvSpPr>
                <p:nvPr/>
              </p:nvSpPr>
              <p:spPr bwMode="auto">
                <a:xfrm>
                  <a:off x="3993" y="3681"/>
                  <a:ext cx="25" cy="21"/>
                </a:xfrm>
                <a:custGeom>
                  <a:avLst/>
                  <a:gdLst>
                    <a:gd name="T0" fmla="*/ 4 w 25"/>
                    <a:gd name="T1" fmla="*/ 5 h 21"/>
                    <a:gd name="T2" fmla="*/ 0 w 25"/>
                    <a:gd name="T3" fmla="*/ 13 h 21"/>
                    <a:gd name="T4" fmla="*/ 0 w 25"/>
                    <a:gd name="T5" fmla="*/ 17 h 21"/>
                    <a:gd name="T6" fmla="*/ 25 w 25"/>
                    <a:gd name="T7" fmla="*/ 17 h 21"/>
                    <a:gd name="T8" fmla="*/ 25 w 25"/>
                    <a:gd name="T9" fmla="*/ 13 h 21"/>
                    <a:gd name="T10" fmla="*/ 21 w 25"/>
                    <a:gd name="T11" fmla="*/ 21 h 21"/>
                    <a:gd name="T12" fmla="*/ 25 w 25"/>
                    <a:gd name="T13" fmla="*/ 13 h 21"/>
                    <a:gd name="T14" fmla="*/ 21 w 25"/>
                    <a:gd name="T15" fmla="*/ 2 h 21"/>
                    <a:gd name="T16" fmla="*/ 13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4 w 25"/>
                    <a:gd name="T23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4" y="5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4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4" name="Freeform 1162"/>
                <p:cNvSpPr>
                  <a:spLocks/>
                </p:cNvSpPr>
                <p:nvPr/>
              </p:nvSpPr>
              <p:spPr bwMode="auto">
                <a:xfrm>
                  <a:off x="3997" y="3673"/>
                  <a:ext cx="29" cy="29"/>
                </a:xfrm>
                <a:custGeom>
                  <a:avLst/>
                  <a:gdLst>
                    <a:gd name="T0" fmla="*/ 9 w 29"/>
                    <a:gd name="T1" fmla="*/ 21 h 29"/>
                    <a:gd name="T2" fmla="*/ 9 w 29"/>
                    <a:gd name="T3" fmla="*/ 4 h 29"/>
                    <a:gd name="T4" fmla="*/ 0 w 29"/>
                    <a:gd name="T5" fmla="*/ 13 h 29"/>
                    <a:gd name="T6" fmla="*/ 17 w 29"/>
                    <a:gd name="T7" fmla="*/ 29 h 29"/>
                    <a:gd name="T8" fmla="*/ 25 w 29"/>
                    <a:gd name="T9" fmla="*/ 21 h 29"/>
                    <a:gd name="T10" fmla="*/ 25 w 29"/>
                    <a:gd name="T11" fmla="*/ 4 h 29"/>
                    <a:gd name="T12" fmla="*/ 25 w 29"/>
                    <a:gd name="T13" fmla="*/ 21 h 29"/>
                    <a:gd name="T14" fmla="*/ 29 w 29"/>
                    <a:gd name="T15" fmla="*/ 13 h 29"/>
                    <a:gd name="T16" fmla="*/ 25 w 29"/>
                    <a:gd name="T17" fmla="*/ 4 h 29"/>
                    <a:gd name="T18" fmla="*/ 17 w 29"/>
                    <a:gd name="T19" fmla="*/ 0 h 29"/>
                    <a:gd name="T20" fmla="*/ 9 w 29"/>
                    <a:gd name="T21" fmla="*/ 4 h 29"/>
                    <a:gd name="T22" fmla="*/ 9 w 29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9" y="21"/>
                      </a:moveTo>
                      <a:lnTo>
                        <a:pt x="9" y="4"/>
                      </a:lnTo>
                      <a:lnTo>
                        <a:pt x="0" y="13"/>
                      </a:lnTo>
                      <a:lnTo>
                        <a:pt x="17" y="29"/>
                      </a:lnTo>
                      <a:lnTo>
                        <a:pt x="25" y="21"/>
                      </a:lnTo>
                      <a:lnTo>
                        <a:pt x="25" y="4"/>
                      </a:lnTo>
                      <a:lnTo>
                        <a:pt x="25" y="21"/>
                      </a:lnTo>
                      <a:lnTo>
                        <a:pt x="29" y="13"/>
                      </a:lnTo>
                      <a:lnTo>
                        <a:pt x="25" y="4"/>
                      </a:lnTo>
                      <a:lnTo>
                        <a:pt x="17" y="0"/>
                      </a:lnTo>
                      <a:lnTo>
                        <a:pt x="9" y="4"/>
                      </a:lnTo>
                      <a:lnTo>
                        <a:pt x="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5" name="Freeform 1163"/>
                <p:cNvSpPr>
                  <a:spLocks/>
                </p:cNvSpPr>
                <p:nvPr/>
              </p:nvSpPr>
              <p:spPr bwMode="auto">
                <a:xfrm>
                  <a:off x="3997" y="3669"/>
                  <a:ext cx="25" cy="25"/>
                </a:xfrm>
                <a:custGeom>
                  <a:avLst/>
                  <a:gdLst>
                    <a:gd name="T0" fmla="*/ 0 w 25"/>
                    <a:gd name="T1" fmla="*/ 12 h 25"/>
                    <a:gd name="T2" fmla="*/ 4 w 25"/>
                    <a:gd name="T3" fmla="*/ 21 h 25"/>
                    <a:gd name="T4" fmla="*/ 9 w 25"/>
                    <a:gd name="T5" fmla="*/ 25 h 25"/>
                    <a:gd name="T6" fmla="*/ 25 w 25"/>
                    <a:gd name="T7" fmla="*/ 8 h 25"/>
                    <a:gd name="T8" fmla="*/ 21 w 25"/>
                    <a:gd name="T9" fmla="*/ 4 h 25"/>
                    <a:gd name="T10" fmla="*/ 25 w 25"/>
                    <a:gd name="T11" fmla="*/ 12 h 25"/>
                    <a:gd name="T12" fmla="*/ 21 w 25"/>
                    <a:gd name="T13" fmla="*/ 4 h 25"/>
                    <a:gd name="T14" fmla="*/ 13 w 25"/>
                    <a:gd name="T15" fmla="*/ 0 h 25"/>
                    <a:gd name="T16" fmla="*/ 4 w 25"/>
                    <a:gd name="T17" fmla="*/ 4 h 25"/>
                    <a:gd name="T18" fmla="*/ 0 w 25"/>
                    <a:gd name="T19" fmla="*/ 12 h 25"/>
                    <a:gd name="T20" fmla="*/ 4 w 25"/>
                    <a:gd name="T21" fmla="*/ 21 h 25"/>
                    <a:gd name="T22" fmla="*/ 0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2"/>
                      </a:moveTo>
                      <a:lnTo>
                        <a:pt x="4" y="21"/>
                      </a:lnTo>
                      <a:lnTo>
                        <a:pt x="9" y="25"/>
                      </a:lnTo>
                      <a:lnTo>
                        <a:pt x="25" y="8"/>
                      </a:lnTo>
                      <a:lnTo>
                        <a:pt x="21" y="4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6" name="Freeform 1164"/>
                <p:cNvSpPr>
                  <a:spLocks/>
                </p:cNvSpPr>
                <p:nvPr/>
              </p:nvSpPr>
              <p:spPr bwMode="auto">
                <a:xfrm>
                  <a:off x="3997" y="3665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0 w 25"/>
                    <a:gd name="T3" fmla="*/ 12 h 25"/>
                    <a:gd name="T4" fmla="*/ 0 w 25"/>
                    <a:gd name="T5" fmla="*/ 16 h 25"/>
                    <a:gd name="T6" fmla="*/ 25 w 25"/>
                    <a:gd name="T7" fmla="*/ 16 h 25"/>
                    <a:gd name="T8" fmla="*/ 25 w 25"/>
                    <a:gd name="T9" fmla="*/ 12 h 25"/>
                    <a:gd name="T10" fmla="*/ 13 w 25"/>
                    <a:gd name="T11" fmla="*/ 0 h 25"/>
                    <a:gd name="T12" fmla="*/ 25 w 25"/>
                    <a:gd name="T13" fmla="*/ 12 h 25"/>
                    <a:gd name="T14" fmla="*/ 21 w 25"/>
                    <a:gd name="T15" fmla="*/ 2 h 25"/>
                    <a:gd name="T16" fmla="*/ 13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2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13" y="0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7" name="Freeform 1165"/>
                <p:cNvSpPr>
                  <a:spLocks/>
                </p:cNvSpPr>
                <p:nvPr/>
              </p:nvSpPr>
              <p:spPr bwMode="auto">
                <a:xfrm>
                  <a:off x="3993" y="3665"/>
                  <a:ext cx="21" cy="25"/>
                </a:xfrm>
                <a:custGeom>
                  <a:avLst/>
                  <a:gdLst>
                    <a:gd name="T0" fmla="*/ 21 w 21"/>
                    <a:gd name="T1" fmla="*/ 4 h 25"/>
                    <a:gd name="T2" fmla="*/ 13 w 21"/>
                    <a:gd name="T3" fmla="*/ 25 h 25"/>
                    <a:gd name="T4" fmla="*/ 17 w 21"/>
                    <a:gd name="T5" fmla="*/ 25 h 25"/>
                    <a:gd name="T6" fmla="*/ 17 w 21"/>
                    <a:gd name="T7" fmla="*/ 0 h 25"/>
                    <a:gd name="T8" fmla="*/ 13 w 21"/>
                    <a:gd name="T9" fmla="*/ 0 h 25"/>
                    <a:gd name="T10" fmla="*/ 4 w 21"/>
                    <a:gd name="T11" fmla="*/ 21 h 25"/>
                    <a:gd name="T12" fmla="*/ 13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2 h 25"/>
                    <a:gd name="T18" fmla="*/ 4 w 21"/>
                    <a:gd name="T19" fmla="*/ 21 h 25"/>
                    <a:gd name="T20" fmla="*/ 13 w 21"/>
                    <a:gd name="T21" fmla="*/ 25 h 25"/>
                    <a:gd name="T22" fmla="*/ 21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21" y="4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4" y="21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8" name="Freeform 1166"/>
                <p:cNvSpPr>
                  <a:spLocks/>
                </p:cNvSpPr>
                <p:nvPr/>
              </p:nvSpPr>
              <p:spPr bwMode="auto">
                <a:xfrm>
                  <a:off x="3997" y="3669"/>
                  <a:ext cx="25" cy="25"/>
                </a:xfrm>
                <a:custGeom>
                  <a:avLst/>
                  <a:gdLst>
                    <a:gd name="T0" fmla="*/ 21 w 25"/>
                    <a:gd name="T1" fmla="*/ 21 h 25"/>
                    <a:gd name="T2" fmla="*/ 21 w 25"/>
                    <a:gd name="T3" fmla="*/ 4 h 25"/>
                    <a:gd name="T4" fmla="*/ 17 w 25"/>
                    <a:gd name="T5" fmla="*/ 0 h 25"/>
                    <a:gd name="T6" fmla="*/ 0 w 25"/>
                    <a:gd name="T7" fmla="*/ 17 h 25"/>
                    <a:gd name="T8" fmla="*/ 4 w 25"/>
                    <a:gd name="T9" fmla="*/ 21 h 25"/>
                    <a:gd name="T10" fmla="*/ 4 w 25"/>
                    <a:gd name="T11" fmla="*/ 4 h 25"/>
                    <a:gd name="T12" fmla="*/ 4 w 25"/>
                    <a:gd name="T13" fmla="*/ 21 h 25"/>
                    <a:gd name="T14" fmla="*/ 13 w 25"/>
                    <a:gd name="T15" fmla="*/ 25 h 25"/>
                    <a:gd name="T16" fmla="*/ 21 w 25"/>
                    <a:gd name="T17" fmla="*/ 21 h 25"/>
                    <a:gd name="T18" fmla="*/ 25 w 25"/>
                    <a:gd name="T19" fmla="*/ 12 h 25"/>
                    <a:gd name="T20" fmla="*/ 21 w 25"/>
                    <a:gd name="T21" fmla="*/ 4 h 25"/>
                    <a:gd name="T22" fmla="*/ 21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21"/>
                      </a:moveTo>
                      <a:lnTo>
                        <a:pt x="21" y="4"/>
                      </a:lnTo>
                      <a:lnTo>
                        <a:pt x="17" y="0"/>
                      </a:lnTo>
                      <a:lnTo>
                        <a:pt x="0" y="17"/>
                      </a:lnTo>
                      <a:lnTo>
                        <a:pt x="4" y="21"/>
                      </a:lnTo>
                      <a:lnTo>
                        <a:pt x="4" y="4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19" name="Freeform 1167"/>
                <p:cNvSpPr>
                  <a:spLocks/>
                </p:cNvSpPr>
                <p:nvPr/>
              </p:nvSpPr>
              <p:spPr bwMode="auto">
                <a:xfrm>
                  <a:off x="3989" y="3673"/>
                  <a:ext cx="29" cy="29"/>
                </a:xfrm>
                <a:custGeom>
                  <a:avLst/>
                  <a:gdLst>
                    <a:gd name="T0" fmla="*/ 23 w 29"/>
                    <a:gd name="T1" fmla="*/ 19 h 29"/>
                    <a:gd name="T2" fmla="*/ 21 w 29"/>
                    <a:gd name="T3" fmla="*/ 25 h 29"/>
                    <a:gd name="T4" fmla="*/ 29 w 29"/>
                    <a:gd name="T5" fmla="*/ 17 h 29"/>
                    <a:gd name="T6" fmla="*/ 12 w 29"/>
                    <a:gd name="T7" fmla="*/ 0 h 29"/>
                    <a:gd name="T8" fmla="*/ 4 w 29"/>
                    <a:gd name="T9" fmla="*/ 8 h 29"/>
                    <a:gd name="T10" fmla="*/ 2 w 29"/>
                    <a:gd name="T11" fmla="*/ 15 h 29"/>
                    <a:gd name="T12" fmla="*/ 4 w 29"/>
                    <a:gd name="T13" fmla="*/ 8 h 29"/>
                    <a:gd name="T14" fmla="*/ 0 w 29"/>
                    <a:gd name="T15" fmla="*/ 17 h 29"/>
                    <a:gd name="T16" fmla="*/ 4 w 29"/>
                    <a:gd name="T17" fmla="*/ 25 h 29"/>
                    <a:gd name="T18" fmla="*/ 12 w 29"/>
                    <a:gd name="T19" fmla="*/ 29 h 29"/>
                    <a:gd name="T20" fmla="*/ 21 w 29"/>
                    <a:gd name="T21" fmla="*/ 25 h 29"/>
                    <a:gd name="T22" fmla="*/ 23 w 29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3" y="19"/>
                      </a:moveTo>
                      <a:lnTo>
                        <a:pt x="21" y="25"/>
                      </a:lnTo>
                      <a:lnTo>
                        <a:pt x="29" y="17"/>
                      </a:lnTo>
                      <a:lnTo>
                        <a:pt x="12" y="0"/>
                      </a:lnTo>
                      <a:lnTo>
                        <a:pt x="4" y="8"/>
                      </a:lnTo>
                      <a:lnTo>
                        <a:pt x="2" y="15"/>
                      </a:lnTo>
                      <a:lnTo>
                        <a:pt x="4" y="8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2" y="29"/>
                      </a:lnTo>
                      <a:lnTo>
                        <a:pt x="21" y="25"/>
                      </a:lnTo>
                      <a:lnTo>
                        <a:pt x="23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0" name="Freeform 1168"/>
                <p:cNvSpPr>
                  <a:spLocks/>
                </p:cNvSpPr>
                <p:nvPr/>
              </p:nvSpPr>
              <p:spPr bwMode="auto">
                <a:xfrm>
                  <a:off x="3987" y="3688"/>
                  <a:ext cx="25" cy="23"/>
                </a:xfrm>
                <a:custGeom>
                  <a:avLst/>
                  <a:gdLst>
                    <a:gd name="T0" fmla="*/ 21 w 25"/>
                    <a:gd name="T1" fmla="*/ 10 h 23"/>
                    <a:gd name="T2" fmla="*/ 21 w 25"/>
                    <a:gd name="T3" fmla="*/ 16 h 23"/>
                    <a:gd name="T4" fmla="*/ 25 w 25"/>
                    <a:gd name="T5" fmla="*/ 4 h 23"/>
                    <a:gd name="T6" fmla="*/ 4 w 25"/>
                    <a:gd name="T7" fmla="*/ 0 h 23"/>
                    <a:gd name="T8" fmla="*/ 0 w 25"/>
                    <a:gd name="T9" fmla="*/ 12 h 23"/>
                    <a:gd name="T10" fmla="*/ 0 w 25"/>
                    <a:gd name="T11" fmla="*/ 18 h 23"/>
                    <a:gd name="T12" fmla="*/ 0 w 25"/>
                    <a:gd name="T13" fmla="*/ 12 h 23"/>
                    <a:gd name="T14" fmla="*/ 2 w 25"/>
                    <a:gd name="T15" fmla="*/ 21 h 23"/>
                    <a:gd name="T16" fmla="*/ 8 w 25"/>
                    <a:gd name="T17" fmla="*/ 23 h 23"/>
                    <a:gd name="T18" fmla="*/ 17 w 25"/>
                    <a:gd name="T19" fmla="*/ 23 h 23"/>
                    <a:gd name="T20" fmla="*/ 21 w 25"/>
                    <a:gd name="T21" fmla="*/ 16 h 23"/>
                    <a:gd name="T22" fmla="*/ 21 w 25"/>
                    <a:gd name="T23" fmla="*/ 1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1" y="10"/>
                      </a:moveTo>
                      <a:lnTo>
                        <a:pt x="21" y="16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2"/>
                      </a:lnTo>
                      <a:lnTo>
                        <a:pt x="0" y="18"/>
                      </a:lnTo>
                      <a:lnTo>
                        <a:pt x="0" y="12"/>
                      </a:lnTo>
                      <a:lnTo>
                        <a:pt x="2" y="21"/>
                      </a:lnTo>
                      <a:lnTo>
                        <a:pt x="8" y="23"/>
                      </a:lnTo>
                      <a:lnTo>
                        <a:pt x="17" y="23"/>
                      </a:lnTo>
                      <a:lnTo>
                        <a:pt x="21" y="16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1" name="Freeform 1169"/>
                <p:cNvSpPr>
                  <a:spLocks/>
                </p:cNvSpPr>
                <p:nvPr/>
              </p:nvSpPr>
              <p:spPr bwMode="auto">
                <a:xfrm>
                  <a:off x="3987" y="3698"/>
                  <a:ext cx="25" cy="23"/>
                </a:xfrm>
                <a:custGeom>
                  <a:avLst/>
                  <a:gdLst>
                    <a:gd name="T0" fmla="*/ 4 w 25"/>
                    <a:gd name="T1" fmla="*/ 11 h 23"/>
                    <a:gd name="T2" fmla="*/ 25 w 25"/>
                    <a:gd name="T3" fmla="*/ 8 h 23"/>
                    <a:gd name="T4" fmla="*/ 21 w 25"/>
                    <a:gd name="T5" fmla="*/ 0 h 23"/>
                    <a:gd name="T6" fmla="*/ 0 w 25"/>
                    <a:gd name="T7" fmla="*/ 8 h 23"/>
                    <a:gd name="T8" fmla="*/ 4 w 25"/>
                    <a:gd name="T9" fmla="*/ 17 h 23"/>
                    <a:gd name="T10" fmla="*/ 25 w 25"/>
                    <a:gd name="T11" fmla="*/ 15 h 23"/>
                    <a:gd name="T12" fmla="*/ 4 w 25"/>
                    <a:gd name="T13" fmla="*/ 17 h 23"/>
                    <a:gd name="T14" fmla="*/ 10 w 25"/>
                    <a:gd name="T15" fmla="*/ 23 h 23"/>
                    <a:gd name="T16" fmla="*/ 19 w 25"/>
                    <a:gd name="T17" fmla="*/ 21 h 23"/>
                    <a:gd name="T18" fmla="*/ 25 w 25"/>
                    <a:gd name="T19" fmla="*/ 17 h 23"/>
                    <a:gd name="T20" fmla="*/ 25 w 25"/>
                    <a:gd name="T21" fmla="*/ 8 h 23"/>
                    <a:gd name="T22" fmla="*/ 4 w 25"/>
                    <a:gd name="T23" fmla="*/ 1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4" y="11"/>
                      </a:moveTo>
                      <a:lnTo>
                        <a:pt x="25" y="8"/>
                      </a:lnTo>
                      <a:lnTo>
                        <a:pt x="21" y="0"/>
                      </a:lnTo>
                      <a:lnTo>
                        <a:pt x="0" y="8"/>
                      </a:lnTo>
                      <a:lnTo>
                        <a:pt x="4" y="17"/>
                      </a:lnTo>
                      <a:lnTo>
                        <a:pt x="25" y="15"/>
                      </a:lnTo>
                      <a:lnTo>
                        <a:pt x="4" y="17"/>
                      </a:lnTo>
                      <a:lnTo>
                        <a:pt x="10" y="23"/>
                      </a:lnTo>
                      <a:lnTo>
                        <a:pt x="19" y="21"/>
                      </a:lnTo>
                      <a:lnTo>
                        <a:pt x="25" y="17"/>
                      </a:lnTo>
                      <a:lnTo>
                        <a:pt x="25" y="8"/>
                      </a:lnTo>
                      <a:lnTo>
                        <a:pt x="4" y="1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2" name="Freeform 1170"/>
                <p:cNvSpPr>
                  <a:spLocks/>
                </p:cNvSpPr>
                <p:nvPr/>
              </p:nvSpPr>
              <p:spPr bwMode="auto">
                <a:xfrm>
                  <a:off x="3991" y="3688"/>
                  <a:ext cx="27" cy="25"/>
                </a:xfrm>
                <a:custGeom>
                  <a:avLst/>
                  <a:gdLst>
                    <a:gd name="T0" fmla="*/ 2 w 27"/>
                    <a:gd name="T1" fmla="*/ 10 h 25"/>
                    <a:gd name="T2" fmla="*/ 4 w 27"/>
                    <a:gd name="T3" fmla="*/ 8 h 25"/>
                    <a:gd name="T4" fmla="*/ 0 w 27"/>
                    <a:gd name="T5" fmla="*/ 21 h 25"/>
                    <a:gd name="T6" fmla="*/ 21 w 27"/>
                    <a:gd name="T7" fmla="*/ 25 h 25"/>
                    <a:gd name="T8" fmla="*/ 25 w 27"/>
                    <a:gd name="T9" fmla="*/ 12 h 25"/>
                    <a:gd name="T10" fmla="*/ 27 w 27"/>
                    <a:gd name="T11" fmla="*/ 10 h 25"/>
                    <a:gd name="T12" fmla="*/ 25 w 27"/>
                    <a:gd name="T13" fmla="*/ 12 h 25"/>
                    <a:gd name="T14" fmla="*/ 23 w 27"/>
                    <a:gd name="T15" fmla="*/ 4 h 25"/>
                    <a:gd name="T16" fmla="*/ 17 w 27"/>
                    <a:gd name="T17" fmla="*/ 0 h 25"/>
                    <a:gd name="T18" fmla="*/ 8 w 27"/>
                    <a:gd name="T19" fmla="*/ 2 h 25"/>
                    <a:gd name="T20" fmla="*/ 4 w 27"/>
                    <a:gd name="T21" fmla="*/ 8 h 25"/>
                    <a:gd name="T22" fmla="*/ 2 w 27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" y="10"/>
                      </a:moveTo>
                      <a:lnTo>
                        <a:pt x="4" y="8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25" y="12"/>
                      </a:lnTo>
                      <a:lnTo>
                        <a:pt x="27" y="10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7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3" name="Freeform 1171"/>
                <p:cNvSpPr>
                  <a:spLocks/>
                </p:cNvSpPr>
                <p:nvPr/>
              </p:nvSpPr>
              <p:spPr bwMode="auto">
                <a:xfrm>
                  <a:off x="3795" y="3452"/>
                  <a:ext cx="25" cy="23"/>
                </a:xfrm>
                <a:custGeom>
                  <a:avLst/>
                  <a:gdLst>
                    <a:gd name="T0" fmla="*/ 14 w 25"/>
                    <a:gd name="T1" fmla="*/ 2 h 23"/>
                    <a:gd name="T2" fmla="*/ 0 w 25"/>
                    <a:gd name="T3" fmla="*/ 12 h 23"/>
                    <a:gd name="T4" fmla="*/ 0 w 25"/>
                    <a:gd name="T5" fmla="*/ 17 h 23"/>
                    <a:gd name="T6" fmla="*/ 25 w 25"/>
                    <a:gd name="T7" fmla="*/ 17 h 23"/>
                    <a:gd name="T8" fmla="*/ 25 w 25"/>
                    <a:gd name="T9" fmla="*/ 12 h 23"/>
                    <a:gd name="T10" fmla="*/ 10 w 25"/>
                    <a:gd name="T11" fmla="*/ 23 h 23"/>
                    <a:gd name="T12" fmla="*/ 25 w 25"/>
                    <a:gd name="T13" fmla="*/ 12 h 23"/>
                    <a:gd name="T14" fmla="*/ 20 w 25"/>
                    <a:gd name="T15" fmla="*/ 2 h 23"/>
                    <a:gd name="T16" fmla="*/ 12 w 25"/>
                    <a:gd name="T17" fmla="*/ 0 h 23"/>
                    <a:gd name="T18" fmla="*/ 4 w 25"/>
                    <a:gd name="T19" fmla="*/ 2 h 23"/>
                    <a:gd name="T20" fmla="*/ 0 w 25"/>
                    <a:gd name="T21" fmla="*/ 12 h 23"/>
                    <a:gd name="T22" fmla="*/ 14 w 25"/>
                    <a:gd name="T23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4" y="2"/>
                      </a:moveTo>
                      <a:lnTo>
                        <a:pt x="0" y="12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2"/>
                      </a:lnTo>
                      <a:lnTo>
                        <a:pt x="10" y="23"/>
                      </a:lnTo>
                      <a:lnTo>
                        <a:pt x="25" y="12"/>
                      </a:lnTo>
                      <a:lnTo>
                        <a:pt x="20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4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4" name="Freeform 1172"/>
                <p:cNvSpPr>
                  <a:spLocks/>
                </p:cNvSpPr>
                <p:nvPr/>
              </p:nvSpPr>
              <p:spPr bwMode="auto">
                <a:xfrm>
                  <a:off x="3805" y="3454"/>
                  <a:ext cx="29" cy="25"/>
                </a:xfrm>
                <a:custGeom>
                  <a:avLst/>
                  <a:gdLst>
                    <a:gd name="T0" fmla="*/ 29 w 29"/>
                    <a:gd name="T1" fmla="*/ 15 h 25"/>
                    <a:gd name="T2" fmla="*/ 19 w 29"/>
                    <a:gd name="T3" fmla="*/ 4 h 25"/>
                    <a:gd name="T4" fmla="*/ 4 w 29"/>
                    <a:gd name="T5" fmla="*/ 0 h 25"/>
                    <a:gd name="T6" fmla="*/ 0 w 29"/>
                    <a:gd name="T7" fmla="*/ 21 h 25"/>
                    <a:gd name="T8" fmla="*/ 15 w 29"/>
                    <a:gd name="T9" fmla="*/ 25 h 25"/>
                    <a:gd name="T10" fmla="*/ 4 w 29"/>
                    <a:gd name="T11" fmla="*/ 15 h 25"/>
                    <a:gd name="T12" fmla="*/ 15 w 29"/>
                    <a:gd name="T13" fmla="*/ 25 h 25"/>
                    <a:gd name="T14" fmla="*/ 23 w 29"/>
                    <a:gd name="T15" fmla="*/ 23 h 25"/>
                    <a:gd name="T16" fmla="*/ 27 w 29"/>
                    <a:gd name="T17" fmla="*/ 17 h 25"/>
                    <a:gd name="T18" fmla="*/ 25 w 29"/>
                    <a:gd name="T19" fmla="*/ 8 h 25"/>
                    <a:gd name="T20" fmla="*/ 19 w 29"/>
                    <a:gd name="T21" fmla="*/ 4 h 25"/>
                    <a:gd name="T22" fmla="*/ 29 w 29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29" y="15"/>
                      </a:moveTo>
                      <a:lnTo>
                        <a:pt x="19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15" y="25"/>
                      </a:lnTo>
                      <a:lnTo>
                        <a:pt x="4" y="15"/>
                      </a:lnTo>
                      <a:lnTo>
                        <a:pt x="15" y="25"/>
                      </a:lnTo>
                      <a:lnTo>
                        <a:pt x="23" y="23"/>
                      </a:lnTo>
                      <a:lnTo>
                        <a:pt x="27" y="17"/>
                      </a:lnTo>
                      <a:lnTo>
                        <a:pt x="25" y="8"/>
                      </a:lnTo>
                      <a:lnTo>
                        <a:pt x="19" y="4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5" name="Freeform 1173"/>
                <p:cNvSpPr>
                  <a:spLocks/>
                </p:cNvSpPr>
                <p:nvPr/>
              </p:nvSpPr>
              <p:spPr bwMode="auto">
                <a:xfrm>
                  <a:off x="3809" y="3460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25 w 25"/>
                    <a:gd name="T3" fmla="*/ 13 h 25"/>
                    <a:gd name="T4" fmla="*/ 25 w 25"/>
                    <a:gd name="T5" fmla="*/ 9 h 25"/>
                    <a:gd name="T6" fmla="*/ 0 w 25"/>
                    <a:gd name="T7" fmla="*/ 9 h 25"/>
                    <a:gd name="T8" fmla="*/ 0 w 25"/>
                    <a:gd name="T9" fmla="*/ 13 h 25"/>
                    <a:gd name="T10" fmla="*/ 13 w 25"/>
                    <a:gd name="T11" fmla="*/ 0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25" y="13"/>
                      </a:lnTo>
                      <a:lnTo>
                        <a:pt x="25" y="9"/>
                      </a:lnTo>
                      <a:lnTo>
                        <a:pt x="0" y="9"/>
                      </a:lnTo>
                      <a:lnTo>
                        <a:pt x="0" y="13"/>
                      </a:lnTo>
                      <a:lnTo>
                        <a:pt x="13" y="0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6" name="Freeform 1174"/>
                <p:cNvSpPr>
                  <a:spLocks/>
                </p:cNvSpPr>
                <p:nvPr/>
              </p:nvSpPr>
              <p:spPr bwMode="auto">
                <a:xfrm>
                  <a:off x="3803" y="3460"/>
                  <a:ext cx="19" cy="25"/>
                </a:xfrm>
                <a:custGeom>
                  <a:avLst/>
                  <a:gdLst>
                    <a:gd name="T0" fmla="*/ 12 w 19"/>
                    <a:gd name="T1" fmla="*/ 25 h 25"/>
                    <a:gd name="T2" fmla="*/ 12 w 19"/>
                    <a:gd name="T3" fmla="*/ 25 h 25"/>
                    <a:gd name="T4" fmla="*/ 19 w 19"/>
                    <a:gd name="T5" fmla="*/ 25 h 25"/>
                    <a:gd name="T6" fmla="*/ 19 w 19"/>
                    <a:gd name="T7" fmla="*/ 0 h 25"/>
                    <a:gd name="T8" fmla="*/ 12 w 19"/>
                    <a:gd name="T9" fmla="*/ 0 h 25"/>
                    <a:gd name="T10" fmla="*/ 12 w 19"/>
                    <a:gd name="T11" fmla="*/ 0 h 25"/>
                    <a:gd name="T12" fmla="*/ 12 w 19"/>
                    <a:gd name="T13" fmla="*/ 0 h 25"/>
                    <a:gd name="T14" fmla="*/ 4 w 19"/>
                    <a:gd name="T15" fmla="*/ 4 h 25"/>
                    <a:gd name="T16" fmla="*/ 0 w 19"/>
                    <a:gd name="T17" fmla="*/ 13 h 25"/>
                    <a:gd name="T18" fmla="*/ 4 w 19"/>
                    <a:gd name="T19" fmla="*/ 21 h 25"/>
                    <a:gd name="T20" fmla="*/ 12 w 19"/>
                    <a:gd name="T21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25">
                      <a:moveTo>
                        <a:pt x="12" y="25"/>
                      </a:moveTo>
                      <a:lnTo>
                        <a:pt x="12" y="25"/>
                      </a:lnTo>
                      <a:lnTo>
                        <a:pt x="19" y="25"/>
                      </a:lnTo>
                      <a:lnTo>
                        <a:pt x="19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7" name="Freeform 1175"/>
                <p:cNvSpPr>
                  <a:spLocks/>
                </p:cNvSpPr>
                <p:nvPr/>
              </p:nvSpPr>
              <p:spPr bwMode="auto">
                <a:xfrm>
                  <a:off x="3795" y="3460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12 w 25"/>
                    <a:gd name="T3" fmla="*/ 25 h 25"/>
                    <a:gd name="T4" fmla="*/ 20 w 25"/>
                    <a:gd name="T5" fmla="*/ 25 h 25"/>
                    <a:gd name="T6" fmla="*/ 20 w 25"/>
                    <a:gd name="T7" fmla="*/ 0 h 25"/>
                    <a:gd name="T8" fmla="*/ 12 w 25"/>
                    <a:gd name="T9" fmla="*/ 0 h 25"/>
                    <a:gd name="T10" fmla="*/ 25 w 25"/>
                    <a:gd name="T11" fmla="*/ 13 h 25"/>
                    <a:gd name="T12" fmla="*/ 12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3 h 25"/>
                    <a:gd name="T18" fmla="*/ 4 w 25"/>
                    <a:gd name="T19" fmla="*/ 21 h 25"/>
                    <a:gd name="T20" fmla="*/ 12 w 25"/>
                    <a:gd name="T21" fmla="*/ 25 h 25"/>
                    <a:gd name="T22" fmla="*/ 0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12" y="25"/>
                      </a:lnTo>
                      <a:lnTo>
                        <a:pt x="20" y="25"/>
                      </a:lnTo>
                      <a:lnTo>
                        <a:pt x="20" y="0"/>
                      </a:lnTo>
                      <a:lnTo>
                        <a:pt x="12" y="0"/>
                      </a:lnTo>
                      <a:lnTo>
                        <a:pt x="25" y="13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8" name="Freeform 1176"/>
                <p:cNvSpPr>
                  <a:spLocks/>
                </p:cNvSpPr>
                <p:nvPr/>
              </p:nvSpPr>
              <p:spPr bwMode="auto">
                <a:xfrm>
                  <a:off x="3795" y="3456"/>
                  <a:ext cx="25" cy="17"/>
                </a:xfrm>
                <a:custGeom>
                  <a:avLst/>
                  <a:gdLst>
                    <a:gd name="T0" fmla="*/ 0 w 25"/>
                    <a:gd name="T1" fmla="*/ 13 h 17"/>
                    <a:gd name="T2" fmla="*/ 0 w 25"/>
                    <a:gd name="T3" fmla="*/ 13 h 17"/>
                    <a:gd name="T4" fmla="*/ 0 w 25"/>
                    <a:gd name="T5" fmla="*/ 17 h 17"/>
                    <a:gd name="T6" fmla="*/ 25 w 25"/>
                    <a:gd name="T7" fmla="*/ 17 h 17"/>
                    <a:gd name="T8" fmla="*/ 25 w 25"/>
                    <a:gd name="T9" fmla="*/ 13 h 17"/>
                    <a:gd name="T10" fmla="*/ 25 w 25"/>
                    <a:gd name="T11" fmla="*/ 13 h 17"/>
                    <a:gd name="T12" fmla="*/ 25 w 25"/>
                    <a:gd name="T13" fmla="*/ 13 h 17"/>
                    <a:gd name="T14" fmla="*/ 20 w 25"/>
                    <a:gd name="T15" fmla="*/ 2 h 17"/>
                    <a:gd name="T16" fmla="*/ 12 w 25"/>
                    <a:gd name="T17" fmla="*/ 0 h 17"/>
                    <a:gd name="T18" fmla="*/ 4 w 25"/>
                    <a:gd name="T19" fmla="*/ 2 h 17"/>
                    <a:gd name="T20" fmla="*/ 0 w 25"/>
                    <a:gd name="T21" fmla="*/ 13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7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0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29" name="Freeform 1177"/>
                <p:cNvSpPr>
                  <a:spLocks/>
                </p:cNvSpPr>
                <p:nvPr/>
              </p:nvSpPr>
              <p:spPr bwMode="auto">
                <a:xfrm>
                  <a:off x="4054" y="3625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0 w 25"/>
                    <a:gd name="T3" fmla="*/ 13 h 25"/>
                    <a:gd name="T4" fmla="*/ 0 w 25"/>
                    <a:gd name="T5" fmla="*/ 17 h 25"/>
                    <a:gd name="T6" fmla="*/ 25 w 25"/>
                    <a:gd name="T7" fmla="*/ 17 h 25"/>
                    <a:gd name="T8" fmla="*/ 25 w 25"/>
                    <a:gd name="T9" fmla="*/ 13 h 25"/>
                    <a:gd name="T10" fmla="*/ 12 w 25"/>
                    <a:gd name="T11" fmla="*/ 25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12" y="25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0" name="Freeform 1178"/>
                <p:cNvSpPr>
                  <a:spLocks/>
                </p:cNvSpPr>
                <p:nvPr/>
              </p:nvSpPr>
              <p:spPr bwMode="auto">
                <a:xfrm>
                  <a:off x="4066" y="3625"/>
                  <a:ext cx="23" cy="25"/>
                </a:xfrm>
                <a:custGeom>
                  <a:avLst/>
                  <a:gdLst>
                    <a:gd name="T0" fmla="*/ 4 w 23"/>
                    <a:gd name="T1" fmla="*/ 21 h 25"/>
                    <a:gd name="T2" fmla="*/ 11 w 23"/>
                    <a:gd name="T3" fmla="*/ 0 h 25"/>
                    <a:gd name="T4" fmla="*/ 0 w 23"/>
                    <a:gd name="T5" fmla="*/ 0 h 25"/>
                    <a:gd name="T6" fmla="*/ 0 w 23"/>
                    <a:gd name="T7" fmla="*/ 25 h 25"/>
                    <a:gd name="T8" fmla="*/ 11 w 23"/>
                    <a:gd name="T9" fmla="*/ 25 h 25"/>
                    <a:gd name="T10" fmla="*/ 17 w 23"/>
                    <a:gd name="T11" fmla="*/ 4 h 25"/>
                    <a:gd name="T12" fmla="*/ 11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3 h 25"/>
                    <a:gd name="T18" fmla="*/ 21 w 23"/>
                    <a:gd name="T19" fmla="*/ 4 h 25"/>
                    <a:gd name="T20" fmla="*/ 11 w 23"/>
                    <a:gd name="T21" fmla="*/ 0 h 25"/>
                    <a:gd name="T22" fmla="*/ 4 w 23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4" y="21"/>
                      </a:move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1" y="25"/>
                      </a:lnTo>
                      <a:lnTo>
                        <a:pt x="17" y="4"/>
                      </a:lnTo>
                      <a:lnTo>
                        <a:pt x="11" y="25"/>
                      </a:lnTo>
                      <a:lnTo>
                        <a:pt x="21" y="21"/>
                      </a:lnTo>
                      <a:lnTo>
                        <a:pt x="23" y="13"/>
                      </a:lnTo>
                      <a:lnTo>
                        <a:pt x="21" y="4"/>
                      </a:lnTo>
                      <a:lnTo>
                        <a:pt x="11" y="0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1" name="Freeform 1179"/>
                <p:cNvSpPr>
                  <a:spLocks/>
                </p:cNvSpPr>
                <p:nvPr/>
              </p:nvSpPr>
              <p:spPr bwMode="auto">
                <a:xfrm>
                  <a:off x="4056" y="3619"/>
                  <a:ext cx="27" cy="27"/>
                </a:xfrm>
                <a:custGeom>
                  <a:avLst/>
                  <a:gdLst>
                    <a:gd name="T0" fmla="*/ 21 w 27"/>
                    <a:gd name="T1" fmla="*/ 14 h 27"/>
                    <a:gd name="T2" fmla="*/ 4 w 27"/>
                    <a:gd name="T3" fmla="*/ 19 h 27"/>
                    <a:gd name="T4" fmla="*/ 14 w 27"/>
                    <a:gd name="T5" fmla="*/ 27 h 27"/>
                    <a:gd name="T6" fmla="*/ 27 w 27"/>
                    <a:gd name="T7" fmla="*/ 10 h 27"/>
                    <a:gd name="T8" fmla="*/ 16 w 27"/>
                    <a:gd name="T9" fmla="*/ 2 h 27"/>
                    <a:gd name="T10" fmla="*/ 0 w 27"/>
                    <a:gd name="T11" fmla="*/ 6 h 27"/>
                    <a:gd name="T12" fmla="*/ 16 w 27"/>
                    <a:gd name="T13" fmla="*/ 2 h 27"/>
                    <a:gd name="T14" fmla="*/ 8 w 27"/>
                    <a:gd name="T15" fmla="*/ 0 h 27"/>
                    <a:gd name="T16" fmla="*/ 2 w 27"/>
                    <a:gd name="T17" fmla="*/ 4 h 27"/>
                    <a:gd name="T18" fmla="*/ 0 w 27"/>
                    <a:gd name="T19" fmla="*/ 10 h 27"/>
                    <a:gd name="T20" fmla="*/ 4 w 27"/>
                    <a:gd name="T21" fmla="*/ 19 h 27"/>
                    <a:gd name="T22" fmla="*/ 21 w 27"/>
                    <a:gd name="T23" fmla="*/ 14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7">
                      <a:moveTo>
                        <a:pt x="21" y="14"/>
                      </a:moveTo>
                      <a:lnTo>
                        <a:pt x="4" y="19"/>
                      </a:lnTo>
                      <a:lnTo>
                        <a:pt x="14" y="27"/>
                      </a:lnTo>
                      <a:lnTo>
                        <a:pt x="27" y="10"/>
                      </a:lnTo>
                      <a:lnTo>
                        <a:pt x="16" y="2"/>
                      </a:lnTo>
                      <a:lnTo>
                        <a:pt x="0" y="6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21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2" name="Freeform 1180"/>
                <p:cNvSpPr>
                  <a:spLocks/>
                </p:cNvSpPr>
                <p:nvPr/>
              </p:nvSpPr>
              <p:spPr bwMode="auto">
                <a:xfrm>
                  <a:off x="4052" y="3625"/>
                  <a:ext cx="25" cy="25"/>
                </a:xfrm>
                <a:custGeom>
                  <a:avLst/>
                  <a:gdLst>
                    <a:gd name="T0" fmla="*/ 10 w 25"/>
                    <a:gd name="T1" fmla="*/ 0 h 25"/>
                    <a:gd name="T2" fmla="*/ 20 w 25"/>
                    <a:gd name="T3" fmla="*/ 17 h 25"/>
                    <a:gd name="T4" fmla="*/ 25 w 25"/>
                    <a:gd name="T5" fmla="*/ 8 h 25"/>
                    <a:gd name="T6" fmla="*/ 4 w 25"/>
                    <a:gd name="T7" fmla="*/ 0 h 25"/>
                    <a:gd name="T8" fmla="*/ 0 w 25"/>
                    <a:gd name="T9" fmla="*/ 8 h 25"/>
                    <a:gd name="T10" fmla="*/ 10 w 25"/>
                    <a:gd name="T11" fmla="*/ 25 h 25"/>
                    <a:gd name="T12" fmla="*/ 0 w 25"/>
                    <a:gd name="T13" fmla="*/ 8 h 25"/>
                    <a:gd name="T14" fmla="*/ 0 w 25"/>
                    <a:gd name="T15" fmla="*/ 17 h 25"/>
                    <a:gd name="T16" fmla="*/ 8 w 25"/>
                    <a:gd name="T17" fmla="*/ 21 h 25"/>
                    <a:gd name="T18" fmla="*/ 14 w 25"/>
                    <a:gd name="T19" fmla="*/ 23 h 25"/>
                    <a:gd name="T20" fmla="*/ 20 w 25"/>
                    <a:gd name="T21" fmla="*/ 17 h 25"/>
                    <a:gd name="T22" fmla="*/ 10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0" y="0"/>
                      </a:moveTo>
                      <a:lnTo>
                        <a:pt x="20" y="17"/>
                      </a:lnTo>
                      <a:lnTo>
                        <a:pt x="25" y="8"/>
                      </a:lnTo>
                      <a:lnTo>
                        <a:pt x="4" y="0"/>
                      </a:lnTo>
                      <a:lnTo>
                        <a:pt x="0" y="8"/>
                      </a:lnTo>
                      <a:lnTo>
                        <a:pt x="10" y="25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4" y="23"/>
                      </a:lnTo>
                      <a:lnTo>
                        <a:pt x="20" y="17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3" name="Freeform 1181"/>
                <p:cNvSpPr>
                  <a:spLocks/>
                </p:cNvSpPr>
                <p:nvPr/>
              </p:nvSpPr>
              <p:spPr bwMode="auto">
                <a:xfrm>
                  <a:off x="4054" y="3625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12 w 25"/>
                    <a:gd name="T3" fmla="*/ 0 h 25"/>
                    <a:gd name="T4" fmla="*/ 8 w 25"/>
                    <a:gd name="T5" fmla="*/ 0 h 25"/>
                    <a:gd name="T6" fmla="*/ 8 w 25"/>
                    <a:gd name="T7" fmla="*/ 25 h 25"/>
                    <a:gd name="T8" fmla="*/ 12 w 25"/>
                    <a:gd name="T9" fmla="*/ 25 h 25"/>
                    <a:gd name="T10" fmla="*/ 0 w 25"/>
                    <a:gd name="T11" fmla="*/ 13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8" y="25"/>
                      </a:lnTo>
                      <a:lnTo>
                        <a:pt x="12" y="25"/>
                      </a:lnTo>
                      <a:lnTo>
                        <a:pt x="0" y="13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4" name="Freeform 1182"/>
                <p:cNvSpPr>
                  <a:spLocks/>
                </p:cNvSpPr>
                <p:nvPr/>
              </p:nvSpPr>
              <p:spPr bwMode="auto">
                <a:xfrm>
                  <a:off x="4054" y="3633"/>
                  <a:ext cx="25" cy="21"/>
                </a:xfrm>
                <a:custGeom>
                  <a:avLst/>
                  <a:gdLst>
                    <a:gd name="T0" fmla="*/ 21 w 25"/>
                    <a:gd name="T1" fmla="*/ 17 h 21"/>
                    <a:gd name="T2" fmla="*/ 25 w 25"/>
                    <a:gd name="T3" fmla="*/ 9 h 21"/>
                    <a:gd name="T4" fmla="*/ 25 w 25"/>
                    <a:gd name="T5" fmla="*/ 5 h 21"/>
                    <a:gd name="T6" fmla="*/ 0 w 25"/>
                    <a:gd name="T7" fmla="*/ 5 h 21"/>
                    <a:gd name="T8" fmla="*/ 0 w 25"/>
                    <a:gd name="T9" fmla="*/ 9 h 21"/>
                    <a:gd name="T10" fmla="*/ 4 w 25"/>
                    <a:gd name="T11" fmla="*/ 0 h 21"/>
                    <a:gd name="T12" fmla="*/ 0 w 25"/>
                    <a:gd name="T13" fmla="*/ 9 h 21"/>
                    <a:gd name="T14" fmla="*/ 4 w 25"/>
                    <a:gd name="T15" fmla="*/ 17 h 21"/>
                    <a:gd name="T16" fmla="*/ 12 w 25"/>
                    <a:gd name="T17" fmla="*/ 21 h 21"/>
                    <a:gd name="T18" fmla="*/ 21 w 25"/>
                    <a:gd name="T19" fmla="*/ 17 h 21"/>
                    <a:gd name="T20" fmla="*/ 25 w 25"/>
                    <a:gd name="T21" fmla="*/ 9 h 21"/>
                    <a:gd name="T22" fmla="*/ 21 w 25"/>
                    <a:gd name="T23" fmla="*/ 17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1" y="17"/>
                      </a:moveTo>
                      <a:lnTo>
                        <a:pt x="25" y="9"/>
                      </a:lnTo>
                      <a:lnTo>
                        <a:pt x="25" y="5"/>
                      </a:lnTo>
                      <a:lnTo>
                        <a:pt x="0" y="5"/>
                      </a:lnTo>
                      <a:lnTo>
                        <a:pt x="0" y="9"/>
                      </a:lnTo>
                      <a:lnTo>
                        <a:pt x="4" y="0"/>
                      </a:lnTo>
                      <a:lnTo>
                        <a:pt x="0" y="9"/>
                      </a:lnTo>
                      <a:lnTo>
                        <a:pt x="4" y="17"/>
                      </a:lnTo>
                      <a:lnTo>
                        <a:pt x="12" y="21"/>
                      </a:lnTo>
                      <a:lnTo>
                        <a:pt x="21" y="17"/>
                      </a:lnTo>
                      <a:lnTo>
                        <a:pt x="25" y="9"/>
                      </a:lnTo>
                      <a:lnTo>
                        <a:pt x="2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5" name="Freeform 1183"/>
                <p:cNvSpPr>
                  <a:spLocks/>
                </p:cNvSpPr>
                <p:nvPr/>
              </p:nvSpPr>
              <p:spPr bwMode="auto">
                <a:xfrm>
                  <a:off x="4049" y="3633"/>
                  <a:ext cx="26" cy="25"/>
                </a:xfrm>
                <a:custGeom>
                  <a:avLst/>
                  <a:gdLst>
                    <a:gd name="T0" fmla="*/ 13 w 26"/>
                    <a:gd name="T1" fmla="*/ 0 h 25"/>
                    <a:gd name="T2" fmla="*/ 21 w 26"/>
                    <a:gd name="T3" fmla="*/ 21 h 25"/>
                    <a:gd name="T4" fmla="*/ 26 w 26"/>
                    <a:gd name="T5" fmla="*/ 17 h 25"/>
                    <a:gd name="T6" fmla="*/ 9 w 26"/>
                    <a:gd name="T7" fmla="*/ 0 h 25"/>
                    <a:gd name="T8" fmla="*/ 5 w 26"/>
                    <a:gd name="T9" fmla="*/ 5 h 25"/>
                    <a:gd name="T10" fmla="*/ 13 w 26"/>
                    <a:gd name="T11" fmla="*/ 25 h 25"/>
                    <a:gd name="T12" fmla="*/ 5 w 26"/>
                    <a:gd name="T13" fmla="*/ 5 h 25"/>
                    <a:gd name="T14" fmla="*/ 0 w 26"/>
                    <a:gd name="T15" fmla="*/ 13 h 25"/>
                    <a:gd name="T16" fmla="*/ 5 w 26"/>
                    <a:gd name="T17" fmla="*/ 21 h 25"/>
                    <a:gd name="T18" fmla="*/ 13 w 26"/>
                    <a:gd name="T19" fmla="*/ 25 h 25"/>
                    <a:gd name="T20" fmla="*/ 21 w 26"/>
                    <a:gd name="T21" fmla="*/ 21 h 25"/>
                    <a:gd name="T22" fmla="*/ 13 w 26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5">
                      <a:moveTo>
                        <a:pt x="13" y="0"/>
                      </a:moveTo>
                      <a:lnTo>
                        <a:pt x="21" y="21"/>
                      </a:lnTo>
                      <a:lnTo>
                        <a:pt x="26" y="17"/>
                      </a:lnTo>
                      <a:lnTo>
                        <a:pt x="9" y="0"/>
                      </a:lnTo>
                      <a:lnTo>
                        <a:pt x="5" y="5"/>
                      </a:lnTo>
                      <a:lnTo>
                        <a:pt x="13" y="25"/>
                      </a:lnTo>
                      <a:lnTo>
                        <a:pt x="5" y="5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6" name="Freeform 1184"/>
                <p:cNvSpPr>
                  <a:spLocks/>
                </p:cNvSpPr>
                <p:nvPr/>
              </p:nvSpPr>
              <p:spPr bwMode="auto">
                <a:xfrm>
                  <a:off x="4054" y="3633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12 w 25"/>
                    <a:gd name="T3" fmla="*/ 0 h 25"/>
                    <a:gd name="T4" fmla="*/ 8 w 25"/>
                    <a:gd name="T5" fmla="*/ 0 h 25"/>
                    <a:gd name="T6" fmla="*/ 8 w 25"/>
                    <a:gd name="T7" fmla="*/ 25 h 25"/>
                    <a:gd name="T8" fmla="*/ 12 w 25"/>
                    <a:gd name="T9" fmla="*/ 25 h 25"/>
                    <a:gd name="T10" fmla="*/ 25 w 25"/>
                    <a:gd name="T11" fmla="*/ 13 h 25"/>
                    <a:gd name="T12" fmla="*/ 12 w 25"/>
                    <a:gd name="T13" fmla="*/ 25 h 25"/>
                    <a:gd name="T14" fmla="*/ 23 w 25"/>
                    <a:gd name="T15" fmla="*/ 21 h 25"/>
                    <a:gd name="T16" fmla="*/ 25 w 25"/>
                    <a:gd name="T17" fmla="*/ 13 h 25"/>
                    <a:gd name="T18" fmla="*/ 23 w 25"/>
                    <a:gd name="T19" fmla="*/ 5 h 25"/>
                    <a:gd name="T20" fmla="*/ 12 w 25"/>
                    <a:gd name="T21" fmla="*/ 0 h 25"/>
                    <a:gd name="T22" fmla="*/ 0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8" y="25"/>
                      </a:lnTo>
                      <a:lnTo>
                        <a:pt x="12" y="25"/>
                      </a:lnTo>
                      <a:lnTo>
                        <a:pt x="25" y="13"/>
                      </a:lnTo>
                      <a:lnTo>
                        <a:pt x="12" y="25"/>
                      </a:lnTo>
                      <a:lnTo>
                        <a:pt x="23" y="21"/>
                      </a:lnTo>
                      <a:lnTo>
                        <a:pt x="25" y="13"/>
                      </a:lnTo>
                      <a:lnTo>
                        <a:pt x="23" y="5"/>
                      </a:lnTo>
                      <a:lnTo>
                        <a:pt x="12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7" name="Freeform 1185"/>
                <p:cNvSpPr>
                  <a:spLocks/>
                </p:cNvSpPr>
                <p:nvPr/>
              </p:nvSpPr>
              <p:spPr bwMode="auto">
                <a:xfrm>
                  <a:off x="4054" y="3629"/>
                  <a:ext cx="25" cy="17"/>
                </a:xfrm>
                <a:custGeom>
                  <a:avLst/>
                  <a:gdLst>
                    <a:gd name="T0" fmla="*/ 0 w 25"/>
                    <a:gd name="T1" fmla="*/ 13 h 17"/>
                    <a:gd name="T2" fmla="*/ 0 w 25"/>
                    <a:gd name="T3" fmla="*/ 13 h 17"/>
                    <a:gd name="T4" fmla="*/ 0 w 25"/>
                    <a:gd name="T5" fmla="*/ 17 h 17"/>
                    <a:gd name="T6" fmla="*/ 25 w 25"/>
                    <a:gd name="T7" fmla="*/ 17 h 17"/>
                    <a:gd name="T8" fmla="*/ 25 w 25"/>
                    <a:gd name="T9" fmla="*/ 13 h 17"/>
                    <a:gd name="T10" fmla="*/ 25 w 25"/>
                    <a:gd name="T11" fmla="*/ 13 h 17"/>
                    <a:gd name="T12" fmla="*/ 25 w 25"/>
                    <a:gd name="T13" fmla="*/ 13 h 17"/>
                    <a:gd name="T14" fmla="*/ 21 w 25"/>
                    <a:gd name="T15" fmla="*/ 2 h 17"/>
                    <a:gd name="T16" fmla="*/ 12 w 25"/>
                    <a:gd name="T17" fmla="*/ 0 h 17"/>
                    <a:gd name="T18" fmla="*/ 4 w 25"/>
                    <a:gd name="T19" fmla="*/ 2 h 17"/>
                    <a:gd name="T20" fmla="*/ 0 w 25"/>
                    <a:gd name="T21" fmla="*/ 13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7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8" name="Freeform 1186"/>
                <p:cNvSpPr>
                  <a:spLocks/>
                </p:cNvSpPr>
                <p:nvPr/>
              </p:nvSpPr>
              <p:spPr bwMode="auto">
                <a:xfrm>
                  <a:off x="4054" y="3444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21 w 25"/>
                    <a:gd name="T3" fmla="*/ 20 h 25"/>
                    <a:gd name="T4" fmla="*/ 25 w 25"/>
                    <a:gd name="T5" fmla="*/ 16 h 25"/>
                    <a:gd name="T6" fmla="*/ 8 w 25"/>
                    <a:gd name="T7" fmla="*/ 0 h 25"/>
                    <a:gd name="T8" fmla="*/ 4 w 25"/>
                    <a:gd name="T9" fmla="*/ 4 h 25"/>
                    <a:gd name="T10" fmla="*/ 12 w 25"/>
                    <a:gd name="T11" fmla="*/ 25 h 25"/>
                    <a:gd name="T12" fmla="*/ 4 w 25"/>
                    <a:gd name="T13" fmla="*/ 4 h 25"/>
                    <a:gd name="T14" fmla="*/ 0 w 25"/>
                    <a:gd name="T15" fmla="*/ 12 h 25"/>
                    <a:gd name="T16" fmla="*/ 4 w 25"/>
                    <a:gd name="T17" fmla="*/ 20 h 25"/>
                    <a:gd name="T18" fmla="*/ 12 w 25"/>
                    <a:gd name="T19" fmla="*/ 25 h 25"/>
                    <a:gd name="T20" fmla="*/ 21 w 25"/>
                    <a:gd name="T21" fmla="*/ 20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21" y="20"/>
                      </a:lnTo>
                      <a:lnTo>
                        <a:pt x="25" y="16"/>
                      </a:lnTo>
                      <a:lnTo>
                        <a:pt x="8" y="0"/>
                      </a:lnTo>
                      <a:lnTo>
                        <a:pt x="4" y="4"/>
                      </a:lnTo>
                      <a:lnTo>
                        <a:pt x="12" y="25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2" y="25"/>
                      </a:lnTo>
                      <a:lnTo>
                        <a:pt x="21" y="2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39" name="Freeform 1187"/>
                <p:cNvSpPr>
                  <a:spLocks/>
                </p:cNvSpPr>
                <p:nvPr/>
              </p:nvSpPr>
              <p:spPr bwMode="auto">
                <a:xfrm>
                  <a:off x="4058" y="3444"/>
                  <a:ext cx="25" cy="25"/>
                </a:xfrm>
                <a:custGeom>
                  <a:avLst/>
                  <a:gdLst>
                    <a:gd name="T0" fmla="*/ 25 w 25"/>
                    <a:gd name="T1" fmla="*/ 12 h 25"/>
                    <a:gd name="T2" fmla="*/ 12 w 25"/>
                    <a:gd name="T3" fmla="*/ 0 h 25"/>
                    <a:gd name="T4" fmla="*/ 8 w 25"/>
                    <a:gd name="T5" fmla="*/ 0 h 25"/>
                    <a:gd name="T6" fmla="*/ 8 w 25"/>
                    <a:gd name="T7" fmla="*/ 25 h 25"/>
                    <a:gd name="T8" fmla="*/ 12 w 25"/>
                    <a:gd name="T9" fmla="*/ 25 h 25"/>
                    <a:gd name="T10" fmla="*/ 0 w 25"/>
                    <a:gd name="T11" fmla="*/ 12 h 25"/>
                    <a:gd name="T12" fmla="*/ 12 w 25"/>
                    <a:gd name="T13" fmla="*/ 25 h 25"/>
                    <a:gd name="T14" fmla="*/ 23 w 25"/>
                    <a:gd name="T15" fmla="*/ 20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25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2"/>
                      </a:move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8" y="25"/>
                      </a:lnTo>
                      <a:lnTo>
                        <a:pt x="12" y="25"/>
                      </a:lnTo>
                      <a:lnTo>
                        <a:pt x="0" y="12"/>
                      </a:lnTo>
                      <a:lnTo>
                        <a:pt x="12" y="25"/>
                      </a:lnTo>
                      <a:lnTo>
                        <a:pt x="23" y="20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0" name="Freeform 1188"/>
                <p:cNvSpPr>
                  <a:spLocks/>
                </p:cNvSpPr>
                <p:nvPr/>
              </p:nvSpPr>
              <p:spPr bwMode="auto">
                <a:xfrm>
                  <a:off x="4058" y="3448"/>
                  <a:ext cx="25" cy="25"/>
                </a:xfrm>
                <a:custGeom>
                  <a:avLst/>
                  <a:gdLst>
                    <a:gd name="T0" fmla="*/ 12 w 25"/>
                    <a:gd name="T1" fmla="*/ 0 h 25"/>
                    <a:gd name="T2" fmla="*/ 25 w 25"/>
                    <a:gd name="T3" fmla="*/ 12 h 25"/>
                    <a:gd name="T4" fmla="*/ 25 w 25"/>
                    <a:gd name="T5" fmla="*/ 8 h 25"/>
                    <a:gd name="T6" fmla="*/ 0 w 25"/>
                    <a:gd name="T7" fmla="*/ 8 h 25"/>
                    <a:gd name="T8" fmla="*/ 0 w 25"/>
                    <a:gd name="T9" fmla="*/ 12 h 25"/>
                    <a:gd name="T10" fmla="*/ 12 w 25"/>
                    <a:gd name="T11" fmla="*/ 25 h 25"/>
                    <a:gd name="T12" fmla="*/ 0 w 25"/>
                    <a:gd name="T13" fmla="*/ 12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2 h 25"/>
                    <a:gd name="T22" fmla="*/ 12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0"/>
                      </a:moveTo>
                      <a:lnTo>
                        <a:pt x="25" y="12"/>
                      </a:lnTo>
                      <a:lnTo>
                        <a:pt x="25" y="8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12" y="25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1" name="Freeform 1189"/>
                <p:cNvSpPr>
                  <a:spLocks/>
                </p:cNvSpPr>
                <p:nvPr/>
              </p:nvSpPr>
              <p:spPr bwMode="auto">
                <a:xfrm>
                  <a:off x="4068" y="3448"/>
                  <a:ext cx="21" cy="25"/>
                </a:xfrm>
                <a:custGeom>
                  <a:avLst/>
                  <a:gdLst>
                    <a:gd name="T0" fmla="*/ 0 w 21"/>
                    <a:gd name="T1" fmla="*/ 4 h 25"/>
                    <a:gd name="T2" fmla="*/ 9 w 21"/>
                    <a:gd name="T3" fmla="*/ 0 h 25"/>
                    <a:gd name="T4" fmla="*/ 2 w 21"/>
                    <a:gd name="T5" fmla="*/ 0 h 25"/>
                    <a:gd name="T6" fmla="*/ 2 w 21"/>
                    <a:gd name="T7" fmla="*/ 25 h 25"/>
                    <a:gd name="T8" fmla="*/ 9 w 21"/>
                    <a:gd name="T9" fmla="*/ 25 h 25"/>
                    <a:gd name="T10" fmla="*/ 17 w 21"/>
                    <a:gd name="T11" fmla="*/ 21 h 25"/>
                    <a:gd name="T12" fmla="*/ 9 w 21"/>
                    <a:gd name="T13" fmla="*/ 25 h 25"/>
                    <a:gd name="T14" fmla="*/ 19 w 21"/>
                    <a:gd name="T15" fmla="*/ 21 h 25"/>
                    <a:gd name="T16" fmla="*/ 21 w 21"/>
                    <a:gd name="T17" fmla="*/ 12 h 25"/>
                    <a:gd name="T18" fmla="*/ 19 w 21"/>
                    <a:gd name="T19" fmla="*/ 4 h 25"/>
                    <a:gd name="T20" fmla="*/ 9 w 21"/>
                    <a:gd name="T21" fmla="*/ 0 h 25"/>
                    <a:gd name="T22" fmla="*/ 0 w 21"/>
                    <a:gd name="T23" fmla="*/ 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4"/>
                      </a:moveTo>
                      <a:lnTo>
                        <a:pt x="9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9" y="25"/>
                      </a:lnTo>
                      <a:lnTo>
                        <a:pt x="17" y="21"/>
                      </a:lnTo>
                      <a:lnTo>
                        <a:pt x="9" y="25"/>
                      </a:lnTo>
                      <a:lnTo>
                        <a:pt x="19" y="21"/>
                      </a:lnTo>
                      <a:lnTo>
                        <a:pt x="21" y="12"/>
                      </a:lnTo>
                      <a:lnTo>
                        <a:pt x="19" y="4"/>
                      </a:lnTo>
                      <a:lnTo>
                        <a:pt x="9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2" name="Freeform 1190"/>
                <p:cNvSpPr>
                  <a:spLocks/>
                </p:cNvSpPr>
                <p:nvPr/>
              </p:nvSpPr>
              <p:spPr bwMode="auto">
                <a:xfrm>
                  <a:off x="4068" y="3444"/>
                  <a:ext cx="25" cy="25"/>
                </a:xfrm>
                <a:custGeom>
                  <a:avLst/>
                  <a:gdLst>
                    <a:gd name="T0" fmla="*/ 0 w 25"/>
                    <a:gd name="T1" fmla="*/ 12 h 25"/>
                    <a:gd name="T2" fmla="*/ 4 w 25"/>
                    <a:gd name="T3" fmla="*/ 4 h 25"/>
                    <a:gd name="T4" fmla="*/ 0 w 25"/>
                    <a:gd name="T5" fmla="*/ 8 h 25"/>
                    <a:gd name="T6" fmla="*/ 17 w 25"/>
                    <a:gd name="T7" fmla="*/ 25 h 25"/>
                    <a:gd name="T8" fmla="*/ 21 w 25"/>
                    <a:gd name="T9" fmla="*/ 20 h 25"/>
                    <a:gd name="T10" fmla="*/ 25 w 25"/>
                    <a:gd name="T11" fmla="*/ 12 h 25"/>
                    <a:gd name="T12" fmla="*/ 21 w 25"/>
                    <a:gd name="T13" fmla="*/ 20 h 25"/>
                    <a:gd name="T14" fmla="*/ 25 w 25"/>
                    <a:gd name="T15" fmla="*/ 12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4 w 25"/>
                    <a:gd name="T21" fmla="*/ 4 h 25"/>
                    <a:gd name="T22" fmla="*/ 0 w 25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2"/>
                      </a:moveTo>
                      <a:lnTo>
                        <a:pt x="4" y="4"/>
                      </a:lnTo>
                      <a:lnTo>
                        <a:pt x="0" y="8"/>
                      </a:lnTo>
                      <a:lnTo>
                        <a:pt x="17" y="25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20"/>
                      </a:lnTo>
                      <a:lnTo>
                        <a:pt x="25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3" name="Freeform 1191"/>
                <p:cNvSpPr>
                  <a:spLocks/>
                </p:cNvSpPr>
                <p:nvPr/>
              </p:nvSpPr>
              <p:spPr bwMode="auto">
                <a:xfrm>
                  <a:off x="4068" y="3439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0 w 25"/>
                    <a:gd name="T3" fmla="*/ 13 h 25"/>
                    <a:gd name="T4" fmla="*/ 0 w 25"/>
                    <a:gd name="T5" fmla="*/ 17 h 25"/>
                    <a:gd name="T6" fmla="*/ 25 w 25"/>
                    <a:gd name="T7" fmla="*/ 17 h 25"/>
                    <a:gd name="T8" fmla="*/ 25 w 25"/>
                    <a:gd name="T9" fmla="*/ 13 h 25"/>
                    <a:gd name="T10" fmla="*/ 13 w 25"/>
                    <a:gd name="T11" fmla="*/ 0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3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13" y="0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4" name="Freeform 1192"/>
                <p:cNvSpPr>
                  <a:spLocks/>
                </p:cNvSpPr>
                <p:nvPr/>
              </p:nvSpPr>
              <p:spPr bwMode="auto">
                <a:xfrm>
                  <a:off x="4058" y="3439"/>
                  <a:ext cx="23" cy="25"/>
                </a:xfrm>
                <a:custGeom>
                  <a:avLst/>
                  <a:gdLst>
                    <a:gd name="T0" fmla="*/ 21 w 23"/>
                    <a:gd name="T1" fmla="*/ 21 h 25"/>
                    <a:gd name="T2" fmla="*/ 12 w 23"/>
                    <a:gd name="T3" fmla="*/ 25 h 25"/>
                    <a:gd name="T4" fmla="*/ 23 w 23"/>
                    <a:gd name="T5" fmla="*/ 25 h 25"/>
                    <a:gd name="T6" fmla="*/ 23 w 23"/>
                    <a:gd name="T7" fmla="*/ 0 h 25"/>
                    <a:gd name="T8" fmla="*/ 12 w 23"/>
                    <a:gd name="T9" fmla="*/ 0 h 25"/>
                    <a:gd name="T10" fmla="*/ 4 w 23"/>
                    <a:gd name="T11" fmla="*/ 5 h 25"/>
                    <a:gd name="T12" fmla="*/ 12 w 23"/>
                    <a:gd name="T13" fmla="*/ 0 h 25"/>
                    <a:gd name="T14" fmla="*/ 4 w 23"/>
                    <a:gd name="T15" fmla="*/ 5 h 25"/>
                    <a:gd name="T16" fmla="*/ 0 w 23"/>
                    <a:gd name="T17" fmla="*/ 13 h 25"/>
                    <a:gd name="T18" fmla="*/ 4 w 23"/>
                    <a:gd name="T19" fmla="*/ 21 h 25"/>
                    <a:gd name="T20" fmla="*/ 12 w 23"/>
                    <a:gd name="T21" fmla="*/ 25 h 25"/>
                    <a:gd name="T22" fmla="*/ 21 w 23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21"/>
                      </a:moveTo>
                      <a:lnTo>
                        <a:pt x="12" y="25"/>
                      </a:lnTo>
                      <a:lnTo>
                        <a:pt x="23" y="25"/>
                      </a:lnTo>
                      <a:lnTo>
                        <a:pt x="23" y="0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5" name="Freeform 1193"/>
                <p:cNvSpPr>
                  <a:spLocks/>
                </p:cNvSpPr>
                <p:nvPr/>
              </p:nvSpPr>
              <p:spPr bwMode="auto">
                <a:xfrm>
                  <a:off x="3786" y="3448"/>
                  <a:ext cx="25" cy="21"/>
                </a:xfrm>
                <a:custGeom>
                  <a:avLst/>
                  <a:gdLst>
                    <a:gd name="T0" fmla="*/ 23 w 25"/>
                    <a:gd name="T1" fmla="*/ 12 h 21"/>
                    <a:gd name="T2" fmla="*/ 25 w 25"/>
                    <a:gd name="T3" fmla="*/ 8 h 21"/>
                    <a:gd name="T4" fmla="*/ 25 w 25"/>
                    <a:gd name="T5" fmla="*/ 0 h 21"/>
                    <a:gd name="T6" fmla="*/ 0 w 25"/>
                    <a:gd name="T7" fmla="*/ 0 h 21"/>
                    <a:gd name="T8" fmla="*/ 0 w 25"/>
                    <a:gd name="T9" fmla="*/ 8 h 21"/>
                    <a:gd name="T10" fmla="*/ 2 w 25"/>
                    <a:gd name="T11" fmla="*/ 4 h 21"/>
                    <a:gd name="T12" fmla="*/ 0 w 25"/>
                    <a:gd name="T13" fmla="*/ 8 h 21"/>
                    <a:gd name="T14" fmla="*/ 4 w 25"/>
                    <a:gd name="T15" fmla="*/ 16 h 21"/>
                    <a:gd name="T16" fmla="*/ 13 w 25"/>
                    <a:gd name="T17" fmla="*/ 21 h 21"/>
                    <a:gd name="T18" fmla="*/ 21 w 25"/>
                    <a:gd name="T19" fmla="*/ 16 h 21"/>
                    <a:gd name="T20" fmla="*/ 25 w 25"/>
                    <a:gd name="T21" fmla="*/ 8 h 21"/>
                    <a:gd name="T22" fmla="*/ 23 w 25"/>
                    <a:gd name="T23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3" y="12"/>
                      </a:moveTo>
                      <a:lnTo>
                        <a:pt x="25" y="8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2" y="4"/>
                      </a:lnTo>
                      <a:lnTo>
                        <a:pt x="0" y="8"/>
                      </a:lnTo>
                      <a:lnTo>
                        <a:pt x="4" y="16"/>
                      </a:lnTo>
                      <a:lnTo>
                        <a:pt x="13" y="21"/>
                      </a:lnTo>
                      <a:lnTo>
                        <a:pt x="21" y="16"/>
                      </a:lnTo>
                      <a:lnTo>
                        <a:pt x="25" y="8"/>
                      </a:lnTo>
                      <a:lnTo>
                        <a:pt x="23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6" name="Freeform 1194"/>
                <p:cNvSpPr>
                  <a:spLocks/>
                </p:cNvSpPr>
                <p:nvPr/>
              </p:nvSpPr>
              <p:spPr bwMode="auto">
                <a:xfrm>
                  <a:off x="3782" y="3452"/>
                  <a:ext cx="27" cy="23"/>
                </a:xfrm>
                <a:custGeom>
                  <a:avLst/>
                  <a:gdLst>
                    <a:gd name="T0" fmla="*/ 0 w 27"/>
                    <a:gd name="T1" fmla="*/ 12 h 23"/>
                    <a:gd name="T2" fmla="*/ 23 w 27"/>
                    <a:gd name="T3" fmla="*/ 17 h 23"/>
                    <a:gd name="T4" fmla="*/ 27 w 27"/>
                    <a:gd name="T5" fmla="*/ 8 h 23"/>
                    <a:gd name="T6" fmla="*/ 6 w 27"/>
                    <a:gd name="T7" fmla="*/ 0 h 23"/>
                    <a:gd name="T8" fmla="*/ 2 w 27"/>
                    <a:gd name="T9" fmla="*/ 8 h 23"/>
                    <a:gd name="T10" fmla="*/ 25 w 27"/>
                    <a:gd name="T11" fmla="*/ 12 h 23"/>
                    <a:gd name="T12" fmla="*/ 2 w 27"/>
                    <a:gd name="T13" fmla="*/ 8 h 23"/>
                    <a:gd name="T14" fmla="*/ 2 w 27"/>
                    <a:gd name="T15" fmla="*/ 17 h 23"/>
                    <a:gd name="T16" fmla="*/ 10 w 27"/>
                    <a:gd name="T17" fmla="*/ 21 h 23"/>
                    <a:gd name="T18" fmla="*/ 17 w 27"/>
                    <a:gd name="T19" fmla="*/ 23 h 23"/>
                    <a:gd name="T20" fmla="*/ 23 w 27"/>
                    <a:gd name="T21" fmla="*/ 17 h 23"/>
                    <a:gd name="T22" fmla="*/ 0 w 27"/>
                    <a:gd name="T2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3">
                      <a:moveTo>
                        <a:pt x="0" y="12"/>
                      </a:moveTo>
                      <a:lnTo>
                        <a:pt x="23" y="17"/>
                      </a:lnTo>
                      <a:lnTo>
                        <a:pt x="27" y="8"/>
                      </a:lnTo>
                      <a:lnTo>
                        <a:pt x="6" y="0"/>
                      </a:lnTo>
                      <a:lnTo>
                        <a:pt x="2" y="8"/>
                      </a:lnTo>
                      <a:lnTo>
                        <a:pt x="25" y="12"/>
                      </a:lnTo>
                      <a:lnTo>
                        <a:pt x="2" y="8"/>
                      </a:lnTo>
                      <a:lnTo>
                        <a:pt x="2" y="17"/>
                      </a:lnTo>
                      <a:lnTo>
                        <a:pt x="10" y="21"/>
                      </a:lnTo>
                      <a:lnTo>
                        <a:pt x="17" y="23"/>
                      </a:lnTo>
                      <a:lnTo>
                        <a:pt x="23" y="17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7" name="Freeform 1195"/>
                <p:cNvSpPr>
                  <a:spLocks/>
                </p:cNvSpPr>
                <p:nvPr/>
              </p:nvSpPr>
              <p:spPr bwMode="auto">
                <a:xfrm>
                  <a:off x="3782" y="3448"/>
                  <a:ext cx="25" cy="16"/>
                </a:xfrm>
                <a:custGeom>
                  <a:avLst/>
                  <a:gdLst>
                    <a:gd name="T0" fmla="*/ 0 w 25"/>
                    <a:gd name="T1" fmla="*/ 12 h 16"/>
                    <a:gd name="T2" fmla="*/ 0 w 25"/>
                    <a:gd name="T3" fmla="*/ 12 h 16"/>
                    <a:gd name="T4" fmla="*/ 0 w 25"/>
                    <a:gd name="T5" fmla="*/ 16 h 16"/>
                    <a:gd name="T6" fmla="*/ 25 w 25"/>
                    <a:gd name="T7" fmla="*/ 16 h 16"/>
                    <a:gd name="T8" fmla="*/ 25 w 25"/>
                    <a:gd name="T9" fmla="*/ 12 h 16"/>
                    <a:gd name="T10" fmla="*/ 25 w 25"/>
                    <a:gd name="T11" fmla="*/ 12 h 16"/>
                    <a:gd name="T12" fmla="*/ 25 w 25"/>
                    <a:gd name="T13" fmla="*/ 12 h 16"/>
                    <a:gd name="T14" fmla="*/ 21 w 25"/>
                    <a:gd name="T15" fmla="*/ 2 h 16"/>
                    <a:gd name="T16" fmla="*/ 13 w 25"/>
                    <a:gd name="T17" fmla="*/ 0 h 16"/>
                    <a:gd name="T18" fmla="*/ 4 w 25"/>
                    <a:gd name="T19" fmla="*/ 2 h 16"/>
                    <a:gd name="T20" fmla="*/ 0 w 25"/>
                    <a:gd name="T21" fmla="*/ 12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" h="16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25" y="16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5" y="12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8" name="Freeform 1196"/>
                <p:cNvSpPr>
                  <a:spLocks/>
                </p:cNvSpPr>
                <p:nvPr/>
              </p:nvSpPr>
              <p:spPr bwMode="auto">
                <a:xfrm>
                  <a:off x="3782" y="3439"/>
                  <a:ext cx="25" cy="21"/>
                </a:xfrm>
                <a:custGeom>
                  <a:avLst/>
                  <a:gdLst>
                    <a:gd name="T0" fmla="*/ 4 w 25"/>
                    <a:gd name="T1" fmla="*/ 5 h 21"/>
                    <a:gd name="T2" fmla="*/ 0 w 25"/>
                    <a:gd name="T3" fmla="*/ 13 h 21"/>
                    <a:gd name="T4" fmla="*/ 0 w 25"/>
                    <a:gd name="T5" fmla="*/ 21 h 21"/>
                    <a:gd name="T6" fmla="*/ 25 w 25"/>
                    <a:gd name="T7" fmla="*/ 21 h 21"/>
                    <a:gd name="T8" fmla="*/ 25 w 25"/>
                    <a:gd name="T9" fmla="*/ 13 h 21"/>
                    <a:gd name="T10" fmla="*/ 21 w 25"/>
                    <a:gd name="T11" fmla="*/ 21 h 21"/>
                    <a:gd name="T12" fmla="*/ 25 w 25"/>
                    <a:gd name="T13" fmla="*/ 13 h 21"/>
                    <a:gd name="T14" fmla="*/ 21 w 25"/>
                    <a:gd name="T15" fmla="*/ 2 h 21"/>
                    <a:gd name="T16" fmla="*/ 13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4 w 25"/>
                    <a:gd name="T23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4" y="5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4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49" name="Freeform 1197"/>
                <p:cNvSpPr>
                  <a:spLocks/>
                </p:cNvSpPr>
                <p:nvPr/>
              </p:nvSpPr>
              <p:spPr bwMode="auto">
                <a:xfrm>
                  <a:off x="3786" y="3435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4 w 25"/>
                    <a:gd name="T3" fmla="*/ 4 h 25"/>
                    <a:gd name="T4" fmla="*/ 0 w 25"/>
                    <a:gd name="T5" fmla="*/ 9 h 25"/>
                    <a:gd name="T6" fmla="*/ 17 w 25"/>
                    <a:gd name="T7" fmla="*/ 25 h 25"/>
                    <a:gd name="T8" fmla="*/ 21 w 25"/>
                    <a:gd name="T9" fmla="*/ 21 h 25"/>
                    <a:gd name="T10" fmla="*/ 0 w 25"/>
                    <a:gd name="T11" fmla="*/ 13 h 25"/>
                    <a:gd name="T12" fmla="*/ 21 w 25"/>
                    <a:gd name="T13" fmla="*/ 21 h 25"/>
                    <a:gd name="T14" fmla="*/ 25 w 25"/>
                    <a:gd name="T15" fmla="*/ 13 h 25"/>
                    <a:gd name="T16" fmla="*/ 21 w 25"/>
                    <a:gd name="T17" fmla="*/ 4 h 25"/>
                    <a:gd name="T18" fmla="*/ 13 w 25"/>
                    <a:gd name="T19" fmla="*/ 0 h 25"/>
                    <a:gd name="T20" fmla="*/ 4 w 25"/>
                    <a:gd name="T21" fmla="*/ 4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4" y="4"/>
                      </a:lnTo>
                      <a:lnTo>
                        <a:pt x="0" y="9"/>
                      </a:lnTo>
                      <a:lnTo>
                        <a:pt x="17" y="25"/>
                      </a:lnTo>
                      <a:lnTo>
                        <a:pt x="21" y="21"/>
                      </a:lnTo>
                      <a:lnTo>
                        <a:pt x="0" y="13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0" name="Freeform 1198"/>
                <p:cNvSpPr>
                  <a:spLocks/>
                </p:cNvSpPr>
                <p:nvPr/>
              </p:nvSpPr>
              <p:spPr bwMode="auto">
                <a:xfrm>
                  <a:off x="3790" y="3439"/>
                  <a:ext cx="25" cy="25"/>
                </a:xfrm>
                <a:custGeom>
                  <a:avLst/>
                  <a:gdLst>
                    <a:gd name="T0" fmla="*/ 13 w 25"/>
                    <a:gd name="T1" fmla="*/ 0 h 25"/>
                    <a:gd name="T2" fmla="*/ 25 w 25"/>
                    <a:gd name="T3" fmla="*/ 13 h 25"/>
                    <a:gd name="T4" fmla="*/ 25 w 25"/>
                    <a:gd name="T5" fmla="*/ 9 h 25"/>
                    <a:gd name="T6" fmla="*/ 0 w 25"/>
                    <a:gd name="T7" fmla="*/ 9 h 25"/>
                    <a:gd name="T8" fmla="*/ 0 w 25"/>
                    <a:gd name="T9" fmla="*/ 13 h 25"/>
                    <a:gd name="T10" fmla="*/ 13 w 25"/>
                    <a:gd name="T11" fmla="*/ 25 h 25"/>
                    <a:gd name="T12" fmla="*/ 0 w 25"/>
                    <a:gd name="T13" fmla="*/ 13 h 25"/>
                    <a:gd name="T14" fmla="*/ 5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3 w 25"/>
                    <a:gd name="T23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0"/>
                      </a:moveTo>
                      <a:lnTo>
                        <a:pt x="25" y="13"/>
                      </a:lnTo>
                      <a:lnTo>
                        <a:pt x="25" y="9"/>
                      </a:lnTo>
                      <a:lnTo>
                        <a:pt x="0" y="9"/>
                      </a:lnTo>
                      <a:lnTo>
                        <a:pt x="0" y="13"/>
                      </a:lnTo>
                      <a:lnTo>
                        <a:pt x="13" y="25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1" name="Freeform 1199"/>
                <p:cNvSpPr>
                  <a:spLocks/>
                </p:cNvSpPr>
                <p:nvPr/>
              </p:nvSpPr>
              <p:spPr bwMode="auto">
                <a:xfrm>
                  <a:off x="3799" y="3439"/>
                  <a:ext cx="21" cy="25"/>
                </a:xfrm>
                <a:custGeom>
                  <a:avLst/>
                  <a:gdLst>
                    <a:gd name="T0" fmla="*/ 0 w 21"/>
                    <a:gd name="T1" fmla="*/ 5 h 25"/>
                    <a:gd name="T2" fmla="*/ 8 w 21"/>
                    <a:gd name="T3" fmla="*/ 0 h 25"/>
                    <a:gd name="T4" fmla="*/ 4 w 21"/>
                    <a:gd name="T5" fmla="*/ 0 h 25"/>
                    <a:gd name="T6" fmla="*/ 4 w 21"/>
                    <a:gd name="T7" fmla="*/ 25 h 25"/>
                    <a:gd name="T8" fmla="*/ 8 w 21"/>
                    <a:gd name="T9" fmla="*/ 25 h 25"/>
                    <a:gd name="T10" fmla="*/ 16 w 21"/>
                    <a:gd name="T11" fmla="*/ 21 h 25"/>
                    <a:gd name="T12" fmla="*/ 8 w 21"/>
                    <a:gd name="T13" fmla="*/ 25 h 25"/>
                    <a:gd name="T14" fmla="*/ 18 w 21"/>
                    <a:gd name="T15" fmla="*/ 21 h 25"/>
                    <a:gd name="T16" fmla="*/ 21 w 21"/>
                    <a:gd name="T17" fmla="*/ 13 h 25"/>
                    <a:gd name="T18" fmla="*/ 18 w 21"/>
                    <a:gd name="T19" fmla="*/ 5 h 25"/>
                    <a:gd name="T20" fmla="*/ 8 w 21"/>
                    <a:gd name="T21" fmla="*/ 0 h 25"/>
                    <a:gd name="T22" fmla="*/ 0 w 21"/>
                    <a:gd name="T23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5"/>
                      </a:move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8" y="25"/>
                      </a:lnTo>
                      <a:lnTo>
                        <a:pt x="16" y="21"/>
                      </a:lnTo>
                      <a:lnTo>
                        <a:pt x="8" y="25"/>
                      </a:lnTo>
                      <a:lnTo>
                        <a:pt x="18" y="21"/>
                      </a:lnTo>
                      <a:lnTo>
                        <a:pt x="21" y="13"/>
                      </a:lnTo>
                      <a:lnTo>
                        <a:pt x="18" y="5"/>
                      </a:lnTo>
                      <a:lnTo>
                        <a:pt x="8" y="0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2" name="Freeform 1200"/>
                <p:cNvSpPr>
                  <a:spLocks/>
                </p:cNvSpPr>
                <p:nvPr/>
              </p:nvSpPr>
              <p:spPr bwMode="auto">
                <a:xfrm>
                  <a:off x="3799" y="3435"/>
                  <a:ext cx="25" cy="25"/>
                </a:xfrm>
                <a:custGeom>
                  <a:avLst/>
                  <a:gdLst>
                    <a:gd name="T0" fmla="*/ 0 w 25"/>
                    <a:gd name="T1" fmla="*/ 13 h 25"/>
                    <a:gd name="T2" fmla="*/ 4 w 25"/>
                    <a:gd name="T3" fmla="*/ 4 h 25"/>
                    <a:gd name="T4" fmla="*/ 0 w 25"/>
                    <a:gd name="T5" fmla="*/ 9 h 25"/>
                    <a:gd name="T6" fmla="*/ 16 w 25"/>
                    <a:gd name="T7" fmla="*/ 25 h 25"/>
                    <a:gd name="T8" fmla="*/ 21 w 25"/>
                    <a:gd name="T9" fmla="*/ 21 h 25"/>
                    <a:gd name="T10" fmla="*/ 25 w 25"/>
                    <a:gd name="T11" fmla="*/ 13 h 25"/>
                    <a:gd name="T12" fmla="*/ 21 w 25"/>
                    <a:gd name="T13" fmla="*/ 21 h 25"/>
                    <a:gd name="T14" fmla="*/ 25 w 25"/>
                    <a:gd name="T15" fmla="*/ 13 h 25"/>
                    <a:gd name="T16" fmla="*/ 21 w 25"/>
                    <a:gd name="T17" fmla="*/ 4 h 25"/>
                    <a:gd name="T18" fmla="*/ 12 w 25"/>
                    <a:gd name="T19" fmla="*/ 0 h 25"/>
                    <a:gd name="T20" fmla="*/ 4 w 25"/>
                    <a:gd name="T21" fmla="*/ 4 h 25"/>
                    <a:gd name="T22" fmla="*/ 0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0" y="13"/>
                      </a:moveTo>
                      <a:lnTo>
                        <a:pt x="4" y="4"/>
                      </a:lnTo>
                      <a:lnTo>
                        <a:pt x="0" y="9"/>
                      </a:lnTo>
                      <a:lnTo>
                        <a:pt x="16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3" name="Freeform 1201"/>
                <p:cNvSpPr>
                  <a:spLocks/>
                </p:cNvSpPr>
                <p:nvPr/>
              </p:nvSpPr>
              <p:spPr bwMode="auto">
                <a:xfrm>
                  <a:off x="3799" y="3431"/>
                  <a:ext cx="25" cy="25"/>
                </a:xfrm>
                <a:custGeom>
                  <a:avLst/>
                  <a:gdLst>
                    <a:gd name="T0" fmla="*/ 12 w 25"/>
                    <a:gd name="T1" fmla="*/ 25 h 25"/>
                    <a:gd name="T2" fmla="*/ 0 w 25"/>
                    <a:gd name="T3" fmla="*/ 13 h 25"/>
                    <a:gd name="T4" fmla="*/ 0 w 25"/>
                    <a:gd name="T5" fmla="*/ 17 h 25"/>
                    <a:gd name="T6" fmla="*/ 25 w 25"/>
                    <a:gd name="T7" fmla="*/ 17 h 25"/>
                    <a:gd name="T8" fmla="*/ 25 w 25"/>
                    <a:gd name="T9" fmla="*/ 13 h 25"/>
                    <a:gd name="T10" fmla="*/ 12 w 25"/>
                    <a:gd name="T11" fmla="*/ 0 h 25"/>
                    <a:gd name="T12" fmla="*/ 25 w 25"/>
                    <a:gd name="T13" fmla="*/ 13 h 25"/>
                    <a:gd name="T14" fmla="*/ 21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3 h 25"/>
                    <a:gd name="T22" fmla="*/ 12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25"/>
                      </a:move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25" y="17"/>
                      </a:lnTo>
                      <a:lnTo>
                        <a:pt x="25" y="13"/>
                      </a:lnTo>
                      <a:lnTo>
                        <a:pt x="12" y="0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4" name="Freeform 1202"/>
                <p:cNvSpPr>
                  <a:spLocks/>
                </p:cNvSpPr>
                <p:nvPr/>
              </p:nvSpPr>
              <p:spPr bwMode="auto">
                <a:xfrm>
                  <a:off x="3795" y="3431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12 w 25"/>
                    <a:gd name="T3" fmla="*/ 25 h 25"/>
                    <a:gd name="T4" fmla="*/ 16 w 25"/>
                    <a:gd name="T5" fmla="*/ 25 h 25"/>
                    <a:gd name="T6" fmla="*/ 16 w 25"/>
                    <a:gd name="T7" fmla="*/ 0 h 25"/>
                    <a:gd name="T8" fmla="*/ 12 w 25"/>
                    <a:gd name="T9" fmla="*/ 0 h 25"/>
                    <a:gd name="T10" fmla="*/ 0 w 25"/>
                    <a:gd name="T11" fmla="*/ 13 h 25"/>
                    <a:gd name="T12" fmla="*/ 12 w 25"/>
                    <a:gd name="T13" fmla="*/ 0 h 25"/>
                    <a:gd name="T14" fmla="*/ 4 w 25"/>
                    <a:gd name="T15" fmla="*/ 4 h 25"/>
                    <a:gd name="T16" fmla="*/ 0 w 25"/>
                    <a:gd name="T17" fmla="*/ 13 h 25"/>
                    <a:gd name="T18" fmla="*/ 4 w 25"/>
                    <a:gd name="T19" fmla="*/ 21 h 25"/>
                    <a:gd name="T20" fmla="*/ 12 w 25"/>
                    <a:gd name="T21" fmla="*/ 25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12" y="25"/>
                      </a:lnTo>
                      <a:lnTo>
                        <a:pt x="16" y="25"/>
                      </a:lnTo>
                      <a:lnTo>
                        <a:pt x="16" y="0"/>
                      </a:lnTo>
                      <a:lnTo>
                        <a:pt x="12" y="0"/>
                      </a:lnTo>
                      <a:lnTo>
                        <a:pt x="0" y="13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5" name="Freeform 1203"/>
                <p:cNvSpPr>
                  <a:spLocks/>
                </p:cNvSpPr>
                <p:nvPr/>
              </p:nvSpPr>
              <p:spPr bwMode="auto">
                <a:xfrm>
                  <a:off x="3795" y="3435"/>
                  <a:ext cx="25" cy="25"/>
                </a:xfrm>
                <a:custGeom>
                  <a:avLst/>
                  <a:gdLst>
                    <a:gd name="T0" fmla="*/ 12 w 25"/>
                    <a:gd name="T1" fmla="*/ 25 h 25"/>
                    <a:gd name="T2" fmla="*/ 25 w 25"/>
                    <a:gd name="T3" fmla="*/ 13 h 25"/>
                    <a:gd name="T4" fmla="*/ 25 w 25"/>
                    <a:gd name="T5" fmla="*/ 9 h 25"/>
                    <a:gd name="T6" fmla="*/ 0 w 25"/>
                    <a:gd name="T7" fmla="*/ 9 h 25"/>
                    <a:gd name="T8" fmla="*/ 0 w 25"/>
                    <a:gd name="T9" fmla="*/ 13 h 25"/>
                    <a:gd name="T10" fmla="*/ 12 w 25"/>
                    <a:gd name="T11" fmla="*/ 0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0 w 25"/>
                    <a:gd name="T19" fmla="*/ 21 h 25"/>
                    <a:gd name="T20" fmla="*/ 25 w 25"/>
                    <a:gd name="T21" fmla="*/ 13 h 25"/>
                    <a:gd name="T22" fmla="*/ 12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2" y="25"/>
                      </a:moveTo>
                      <a:lnTo>
                        <a:pt x="25" y="13"/>
                      </a:lnTo>
                      <a:lnTo>
                        <a:pt x="25" y="9"/>
                      </a:lnTo>
                      <a:lnTo>
                        <a:pt x="0" y="9"/>
                      </a:lnTo>
                      <a:lnTo>
                        <a:pt x="0" y="13"/>
                      </a:lnTo>
                      <a:lnTo>
                        <a:pt x="12" y="0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0" y="21"/>
                      </a:lnTo>
                      <a:lnTo>
                        <a:pt x="25" y="13"/>
                      </a:lnTo>
                      <a:lnTo>
                        <a:pt x="12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6" name="Freeform 1204"/>
                <p:cNvSpPr>
                  <a:spLocks/>
                </p:cNvSpPr>
                <p:nvPr/>
              </p:nvSpPr>
              <p:spPr bwMode="auto">
                <a:xfrm>
                  <a:off x="3790" y="3435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13 w 25"/>
                    <a:gd name="T3" fmla="*/ 25 h 25"/>
                    <a:gd name="T4" fmla="*/ 17 w 25"/>
                    <a:gd name="T5" fmla="*/ 25 h 25"/>
                    <a:gd name="T6" fmla="*/ 17 w 25"/>
                    <a:gd name="T7" fmla="*/ 0 h 25"/>
                    <a:gd name="T8" fmla="*/ 13 w 25"/>
                    <a:gd name="T9" fmla="*/ 0 h 25"/>
                    <a:gd name="T10" fmla="*/ 0 w 25"/>
                    <a:gd name="T11" fmla="*/ 13 h 25"/>
                    <a:gd name="T12" fmla="*/ 13 w 25"/>
                    <a:gd name="T13" fmla="*/ 0 h 25"/>
                    <a:gd name="T14" fmla="*/ 5 w 25"/>
                    <a:gd name="T15" fmla="*/ 4 h 25"/>
                    <a:gd name="T16" fmla="*/ 0 w 25"/>
                    <a:gd name="T17" fmla="*/ 13 h 25"/>
                    <a:gd name="T18" fmla="*/ 5 w 25"/>
                    <a:gd name="T19" fmla="*/ 21 h 25"/>
                    <a:gd name="T20" fmla="*/ 13 w 25"/>
                    <a:gd name="T21" fmla="*/ 25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13" y="25"/>
                      </a:lnTo>
                      <a:lnTo>
                        <a:pt x="17" y="25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0" y="13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7" name="Freeform 1205"/>
                <p:cNvSpPr>
                  <a:spLocks/>
                </p:cNvSpPr>
                <p:nvPr/>
              </p:nvSpPr>
              <p:spPr bwMode="auto">
                <a:xfrm>
                  <a:off x="2710" y="2202"/>
                  <a:ext cx="192" cy="25"/>
                </a:xfrm>
                <a:custGeom>
                  <a:avLst/>
                  <a:gdLst>
                    <a:gd name="T0" fmla="*/ 180 w 192"/>
                    <a:gd name="T1" fmla="*/ 0 h 25"/>
                    <a:gd name="T2" fmla="*/ 180 w 192"/>
                    <a:gd name="T3" fmla="*/ 0 h 25"/>
                    <a:gd name="T4" fmla="*/ 0 w 192"/>
                    <a:gd name="T5" fmla="*/ 0 h 25"/>
                    <a:gd name="T6" fmla="*/ 0 w 192"/>
                    <a:gd name="T7" fmla="*/ 25 h 25"/>
                    <a:gd name="T8" fmla="*/ 180 w 192"/>
                    <a:gd name="T9" fmla="*/ 25 h 25"/>
                    <a:gd name="T10" fmla="*/ 180 w 192"/>
                    <a:gd name="T11" fmla="*/ 25 h 25"/>
                    <a:gd name="T12" fmla="*/ 180 w 192"/>
                    <a:gd name="T13" fmla="*/ 25 h 25"/>
                    <a:gd name="T14" fmla="*/ 190 w 192"/>
                    <a:gd name="T15" fmla="*/ 21 h 25"/>
                    <a:gd name="T16" fmla="*/ 192 w 192"/>
                    <a:gd name="T17" fmla="*/ 12 h 25"/>
                    <a:gd name="T18" fmla="*/ 190 w 192"/>
                    <a:gd name="T19" fmla="*/ 4 h 25"/>
                    <a:gd name="T20" fmla="*/ 180 w 192"/>
                    <a:gd name="T2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25">
                      <a:moveTo>
                        <a:pt x="180" y="0"/>
                      </a:moveTo>
                      <a:lnTo>
                        <a:pt x="180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80" y="25"/>
                      </a:lnTo>
                      <a:lnTo>
                        <a:pt x="180" y="25"/>
                      </a:lnTo>
                      <a:lnTo>
                        <a:pt x="180" y="25"/>
                      </a:lnTo>
                      <a:lnTo>
                        <a:pt x="190" y="21"/>
                      </a:lnTo>
                      <a:lnTo>
                        <a:pt x="192" y="12"/>
                      </a:lnTo>
                      <a:lnTo>
                        <a:pt x="190" y="4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8" name="Freeform 1206"/>
                <p:cNvSpPr>
                  <a:spLocks/>
                </p:cNvSpPr>
                <p:nvPr/>
              </p:nvSpPr>
              <p:spPr bwMode="auto">
                <a:xfrm>
                  <a:off x="2890" y="2202"/>
                  <a:ext cx="367" cy="25"/>
                </a:xfrm>
                <a:custGeom>
                  <a:avLst/>
                  <a:gdLst>
                    <a:gd name="T0" fmla="*/ 342 w 367"/>
                    <a:gd name="T1" fmla="*/ 12 h 25"/>
                    <a:gd name="T2" fmla="*/ 355 w 367"/>
                    <a:gd name="T3" fmla="*/ 0 h 25"/>
                    <a:gd name="T4" fmla="*/ 0 w 367"/>
                    <a:gd name="T5" fmla="*/ 0 h 25"/>
                    <a:gd name="T6" fmla="*/ 0 w 367"/>
                    <a:gd name="T7" fmla="*/ 25 h 25"/>
                    <a:gd name="T8" fmla="*/ 355 w 367"/>
                    <a:gd name="T9" fmla="*/ 25 h 25"/>
                    <a:gd name="T10" fmla="*/ 367 w 367"/>
                    <a:gd name="T11" fmla="*/ 12 h 25"/>
                    <a:gd name="T12" fmla="*/ 355 w 367"/>
                    <a:gd name="T13" fmla="*/ 25 h 25"/>
                    <a:gd name="T14" fmla="*/ 365 w 367"/>
                    <a:gd name="T15" fmla="*/ 21 h 25"/>
                    <a:gd name="T16" fmla="*/ 367 w 367"/>
                    <a:gd name="T17" fmla="*/ 12 h 25"/>
                    <a:gd name="T18" fmla="*/ 365 w 367"/>
                    <a:gd name="T19" fmla="*/ 4 h 25"/>
                    <a:gd name="T20" fmla="*/ 355 w 367"/>
                    <a:gd name="T21" fmla="*/ 0 h 25"/>
                    <a:gd name="T22" fmla="*/ 342 w 367"/>
                    <a:gd name="T23" fmla="*/ 1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7" h="25">
                      <a:moveTo>
                        <a:pt x="342" y="12"/>
                      </a:moveTo>
                      <a:lnTo>
                        <a:pt x="355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355" y="25"/>
                      </a:lnTo>
                      <a:lnTo>
                        <a:pt x="367" y="12"/>
                      </a:lnTo>
                      <a:lnTo>
                        <a:pt x="355" y="25"/>
                      </a:lnTo>
                      <a:lnTo>
                        <a:pt x="365" y="21"/>
                      </a:lnTo>
                      <a:lnTo>
                        <a:pt x="367" y="12"/>
                      </a:lnTo>
                      <a:lnTo>
                        <a:pt x="365" y="4"/>
                      </a:lnTo>
                      <a:lnTo>
                        <a:pt x="355" y="0"/>
                      </a:lnTo>
                      <a:lnTo>
                        <a:pt x="342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59" name="Freeform 1207"/>
                <p:cNvSpPr>
                  <a:spLocks/>
                </p:cNvSpPr>
                <p:nvPr/>
              </p:nvSpPr>
              <p:spPr bwMode="auto">
                <a:xfrm>
                  <a:off x="3232" y="1390"/>
                  <a:ext cx="25" cy="824"/>
                </a:xfrm>
                <a:custGeom>
                  <a:avLst/>
                  <a:gdLst>
                    <a:gd name="T0" fmla="*/ 4 w 25"/>
                    <a:gd name="T1" fmla="*/ 21 h 824"/>
                    <a:gd name="T2" fmla="*/ 0 w 25"/>
                    <a:gd name="T3" fmla="*/ 13 h 824"/>
                    <a:gd name="T4" fmla="*/ 0 w 25"/>
                    <a:gd name="T5" fmla="*/ 824 h 824"/>
                    <a:gd name="T6" fmla="*/ 25 w 25"/>
                    <a:gd name="T7" fmla="*/ 824 h 824"/>
                    <a:gd name="T8" fmla="*/ 25 w 25"/>
                    <a:gd name="T9" fmla="*/ 13 h 824"/>
                    <a:gd name="T10" fmla="*/ 21 w 25"/>
                    <a:gd name="T11" fmla="*/ 4 h 824"/>
                    <a:gd name="T12" fmla="*/ 25 w 25"/>
                    <a:gd name="T13" fmla="*/ 13 h 824"/>
                    <a:gd name="T14" fmla="*/ 21 w 25"/>
                    <a:gd name="T15" fmla="*/ 2 h 824"/>
                    <a:gd name="T16" fmla="*/ 13 w 25"/>
                    <a:gd name="T17" fmla="*/ 0 h 824"/>
                    <a:gd name="T18" fmla="*/ 4 w 25"/>
                    <a:gd name="T19" fmla="*/ 2 h 824"/>
                    <a:gd name="T20" fmla="*/ 0 w 25"/>
                    <a:gd name="T21" fmla="*/ 13 h 824"/>
                    <a:gd name="T22" fmla="*/ 4 w 25"/>
                    <a:gd name="T23" fmla="*/ 21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824">
                      <a:moveTo>
                        <a:pt x="4" y="21"/>
                      </a:moveTo>
                      <a:lnTo>
                        <a:pt x="0" y="13"/>
                      </a:lnTo>
                      <a:lnTo>
                        <a:pt x="0" y="824"/>
                      </a:lnTo>
                      <a:lnTo>
                        <a:pt x="25" y="824"/>
                      </a:lnTo>
                      <a:lnTo>
                        <a:pt x="25" y="13"/>
                      </a:lnTo>
                      <a:lnTo>
                        <a:pt x="21" y="4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0" name="Freeform 1208"/>
                <p:cNvSpPr>
                  <a:spLocks/>
                </p:cNvSpPr>
                <p:nvPr/>
              </p:nvSpPr>
              <p:spPr bwMode="auto">
                <a:xfrm>
                  <a:off x="3211" y="1367"/>
                  <a:ext cx="42" cy="44"/>
                </a:xfrm>
                <a:custGeom>
                  <a:avLst/>
                  <a:gdLst>
                    <a:gd name="T0" fmla="*/ 9 w 42"/>
                    <a:gd name="T1" fmla="*/ 23 h 44"/>
                    <a:gd name="T2" fmla="*/ 5 w 42"/>
                    <a:gd name="T3" fmla="*/ 21 h 44"/>
                    <a:gd name="T4" fmla="*/ 25 w 42"/>
                    <a:gd name="T5" fmla="*/ 44 h 44"/>
                    <a:gd name="T6" fmla="*/ 42 w 42"/>
                    <a:gd name="T7" fmla="*/ 27 h 44"/>
                    <a:gd name="T8" fmla="*/ 21 w 42"/>
                    <a:gd name="T9" fmla="*/ 4 h 44"/>
                    <a:gd name="T10" fmla="*/ 17 w 42"/>
                    <a:gd name="T11" fmla="*/ 2 h 44"/>
                    <a:gd name="T12" fmla="*/ 21 w 42"/>
                    <a:gd name="T13" fmla="*/ 4 h 44"/>
                    <a:gd name="T14" fmla="*/ 13 w 42"/>
                    <a:gd name="T15" fmla="*/ 0 h 44"/>
                    <a:gd name="T16" fmla="*/ 5 w 42"/>
                    <a:gd name="T17" fmla="*/ 4 h 44"/>
                    <a:gd name="T18" fmla="*/ 0 w 42"/>
                    <a:gd name="T19" fmla="*/ 13 h 44"/>
                    <a:gd name="T20" fmla="*/ 5 w 42"/>
                    <a:gd name="T21" fmla="*/ 21 h 44"/>
                    <a:gd name="T22" fmla="*/ 9 w 42"/>
                    <a:gd name="T23" fmla="*/ 23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44">
                      <a:moveTo>
                        <a:pt x="9" y="23"/>
                      </a:moveTo>
                      <a:lnTo>
                        <a:pt x="5" y="21"/>
                      </a:lnTo>
                      <a:lnTo>
                        <a:pt x="25" y="44"/>
                      </a:lnTo>
                      <a:lnTo>
                        <a:pt x="42" y="27"/>
                      </a:lnTo>
                      <a:lnTo>
                        <a:pt x="21" y="4"/>
                      </a:lnTo>
                      <a:lnTo>
                        <a:pt x="17" y="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9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1" name="Freeform 1209"/>
                <p:cNvSpPr>
                  <a:spLocks/>
                </p:cNvSpPr>
                <p:nvPr/>
              </p:nvSpPr>
              <p:spPr bwMode="auto">
                <a:xfrm>
                  <a:off x="3182" y="1357"/>
                  <a:ext cx="46" cy="33"/>
                </a:xfrm>
                <a:custGeom>
                  <a:avLst/>
                  <a:gdLst>
                    <a:gd name="T0" fmla="*/ 0 w 46"/>
                    <a:gd name="T1" fmla="*/ 14 h 33"/>
                    <a:gd name="T2" fmla="*/ 6 w 46"/>
                    <a:gd name="T3" fmla="*/ 21 h 33"/>
                    <a:gd name="T4" fmla="*/ 38 w 46"/>
                    <a:gd name="T5" fmla="*/ 33 h 33"/>
                    <a:gd name="T6" fmla="*/ 46 w 46"/>
                    <a:gd name="T7" fmla="*/ 12 h 33"/>
                    <a:gd name="T8" fmla="*/ 15 w 46"/>
                    <a:gd name="T9" fmla="*/ 0 h 33"/>
                    <a:gd name="T10" fmla="*/ 21 w 46"/>
                    <a:gd name="T11" fmla="*/ 6 h 33"/>
                    <a:gd name="T12" fmla="*/ 15 w 46"/>
                    <a:gd name="T13" fmla="*/ 0 h 33"/>
                    <a:gd name="T14" fmla="*/ 6 w 46"/>
                    <a:gd name="T15" fmla="*/ 0 h 33"/>
                    <a:gd name="T16" fmla="*/ 2 w 46"/>
                    <a:gd name="T17" fmla="*/ 6 h 33"/>
                    <a:gd name="T18" fmla="*/ 0 w 46"/>
                    <a:gd name="T19" fmla="*/ 14 h 33"/>
                    <a:gd name="T20" fmla="*/ 6 w 46"/>
                    <a:gd name="T21" fmla="*/ 21 h 33"/>
                    <a:gd name="T22" fmla="*/ 0 w 46"/>
                    <a:gd name="T23" fmla="*/ 14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33">
                      <a:moveTo>
                        <a:pt x="0" y="14"/>
                      </a:moveTo>
                      <a:lnTo>
                        <a:pt x="6" y="21"/>
                      </a:lnTo>
                      <a:lnTo>
                        <a:pt x="38" y="33"/>
                      </a:lnTo>
                      <a:lnTo>
                        <a:pt x="46" y="12"/>
                      </a:lnTo>
                      <a:lnTo>
                        <a:pt x="15" y="0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1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2" name="Freeform 1210"/>
                <p:cNvSpPr>
                  <a:spLocks/>
                </p:cNvSpPr>
                <p:nvPr/>
              </p:nvSpPr>
              <p:spPr bwMode="auto">
                <a:xfrm>
                  <a:off x="3178" y="1348"/>
                  <a:ext cx="25" cy="23"/>
                </a:xfrm>
                <a:custGeom>
                  <a:avLst/>
                  <a:gdLst>
                    <a:gd name="T0" fmla="*/ 6 w 25"/>
                    <a:gd name="T1" fmla="*/ 21 h 23"/>
                    <a:gd name="T2" fmla="*/ 0 w 25"/>
                    <a:gd name="T3" fmla="*/ 15 h 23"/>
                    <a:gd name="T4" fmla="*/ 4 w 25"/>
                    <a:gd name="T5" fmla="*/ 23 h 23"/>
                    <a:gd name="T6" fmla="*/ 25 w 25"/>
                    <a:gd name="T7" fmla="*/ 15 h 23"/>
                    <a:gd name="T8" fmla="*/ 21 w 25"/>
                    <a:gd name="T9" fmla="*/ 7 h 23"/>
                    <a:gd name="T10" fmla="*/ 15 w 25"/>
                    <a:gd name="T11" fmla="*/ 0 h 23"/>
                    <a:gd name="T12" fmla="*/ 21 w 25"/>
                    <a:gd name="T13" fmla="*/ 7 h 23"/>
                    <a:gd name="T14" fmla="*/ 15 w 25"/>
                    <a:gd name="T15" fmla="*/ 0 h 23"/>
                    <a:gd name="T16" fmla="*/ 8 w 25"/>
                    <a:gd name="T17" fmla="*/ 0 h 23"/>
                    <a:gd name="T18" fmla="*/ 0 w 25"/>
                    <a:gd name="T19" fmla="*/ 7 h 23"/>
                    <a:gd name="T20" fmla="*/ 0 w 25"/>
                    <a:gd name="T21" fmla="*/ 15 h 23"/>
                    <a:gd name="T22" fmla="*/ 6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6" y="21"/>
                      </a:moveTo>
                      <a:lnTo>
                        <a:pt x="0" y="15"/>
                      </a:lnTo>
                      <a:lnTo>
                        <a:pt x="4" y="23"/>
                      </a:lnTo>
                      <a:lnTo>
                        <a:pt x="25" y="15"/>
                      </a:lnTo>
                      <a:lnTo>
                        <a:pt x="21" y="7"/>
                      </a:lnTo>
                      <a:lnTo>
                        <a:pt x="15" y="0"/>
                      </a:lnTo>
                      <a:lnTo>
                        <a:pt x="21" y="7"/>
                      </a:lnTo>
                      <a:lnTo>
                        <a:pt x="15" y="0"/>
                      </a:lnTo>
                      <a:lnTo>
                        <a:pt x="8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3" name="Freeform 1211"/>
                <p:cNvSpPr>
                  <a:spLocks/>
                </p:cNvSpPr>
                <p:nvPr/>
              </p:nvSpPr>
              <p:spPr bwMode="auto">
                <a:xfrm>
                  <a:off x="3151" y="1336"/>
                  <a:ext cx="42" cy="33"/>
                </a:xfrm>
                <a:custGeom>
                  <a:avLst/>
                  <a:gdLst>
                    <a:gd name="T0" fmla="*/ 21 w 42"/>
                    <a:gd name="T1" fmla="*/ 14 h 33"/>
                    <a:gd name="T2" fmla="*/ 6 w 42"/>
                    <a:gd name="T3" fmla="*/ 21 h 33"/>
                    <a:gd name="T4" fmla="*/ 33 w 42"/>
                    <a:gd name="T5" fmla="*/ 33 h 33"/>
                    <a:gd name="T6" fmla="*/ 42 w 42"/>
                    <a:gd name="T7" fmla="*/ 12 h 33"/>
                    <a:gd name="T8" fmla="*/ 14 w 42"/>
                    <a:gd name="T9" fmla="*/ 0 h 33"/>
                    <a:gd name="T10" fmla="*/ 0 w 42"/>
                    <a:gd name="T11" fmla="*/ 6 h 33"/>
                    <a:gd name="T12" fmla="*/ 14 w 42"/>
                    <a:gd name="T13" fmla="*/ 0 h 33"/>
                    <a:gd name="T14" fmla="*/ 6 w 42"/>
                    <a:gd name="T15" fmla="*/ 0 h 33"/>
                    <a:gd name="T16" fmla="*/ 2 w 42"/>
                    <a:gd name="T17" fmla="*/ 6 h 33"/>
                    <a:gd name="T18" fmla="*/ 0 w 42"/>
                    <a:gd name="T19" fmla="*/ 14 h 33"/>
                    <a:gd name="T20" fmla="*/ 6 w 42"/>
                    <a:gd name="T21" fmla="*/ 21 h 33"/>
                    <a:gd name="T22" fmla="*/ 21 w 42"/>
                    <a:gd name="T23" fmla="*/ 14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2" h="33">
                      <a:moveTo>
                        <a:pt x="21" y="14"/>
                      </a:moveTo>
                      <a:lnTo>
                        <a:pt x="6" y="21"/>
                      </a:lnTo>
                      <a:lnTo>
                        <a:pt x="33" y="33"/>
                      </a:lnTo>
                      <a:lnTo>
                        <a:pt x="42" y="12"/>
                      </a:lnTo>
                      <a:lnTo>
                        <a:pt x="14" y="0"/>
                      </a:lnTo>
                      <a:lnTo>
                        <a:pt x="0" y="6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1"/>
                      </a:lnTo>
                      <a:lnTo>
                        <a:pt x="21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4" name="Freeform 1212"/>
                <p:cNvSpPr>
                  <a:spLocks/>
                </p:cNvSpPr>
                <p:nvPr/>
              </p:nvSpPr>
              <p:spPr bwMode="auto">
                <a:xfrm>
                  <a:off x="3147" y="1342"/>
                  <a:ext cx="25" cy="23"/>
                </a:xfrm>
                <a:custGeom>
                  <a:avLst/>
                  <a:gdLst>
                    <a:gd name="T0" fmla="*/ 4 w 25"/>
                    <a:gd name="T1" fmla="*/ 21 h 23"/>
                    <a:gd name="T2" fmla="*/ 21 w 25"/>
                    <a:gd name="T3" fmla="*/ 17 h 23"/>
                    <a:gd name="T4" fmla="*/ 25 w 25"/>
                    <a:gd name="T5" fmla="*/ 8 h 23"/>
                    <a:gd name="T6" fmla="*/ 4 w 25"/>
                    <a:gd name="T7" fmla="*/ 0 h 23"/>
                    <a:gd name="T8" fmla="*/ 0 w 25"/>
                    <a:gd name="T9" fmla="*/ 8 h 23"/>
                    <a:gd name="T10" fmla="*/ 16 w 25"/>
                    <a:gd name="T11" fmla="*/ 4 h 23"/>
                    <a:gd name="T12" fmla="*/ 0 w 25"/>
                    <a:gd name="T13" fmla="*/ 8 h 23"/>
                    <a:gd name="T14" fmla="*/ 0 w 25"/>
                    <a:gd name="T15" fmla="*/ 17 h 23"/>
                    <a:gd name="T16" fmla="*/ 8 w 25"/>
                    <a:gd name="T17" fmla="*/ 21 h 23"/>
                    <a:gd name="T18" fmla="*/ 14 w 25"/>
                    <a:gd name="T19" fmla="*/ 23 h 23"/>
                    <a:gd name="T20" fmla="*/ 21 w 25"/>
                    <a:gd name="T21" fmla="*/ 17 h 23"/>
                    <a:gd name="T22" fmla="*/ 4 w 25"/>
                    <a:gd name="T23" fmla="*/ 2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4" y="21"/>
                      </a:moveTo>
                      <a:lnTo>
                        <a:pt x="21" y="17"/>
                      </a:lnTo>
                      <a:lnTo>
                        <a:pt x="25" y="8"/>
                      </a:lnTo>
                      <a:lnTo>
                        <a:pt x="4" y="0"/>
                      </a:lnTo>
                      <a:lnTo>
                        <a:pt x="0" y="8"/>
                      </a:lnTo>
                      <a:lnTo>
                        <a:pt x="16" y="4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8" y="21"/>
                      </a:lnTo>
                      <a:lnTo>
                        <a:pt x="14" y="23"/>
                      </a:lnTo>
                      <a:lnTo>
                        <a:pt x="21" y="17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5" name="Freeform 1213"/>
                <p:cNvSpPr>
                  <a:spLocks/>
                </p:cNvSpPr>
                <p:nvPr/>
              </p:nvSpPr>
              <p:spPr bwMode="auto">
                <a:xfrm>
                  <a:off x="3134" y="1336"/>
                  <a:ext cx="29" cy="27"/>
                </a:xfrm>
                <a:custGeom>
                  <a:avLst/>
                  <a:gdLst>
                    <a:gd name="T0" fmla="*/ 4 w 29"/>
                    <a:gd name="T1" fmla="*/ 19 h 27"/>
                    <a:gd name="T2" fmla="*/ 4 w 29"/>
                    <a:gd name="T3" fmla="*/ 19 h 27"/>
                    <a:gd name="T4" fmla="*/ 17 w 29"/>
                    <a:gd name="T5" fmla="*/ 27 h 27"/>
                    <a:gd name="T6" fmla="*/ 29 w 29"/>
                    <a:gd name="T7" fmla="*/ 10 h 27"/>
                    <a:gd name="T8" fmla="*/ 17 w 29"/>
                    <a:gd name="T9" fmla="*/ 2 h 27"/>
                    <a:gd name="T10" fmla="*/ 17 w 29"/>
                    <a:gd name="T11" fmla="*/ 2 h 27"/>
                    <a:gd name="T12" fmla="*/ 17 w 29"/>
                    <a:gd name="T13" fmla="*/ 2 h 27"/>
                    <a:gd name="T14" fmla="*/ 8 w 29"/>
                    <a:gd name="T15" fmla="*/ 0 h 27"/>
                    <a:gd name="T16" fmla="*/ 2 w 29"/>
                    <a:gd name="T17" fmla="*/ 4 h 27"/>
                    <a:gd name="T18" fmla="*/ 0 w 29"/>
                    <a:gd name="T19" fmla="*/ 10 h 27"/>
                    <a:gd name="T20" fmla="*/ 4 w 29"/>
                    <a:gd name="T21" fmla="*/ 19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27">
                      <a:moveTo>
                        <a:pt x="4" y="19"/>
                      </a:moveTo>
                      <a:lnTo>
                        <a:pt x="4" y="19"/>
                      </a:lnTo>
                      <a:lnTo>
                        <a:pt x="17" y="27"/>
                      </a:lnTo>
                      <a:lnTo>
                        <a:pt x="29" y="10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6" name="Freeform 1214"/>
                <p:cNvSpPr>
                  <a:spLocks/>
                </p:cNvSpPr>
                <p:nvPr/>
              </p:nvSpPr>
              <p:spPr bwMode="auto">
                <a:xfrm>
                  <a:off x="3092" y="1307"/>
                  <a:ext cx="59" cy="48"/>
                </a:xfrm>
                <a:custGeom>
                  <a:avLst/>
                  <a:gdLst>
                    <a:gd name="T0" fmla="*/ 0 w 59"/>
                    <a:gd name="T1" fmla="*/ 10 h 48"/>
                    <a:gd name="T2" fmla="*/ 7 w 59"/>
                    <a:gd name="T3" fmla="*/ 18 h 48"/>
                    <a:gd name="T4" fmla="*/ 46 w 59"/>
                    <a:gd name="T5" fmla="*/ 48 h 48"/>
                    <a:gd name="T6" fmla="*/ 59 w 59"/>
                    <a:gd name="T7" fmla="*/ 31 h 48"/>
                    <a:gd name="T8" fmla="*/ 19 w 59"/>
                    <a:gd name="T9" fmla="*/ 2 h 48"/>
                    <a:gd name="T10" fmla="*/ 25 w 59"/>
                    <a:gd name="T11" fmla="*/ 10 h 48"/>
                    <a:gd name="T12" fmla="*/ 19 w 59"/>
                    <a:gd name="T13" fmla="*/ 2 h 48"/>
                    <a:gd name="T14" fmla="*/ 11 w 59"/>
                    <a:gd name="T15" fmla="*/ 0 h 48"/>
                    <a:gd name="T16" fmla="*/ 4 w 59"/>
                    <a:gd name="T17" fmla="*/ 4 h 48"/>
                    <a:gd name="T18" fmla="*/ 2 w 59"/>
                    <a:gd name="T19" fmla="*/ 10 h 48"/>
                    <a:gd name="T20" fmla="*/ 7 w 59"/>
                    <a:gd name="T21" fmla="*/ 18 h 48"/>
                    <a:gd name="T22" fmla="*/ 0 w 59"/>
                    <a:gd name="T23" fmla="*/ 1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48">
                      <a:moveTo>
                        <a:pt x="0" y="10"/>
                      </a:moveTo>
                      <a:lnTo>
                        <a:pt x="7" y="18"/>
                      </a:lnTo>
                      <a:lnTo>
                        <a:pt x="46" y="48"/>
                      </a:lnTo>
                      <a:lnTo>
                        <a:pt x="59" y="31"/>
                      </a:lnTo>
                      <a:lnTo>
                        <a:pt x="19" y="2"/>
                      </a:lnTo>
                      <a:lnTo>
                        <a:pt x="25" y="10"/>
                      </a:lnTo>
                      <a:lnTo>
                        <a:pt x="19" y="2"/>
                      </a:lnTo>
                      <a:lnTo>
                        <a:pt x="11" y="0"/>
                      </a:lnTo>
                      <a:lnTo>
                        <a:pt x="4" y="4"/>
                      </a:lnTo>
                      <a:lnTo>
                        <a:pt x="2" y="10"/>
                      </a:lnTo>
                      <a:lnTo>
                        <a:pt x="7" y="18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7" name="Freeform 1215"/>
                <p:cNvSpPr>
                  <a:spLocks/>
                </p:cNvSpPr>
                <p:nvPr/>
              </p:nvSpPr>
              <p:spPr bwMode="auto">
                <a:xfrm>
                  <a:off x="3092" y="1296"/>
                  <a:ext cx="25" cy="21"/>
                </a:xfrm>
                <a:custGeom>
                  <a:avLst/>
                  <a:gdLst>
                    <a:gd name="T0" fmla="*/ 7 w 25"/>
                    <a:gd name="T1" fmla="*/ 21 h 21"/>
                    <a:gd name="T2" fmla="*/ 0 w 25"/>
                    <a:gd name="T3" fmla="*/ 13 h 21"/>
                    <a:gd name="T4" fmla="*/ 0 w 25"/>
                    <a:gd name="T5" fmla="*/ 21 h 21"/>
                    <a:gd name="T6" fmla="*/ 25 w 25"/>
                    <a:gd name="T7" fmla="*/ 21 h 21"/>
                    <a:gd name="T8" fmla="*/ 25 w 25"/>
                    <a:gd name="T9" fmla="*/ 13 h 21"/>
                    <a:gd name="T10" fmla="*/ 19 w 25"/>
                    <a:gd name="T11" fmla="*/ 4 h 21"/>
                    <a:gd name="T12" fmla="*/ 25 w 25"/>
                    <a:gd name="T13" fmla="*/ 13 h 21"/>
                    <a:gd name="T14" fmla="*/ 21 w 25"/>
                    <a:gd name="T15" fmla="*/ 2 h 21"/>
                    <a:gd name="T16" fmla="*/ 13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7 w 25"/>
                    <a:gd name="T23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7" y="21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19" y="4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7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8" name="Freeform 1216"/>
                <p:cNvSpPr>
                  <a:spLocks/>
                </p:cNvSpPr>
                <p:nvPr/>
              </p:nvSpPr>
              <p:spPr bwMode="auto">
                <a:xfrm>
                  <a:off x="3063" y="1277"/>
                  <a:ext cx="48" cy="40"/>
                </a:xfrm>
                <a:custGeom>
                  <a:avLst/>
                  <a:gdLst>
                    <a:gd name="T0" fmla="*/ 6 w 48"/>
                    <a:gd name="T1" fmla="*/ 21 h 40"/>
                    <a:gd name="T2" fmla="*/ 4 w 48"/>
                    <a:gd name="T3" fmla="*/ 19 h 40"/>
                    <a:gd name="T4" fmla="*/ 36 w 48"/>
                    <a:gd name="T5" fmla="*/ 40 h 40"/>
                    <a:gd name="T6" fmla="*/ 48 w 48"/>
                    <a:gd name="T7" fmla="*/ 23 h 40"/>
                    <a:gd name="T8" fmla="*/ 17 w 48"/>
                    <a:gd name="T9" fmla="*/ 2 h 40"/>
                    <a:gd name="T10" fmla="*/ 15 w 48"/>
                    <a:gd name="T11" fmla="*/ 0 h 40"/>
                    <a:gd name="T12" fmla="*/ 17 w 48"/>
                    <a:gd name="T13" fmla="*/ 2 h 40"/>
                    <a:gd name="T14" fmla="*/ 8 w 48"/>
                    <a:gd name="T15" fmla="*/ 0 h 40"/>
                    <a:gd name="T16" fmla="*/ 2 w 48"/>
                    <a:gd name="T17" fmla="*/ 5 h 40"/>
                    <a:gd name="T18" fmla="*/ 0 w 48"/>
                    <a:gd name="T19" fmla="*/ 11 h 40"/>
                    <a:gd name="T20" fmla="*/ 4 w 48"/>
                    <a:gd name="T21" fmla="*/ 19 h 40"/>
                    <a:gd name="T22" fmla="*/ 6 w 48"/>
                    <a:gd name="T23" fmla="*/ 21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" h="40">
                      <a:moveTo>
                        <a:pt x="6" y="21"/>
                      </a:moveTo>
                      <a:lnTo>
                        <a:pt x="4" y="19"/>
                      </a:lnTo>
                      <a:lnTo>
                        <a:pt x="36" y="40"/>
                      </a:lnTo>
                      <a:lnTo>
                        <a:pt x="48" y="23"/>
                      </a:lnTo>
                      <a:lnTo>
                        <a:pt x="17" y="2"/>
                      </a:lnTo>
                      <a:lnTo>
                        <a:pt x="15" y="0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5"/>
                      </a:lnTo>
                      <a:lnTo>
                        <a:pt x="0" y="11"/>
                      </a:lnTo>
                      <a:lnTo>
                        <a:pt x="4" y="19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69" name="Freeform 1217"/>
                <p:cNvSpPr>
                  <a:spLocks/>
                </p:cNvSpPr>
                <p:nvPr/>
              </p:nvSpPr>
              <p:spPr bwMode="auto">
                <a:xfrm>
                  <a:off x="3032" y="1261"/>
                  <a:ext cx="46" cy="37"/>
                </a:xfrm>
                <a:custGeom>
                  <a:avLst/>
                  <a:gdLst>
                    <a:gd name="T0" fmla="*/ 0 w 46"/>
                    <a:gd name="T1" fmla="*/ 14 h 37"/>
                    <a:gd name="T2" fmla="*/ 6 w 46"/>
                    <a:gd name="T3" fmla="*/ 21 h 37"/>
                    <a:gd name="T4" fmla="*/ 37 w 46"/>
                    <a:gd name="T5" fmla="*/ 37 h 37"/>
                    <a:gd name="T6" fmla="*/ 46 w 46"/>
                    <a:gd name="T7" fmla="*/ 16 h 37"/>
                    <a:gd name="T8" fmla="*/ 14 w 46"/>
                    <a:gd name="T9" fmla="*/ 0 h 37"/>
                    <a:gd name="T10" fmla="*/ 21 w 46"/>
                    <a:gd name="T11" fmla="*/ 6 h 37"/>
                    <a:gd name="T12" fmla="*/ 14 w 46"/>
                    <a:gd name="T13" fmla="*/ 0 h 37"/>
                    <a:gd name="T14" fmla="*/ 6 w 46"/>
                    <a:gd name="T15" fmla="*/ 0 h 37"/>
                    <a:gd name="T16" fmla="*/ 2 w 46"/>
                    <a:gd name="T17" fmla="*/ 6 h 37"/>
                    <a:gd name="T18" fmla="*/ 0 w 46"/>
                    <a:gd name="T19" fmla="*/ 14 h 37"/>
                    <a:gd name="T20" fmla="*/ 6 w 46"/>
                    <a:gd name="T21" fmla="*/ 21 h 37"/>
                    <a:gd name="T22" fmla="*/ 0 w 46"/>
                    <a:gd name="T23" fmla="*/ 14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6" h="37">
                      <a:moveTo>
                        <a:pt x="0" y="14"/>
                      </a:moveTo>
                      <a:lnTo>
                        <a:pt x="6" y="21"/>
                      </a:lnTo>
                      <a:lnTo>
                        <a:pt x="37" y="37"/>
                      </a:lnTo>
                      <a:lnTo>
                        <a:pt x="46" y="16"/>
                      </a:lnTo>
                      <a:lnTo>
                        <a:pt x="14" y="0"/>
                      </a:lnTo>
                      <a:lnTo>
                        <a:pt x="21" y="6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1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0" name="Freeform 1218"/>
                <p:cNvSpPr>
                  <a:spLocks/>
                </p:cNvSpPr>
                <p:nvPr/>
              </p:nvSpPr>
              <p:spPr bwMode="auto">
                <a:xfrm>
                  <a:off x="3023" y="1238"/>
                  <a:ext cx="30" cy="37"/>
                </a:xfrm>
                <a:custGeom>
                  <a:avLst/>
                  <a:gdLst>
                    <a:gd name="T0" fmla="*/ 9 w 30"/>
                    <a:gd name="T1" fmla="*/ 0 h 37"/>
                    <a:gd name="T2" fmla="*/ 0 w 30"/>
                    <a:gd name="T3" fmla="*/ 14 h 37"/>
                    <a:gd name="T4" fmla="*/ 9 w 30"/>
                    <a:gd name="T5" fmla="*/ 37 h 37"/>
                    <a:gd name="T6" fmla="*/ 30 w 30"/>
                    <a:gd name="T7" fmla="*/ 29 h 37"/>
                    <a:gd name="T8" fmla="*/ 21 w 30"/>
                    <a:gd name="T9" fmla="*/ 6 h 37"/>
                    <a:gd name="T10" fmla="*/ 13 w 30"/>
                    <a:gd name="T11" fmla="*/ 21 h 37"/>
                    <a:gd name="T12" fmla="*/ 21 w 30"/>
                    <a:gd name="T13" fmla="*/ 6 h 37"/>
                    <a:gd name="T14" fmla="*/ 15 w 30"/>
                    <a:gd name="T15" fmla="*/ 0 h 37"/>
                    <a:gd name="T16" fmla="*/ 9 w 30"/>
                    <a:gd name="T17" fmla="*/ 0 h 37"/>
                    <a:gd name="T18" fmla="*/ 0 w 30"/>
                    <a:gd name="T19" fmla="*/ 6 h 37"/>
                    <a:gd name="T20" fmla="*/ 0 w 30"/>
                    <a:gd name="T21" fmla="*/ 14 h 37"/>
                    <a:gd name="T22" fmla="*/ 9 w 30"/>
                    <a:gd name="T23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7">
                      <a:moveTo>
                        <a:pt x="9" y="0"/>
                      </a:moveTo>
                      <a:lnTo>
                        <a:pt x="0" y="14"/>
                      </a:lnTo>
                      <a:lnTo>
                        <a:pt x="9" y="37"/>
                      </a:lnTo>
                      <a:lnTo>
                        <a:pt x="30" y="29"/>
                      </a:lnTo>
                      <a:lnTo>
                        <a:pt x="21" y="6"/>
                      </a:lnTo>
                      <a:lnTo>
                        <a:pt x="13" y="21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1" name="Freeform 1219"/>
                <p:cNvSpPr>
                  <a:spLocks/>
                </p:cNvSpPr>
                <p:nvPr/>
              </p:nvSpPr>
              <p:spPr bwMode="auto">
                <a:xfrm>
                  <a:off x="3032" y="1234"/>
                  <a:ext cx="29" cy="25"/>
                </a:xfrm>
                <a:custGeom>
                  <a:avLst/>
                  <a:gdLst>
                    <a:gd name="T0" fmla="*/ 4 w 29"/>
                    <a:gd name="T1" fmla="*/ 10 h 25"/>
                    <a:gd name="T2" fmla="*/ 14 w 29"/>
                    <a:gd name="T3" fmla="*/ 0 h 25"/>
                    <a:gd name="T4" fmla="*/ 0 w 29"/>
                    <a:gd name="T5" fmla="*/ 4 h 25"/>
                    <a:gd name="T6" fmla="*/ 4 w 29"/>
                    <a:gd name="T7" fmla="*/ 25 h 25"/>
                    <a:gd name="T8" fmla="*/ 18 w 29"/>
                    <a:gd name="T9" fmla="*/ 20 h 25"/>
                    <a:gd name="T10" fmla="*/ 29 w 29"/>
                    <a:gd name="T11" fmla="*/ 10 h 25"/>
                    <a:gd name="T12" fmla="*/ 18 w 29"/>
                    <a:gd name="T13" fmla="*/ 20 h 25"/>
                    <a:gd name="T14" fmla="*/ 25 w 29"/>
                    <a:gd name="T15" fmla="*/ 16 h 25"/>
                    <a:gd name="T16" fmla="*/ 27 w 29"/>
                    <a:gd name="T17" fmla="*/ 8 h 25"/>
                    <a:gd name="T18" fmla="*/ 23 w 29"/>
                    <a:gd name="T19" fmla="*/ 2 h 25"/>
                    <a:gd name="T20" fmla="*/ 14 w 29"/>
                    <a:gd name="T21" fmla="*/ 0 h 25"/>
                    <a:gd name="T22" fmla="*/ 4 w 29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5">
                      <a:moveTo>
                        <a:pt x="4" y="10"/>
                      </a:moveTo>
                      <a:lnTo>
                        <a:pt x="14" y="0"/>
                      </a:lnTo>
                      <a:lnTo>
                        <a:pt x="0" y="4"/>
                      </a:lnTo>
                      <a:lnTo>
                        <a:pt x="4" y="25"/>
                      </a:lnTo>
                      <a:lnTo>
                        <a:pt x="18" y="20"/>
                      </a:lnTo>
                      <a:lnTo>
                        <a:pt x="29" y="10"/>
                      </a:lnTo>
                      <a:lnTo>
                        <a:pt x="18" y="20"/>
                      </a:lnTo>
                      <a:lnTo>
                        <a:pt x="25" y="16"/>
                      </a:lnTo>
                      <a:lnTo>
                        <a:pt x="27" y="8"/>
                      </a:lnTo>
                      <a:lnTo>
                        <a:pt x="23" y="2"/>
                      </a:lnTo>
                      <a:lnTo>
                        <a:pt x="14" y="0"/>
                      </a:lnTo>
                      <a:lnTo>
                        <a:pt x="4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2" name="Freeform 1220"/>
                <p:cNvSpPr>
                  <a:spLocks/>
                </p:cNvSpPr>
                <p:nvPr/>
              </p:nvSpPr>
              <p:spPr bwMode="auto">
                <a:xfrm>
                  <a:off x="3036" y="1223"/>
                  <a:ext cx="25" cy="21"/>
                </a:xfrm>
                <a:custGeom>
                  <a:avLst/>
                  <a:gdLst>
                    <a:gd name="T0" fmla="*/ 2 w 25"/>
                    <a:gd name="T1" fmla="*/ 8 h 21"/>
                    <a:gd name="T2" fmla="*/ 0 w 25"/>
                    <a:gd name="T3" fmla="*/ 13 h 21"/>
                    <a:gd name="T4" fmla="*/ 0 w 25"/>
                    <a:gd name="T5" fmla="*/ 21 h 21"/>
                    <a:gd name="T6" fmla="*/ 25 w 25"/>
                    <a:gd name="T7" fmla="*/ 21 h 21"/>
                    <a:gd name="T8" fmla="*/ 25 w 25"/>
                    <a:gd name="T9" fmla="*/ 13 h 21"/>
                    <a:gd name="T10" fmla="*/ 23 w 25"/>
                    <a:gd name="T11" fmla="*/ 17 h 21"/>
                    <a:gd name="T12" fmla="*/ 25 w 25"/>
                    <a:gd name="T13" fmla="*/ 13 h 21"/>
                    <a:gd name="T14" fmla="*/ 21 w 25"/>
                    <a:gd name="T15" fmla="*/ 2 h 21"/>
                    <a:gd name="T16" fmla="*/ 12 w 25"/>
                    <a:gd name="T17" fmla="*/ 0 h 21"/>
                    <a:gd name="T18" fmla="*/ 4 w 25"/>
                    <a:gd name="T19" fmla="*/ 2 h 21"/>
                    <a:gd name="T20" fmla="*/ 0 w 25"/>
                    <a:gd name="T21" fmla="*/ 13 h 21"/>
                    <a:gd name="T22" fmla="*/ 2 w 25"/>
                    <a:gd name="T23" fmla="*/ 8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1">
                      <a:moveTo>
                        <a:pt x="2" y="8"/>
                      </a:moveTo>
                      <a:lnTo>
                        <a:pt x="0" y="13"/>
                      </a:lnTo>
                      <a:lnTo>
                        <a:pt x="0" y="21"/>
                      </a:lnTo>
                      <a:lnTo>
                        <a:pt x="25" y="21"/>
                      </a:lnTo>
                      <a:lnTo>
                        <a:pt x="25" y="13"/>
                      </a:lnTo>
                      <a:lnTo>
                        <a:pt x="23" y="17"/>
                      </a:lnTo>
                      <a:lnTo>
                        <a:pt x="25" y="13"/>
                      </a:lnTo>
                      <a:lnTo>
                        <a:pt x="21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2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3" name="Freeform 1221"/>
                <p:cNvSpPr>
                  <a:spLocks/>
                </p:cNvSpPr>
                <p:nvPr/>
              </p:nvSpPr>
              <p:spPr bwMode="auto">
                <a:xfrm>
                  <a:off x="3038" y="1196"/>
                  <a:ext cx="38" cy="44"/>
                </a:xfrm>
                <a:custGeom>
                  <a:avLst/>
                  <a:gdLst>
                    <a:gd name="T0" fmla="*/ 23 w 38"/>
                    <a:gd name="T1" fmla="*/ 0 h 44"/>
                    <a:gd name="T2" fmla="*/ 17 w 38"/>
                    <a:gd name="T3" fmla="*/ 6 h 44"/>
                    <a:gd name="T4" fmla="*/ 0 w 38"/>
                    <a:gd name="T5" fmla="*/ 35 h 44"/>
                    <a:gd name="T6" fmla="*/ 21 w 38"/>
                    <a:gd name="T7" fmla="*/ 44 h 44"/>
                    <a:gd name="T8" fmla="*/ 38 w 38"/>
                    <a:gd name="T9" fmla="*/ 15 h 44"/>
                    <a:gd name="T10" fmla="*/ 31 w 38"/>
                    <a:gd name="T11" fmla="*/ 21 h 44"/>
                    <a:gd name="T12" fmla="*/ 38 w 38"/>
                    <a:gd name="T13" fmla="*/ 15 h 44"/>
                    <a:gd name="T14" fmla="*/ 38 w 38"/>
                    <a:gd name="T15" fmla="*/ 6 h 44"/>
                    <a:gd name="T16" fmla="*/ 31 w 38"/>
                    <a:gd name="T17" fmla="*/ 0 h 44"/>
                    <a:gd name="T18" fmla="*/ 23 w 38"/>
                    <a:gd name="T19" fmla="*/ 0 h 44"/>
                    <a:gd name="T20" fmla="*/ 17 w 38"/>
                    <a:gd name="T21" fmla="*/ 6 h 44"/>
                    <a:gd name="T22" fmla="*/ 23 w 38"/>
                    <a:gd name="T23" fmla="*/ 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44">
                      <a:moveTo>
                        <a:pt x="23" y="0"/>
                      </a:moveTo>
                      <a:lnTo>
                        <a:pt x="17" y="6"/>
                      </a:lnTo>
                      <a:lnTo>
                        <a:pt x="0" y="35"/>
                      </a:lnTo>
                      <a:lnTo>
                        <a:pt x="21" y="44"/>
                      </a:lnTo>
                      <a:lnTo>
                        <a:pt x="38" y="15"/>
                      </a:lnTo>
                      <a:lnTo>
                        <a:pt x="31" y="21"/>
                      </a:lnTo>
                      <a:lnTo>
                        <a:pt x="38" y="15"/>
                      </a:lnTo>
                      <a:lnTo>
                        <a:pt x="38" y="6"/>
                      </a:lnTo>
                      <a:lnTo>
                        <a:pt x="31" y="0"/>
                      </a:lnTo>
                      <a:lnTo>
                        <a:pt x="23" y="0"/>
                      </a:lnTo>
                      <a:lnTo>
                        <a:pt x="17" y="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4" name="Freeform 1222"/>
                <p:cNvSpPr>
                  <a:spLocks/>
                </p:cNvSpPr>
                <p:nvPr/>
              </p:nvSpPr>
              <p:spPr bwMode="auto">
                <a:xfrm>
                  <a:off x="3061" y="1192"/>
                  <a:ext cx="23" cy="25"/>
                </a:xfrm>
                <a:custGeom>
                  <a:avLst/>
                  <a:gdLst>
                    <a:gd name="T0" fmla="*/ 2 w 23"/>
                    <a:gd name="T1" fmla="*/ 8 h 25"/>
                    <a:gd name="T2" fmla="*/ 8 w 23"/>
                    <a:gd name="T3" fmla="*/ 0 h 25"/>
                    <a:gd name="T4" fmla="*/ 0 w 23"/>
                    <a:gd name="T5" fmla="*/ 4 h 25"/>
                    <a:gd name="T6" fmla="*/ 8 w 23"/>
                    <a:gd name="T7" fmla="*/ 25 h 25"/>
                    <a:gd name="T8" fmla="*/ 17 w 23"/>
                    <a:gd name="T9" fmla="*/ 21 h 25"/>
                    <a:gd name="T10" fmla="*/ 23 w 23"/>
                    <a:gd name="T11" fmla="*/ 12 h 25"/>
                    <a:gd name="T12" fmla="*/ 17 w 23"/>
                    <a:gd name="T13" fmla="*/ 21 h 25"/>
                    <a:gd name="T14" fmla="*/ 23 w 23"/>
                    <a:gd name="T15" fmla="*/ 14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8 w 23"/>
                    <a:gd name="T21" fmla="*/ 0 h 25"/>
                    <a:gd name="T22" fmla="*/ 2 w 23"/>
                    <a:gd name="T23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8"/>
                      </a:move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25"/>
                      </a:lnTo>
                      <a:lnTo>
                        <a:pt x="17" y="21"/>
                      </a:lnTo>
                      <a:lnTo>
                        <a:pt x="23" y="12"/>
                      </a:lnTo>
                      <a:lnTo>
                        <a:pt x="17" y="21"/>
                      </a:lnTo>
                      <a:lnTo>
                        <a:pt x="23" y="14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8" y="0"/>
                      </a:lnTo>
                      <a:lnTo>
                        <a:pt x="2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5" name="Freeform 1223"/>
                <p:cNvSpPr>
                  <a:spLocks/>
                </p:cNvSpPr>
                <p:nvPr/>
              </p:nvSpPr>
              <p:spPr bwMode="auto">
                <a:xfrm>
                  <a:off x="3063" y="1175"/>
                  <a:ext cx="25" cy="29"/>
                </a:xfrm>
                <a:custGeom>
                  <a:avLst/>
                  <a:gdLst>
                    <a:gd name="T0" fmla="*/ 4 w 25"/>
                    <a:gd name="T1" fmla="*/ 6 h 29"/>
                    <a:gd name="T2" fmla="*/ 4 w 25"/>
                    <a:gd name="T3" fmla="*/ 8 h 29"/>
                    <a:gd name="T4" fmla="*/ 0 w 25"/>
                    <a:gd name="T5" fmla="*/ 25 h 29"/>
                    <a:gd name="T6" fmla="*/ 21 w 25"/>
                    <a:gd name="T7" fmla="*/ 29 h 29"/>
                    <a:gd name="T8" fmla="*/ 25 w 25"/>
                    <a:gd name="T9" fmla="*/ 13 h 29"/>
                    <a:gd name="T10" fmla="*/ 25 w 25"/>
                    <a:gd name="T11" fmla="*/ 15 h 29"/>
                    <a:gd name="T12" fmla="*/ 25 w 25"/>
                    <a:gd name="T13" fmla="*/ 13 h 29"/>
                    <a:gd name="T14" fmla="*/ 23 w 25"/>
                    <a:gd name="T15" fmla="*/ 4 h 29"/>
                    <a:gd name="T16" fmla="*/ 17 w 25"/>
                    <a:gd name="T17" fmla="*/ 0 h 29"/>
                    <a:gd name="T18" fmla="*/ 8 w 25"/>
                    <a:gd name="T19" fmla="*/ 2 h 29"/>
                    <a:gd name="T20" fmla="*/ 4 w 25"/>
                    <a:gd name="T21" fmla="*/ 8 h 29"/>
                    <a:gd name="T22" fmla="*/ 4 w 25"/>
                    <a:gd name="T23" fmla="*/ 6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4" y="6"/>
                      </a:moveTo>
                      <a:lnTo>
                        <a:pt x="4" y="8"/>
                      </a:lnTo>
                      <a:lnTo>
                        <a:pt x="0" y="25"/>
                      </a:lnTo>
                      <a:lnTo>
                        <a:pt x="21" y="29"/>
                      </a:lnTo>
                      <a:lnTo>
                        <a:pt x="25" y="13"/>
                      </a:lnTo>
                      <a:lnTo>
                        <a:pt x="25" y="15"/>
                      </a:lnTo>
                      <a:lnTo>
                        <a:pt x="25" y="13"/>
                      </a:lnTo>
                      <a:lnTo>
                        <a:pt x="23" y="4"/>
                      </a:lnTo>
                      <a:lnTo>
                        <a:pt x="17" y="0"/>
                      </a:lnTo>
                      <a:lnTo>
                        <a:pt x="8" y="2"/>
                      </a:lnTo>
                      <a:lnTo>
                        <a:pt x="4" y="8"/>
                      </a:lnTo>
                      <a:lnTo>
                        <a:pt x="4" y="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6" name="Freeform 1224"/>
                <p:cNvSpPr>
                  <a:spLocks/>
                </p:cNvSpPr>
                <p:nvPr/>
              </p:nvSpPr>
              <p:spPr bwMode="auto">
                <a:xfrm>
                  <a:off x="3067" y="1167"/>
                  <a:ext cx="25" cy="23"/>
                </a:xfrm>
                <a:custGeom>
                  <a:avLst/>
                  <a:gdLst>
                    <a:gd name="T0" fmla="*/ 4 w 25"/>
                    <a:gd name="T1" fmla="*/ 8 h 23"/>
                    <a:gd name="T2" fmla="*/ 4 w 25"/>
                    <a:gd name="T3" fmla="*/ 6 h 23"/>
                    <a:gd name="T4" fmla="*/ 0 w 25"/>
                    <a:gd name="T5" fmla="*/ 14 h 23"/>
                    <a:gd name="T6" fmla="*/ 21 w 25"/>
                    <a:gd name="T7" fmla="*/ 23 h 23"/>
                    <a:gd name="T8" fmla="*/ 25 w 25"/>
                    <a:gd name="T9" fmla="*/ 14 h 23"/>
                    <a:gd name="T10" fmla="*/ 25 w 25"/>
                    <a:gd name="T11" fmla="*/ 12 h 23"/>
                    <a:gd name="T12" fmla="*/ 25 w 25"/>
                    <a:gd name="T13" fmla="*/ 14 h 23"/>
                    <a:gd name="T14" fmla="*/ 25 w 25"/>
                    <a:gd name="T15" fmla="*/ 6 h 23"/>
                    <a:gd name="T16" fmla="*/ 19 w 25"/>
                    <a:gd name="T17" fmla="*/ 0 h 23"/>
                    <a:gd name="T18" fmla="*/ 11 w 25"/>
                    <a:gd name="T19" fmla="*/ 0 h 23"/>
                    <a:gd name="T20" fmla="*/ 4 w 25"/>
                    <a:gd name="T21" fmla="*/ 6 h 23"/>
                    <a:gd name="T22" fmla="*/ 4 w 25"/>
                    <a:gd name="T23" fmla="*/ 8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4" y="8"/>
                      </a:moveTo>
                      <a:lnTo>
                        <a:pt x="4" y="6"/>
                      </a:lnTo>
                      <a:lnTo>
                        <a:pt x="0" y="14"/>
                      </a:lnTo>
                      <a:lnTo>
                        <a:pt x="21" y="23"/>
                      </a:lnTo>
                      <a:lnTo>
                        <a:pt x="25" y="14"/>
                      </a:lnTo>
                      <a:lnTo>
                        <a:pt x="25" y="12"/>
                      </a:lnTo>
                      <a:lnTo>
                        <a:pt x="25" y="14"/>
                      </a:lnTo>
                      <a:lnTo>
                        <a:pt x="25" y="6"/>
                      </a:lnTo>
                      <a:lnTo>
                        <a:pt x="19" y="0"/>
                      </a:lnTo>
                      <a:lnTo>
                        <a:pt x="11" y="0"/>
                      </a:lnTo>
                      <a:lnTo>
                        <a:pt x="4" y="6"/>
                      </a:lnTo>
                      <a:lnTo>
                        <a:pt x="4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7" name="Freeform 1225"/>
                <p:cNvSpPr>
                  <a:spLocks/>
                </p:cNvSpPr>
                <p:nvPr/>
              </p:nvSpPr>
              <p:spPr bwMode="auto">
                <a:xfrm>
                  <a:off x="3071" y="1146"/>
                  <a:ext cx="25" cy="33"/>
                </a:xfrm>
                <a:custGeom>
                  <a:avLst/>
                  <a:gdLst>
                    <a:gd name="T0" fmla="*/ 23 w 25"/>
                    <a:gd name="T1" fmla="*/ 19 h 33"/>
                    <a:gd name="T2" fmla="*/ 5 w 25"/>
                    <a:gd name="T3" fmla="*/ 8 h 33"/>
                    <a:gd name="T4" fmla="*/ 0 w 25"/>
                    <a:gd name="T5" fmla="*/ 29 h 33"/>
                    <a:gd name="T6" fmla="*/ 21 w 25"/>
                    <a:gd name="T7" fmla="*/ 33 h 33"/>
                    <a:gd name="T8" fmla="*/ 25 w 25"/>
                    <a:gd name="T9" fmla="*/ 12 h 33"/>
                    <a:gd name="T10" fmla="*/ 7 w 25"/>
                    <a:gd name="T11" fmla="*/ 2 h 33"/>
                    <a:gd name="T12" fmla="*/ 25 w 25"/>
                    <a:gd name="T13" fmla="*/ 12 h 33"/>
                    <a:gd name="T14" fmla="*/ 23 w 25"/>
                    <a:gd name="T15" fmla="*/ 4 h 33"/>
                    <a:gd name="T16" fmla="*/ 17 w 25"/>
                    <a:gd name="T17" fmla="*/ 0 h 33"/>
                    <a:gd name="T18" fmla="*/ 9 w 25"/>
                    <a:gd name="T19" fmla="*/ 2 h 33"/>
                    <a:gd name="T20" fmla="*/ 5 w 25"/>
                    <a:gd name="T21" fmla="*/ 8 h 33"/>
                    <a:gd name="T22" fmla="*/ 23 w 25"/>
                    <a:gd name="T23" fmla="*/ 19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23" y="19"/>
                      </a:moveTo>
                      <a:lnTo>
                        <a:pt x="5" y="8"/>
                      </a:lnTo>
                      <a:lnTo>
                        <a:pt x="0" y="29"/>
                      </a:lnTo>
                      <a:lnTo>
                        <a:pt x="21" y="33"/>
                      </a:lnTo>
                      <a:lnTo>
                        <a:pt x="25" y="12"/>
                      </a:lnTo>
                      <a:lnTo>
                        <a:pt x="7" y="2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7" y="0"/>
                      </a:lnTo>
                      <a:lnTo>
                        <a:pt x="9" y="2"/>
                      </a:lnTo>
                      <a:lnTo>
                        <a:pt x="5" y="8"/>
                      </a:lnTo>
                      <a:lnTo>
                        <a:pt x="23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8" name="Freeform 1226"/>
                <p:cNvSpPr>
                  <a:spLocks/>
                </p:cNvSpPr>
                <p:nvPr/>
              </p:nvSpPr>
              <p:spPr bwMode="auto">
                <a:xfrm>
                  <a:off x="3065" y="1148"/>
                  <a:ext cx="29" cy="29"/>
                </a:xfrm>
                <a:custGeom>
                  <a:avLst/>
                  <a:gdLst>
                    <a:gd name="T0" fmla="*/ 2 w 29"/>
                    <a:gd name="T1" fmla="*/ 19 h 29"/>
                    <a:gd name="T2" fmla="*/ 21 w 29"/>
                    <a:gd name="T3" fmla="*/ 25 h 29"/>
                    <a:gd name="T4" fmla="*/ 29 w 29"/>
                    <a:gd name="T5" fmla="*/ 17 h 29"/>
                    <a:gd name="T6" fmla="*/ 13 w 29"/>
                    <a:gd name="T7" fmla="*/ 0 h 29"/>
                    <a:gd name="T8" fmla="*/ 4 w 29"/>
                    <a:gd name="T9" fmla="*/ 8 h 29"/>
                    <a:gd name="T10" fmla="*/ 23 w 29"/>
                    <a:gd name="T11" fmla="*/ 15 h 29"/>
                    <a:gd name="T12" fmla="*/ 4 w 29"/>
                    <a:gd name="T13" fmla="*/ 8 h 29"/>
                    <a:gd name="T14" fmla="*/ 0 w 29"/>
                    <a:gd name="T15" fmla="*/ 17 h 29"/>
                    <a:gd name="T16" fmla="*/ 4 w 29"/>
                    <a:gd name="T17" fmla="*/ 25 h 29"/>
                    <a:gd name="T18" fmla="*/ 13 w 29"/>
                    <a:gd name="T19" fmla="*/ 29 h 29"/>
                    <a:gd name="T20" fmla="*/ 21 w 29"/>
                    <a:gd name="T21" fmla="*/ 25 h 29"/>
                    <a:gd name="T22" fmla="*/ 2 w 29"/>
                    <a:gd name="T23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2" y="19"/>
                      </a:moveTo>
                      <a:lnTo>
                        <a:pt x="21" y="25"/>
                      </a:lnTo>
                      <a:lnTo>
                        <a:pt x="29" y="17"/>
                      </a:lnTo>
                      <a:lnTo>
                        <a:pt x="13" y="0"/>
                      </a:lnTo>
                      <a:lnTo>
                        <a:pt x="4" y="8"/>
                      </a:lnTo>
                      <a:lnTo>
                        <a:pt x="23" y="15"/>
                      </a:lnTo>
                      <a:lnTo>
                        <a:pt x="4" y="8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3" y="29"/>
                      </a:lnTo>
                      <a:lnTo>
                        <a:pt x="21" y="25"/>
                      </a:lnTo>
                      <a:lnTo>
                        <a:pt x="2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79" name="Freeform 1227"/>
                <p:cNvSpPr>
                  <a:spLocks/>
                </p:cNvSpPr>
                <p:nvPr/>
              </p:nvSpPr>
              <p:spPr bwMode="auto">
                <a:xfrm>
                  <a:off x="3063" y="1138"/>
                  <a:ext cx="25" cy="29"/>
                </a:xfrm>
                <a:custGeom>
                  <a:avLst/>
                  <a:gdLst>
                    <a:gd name="T0" fmla="*/ 0 w 25"/>
                    <a:gd name="T1" fmla="*/ 10 h 29"/>
                    <a:gd name="T2" fmla="*/ 0 w 25"/>
                    <a:gd name="T3" fmla="*/ 12 h 29"/>
                    <a:gd name="T4" fmla="*/ 4 w 25"/>
                    <a:gd name="T5" fmla="*/ 29 h 29"/>
                    <a:gd name="T6" fmla="*/ 25 w 25"/>
                    <a:gd name="T7" fmla="*/ 25 h 29"/>
                    <a:gd name="T8" fmla="*/ 21 w 25"/>
                    <a:gd name="T9" fmla="*/ 8 h 29"/>
                    <a:gd name="T10" fmla="*/ 21 w 25"/>
                    <a:gd name="T11" fmla="*/ 10 h 29"/>
                    <a:gd name="T12" fmla="*/ 21 w 25"/>
                    <a:gd name="T13" fmla="*/ 8 h 29"/>
                    <a:gd name="T14" fmla="*/ 17 w 25"/>
                    <a:gd name="T15" fmla="*/ 2 h 29"/>
                    <a:gd name="T16" fmla="*/ 8 w 25"/>
                    <a:gd name="T17" fmla="*/ 0 h 29"/>
                    <a:gd name="T18" fmla="*/ 2 w 25"/>
                    <a:gd name="T19" fmla="*/ 4 h 29"/>
                    <a:gd name="T20" fmla="*/ 0 w 25"/>
                    <a:gd name="T21" fmla="*/ 12 h 29"/>
                    <a:gd name="T22" fmla="*/ 0 w 25"/>
                    <a:gd name="T23" fmla="*/ 1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0" y="10"/>
                      </a:moveTo>
                      <a:lnTo>
                        <a:pt x="0" y="12"/>
                      </a:lnTo>
                      <a:lnTo>
                        <a:pt x="4" y="29"/>
                      </a:lnTo>
                      <a:lnTo>
                        <a:pt x="25" y="25"/>
                      </a:lnTo>
                      <a:lnTo>
                        <a:pt x="21" y="8"/>
                      </a:lnTo>
                      <a:lnTo>
                        <a:pt x="21" y="10"/>
                      </a:lnTo>
                      <a:lnTo>
                        <a:pt x="21" y="8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0" name="Freeform 1228"/>
                <p:cNvSpPr>
                  <a:spLocks/>
                </p:cNvSpPr>
                <p:nvPr/>
              </p:nvSpPr>
              <p:spPr bwMode="auto">
                <a:xfrm>
                  <a:off x="3063" y="1110"/>
                  <a:ext cx="25" cy="38"/>
                </a:xfrm>
                <a:custGeom>
                  <a:avLst/>
                  <a:gdLst>
                    <a:gd name="T0" fmla="*/ 15 w 25"/>
                    <a:gd name="T1" fmla="*/ 0 h 38"/>
                    <a:gd name="T2" fmla="*/ 4 w 25"/>
                    <a:gd name="T3" fmla="*/ 13 h 38"/>
                    <a:gd name="T4" fmla="*/ 0 w 25"/>
                    <a:gd name="T5" fmla="*/ 38 h 38"/>
                    <a:gd name="T6" fmla="*/ 21 w 25"/>
                    <a:gd name="T7" fmla="*/ 38 h 38"/>
                    <a:gd name="T8" fmla="*/ 25 w 25"/>
                    <a:gd name="T9" fmla="*/ 13 h 38"/>
                    <a:gd name="T10" fmla="*/ 15 w 25"/>
                    <a:gd name="T11" fmla="*/ 25 h 38"/>
                    <a:gd name="T12" fmla="*/ 25 w 25"/>
                    <a:gd name="T13" fmla="*/ 13 h 38"/>
                    <a:gd name="T14" fmla="*/ 21 w 25"/>
                    <a:gd name="T15" fmla="*/ 7 h 38"/>
                    <a:gd name="T16" fmla="*/ 15 w 25"/>
                    <a:gd name="T17" fmla="*/ 2 h 38"/>
                    <a:gd name="T18" fmla="*/ 8 w 25"/>
                    <a:gd name="T19" fmla="*/ 7 h 38"/>
                    <a:gd name="T20" fmla="*/ 4 w 25"/>
                    <a:gd name="T21" fmla="*/ 13 h 38"/>
                    <a:gd name="T22" fmla="*/ 15 w 25"/>
                    <a:gd name="T23" fmla="*/ 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8">
                      <a:moveTo>
                        <a:pt x="15" y="0"/>
                      </a:moveTo>
                      <a:lnTo>
                        <a:pt x="4" y="13"/>
                      </a:lnTo>
                      <a:lnTo>
                        <a:pt x="0" y="38"/>
                      </a:lnTo>
                      <a:lnTo>
                        <a:pt x="21" y="38"/>
                      </a:lnTo>
                      <a:lnTo>
                        <a:pt x="25" y="13"/>
                      </a:lnTo>
                      <a:lnTo>
                        <a:pt x="15" y="25"/>
                      </a:lnTo>
                      <a:lnTo>
                        <a:pt x="25" y="13"/>
                      </a:lnTo>
                      <a:lnTo>
                        <a:pt x="21" y="7"/>
                      </a:lnTo>
                      <a:lnTo>
                        <a:pt x="15" y="2"/>
                      </a:lnTo>
                      <a:lnTo>
                        <a:pt x="8" y="7"/>
                      </a:lnTo>
                      <a:lnTo>
                        <a:pt x="4" y="13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1" name="Freeform 1229"/>
                <p:cNvSpPr>
                  <a:spLocks/>
                </p:cNvSpPr>
                <p:nvPr/>
              </p:nvSpPr>
              <p:spPr bwMode="auto">
                <a:xfrm>
                  <a:off x="3078" y="1110"/>
                  <a:ext cx="21" cy="25"/>
                </a:xfrm>
                <a:custGeom>
                  <a:avLst/>
                  <a:gdLst>
                    <a:gd name="T0" fmla="*/ 0 w 21"/>
                    <a:gd name="T1" fmla="*/ 5 h 25"/>
                    <a:gd name="T2" fmla="*/ 8 w 21"/>
                    <a:gd name="T3" fmla="*/ 0 h 25"/>
                    <a:gd name="T4" fmla="*/ 0 w 21"/>
                    <a:gd name="T5" fmla="*/ 0 h 25"/>
                    <a:gd name="T6" fmla="*/ 0 w 21"/>
                    <a:gd name="T7" fmla="*/ 25 h 25"/>
                    <a:gd name="T8" fmla="*/ 8 w 21"/>
                    <a:gd name="T9" fmla="*/ 25 h 25"/>
                    <a:gd name="T10" fmla="*/ 16 w 21"/>
                    <a:gd name="T11" fmla="*/ 21 h 25"/>
                    <a:gd name="T12" fmla="*/ 8 w 21"/>
                    <a:gd name="T13" fmla="*/ 25 h 25"/>
                    <a:gd name="T14" fmla="*/ 18 w 21"/>
                    <a:gd name="T15" fmla="*/ 21 h 25"/>
                    <a:gd name="T16" fmla="*/ 21 w 21"/>
                    <a:gd name="T17" fmla="*/ 13 h 25"/>
                    <a:gd name="T18" fmla="*/ 18 w 21"/>
                    <a:gd name="T19" fmla="*/ 5 h 25"/>
                    <a:gd name="T20" fmla="*/ 8 w 21"/>
                    <a:gd name="T21" fmla="*/ 0 h 25"/>
                    <a:gd name="T22" fmla="*/ 0 w 21"/>
                    <a:gd name="T23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0" y="5"/>
                      </a:move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8" y="25"/>
                      </a:lnTo>
                      <a:lnTo>
                        <a:pt x="16" y="21"/>
                      </a:lnTo>
                      <a:lnTo>
                        <a:pt x="8" y="25"/>
                      </a:lnTo>
                      <a:lnTo>
                        <a:pt x="18" y="21"/>
                      </a:lnTo>
                      <a:lnTo>
                        <a:pt x="21" y="13"/>
                      </a:lnTo>
                      <a:lnTo>
                        <a:pt x="18" y="5"/>
                      </a:lnTo>
                      <a:lnTo>
                        <a:pt x="8" y="0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2" name="Freeform 1230"/>
                <p:cNvSpPr>
                  <a:spLocks/>
                </p:cNvSpPr>
                <p:nvPr/>
              </p:nvSpPr>
              <p:spPr bwMode="auto">
                <a:xfrm>
                  <a:off x="3078" y="1100"/>
                  <a:ext cx="31" cy="31"/>
                </a:xfrm>
                <a:custGeom>
                  <a:avLst/>
                  <a:gdLst>
                    <a:gd name="T0" fmla="*/ 31 w 31"/>
                    <a:gd name="T1" fmla="*/ 12 h 31"/>
                    <a:gd name="T2" fmla="*/ 10 w 31"/>
                    <a:gd name="T3" fmla="*/ 4 h 31"/>
                    <a:gd name="T4" fmla="*/ 0 w 31"/>
                    <a:gd name="T5" fmla="*/ 15 h 31"/>
                    <a:gd name="T6" fmla="*/ 16 w 31"/>
                    <a:gd name="T7" fmla="*/ 31 h 31"/>
                    <a:gd name="T8" fmla="*/ 27 w 31"/>
                    <a:gd name="T9" fmla="*/ 21 h 31"/>
                    <a:gd name="T10" fmla="*/ 6 w 31"/>
                    <a:gd name="T11" fmla="*/ 12 h 31"/>
                    <a:gd name="T12" fmla="*/ 27 w 31"/>
                    <a:gd name="T13" fmla="*/ 21 h 31"/>
                    <a:gd name="T14" fmla="*/ 31 w 31"/>
                    <a:gd name="T15" fmla="*/ 12 h 31"/>
                    <a:gd name="T16" fmla="*/ 27 w 31"/>
                    <a:gd name="T17" fmla="*/ 4 h 31"/>
                    <a:gd name="T18" fmla="*/ 18 w 31"/>
                    <a:gd name="T19" fmla="*/ 0 h 31"/>
                    <a:gd name="T20" fmla="*/ 10 w 31"/>
                    <a:gd name="T21" fmla="*/ 4 h 31"/>
                    <a:gd name="T22" fmla="*/ 31 w 31"/>
                    <a:gd name="T23" fmla="*/ 12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1">
                      <a:moveTo>
                        <a:pt x="31" y="12"/>
                      </a:moveTo>
                      <a:lnTo>
                        <a:pt x="10" y="4"/>
                      </a:lnTo>
                      <a:lnTo>
                        <a:pt x="0" y="15"/>
                      </a:lnTo>
                      <a:lnTo>
                        <a:pt x="16" y="31"/>
                      </a:lnTo>
                      <a:lnTo>
                        <a:pt x="27" y="21"/>
                      </a:lnTo>
                      <a:lnTo>
                        <a:pt x="6" y="12"/>
                      </a:lnTo>
                      <a:lnTo>
                        <a:pt x="27" y="21"/>
                      </a:lnTo>
                      <a:lnTo>
                        <a:pt x="31" y="12"/>
                      </a:lnTo>
                      <a:lnTo>
                        <a:pt x="27" y="4"/>
                      </a:lnTo>
                      <a:lnTo>
                        <a:pt x="18" y="0"/>
                      </a:lnTo>
                      <a:lnTo>
                        <a:pt x="10" y="4"/>
                      </a:lnTo>
                      <a:lnTo>
                        <a:pt x="31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3" name="Freeform 1231"/>
                <p:cNvSpPr>
                  <a:spLocks/>
                </p:cNvSpPr>
                <p:nvPr/>
              </p:nvSpPr>
              <p:spPr bwMode="auto">
                <a:xfrm>
                  <a:off x="3084" y="1112"/>
                  <a:ext cx="25" cy="23"/>
                </a:xfrm>
                <a:custGeom>
                  <a:avLst/>
                  <a:gdLst>
                    <a:gd name="T0" fmla="*/ 12 w 25"/>
                    <a:gd name="T1" fmla="*/ 0 h 23"/>
                    <a:gd name="T2" fmla="*/ 25 w 25"/>
                    <a:gd name="T3" fmla="*/ 11 h 23"/>
                    <a:gd name="T4" fmla="*/ 25 w 25"/>
                    <a:gd name="T5" fmla="*/ 0 h 23"/>
                    <a:gd name="T6" fmla="*/ 0 w 25"/>
                    <a:gd name="T7" fmla="*/ 0 h 23"/>
                    <a:gd name="T8" fmla="*/ 0 w 25"/>
                    <a:gd name="T9" fmla="*/ 11 h 23"/>
                    <a:gd name="T10" fmla="*/ 12 w 25"/>
                    <a:gd name="T11" fmla="*/ 21 h 23"/>
                    <a:gd name="T12" fmla="*/ 0 w 25"/>
                    <a:gd name="T13" fmla="*/ 11 h 23"/>
                    <a:gd name="T14" fmla="*/ 4 w 25"/>
                    <a:gd name="T15" fmla="*/ 19 h 23"/>
                    <a:gd name="T16" fmla="*/ 12 w 25"/>
                    <a:gd name="T17" fmla="*/ 23 h 23"/>
                    <a:gd name="T18" fmla="*/ 21 w 25"/>
                    <a:gd name="T19" fmla="*/ 19 h 23"/>
                    <a:gd name="T20" fmla="*/ 25 w 25"/>
                    <a:gd name="T21" fmla="*/ 11 h 23"/>
                    <a:gd name="T22" fmla="*/ 12 w 25"/>
                    <a:gd name="T2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12" y="0"/>
                      </a:moveTo>
                      <a:lnTo>
                        <a:pt x="25" y="11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21"/>
                      </a:lnTo>
                      <a:lnTo>
                        <a:pt x="0" y="11"/>
                      </a:lnTo>
                      <a:lnTo>
                        <a:pt x="4" y="19"/>
                      </a:lnTo>
                      <a:lnTo>
                        <a:pt x="12" y="23"/>
                      </a:lnTo>
                      <a:lnTo>
                        <a:pt x="21" y="19"/>
                      </a:lnTo>
                      <a:lnTo>
                        <a:pt x="25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4" name="Freeform 1232"/>
                <p:cNvSpPr>
                  <a:spLocks/>
                </p:cNvSpPr>
                <p:nvPr/>
              </p:nvSpPr>
              <p:spPr bwMode="auto">
                <a:xfrm>
                  <a:off x="3096" y="1110"/>
                  <a:ext cx="32" cy="23"/>
                </a:xfrm>
                <a:custGeom>
                  <a:avLst/>
                  <a:gdLst>
                    <a:gd name="T0" fmla="*/ 30 w 32"/>
                    <a:gd name="T1" fmla="*/ 17 h 23"/>
                    <a:gd name="T2" fmla="*/ 21 w 32"/>
                    <a:gd name="T3" fmla="*/ 0 h 23"/>
                    <a:gd name="T4" fmla="*/ 0 w 32"/>
                    <a:gd name="T5" fmla="*/ 2 h 23"/>
                    <a:gd name="T6" fmla="*/ 0 w 32"/>
                    <a:gd name="T7" fmla="*/ 23 h 23"/>
                    <a:gd name="T8" fmla="*/ 21 w 32"/>
                    <a:gd name="T9" fmla="*/ 21 h 23"/>
                    <a:gd name="T10" fmla="*/ 13 w 32"/>
                    <a:gd name="T11" fmla="*/ 5 h 23"/>
                    <a:gd name="T12" fmla="*/ 21 w 32"/>
                    <a:gd name="T13" fmla="*/ 21 h 23"/>
                    <a:gd name="T14" fmla="*/ 28 w 32"/>
                    <a:gd name="T15" fmla="*/ 17 h 23"/>
                    <a:gd name="T16" fmla="*/ 32 w 32"/>
                    <a:gd name="T17" fmla="*/ 11 h 23"/>
                    <a:gd name="T18" fmla="*/ 28 w 32"/>
                    <a:gd name="T19" fmla="*/ 5 h 23"/>
                    <a:gd name="T20" fmla="*/ 21 w 32"/>
                    <a:gd name="T21" fmla="*/ 0 h 23"/>
                    <a:gd name="T22" fmla="*/ 30 w 32"/>
                    <a:gd name="T23" fmla="*/ 17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3">
                      <a:moveTo>
                        <a:pt x="30" y="17"/>
                      </a:moveTo>
                      <a:lnTo>
                        <a:pt x="21" y="0"/>
                      </a:lnTo>
                      <a:lnTo>
                        <a:pt x="0" y="2"/>
                      </a:lnTo>
                      <a:lnTo>
                        <a:pt x="0" y="23"/>
                      </a:lnTo>
                      <a:lnTo>
                        <a:pt x="21" y="21"/>
                      </a:lnTo>
                      <a:lnTo>
                        <a:pt x="13" y="5"/>
                      </a:lnTo>
                      <a:lnTo>
                        <a:pt x="21" y="21"/>
                      </a:lnTo>
                      <a:lnTo>
                        <a:pt x="28" y="17"/>
                      </a:lnTo>
                      <a:lnTo>
                        <a:pt x="32" y="11"/>
                      </a:lnTo>
                      <a:lnTo>
                        <a:pt x="28" y="5"/>
                      </a:lnTo>
                      <a:lnTo>
                        <a:pt x="21" y="0"/>
                      </a:lnTo>
                      <a:lnTo>
                        <a:pt x="30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5" name="Freeform 1233"/>
                <p:cNvSpPr>
                  <a:spLocks/>
                </p:cNvSpPr>
                <p:nvPr/>
              </p:nvSpPr>
              <p:spPr bwMode="auto">
                <a:xfrm>
                  <a:off x="3103" y="1115"/>
                  <a:ext cx="23" cy="23"/>
                </a:xfrm>
                <a:custGeom>
                  <a:avLst/>
                  <a:gdLst>
                    <a:gd name="T0" fmla="*/ 4 w 23"/>
                    <a:gd name="T1" fmla="*/ 4 h 23"/>
                    <a:gd name="T2" fmla="*/ 19 w 23"/>
                    <a:gd name="T3" fmla="*/ 18 h 23"/>
                    <a:gd name="T4" fmla="*/ 23 w 23"/>
                    <a:gd name="T5" fmla="*/ 12 h 23"/>
                    <a:gd name="T6" fmla="*/ 6 w 23"/>
                    <a:gd name="T7" fmla="*/ 0 h 23"/>
                    <a:gd name="T8" fmla="*/ 2 w 23"/>
                    <a:gd name="T9" fmla="*/ 6 h 23"/>
                    <a:gd name="T10" fmla="*/ 16 w 23"/>
                    <a:gd name="T11" fmla="*/ 20 h 23"/>
                    <a:gd name="T12" fmla="*/ 2 w 23"/>
                    <a:gd name="T13" fmla="*/ 6 h 23"/>
                    <a:gd name="T14" fmla="*/ 0 w 23"/>
                    <a:gd name="T15" fmla="*/ 14 h 23"/>
                    <a:gd name="T16" fmla="*/ 4 w 23"/>
                    <a:gd name="T17" fmla="*/ 20 h 23"/>
                    <a:gd name="T18" fmla="*/ 12 w 23"/>
                    <a:gd name="T19" fmla="*/ 23 h 23"/>
                    <a:gd name="T20" fmla="*/ 19 w 23"/>
                    <a:gd name="T21" fmla="*/ 18 h 23"/>
                    <a:gd name="T22" fmla="*/ 4 w 23"/>
                    <a:gd name="T23" fmla="*/ 4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3">
                      <a:moveTo>
                        <a:pt x="4" y="4"/>
                      </a:moveTo>
                      <a:lnTo>
                        <a:pt x="19" y="18"/>
                      </a:lnTo>
                      <a:lnTo>
                        <a:pt x="23" y="12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16" y="2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4" y="20"/>
                      </a:lnTo>
                      <a:lnTo>
                        <a:pt x="12" y="23"/>
                      </a:lnTo>
                      <a:lnTo>
                        <a:pt x="19" y="18"/>
                      </a:lnTo>
                      <a:lnTo>
                        <a:pt x="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6" name="Freeform 1234"/>
                <p:cNvSpPr>
                  <a:spLocks/>
                </p:cNvSpPr>
                <p:nvPr/>
              </p:nvSpPr>
              <p:spPr bwMode="auto">
                <a:xfrm>
                  <a:off x="3107" y="1106"/>
                  <a:ext cx="29" cy="29"/>
                </a:xfrm>
                <a:custGeom>
                  <a:avLst/>
                  <a:gdLst>
                    <a:gd name="T0" fmla="*/ 8 w 29"/>
                    <a:gd name="T1" fmla="*/ 13 h 29"/>
                    <a:gd name="T2" fmla="*/ 12 w 29"/>
                    <a:gd name="T3" fmla="*/ 2 h 29"/>
                    <a:gd name="T4" fmla="*/ 0 w 29"/>
                    <a:gd name="T5" fmla="*/ 13 h 29"/>
                    <a:gd name="T6" fmla="*/ 12 w 29"/>
                    <a:gd name="T7" fmla="*/ 29 h 29"/>
                    <a:gd name="T8" fmla="*/ 25 w 29"/>
                    <a:gd name="T9" fmla="*/ 19 h 29"/>
                    <a:gd name="T10" fmla="*/ 29 w 29"/>
                    <a:gd name="T11" fmla="*/ 9 h 29"/>
                    <a:gd name="T12" fmla="*/ 25 w 29"/>
                    <a:gd name="T13" fmla="*/ 19 h 29"/>
                    <a:gd name="T14" fmla="*/ 29 w 29"/>
                    <a:gd name="T15" fmla="*/ 11 h 29"/>
                    <a:gd name="T16" fmla="*/ 27 w 29"/>
                    <a:gd name="T17" fmla="*/ 4 h 29"/>
                    <a:gd name="T18" fmla="*/ 21 w 29"/>
                    <a:gd name="T19" fmla="*/ 0 h 29"/>
                    <a:gd name="T20" fmla="*/ 12 w 29"/>
                    <a:gd name="T21" fmla="*/ 2 h 29"/>
                    <a:gd name="T22" fmla="*/ 8 w 29"/>
                    <a:gd name="T23" fmla="*/ 1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8" y="13"/>
                      </a:moveTo>
                      <a:lnTo>
                        <a:pt x="12" y="2"/>
                      </a:lnTo>
                      <a:lnTo>
                        <a:pt x="0" y="13"/>
                      </a:lnTo>
                      <a:lnTo>
                        <a:pt x="12" y="29"/>
                      </a:lnTo>
                      <a:lnTo>
                        <a:pt x="25" y="19"/>
                      </a:lnTo>
                      <a:lnTo>
                        <a:pt x="29" y="9"/>
                      </a:lnTo>
                      <a:lnTo>
                        <a:pt x="25" y="19"/>
                      </a:lnTo>
                      <a:lnTo>
                        <a:pt x="29" y="11"/>
                      </a:lnTo>
                      <a:lnTo>
                        <a:pt x="27" y="4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8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7" name="Freeform 1235"/>
                <p:cNvSpPr>
                  <a:spLocks/>
                </p:cNvSpPr>
                <p:nvPr/>
              </p:nvSpPr>
              <p:spPr bwMode="auto">
                <a:xfrm>
                  <a:off x="3111" y="1087"/>
                  <a:ext cx="25" cy="32"/>
                </a:xfrm>
                <a:custGeom>
                  <a:avLst/>
                  <a:gdLst>
                    <a:gd name="T0" fmla="*/ 11 w 25"/>
                    <a:gd name="T1" fmla="*/ 0 h 32"/>
                    <a:gd name="T2" fmla="*/ 0 w 25"/>
                    <a:gd name="T3" fmla="*/ 15 h 32"/>
                    <a:gd name="T4" fmla="*/ 4 w 25"/>
                    <a:gd name="T5" fmla="*/ 32 h 32"/>
                    <a:gd name="T6" fmla="*/ 25 w 25"/>
                    <a:gd name="T7" fmla="*/ 28 h 32"/>
                    <a:gd name="T8" fmla="*/ 21 w 25"/>
                    <a:gd name="T9" fmla="*/ 11 h 32"/>
                    <a:gd name="T10" fmla="*/ 11 w 25"/>
                    <a:gd name="T11" fmla="*/ 25 h 32"/>
                    <a:gd name="T12" fmla="*/ 21 w 25"/>
                    <a:gd name="T13" fmla="*/ 11 h 32"/>
                    <a:gd name="T14" fmla="*/ 17 w 25"/>
                    <a:gd name="T15" fmla="*/ 5 h 32"/>
                    <a:gd name="T16" fmla="*/ 8 w 25"/>
                    <a:gd name="T17" fmla="*/ 3 h 32"/>
                    <a:gd name="T18" fmla="*/ 2 w 25"/>
                    <a:gd name="T19" fmla="*/ 7 h 32"/>
                    <a:gd name="T20" fmla="*/ 0 w 25"/>
                    <a:gd name="T21" fmla="*/ 15 h 32"/>
                    <a:gd name="T22" fmla="*/ 11 w 25"/>
                    <a:gd name="T23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2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4" y="32"/>
                      </a:lnTo>
                      <a:lnTo>
                        <a:pt x="25" y="28"/>
                      </a:lnTo>
                      <a:lnTo>
                        <a:pt x="21" y="11"/>
                      </a:lnTo>
                      <a:lnTo>
                        <a:pt x="11" y="25"/>
                      </a:lnTo>
                      <a:lnTo>
                        <a:pt x="21" y="11"/>
                      </a:lnTo>
                      <a:lnTo>
                        <a:pt x="17" y="5"/>
                      </a:lnTo>
                      <a:lnTo>
                        <a:pt x="8" y="3"/>
                      </a:lnTo>
                      <a:lnTo>
                        <a:pt x="2" y="7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8" name="Freeform 1236"/>
                <p:cNvSpPr>
                  <a:spLocks/>
                </p:cNvSpPr>
                <p:nvPr/>
              </p:nvSpPr>
              <p:spPr bwMode="auto">
                <a:xfrm>
                  <a:off x="3122" y="1087"/>
                  <a:ext cx="27" cy="25"/>
                </a:xfrm>
                <a:custGeom>
                  <a:avLst/>
                  <a:gdLst>
                    <a:gd name="T0" fmla="*/ 6 w 27"/>
                    <a:gd name="T1" fmla="*/ 19 h 25"/>
                    <a:gd name="T2" fmla="*/ 14 w 27"/>
                    <a:gd name="T3" fmla="*/ 0 h 25"/>
                    <a:gd name="T4" fmla="*/ 0 w 27"/>
                    <a:gd name="T5" fmla="*/ 0 h 25"/>
                    <a:gd name="T6" fmla="*/ 0 w 27"/>
                    <a:gd name="T7" fmla="*/ 25 h 25"/>
                    <a:gd name="T8" fmla="*/ 14 w 27"/>
                    <a:gd name="T9" fmla="*/ 25 h 25"/>
                    <a:gd name="T10" fmla="*/ 23 w 27"/>
                    <a:gd name="T11" fmla="*/ 7 h 25"/>
                    <a:gd name="T12" fmla="*/ 14 w 27"/>
                    <a:gd name="T13" fmla="*/ 25 h 25"/>
                    <a:gd name="T14" fmla="*/ 25 w 27"/>
                    <a:gd name="T15" fmla="*/ 21 h 25"/>
                    <a:gd name="T16" fmla="*/ 27 w 27"/>
                    <a:gd name="T17" fmla="*/ 13 h 25"/>
                    <a:gd name="T18" fmla="*/ 25 w 27"/>
                    <a:gd name="T19" fmla="*/ 5 h 25"/>
                    <a:gd name="T20" fmla="*/ 14 w 27"/>
                    <a:gd name="T21" fmla="*/ 0 h 25"/>
                    <a:gd name="T22" fmla="*/ 6 w 27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6" y="19"/>
                      </a:move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4" y="25"/>
                      </a:lnTo>
                      <a:lnTo>
                        <a:pt x="23" y="7"/>
                      </a:lnTo>
                      <a:lnTo>
                        <a:pt x="14" y="25"/>
                      </a:lnTo>
                      <a:lnTo>
                        <a:pt x="25" y="21"/>
                      </a:lnTo>
                      <a:lnTo>
                        <a:pt x="27" y="13"/>
                      </a:lnTo>
                      <a:lnTo>
                        <a:pt x="25" y="5"/>
                      </a:lnTo>
                      <a:lnTo>
                        <a:pt x="14" y="0"/>
                      </a:lnTo>
                      <a:lnTo>
                        <a:pt x="6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89" name="Freeform 1237"/>
                <p:cNvSpPr>
                  <a:spLocks/>
                </p:cNvSpPr>
                <p:nvPr/>
              </p:nvSpPr>
              <p:spPr bwMode="auto">
                <a:xfrm>
                  <a:off x="3111" y="1073"/>
                  <a:ext cx="34" cy="33"/>
                </a:xfrm>
                <a:custGeom>
                  <a:avLst/>
                  <a:gdLst>
                    <a:gd name="T0" fmla="*/ 6 w 34"/>
                    <a:gd name="T1" fmla="*/ 0 h 33"/>
                    <a:gd name="T2" fmla="*/ 2 w 34"/>
                    <a:gd name="T3" fmla="*/ 17 h 33"/>
                    <a:gd name="T4" fmla="*/ 17 w 34"/>
                    <a:gd name="T5" fmla="*/ 33 h 33"/>
                    <a:gd name="T6" fmla="*/ 34 w 34"/>
                    <a:gd name="T7" fmla="*/ 21 h 33"/>
                    <a:gd name="T8" fmla="*/ 19 w 34"/>
                    <a:gd name="T9" fmla="*/ 4 h 33"/>
                    <a:gd name="T10" fmla="*/ 15 w 34"/>
                    <a:gd name="T11" fmla="*/ 21 h 33"/>
                    <a:gd name="T12" fmla="*/ 19 w 34"/>
                    <a:gd name="T13" fmla="*/ 4 h 33"/>
                    <a:gd name="T14" fmla="*/ 13 w 34"/>
                    <a:gd name="T15" fmla="*/ 0 h 33"/>
                    <a:gd name="T16" fmla="*/ 4 w 34"/>
                    <a:gd name="T17" fmla="*/ 2 h 33"/>
                    <a:gd name="T18" fmla="*/ 0 w 34"/>
                    <a:gd name="T19" fmla="*/ 8 h 33"/>
                    <a:gd name="T20" fmla="*/ 2 w 34"/>
                    <a:gd name="T21" fmla="*/ 17 h 33"/>
                    <a:gd name="T22" fmla="*/ 6 w 34"/>
                    <a:gd name="T23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3">
                      <a:moveTo>
                        <a:pt x="6" y="0"/>
                      </a:moveTo>
                      <a:lnTo>
                        <a:pt x="2" y="17"/>
                      </a:lnTo>
                      <a:lnTo>
                        <a:pt x="17" y="33"/>
                      </a:lnTo>
                      <a:lnTo>
                        <a:pt x="34" y="21"/>
                      </a:lnTo>
                      <a:lnTo>
                        <a:pt x="19" y="4"/>
                      </a:lnTo>
                      <a:lnTo>
                        <a:pt x="15" y="21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7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0" name="Freeform 1238"/>
                <p:cNvSpPr>
                  <a:spLocks/>
                </p:cNvSpPr>
                <p:nvPr/>
              </p:nvSpPr>
              <p:spPr bwMode="auto">
                <a:xfrm>
                  <a:off x="3117" y="1069"/>
                  <a:ext cx="23" cy="25"/>
                </a:xfrm>
                <a:custGeom>
                  <a:avLst/>
                  <a:gdLst>
                    <a:gd name="T0" fmla="*/ 5 w 23"/>
                    <a:gd name="T1" fmla="*/ 2 h 25"/>
                    <a:gd name="T2" fmla="*/ 9 w 23"/>
                    <a:gd name="T3" fmla="*/ 0 h 25"/>
                    <a:gd name="T4" fmla="*/ 0 w 23"/>
                    <a:gd name="T5" fmla="*/ 4 h 25"/>
                    <a:gd name="T6" fmla="*/ 9 w 23"/>
                    <a:gd name="T7" fmla="*/ 25 h 25"/>
                    <a:gd name="T8" fmla="*/ 17 w 23"/>
                    <a:gd name="T9" fmla="*/ 21 h 25"/>
                    <a:gd name="T10" fmla="*/ 21 w 23"/>
                    <a:gd name="T11" fmla="*/ 18 h 25"/>
                    <a:gd name="T12" fmla="*/ 17 w 23"/>
                    <a:gd name="T13" fmla="*/ 21 h 25"/>
                    <a:gd name="T14" fmla="*/ 23 w 23"/>
                    <a:gd name="T15" fmla="*/ 14 h 25"/>
                    <a:gd name="T16" fmla="*/ 23 w 23"/>
                    <a:gd name="T17" fmla="*/ 6 h 25"/>
                    <a:gd name="T18" fmla="*/ 17 w 23"/>
                    <a:gd name="T19" fmla="*/ 0 h 25"/>
                    <a:gd name="T20" fmla="*/ 9 w 23"/>
                    <a:gd name="T21" fmla="*/ 0 h 25"/>
                    <a:gd name="T22" fmla="*/ 5 w 23"/>
                    <a:gd name="T23" fmla="*/ 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5" y="2"/>
                      </a:moveTo>
                      <a:lnTo>
                        <a:pt x="9" y="0"/>
                      </a:lnTo>
                      <a:lnTo>
                        <a:pt x="0" y="4"/>
                      </a:lnTo>
                      <a:lnTo>
                        <a:pt x="9" y="25"/>
                      </a:lnTo>
                      <a:lnTo>
                        <a:pt x="17" y="21"/>
                      </a:lnTo>
                      <a:lnTo>
                        <a:pt x="21" y="18"/>
                      </a:lnTo>
                      <a:lnTo>
                        <a:pt x="17" y="21"/>
                      </a:lnTo>
                      <a:lnTo>
                        <a:pt x="23" y="14"/>
                      </a:lnTo>
                      <a:lnTo>
                        <a:pt x="23" y="6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1" name="Freeform 1239"/>
                <p:cNvSpPr>
                  <a:spLocks/>
                </p:cNvSpPr>
                <p:nvPr/>
              </p:nvSpPr>
              <p:spPr bwMode="auto">
                <a:xfrm>
                  <a:off x="3122" y="1046"/>
                  <a:ext cx="39" cy="41"/>
                </a:xfrm>
                <a:custGeom>
                  <a:avLst/>
                  <a:gdLst>
                    <a:gd name="T0" fmla="*/ 16 w 39"/>
                    <a:gd name="T1" fmla="*/ 8 h 41"/>
                    <a:gd name="T2" fmla="*/ 18 w 39"/>
                    <a:gd name="T3" fmla="*/ 4 h 41"/>
                    <a:gd name="T4" fmla="*/ 0 w 39"/>
                    <a:gd name="T5" fmla="*/ 25 h 41"/>
                    <a:gd name="T6" fmla="*/ 16 w 39"/>
                    <a:gd name="T7" fmla="*/ 41 h 41"/>
                    <a:gd name="T8" fmla="*/ 35 w 39"/>
                    <a:gd name="T9" fmla="*/ 21 h 41"/>
                    <a:gd name="T10" fmla="*/ 37 w 39"/>
                    <a:gd name="T11" fmla="*/ 16 h 41"/>
                    <a:gd name="T12" fmla="*/ 35 w 39"/>
                    <a:gd name="T13" fmla="*/ 21 h 41"/>
                    <a:gd name="T14" fmla="*/ 39 w 39"/>
                    <a:gd name="T15" fmla="*/ 12 h 41"/>
                    <a:gd name="T16" fmla="*/ 35 w 39"/>
                    <a:gd name="T17" fmla="*/ 4 h 41"/>
                    <a:gd name="T18" fmla="*/ 27 w 39"/>
                    <a:gd name="T19" fmla="*/ 0 h 41"/>
                    <a:gd name="T20" fmla="*/ 18 w 39"/>
                    <a:gd name="T21" fmla="*/ 4 h 41"/>
                    <a:gd name="T22" fmla="*/ 16 w 39"/>
                    <a:gd name="T23" fmla="*/ 8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" h="41">
                      <a:moveTo>
                        <a:pt x="16" y="8"/>
                      </a:moveTo>
                      <a:lnTo>
                        <a:pt x="18" y="4"/>
                      </a:lnTo>
                      <a:lnTo>
                        <a:pt x="0" y="25"/>
                      </a:lnTo>
                      <a:lnTo>
                        <a:pt x="16" y="41"/>
                      </a:lnTo>
                      <a:lnTo>
                        <a:pt x="35" y="21"/>
                      </a:lnTo>
                      <a:lnTo>
                        <a:pt x="37" y="16"/>
                      </a:lnTo>
                      <a:lnTo>
                        <a:pt x="35" y="21"/>
                      </a:lnTo>
                      <a:lnTo>
                        <a:pt x="39" y="12"/>
                      </a:lnTo>
                      <a:lnTo>
                        <a:pt x="35" y="4"/>
                      </a:lnTo>
                      <a:lnTo>
                        <a:pt x="27" y="0"/>
                      </a:lnTo>
                      <a:lnTo>
                        <a:pt x="18" y="4"/>
                      </a:ln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2" name="Freeform 1240"/>
                <p:cNvSpPr>
                  <a:spLocks/>
                </p:cNvSpPr>
                <p:nvPr/>
              </p:nvSpPr>
              <p:spPr bwMode="auto">
                <a:xfrm>
                  <a:off x="3138" y="1031"/>
                  <a:ext cx="30" cy="31"/>
                </a:xfrm>
                <a:custGeom>
                  <a:avLst/>
                  <a:gdLst>
                    <a:gd name="T0" fmla="*/ 11 w 30"/>
                    <a:gd name="T1" fmla="*/ 17 h 31"/>
                    <a:gd name="T2" fmla="*/ 9 w 30"/>
                    <a:gd name="T3" fmla="*/ 6 h 31"/>
                    <a:gd name="T4" fmla="*/ 0 w 30"/>
                    <a:gd name="T5" fmla="*/ 23 h 31"/>
                    <a:gd name="T6" fmla="*/ 21 w 30"/>
                    <a:gd name="T7" fmla="*/ 31 h 31"/>
                    <a:gd name="T8" fmla="*/ 30 w 30"/>
                    <a:gd name="T9" fmla="*/ 15 h 31"/>
                    <a:gd name="T10" fmla="*/ 27 w 30"/>
                    <a:gd name="T11" fmla="*/ 4 h 31"/>
                    <a:gd name="T12" fmla="*/ 30 w 30"/>
                    <a:gd name="T13" fmla="*/ 15 h 31"/>
                    <a:gd name="T14" fmla="*/ 30 w 30"/>
                    <a:gd name="T15" fmla="*/ 6 h 31"/>
                    <a:gd name="T16" fmla="*/ 23 w 30"/>
                    <a:gd name="T17" fmla="*/ 0 h 31"/>
                    <a:gd name="T18" fmla="*/ 15 w 30"/>
                    <a:gd name="T19" fmla="*/ 0 h 31"/>
                    <a:gd name="T20" fmla="*/ 9 w 30"/>
                    <a:gd name="T21" fmla="*/ 6 h 31"/>
                    <a:gd name="T22" fmla="*/ 11 w 30"/>
                    <a:gd name="T23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11" y="17"/>
                      </a:moveTo>
                      <a:lnTo>
                        <a:pt x="9" y="6"/>
                      </a:lnTo>
                      <a:lnTo>
                        <a:pt x="0" y="23"/>
                      </a:lnTo>
                      <a:lnTo>
                        <a:pt x="21" y="31"/>
                      </a:lnTo>
                      <a:lnTo>
                        <a:pt x="30" y="15"/>
                      </a:lnTo>
                      <a:lnTo>
                        <a:pt x="27" y="4"/>
                      </a:lnTo>
                      <a:lnTo>
                        <a:pt x="30" y="15"/>
                      </a:lnTo>
                      <a:lnTo>
                        <a:pt x="30" y="6"/>
                      </a:lnTo>
                      <a:lnTo>
                        <a:pt x="23" y="0"/>
                      </a:lnTo>
                      <a:lnTo>
                        <a:pt x="15" y="0"/>
                      </a:lnTo>
                      <a:lnTo>
                        <a:pt x="9" y="6"/>
                      </a:lnTo>
                      <a:lnTo>
                        <a:pt x="1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3" name="Freeform 1241"/>
                <p:cNvSpPr>
                  <a:spLocks/>
                </p:cNvSpPr>
                <p:nvPr/>
              </p:nvSpPr>
              <p:spPr bwMode="auto">
                <a:xfrm>
                  <a:off x="3138" y="1019"/>
                  <a:ext cx="27" cy="29"/>
                </a:xfrm>
                <a:custGeom>
                  <a:avLst/>
                  <a:gdLst>
                    <a:gd name="T0" fmla="*/ 19 w 27"/>
                    <a:gd name="T1" fmla="*/ 16 h 29"/>
                    <a:gd name="T2" fmla="*/ 2 w 27"/>
                    <a:gd name="T3" fmla="*/ 16 h 29"/>
                    <a:gd name="T4" fmla="*/ 11 w 27"/>
                    <a:gd name="T5" fmla="*/ 29 h 29"/>
                    <a:gd name="T6" fmla="*/ 27 w 27"/>
                    <a:gd name="T7" fmla="*/ 16 h 29"/>
                    <a:gd name="T8" fmla="*/ 19 w 27"/>
                    <a:gd name="T9" fmla="*/ 4 h 29"/>
                    <a:gd name="T10" fmla="*/ 2 w 27"/>
                    <a:gd name="T11" fmla="*/ 4 h 29"/>
                    <a:gd name="T12" fmla="*/ 19 w 27"/>
                    <a:gd name="T13" fmla="*/ 4 h 29"/>
                    <a:gd name="T14" fmla="*/ 13 w 27"/>
                    <a:gd name="T15" fmla="*/ 0 h 29"/>
                    <a:gd name="T16" fmla="*/ 4 w 27"/>
                    <a:gd name="T17" fmla="*/ 2 h 29"/>
                    <a:gd name="T18" fmla="*/ 0 w 27"/>
                    <a:gd name="T19" fmla="*/ 8 h 29"/>
                    <a:gd name="T20" fmla="*/ 2 w 27"/>
                    <a:gd name="T21" fmla="*/ 16 h 29"/>
                    <a:gd name="T22" fmla="*/ 19 w 27"/>
                    <a:gd name="T23" fmla="*/ 16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19" y="16"/>
                      </a:moveTo>
                      <a:lnTo>
                        <a:pt x="2" y="16"/>
                      </a:lnTo>
                      <a:lnTo>
                        <a:pt x="11" y="29"/>
                      </a:lnTo>
                      <a:lnTo>
                        <a:pt x="27" y="16"/>
                      </a:lnTo>
                      <a:lnTo>
                        <a:pt x="19" y="4"/>
                      </a:lnTo>
                      <a:lnTo>
                        <a:pt x="2" y="4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6"/>
                      </a:lnTo>
                      <a:lnTo>
                        <a:pt x="19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4" name="Freeform 1242"/>
                <p:cNvSpPr>
                  <a:spLocks/>
                </p:cNvSpPr>
                <p:nvPr/>
              </p:nvSpPr>
              <p:spPr bwMode="auto">
                <a:xfrm>
                  <a:off x="3130" y="1023"/>
                  <a:ext cx="27" cy="29"/>
                </a:xfrm>
                <a:custGeom>
                  <a:avLst/>
                  <a:gdLst>
                    <a:gd name="T0" fmla="*/ 0 w 27"/>
                    <a:gd name="T1" fmla="*/ 25 h 29"/>
                    <a:gd name="T2" fmla="*/ 19 w 27"/>
                    <a:gd name="T3" fmla="*/ 25 h 29"/>
                    <a:gd name="T4" fmla="*/ 27 w 27"/>
                    <a:gd name="T5" fmla="*/ 12 h 29"/>
                    <a:gd name="T6" fmla="*/ 10 w 27"/>
                    <a:gd name="T7" fmla="*/ 0 h 29"/>
                    <a:gd name="T8" fmla="*/ 2 w 27"/>
                    <a:gd name="T9" fmla="*/ 12 h 29"/>
                    <a:gd name="T10" fmla="*/ 21 w 27"/>
                    <a:gd name="T11" fmla="*/ 12 h 29"/>
                    <a:gd name="T12" fmla="*/ 2 w 27"/>
                    <a:gd name="T13" fmla="*/ 12 h 29"/>
                    <a:gd name="T14" fmla="*/ 0 w 27"/>
                    <a:gd name="T15" fmla="*/ 21 h 29"/>
                    <a:gd name="T16" fmla="*/ 4 w 27"/>
                    <a:gd name="T17" fmla="*/ 27 h 29"/>
                    <a:gd name="T18" fmla="*/ 12 w 27"/>
                    <a:gd name="T19" fmla="*/ 29 h 29"/>
                    <a:gd name="T20" fmla="*/ 19 w 27"/>
                    <a:gd name="T21" fmla="*/ 25 h 29"/>
                    <a:gd name="T22" fmla="*/ 0 w 27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9">
                      <a:moveTo>
                        <a:pt x="0" y="25"/>
                      </a:moveTo>
                      <a:lnTo>
                        <a:pt x="19" y="25"/>
                      </a:lnTo>
                      <a:lnTo>
                        <a:pt x="27" y="12"/>
                      </a:lnTo>
                      <a:lnTo>
                        <a:pt x="10" y="0"/>
                      </a:lnTo>
                      <a:lnTo>
                        <a:pt x="2" y="12"/>
                      </a:lnTo>
                      <a:lnTo>
                        <a:pt x="21" y="12"/>
                      </a:lnTo>
                      <a:lnTo>
                        <a:pt x="2" y="12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12" y="29"/>
                      </a:lnTo>
                      <a:lnTo>
                        <a:pt x="19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5" name="Freeform 1243"/>
                <p:cNvSpPr>
                  <a:spLocks/>
                </p:cNvSpPr>
                <p:nvPr/>
              </p:nvSpPr>
              <p:spPr bwMode="auto">
                <a:xfrm>
                  <a:off x="3117" y="1014"/>
                  <a:ext cx="34" cy="34"/>
                </a:xfrm>
                <a:custGeom>
                  <a:avLst/>
                  <a:gdLst>
                    <a:gd name="T0" fmla="*/ 5 w 34"/>
                    <a:gd name="T1" fmla="*/ 19 h 34"/>
                    <a:gd name="T2" fmla="*/ 2 w 34"/>
                    <a:gd name="T3" fmla="*/ 17 h 34"/>
                    <a:gd name="T4" fmla="*/ 13 w 34"/>
                    <a:gd name="T5" fmla="*/ 34 h 34"/>
                    <a:gd name="T6" fmla="*/ 34 w 34"/>
                    <a:gd name="T7" fmla="*/ 21 h 34"/>
                    <a:gd name="T8" fmla="*/ 23 w 34"/>
                    <a:gd name="T9" fmla="*/ 5 h 34"/>
                    <a:gd name="T10" fmla="*/ 21 w 34"/>
                    <a:gd name="T11" fmla="*/ 2 h 34"/>
                    <a:gd name="T12" fmla="*/ 23 w 34"/>
                    <a:gd name="T13" fmla="*/ 5 h 34"/>
                    <a:gd name="T14" fmla="*/ 15 w 34"/>
                    <a:gd name="T15" fmla="*/ 0 h 34"/>
                    <a:gd name="T16" fmla="*/ 7 w 34"/>
                    <a:gd name="T17" fmla="*/ 0 h 34"/>
                    <a:gd name="T18" fmla="*/ 0 w 34"/>
                    <a:gd name="T19" fmla="*/ 9 h 34"/>
                    <a:gd name="T20" fmla="*/ 2 w 34"/>
                    <a:gd name="T21" fmla="*/ 17 h 34"/>
                    <a:gd name="T22" fmla="*/ 5 w 34"/>
                    <a:gd name="T23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4">
                      <a:moveTo>
                        <a:pt x="5" y="19"/>
                      </a:moveTo>
                      <a:lnTo>
                        <a:pt x="2" y="17"/>
                      </a:lnTo>
                      <a:lnTo>
                        <a:pt x="13" y="34"/>
                      </a:lnTo>
                      <a:lnTo>
                        <a:pt x="34" y="21"/>
                      </a:lnTo>
                      <a:lnTo>
                        <a:pt x="23" y="5"/>
                      </a:lnTo>
                      <a:lnTo>
                        <a:pt x="21" y="2"/>
                      </a:lnTo>
                      <a:lnTo>
                        <a:pt x="23" y="5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9"/>
                      </a:lnTo>
                      <a:lnTo>
                        <a:pt x="2" y="17"/>
                      </a:lnTo>
                      <a:lnTo>
                        <a:pt x="5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6" name="Freeform 1244"/>
                <p:cNvSpPr>
                  <a:spLocks/>
                </p:cNvSpPr>
                <p:nvPr/>
              </p:nvSpPr>
              <p:spPr bwMode="auto">
                <a:xfrm>
                  <a:off x="3105" y="1000"/>
                  <a:ext cx="33" cy="33"/>
                </a:xfrm>
                <a:custGeom>
                  <a:avLst/>
                  <a:gdLst>
                    <a:gd name="T0" fmla="*/ 23 w 33"/>
                    <a:gd name="T1" fmla="*/ 19 h 33"/>
                    <a:gd name="T2" fmla="*/ 4 w 33"/>
                    <a:gd name="T3" fmla="*/ 21 h 33"/>
                    <a:gd name="T4" fmla="*/ 17 w 33"/>
                    <a:gd name="T5" fmla="*/ 33 h 33"/>
                    <a:gd name="T6" fmla="*/ 33 w 33"/>
                    <a:gd name="T7" fmla="*/ 16 h 33"/>
                    <a:gd name="T8" fmla="*/ 21 w 33"/>
                    <a:gd name="T9" fmla="*/ 4 h 33"/>
                    <a:gd name="T10" fmla="*/ 2 w 33"/>
                    <a:gd name="T11" fmla="*/ 6 h 33"/>
                    <a:gd name="T12" fmla="*/ 21 w 33"/>
                    <a:gd name="T13" fmla="*/ 4 h 33"/>
                    <a:gd name="T14" fmla="*/ 12 w 33"/>
                    <a:gd name="T15" fmla="*/ 0 h 33"/>
                    <a:gd name="T16" fmla="*/ 4 w 33"/>
                    <a:gd name="T17" fmla="*/ 4 h 33"/>
                    <a:gd name="T18" fmla="*/ 0 w 33"/>
                    <a:gd name="T19" fmla="*/ 12 h 33"/>
                    <a:gd name="T20" fmla="*/ 4 w 33"/>
                    <a:gd name="T21" fmla="*/ 21 h 33"/>
                    <a:gd name="T22" fmla="*/ 23 w 33"/>
                    <a:gd name="T23" fmla="*/ 19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3">
                      <a:moveTo>
                        <a:pt x="23" y="19"/>
                      </a:moveTo>
                      <a:lnTo>
                        <a:pt x="4" y="21"/>
                      </a:lnTo>
                      <a:lnTo>
                        <a:pt x="17" y="33"/>
                      </a:lnTo>
                      <a:lnTo>
                        <a:pt x="33" y="16"/>
                      </a:lnTo>
                      <a:lnTo>
                        <a:pt x="21" y="4"/>
                      </a:lnTo>
                      <a:lnTo>
                        <a:pt x="2" y="6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23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7" name="Freeform 1245"/>
                <p:cNvSpPr>
                  <a:spLocks/>
                </p:cNvSpPr>
                <p:nvPr/>
              </p:nvSpPr>
              <p:spPr bwMode="auto">
                <a:xfrm>
                  <a:off x="3092" y="1006"/>
                  <a:ext cx="36" cy="40"/>
                </a:xfrm>
                <a:custGeom>
                  <a:avLst/>
                  <a:gdLst>
                    <a:gd name="T0" fmla="*/ 13 w 36"/>
                    <a:gd name="T1" fmla="*/ 15 h 40"/>
                    <a:gd name="T2" fmla="*/ 23 w 36"/>
                    <a:gd name="T3" fmla="*/ 33 h 40"/>
                    <a:gd name="T4" fmla="*/ 36 w 36"/>
                    <a:gd name="T5" fmla="*/ 13 h 40"/>
                    <a:gd name="T6" fmla="*/ 15 w 36"/>
                    <a:gd name="T7" fmla="*/ 0 h 40"/>
                    <a:gd name="T8" fmla="*/ 2 w 36"/>
                    <a:gd name="T9" fmla="*/ 21 h 40"/>
                    <a:gd name="T10" fmla="*/ 13 w 36"/>
                    <a:gd name="T11" fmla="*/ 40 h 40"/>
                    <a:gd name="T12" fmla="*/ 2 w 36"/>
                    <a:gd name="T13" fmla="*/ 21 h 40"/>
                    <a:gd name="T14" fmla="*/ 0 w 36"/>
                    <a:gd name="T15" fmla="*/ 29 h 40"/>
                    <a:gd name="T16" fmla="*/ 7 w 36"/>
                    <a:gd name="T17" fmla="*/ 36 h 40"/>
                    <a:gd name="T18" fmla="*/ 15 w 36"/>
                    <a:gd name="T19" fmla="*/ 38 h 40"/>
                    <a:gd name="T20" fmla="*/ 23 w 36"/>
                    <a:gd name="T21" fmla="*/ 33 h 40"/>
                    <a:gd name="T22" fmla="*/ 13 w 36"/>
                    <a:gd name="T23" fmla="*/ 15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40">
                      <a:moveTo>
                        <a:pt x="13" y="15"/>
                      </a:moveTo>
                      <a:lnTo>
                        <a:pt x="23" y="33"/>
                      </a:lnTo>
                      <a:lnTo>
                        <a:pt x="36" y="13"/>
                      </a:lnTo>
                      <a:lnTo>
                        <a:pt x="15" y="0"/>
                      </a:lnTo>
                      <a:lnTo>
                        <a:pt x="2" y="21"/>
                      </a:lnTo>
                      <a:lnTo>
                        <a:pt x="13" y="40"/>
                      </a:lnTo>
                      <a:lnTo>
                        <a:pt x="2" y="21"/>
                      </a:lnTo>
                      <a:lnTo>
                        <a:pt x="0" y="29"/>
                      </a:lnTo>
                      <a:lnTo>
                        <a:pt x="7" y="36"/>
                      </a:lnTo>
                      <a:lnTo>
                        <a:pt x="15" y="38"/>
                      </a:lnTo>
                      <a:lnTo>
                        <a:pt x="23" y="33"/>
                      </a:lnTo>
                      <a:lnTo>
                        <a:pt x="13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8" name="Freeform 1246"/>
                <p:cNvSpPr>
                  <a:spLocks/>
                </p:cNvSpPr>
                <p:nvPr/>
              </p:nvSpPr>
              <p:spPr bwMode="auto">
                <a:xfrm>
                  <a:off x="3103" y="1021"/>
                  <a:ext cx="23" cy="25"/>
                </a:xfrm>
                <a:custGeom>
                  <a:avLst/>
                  <a:gdLst>
                    <a:gd name="T0" fmla="*/ 21 w 23"/>
                    <a:gd name="T1" fmla="*/ 14 h 25"/>
                    <a:gd name="T2" fmla="*/ 10 w 23"/>
                    <a:gd name="T3" fmla="*/ 0 h 25"/>
                    <a:gd name="T4" fmla="*/ 2 w 23"/>
                    <a:gd name="T5" fmla="*/ 0 h 25"/>
                    <a:gd name="T6" fmla="*/ 2 w 23"/>
                    <a:gd name="T7" fmla="*/ 25 h 25"/>
                    <a:gd name="T8" fmla="*/ 10 w 23"/>
                    <a:gd name="T9" fmla="*/ 25 h 25"/>
                    <a:gd name="T10" fmla="*/ 0 w 23"/>
                    <a:gd name="T11" fmla="*/ 10 h 25"/>
                    <a:gd name="T12" fmla="*/ 10 w 23"/>
                    <a:gd name="T13" fmla="*/ 25 h 25"/>
                    <a:gd name="T14" fmla="*/ 21 w 23"/>
                    <a:gd name="T15" fmla="*/ 21 h 25"/>
                    <a:gd name="T16" fmla="*/ 23 w 23"/>
                    <a:gd name="T17" fmla="*/ 12 h 25"/>
                    <a:gd name="T18" fmla="*/ 21 w 23"/>
                    <a:gd name="T19" fmla="*/ 4 h 25"/>
                    <a:gd name="T20" fmla="*/ 10 w 23"/>
                    <a:gd name="T21" fmla="*/ 0 h 25"/>
                    <a:gd name="T22" fmla="*/ 21 w 23"/>
                    <a:gd name="T23" fmla="*/ 1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14"/>
                      </a:moveTo>
                      <a:lnTo>
                        <a:pt x="10" y="0"/>
                      </a:lnTo>
                      <a:lnTo>
                        <a:pt x="2" y="0"/>
                      </a:lnTo>
                      <a:lnTo>
                        <a:pt x="2" y="25"/>
                      </a:lnTo>
                      <a:lnTo>
                        <a:pt x="10" y="25"/>
                      </a:lnTo>
                      <a:lnTo>
                        <a:pt x="0" y="10"/>
                      </a:lnTo>
                      <a:lnTo>
                        <a:pt x="10" y="25"/>
                      </a:lnTo>
                      <a:lnTo>
                        <a:pt x="21" y="21"/>
                      </a:lnTo>
                      <a:lnTo>
                        <a:pt x="23" y="12"/>
                      </a:lnTo>
                      <a:lnTo>
                        <a:pt x="21" y="4"/>
                      </a:lnTo>
                      <a:lnTo>
                        <a:pt x="10" y="0"/>
                      </a:lnTo>
                      <a:lnTo>
                        <a:pt x="21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399" name="Freeform 1247"/>
                <p:cNvSpPr>
                  <a:spLocks/>
                </p:cNvSpPr>
                <p:nvPr/>
              </p:nvSpPr>
              <p:spPr bwMode="auto">
                <a:xfrm>
                  <a:off x="3099" y="1031"/>
                  <a:ext cx="25" cy="27"/>
                </a:xfrm>
                <a:custGeom>
                  <a:avLst/>
                  <a:gdLst>
                    <a:gd name="T0" fmla="*/ 18 w 25"/>
                    <a:gd name="T1" fmla="*/ 27 h 27"/>
                    <a:gd name="T2" fmla="*/ 20 w 25"/>
                    <a:gd name="T3" fmla="*/ 21 h 27"/>
                    <a:gd name="T4" fmla="*/ 25 w 25"/>
                    <a:gd name="T5" fmla="*/ 4 h 27"/>
                    <a:gd name="T6" fmla="*/ 4 w 25"/>
                    <a:gd name="T7" fmla="*/ 0 h 27"/>
                    <a:gd name="T8" fmla="*/ 0 w 25"/>
                    <a:gd name="T9" fmla="*/ 17 h 27"/>
                    <a:gd name="T10" fmla="*/ 2 w 25"/>
                    <a:gd name="T11" fmla="*/ 11 h 27"/>
                    <a:gd name="T12" fmla="*/ 0 w 25"/>
                    <a:gd name="T13" fmla="*/ 17 h 27"/>
                    <a:gd name="T14" fmla="*/ 2 w 25"/>
                    <a:gd name="T15" fmla="*/ 25 h 27"/>
                    <a:gd name="T16" fmla="*/ 8 w 25"/>
                    <a:gd name="T17" fmla="*/ 27 h 27"/>
                    <a:gd name="T18" fmla="*/ 16 w 25"/>
                    <a:gd name="T19" fmla="*/ 27 h 27"/>
                    <a:gd name="T20" fmla="*/ 20 w 25"/>
                    <a:gd name="T21" fmla="*/ 21 h 27"/>
                    <a:gd name="T22" fmla="*/ 18 w 25"/>
                    <a:gd name="T23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18" y="27"/>
                      </a:moveTo>
                      <a:lnTo>
                        <a:pt x="20" y="21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7"/>
                      </a:lnTo>
                      <a:lnTo>
                        <a:pt x="2" y="11"/>
                      </a:lnTo>
                      <a:lnTo>
                        <a:pt x="0" y="17"/>
                      </a:lnTo>
                      <a:lnTo>
                        <a:pt x="2" y="25"/>
                      </a:lnTo>
                      <a:lnTo>
                        <a:pt x="8" y="27"/>
                      </a:lnTo>
                      <a:lnTo>
                        <a:pt x="16" y="27"/>
                      </a:lnTo>
                      <a:lnTo>
                        <a:pt x="20" y="21"/>
                      </a:lnTo>
                      <a:lnTo>
                        <a:pt x="18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0" name="Freeform 1248"/>
                <p:cNvSpPr>
                  <a:spLocks/>
                </p:cNvSpPr>
                <p:nvPr/>
              </p:nvSpPr>
              <p:spPr bwMode="auto">
                <a:xfrm>
                  <a:off x="3092" y="1042"/>
                  <a:ext cx="25" cy="25"/>
                </a:xfrm>
                <a:custGeom>
                  <a:avLst/>
                  <a:gdLst>
                    <a:gd name="T0" fmla="*/ 11 w 25"/>
                    <a:gd name="T1" fmla="*/ 22 h 25"/>
                    <a:gd name="T2" fmla="*/ 21 w 25"/>
                    <a:gd name="T3" fmla="*/ 20 h 25"/>
                    <a:gd name="T4" fmla="*/ 25 w 25"/>
                    <a:gd name="T5" fmla="*/ 16 h 25"/>
                    <a:gd name="T6" fmla="*/ 9 w 25"/>
                    <a:gd name="T7" fmla="*/ 0 h 25"/>
                    <a:gd name="T8" fmla="*/ 4 w 25"/>
                    <a:gd name="T9" fmla="*/ 4 h 25"/>
                    <a:gd name="T10" fmla="*/ 15 w 25"/>
                    <a:gd name="T11" fmla="*/ 2 h 25"/>
                    <a:gd name="T12" fmla="*/ 4 w 25"/>
                    <a:gd name="T13" fmla="*/ 4 h 25"/>
                    <a:gd name="T14" fmla="*/ 0 w 25"/>
                    <a:gd name="T15" fmla="*/ 12 h 25"/>
                    <a:gd name="T16" fmla="*/ 4 w 25"/>
                    <a:gd name="T17" fmla="*/ 20 h 25"/>
                    <a:gd name="T18" fmla="*/ 13 w 25"/>
                    <a:gd name="T19" fmla="*/ 25 h 25"/>
                    <a:gd name="T20" fmla="*/ 21 w 25"/>
                    <a:gd name="T21" fmla="*/ 20 h 25"/>
                    <a:gd name="T22" fmla="*/ 11 w 25"/>
                    <a:gd name="T23" fmla="*/ 2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1" y="22"/>
                      </a:moveTo>
                      <a:lnTo>
                        <a:pt x="21" y="20"/>
                      </a:lnTo>
                      <a:lnTo>
                        <a:pt x="25" y="16"/>
                      </a:lnTo>
                      <a:lnTo>
                        <a:pt x="9" y="0"/>
                      </a:lnTo>
                      <a:lnTo>
                        <a:pt x="4" y="4"/>
                      </a:lnTo>
                      <a:lnTo>
                        <a:pt x="15" y="2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0"/>
                      </a:lnTo>
                      <a:lnTo>
                        <a:pt x="13" y="25"/>
                      </a:lnTo>
                      <a:lnTo>
                        <a:pt x="21" y="20"/>
                      </a:lnTo>
                      <a:lnTo>
                        <a:pt x="11" y="2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1" name="Freeform 1249"/>
                <p:cNvSpPr>
                  <a:spLocks/>
                </p:cNvSpPr>
                <p:nvPr/>
              </p:nvSpPr>
              <p:spPr bwMode="auto">
                <a:xfrm>
                  <a:off x="3073" y="1039"/>
                  <a:ext cx="34" cy="25"/>
                </a:xfrm>
                <a:custGeom>
                  <a:avLst/>
                  <a:gdLst>
                    <a:gd name="T0" fmla="*/ 0 w 34"/>
                    <a:gd name="T1" fmla="*/ 5 h 25"/>
                    <a:gd name="T2" fmla="*/ 7 w 34"/>
                    <a:gd name="T3" fmla="*/ 21 h 25"/>
                    <a:gd name="T4" fmla="*/ 30 w 34"/>
                    <a:gd name="T5" fmla="*/ 25 h 25"/>
                    <a:gd name="T6" fmla="*/ 34 w 34"/>
                    <a:gd name="T7" fmla="*/ 5 h 25"/>
                    <a:gd name="T8" fmla="*/ 11 w 34"/>
                    <a:gd name="T9" fmla="*/ 0 h 25"/>
                    <a:gd name="T10" fmla="*/ 17 w 34"/>
                    <a:gd name="T11" fmla="*/ 17 h 25"/>
                    <a:gd name="T12" fmla="*/ 11 w 34"/>
                    <a:gd name="T13" fmla="*/ 0 h 25"/>
                    <a:gd name="T14" fmla="*/ 3 w 34"/>
                    <a:gd name="T15" fmla="*/ 3 h 25"/>
                    <a:gd name="T16" fmla="*/ 0 w 34"/>
                    <a:gd name="T17" fmla="*/ 9 h 25"/>
                    <a:gd name="T18" fmla="*/ 0 w 34"/>
                    <a:gd name="T19" fmla="*/ 17 h 25"/>
                    <a:gd name="T20" fmla="*/ 7 w 34"/>
                    <a:gd name="T21" fmla="*/ 21 h 25"/>
                    <a:gd name="T22" fmla="*/ 0 w 34"/>
                    <a:gd name="T23" fmla="*/ 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25">
                      <a:moveTo>
                        <a:pt x="0" y="5"/>
                      </a:moveTo>
                      <a:lnTo>
                        <a:pt x="7" y="21"/>
                      </a:lnTo>
                      <a:lnTo>
                        <a:pt x="30" y="25"/>
                      </a:lnTo>
                      <a:lnTo>
                        <a:pt x="34" y="5"/>
                      </a:lnTo>
                      <a:lnTo>
                        <a:pt x="11" y="0"/>
                      </a:lnTo>
                      <a:lnTo>
                        <a:pt x="17" y="17"/>
                      </a:lnTo>
                      <a:lnTo>
                        <a:pt x="11" y="0"/>
                      </a:lnTo>
                      <a:lnTo>
                        <a:pt x="3" y="3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7" y="21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2" name="Freeform 1250"/>
                <p:cNvSpPr>
                  <a:spLocks/>
                </p:cNvSpPr>
                <p:nvPr/>
              </p:nvSpPr>
              <p:spPr bwMode="auto">
                <a:xfrm>
                  <a:off x="3073" y="1025"/>
                  <a:ext cx="30" cy="31"/>
                </a:xfrm>
                <a:custGeom>
                  <a:avLst/>
                  <a:gdLst>
                    <a:gd name="T0" fmla="*/ 19 w 30"/>
                    <a:gd name="T1" fmla="*/ 25 h 31"/>
                    <a:gd name="T2" fmla="*/ 11 w 30"/>
                    <a:gd name="T3" fmla="*/ 6 h 31"/>
                    <a:gd name="T4" fmla="*/ 0 w 30"/>
                    <a:gd name="T5" fmla="*/ 19 h 31"/>
                    <a:gd name="T6" fmla="*/ 17 w 30"/>
                    <a:gd name="T7" fmla="*/ 31 h 31"/>
                    <a:gd name="T8" fmla="*/ 28 w 30"/>
                    <a:gd name="T9" fmla="*/ 19 h 31"/>
                    <a:gd name="T10" fmla="*/ 19 w 30"/>
                    <a:gd name="T11" fmla="*/ 0 h 31"/>
                    <a:gd name="T12" fmla="*/ 28 w 30"/>
                    <a:gd name="T13" fmla="*/ 19 h 31"/>
                    <a:gd name="T14" fmla="*/ 30 w 30"/>
                    <a:gd name="T15" fmla="*/ 10 h 31"/>
                    <a:gd name="T16" fmla="*/ 26 w 30"/>
                    <a:gd name="T17" fmla="*/ 4 h 31"/>
                    <a:gd name="T18" fmla="*/ 19 w 30"/>
                    <a:gd name="T19" fmla="*/ 2 h 31"/>
                    <a:gd name="T20" fmla="*/ 11 w 30"/>
                    <a:gd name="T21" fmla="*/ 6 h 31"/>
                    <a:gd name="T22" fmla="*/ 19 w 30"/>
                    <a:gd name="T23" fmla="*/ 2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19" y="25"/>
                      </a:moveTo>
                      <a:lnTo>
                        <a:pt x="11" y="6"/>
                      </a:lnTo>
                      <a:lnTo>
                        <a:pt x="0" y="19"/>
                      </a:lnTo>
                      <a:lnTo>
                        <a:pt x="17" y="31"/>
                      </a:lnTo>
                      <a:lnTo>
                        <a:pt x="28" y="19"/>
                      </a:lnTo>
                      <a:lnTo>
                        <a:pt x="19" y="0"/>
                      </a:lnTo>
                      <a:lnTo>
                        <a:pt x="28" y="19"/>
                      </a:lnTo>
                      <a:lnTo>
                        <a:pt x="30" y="10"/>
                      </a:lnTo>
                      <a:lnTo>
                        <a:pt x="26" y="4"/>
                      </a:lnTo>
                      <a:lnTo>
                        <a:pt x="19" y="2"/>
                      </a:lnTo>
                      <a:lnTo>
                        <a:pt x="11" y="6"/>
                      </a:lnTo>
                      <a:lnTo>
                        <a:pt x="19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3" name="Freeform 1251"/>
                <p:cNvSpPr>
                  <a:spLocks/>
                </p:cNvSpPr>
                <p:nvPr/>
              </p:nvSpPr>
              <p:spPr bwMode="auto">
                <a:xfrm>
                  <a:off x="3069" y="1025"/>
                  <a:ext cx="23" cy="25"/>
                </a:xfrm>
                <a:custGeom>
                  <a:avLst/>
                  <a:gdLst>
                    <a:gd name="T0" fmla="*/ 2 w 23"/>
                    <a:gd name="T1" fmla="*/ 10 h 25"/>
                    <a:gd name="T2" fmla="*/ 13 w 23"/>
                    <a:gd name="T3" fmla="*/ 25 h 25"/>
                    <a:gd name="T4" fmla="*/ 23 w 23"/>
                    <a:gd name="T5" fmla="*/ 25 h 25"/>
                    <a:gd name="T6" fmla="*/ 23 w 23"/>
                    <a:gd name="T7" fmla="*/ 0 h 25"/>
                    <a:gd name="T8" fmla="*/ 13 w 23"/>
                    <a:gd name="T9" fmla="*/ 0 h 25"/>
                    <a:gd name="T10" fmla="*/ 23 w 23"/>
                    <a:gd name="T11" fmla="*/ 14 h 25"/>
                    <a:gd name="T12" fmla="*/ 13 w 23"/>
                    <a:gd name="T13" fmla="*/ 0 h 25"/>
                    <a:gd name="T14" fmla="*/ 4 w 23"/>
                    <a:gd name="T15" fmla="*/ 4 h 25"/>
                    <a:gd name="T16" fmla="*/ 0 w 23"/>
                    <a:gd name="T17" fmla="*/ 12 h 25"/>
                    <a:gd name="T18" fmla="*/ 4 w 23"/>
                    <a:gd name="T19" fmla="*/ 21 h 25"/>
                    <a:gd name="T20" fmla="*/ 13 w 23"/>
                    <a:gd name="T21" fmla="*/ 25 h 25"/>
                    <a:gd name="T22" fmla="*/ 2 w 23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10"/>
                      </a:moveTo>
                      <a:lnTo>
                        <a:pt x="13" y="25"/>
                      </a:lnTo>
                      <a:lnTo>
                        <a:pt x="23" y="25"/>
                      </a:lnTo>
                      <a:lnTo>
                        <a:pt x="23" y="0"/>
                      </a:lnTo>
                      <a:lnTo>
                        <a:pt x="13" y="0"/>
                      </a:lnTo>
                      <a:lnTo>
                        <a:pt x="23" y="1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4" name="Freeform 1252"/>
                <p:cNvSpPr>
                  <a:spLocks/>
                </p:cNvSpPr>
                <p:nvPr/>
              </p:nvSpPr>
              <p:spPr bwMode="auto">
                <a:xfrm>
                  <a:off x="3071" y="1014"/>
                  <a:ext cx="25" cy="25"/>
                </a:xfrm>
                <a:custGeom>
                  <a:avLst/>
                  <a:gdLst>
                    <a:gd name="T0" fmla="*/ 19 w 25"/>
                    <a:gd name="T1" fmla="*/ 21 h 25"/>
                    <a:gd name="T2" fmla="*/ 5 w 25"/>
                    <a:gd name="T3" fmla="*/ 9 h 25"/>
                    <a:gd name="T4" fmla="*/ 0 w 25"/>
                    <a:gd name="T5" fmla="*/ 21 h 25"/>
                    <a:gd name="T6" fmla="*/ 21 w 25"/>
                    <a:gd name="T7" fmla="*/ 25 h 25"/>
                    <a:gd name="T8" fmla="*/ 25 w 25"/>
                    <a:gd name="T9" fmla="*/ 13 h 25"/>
                    <a:gd name="T10" fmla="*/ 11 w 25"/>
                    <a:gd name="T11" fmla="*/ 0 h 25"/>
                    <a:gd name="T12" fmla="*/ 25 w 25"/>
                    <a:gd name="T13" fmla="*/ 13 h 25"/>
                    <a:gd name="T14" fmla="*/ 23 w 25"/>
                    <a:gd name="T15" fmla="*/ 5 h 25"/>
                    <a:gd name="T16" fmla="*/ 17 w 25"/>
                    <a:gd name="T17" fmla="*/ 0 h 25"/>
                    <a:gd name="T18" fmla="*/ 9 w 25"/>
                    <a:gd name="T19" fmla="*/ 2 h 25"/>
                    <a:gd name="T20" fmla="*/ 5 w 25"/>
                    <a:gd name="T21" fmla="*/ 9 h 25"/>
                    <a:gd name="T22" fmla="*/ 19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9" y="21"/>
                      </a:moveTo>
                      <a:lnTo>
                        <a:pt x="5" y="9"/>
                      </a:lnTo>
                      <a:lnTo>
                        <a:pt x="0" y="21"/>
                      </a:lnTo>
                      <a:lnTo>
                        <a:pt x="21" y="25"/>
                      </a:lnTo>
                      <a:lnTo>
                        <a:pt x="25" y="13"/>
                      </a:lnTo>
                      <a:lnTo>
                        <a:pt x="11" y="0"/>
                      </a:lnTo>
                      <a:lnTo>
                        <a:pt x="25" y="13"/>
                      </a:lnTo>
                      <a:lnTo>
                        <a:pt x="23" y="5"/>
                      </a:lnTo>
                      <a:lnTo>
                        <a:pt x="17" y="0"/>
                      </a:lnTo>
                      <a:lnTo>
                        <a:pt x="9" y="2"/>
                      </a:lnTo>
                      <a:lnTo>
                        <a:pt x="5" y="9"/>
                      </a:lnTo>
                      <a:lnTo>
                        <a:pt x="1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5" name="Freeform 1253"/>
                <p:cNvSpPr>
                  <a:spLocks/>
                </p:cNvSpPr>
                <p:nvPr/>
              </p:nvSpPr>
              <p:spPr bwMode="auto">
                <a:xfrm>
                  <a:off x="3050" y="1014"/>
                  <a:ext cx="40" cy="34"/>
                </a:xfrm>
                <a:custGeom>
                  <a:avLst/>
                  <a:gdLst>
                    <a:gd name="T0" fmla="*/ 0 w 40"/>
                    <a:gd name="T1" fmla="*/ 28 h 34"/>
                    <a:gd name="T2" fmla="*/ 15 w 40"/>
                    <a:gd name="T3" fmla="*/ 34 h 34"/>
                    <a:gd name="T4" fmla="*/ 40 w 40"/>
                    <a:gd name="T5" fmla="*/ 21 h 34"/>
                    <a:gd name="T6" fmla="*/ 32 w 40"/>
                    <a:gd name="T7" fmla="*/ 0 h 34"/>
                    <a:gd name="T8" fmla="*/ 7 w 40"/>
                    <a:gd name="T9" fmla="*/ 13 h 34"/>
                    <a:gd name="T10" fmla="*/ 21 w 40"/>
                    <a:gd name="T11" fmla="*/ 19 h 34"/>
                    <a:gd name="T12" fmla="*/ 7 w 40"/>
                    <a:gd name="T13" fmla="*/ 13 h 34"/>
                    <a:gd name="T14" fmla="*/ 0 w 40"/>
                    <a:gd name="T15" fmla="*/ 19 h 34"/>
                    <a:gd name="T16" fmla="*/ 3 w 40"/>
                    <a:gd name="T17" fmla="*/ 25 h 34"/>
                    <a:gd name="T18" fmla="*/ 7 w 40"/>
                    <a:gd name="T19" fmla="*/ 34 h 34"/>
                    <a:gd name="T20" fmla="*/ 15 w 40"/>
                    <a:gd name="T21" fmla="*/ 34 h 34"/>
                    <a:gd name="T22" fmla="*/ 0 w 40"/>
                    <a:gd name="T23" fmla="*/ 2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34">
                      <a:moveTo>
                        <a:pt x="0" y="28"/>
                      </a:moveTo>
                      <a:lnTo>
                        <a:pt x="15" y="34"/>
                      </a:lnTo>
                      <a:lnTo>
                        <a:pt x="40" y="21"/>
                      </a:lnTo>
                      <a:lnTo>
                        <a:pt x="32" y="0"/>
                      </a:lnTo>
                      <a:lnTo>
                        <a:pt x="7" y="13"/>
                      </a:lnTo>
                      <a:lnTo>
                        <a:pt x="21" y="19"/>
                      </a:lnTo>
                      <a:lnTo>
                        <a:pt x="7" y="13"/>
                      </a:lnTo>
                      <a:lnTo>
                        <a:pt x="0" y="19"/>
                      </a:lnTo>
                      <a:lnTo>
                        <a:pt x="3" y="25"/>
                      </a:lnTo>
                      <a:lnTo>
                        <a:pt x="7" y="34"/>
                      </a:lnTo>
                      <a:lnTo>
                        <a:pt x="15" y="34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6" name="Freeform 1254"/>
                <p:cNvSpPr>
                  <a:spLocks/>
                </p:cNvSpPr>
                <p:nvPr/>
              </p:nvSpPr>
              <p:spPr bwMode="auto">
                <a:xfrm>
                  <a:off x="3046" y="1019"/>
                  <a:ext cx="25" cy="23"/>
                </a:xfrm>
                <a:custGeom>
                  <a:avLst/>
                  <a:gdLst>
                    <a:gd name="T0" fmla="*/ 2 w 25"/>
                    <a:gd name="T1" fmla="*/ 4 h 23"/>
                    <a:gd name="T2" fmla="*/ 0 w 25"/>
                    <a:gd name="T3" fmla="*/ 14 h 23"/>
                    <a:gd name="T4" fmla="*/ 4 w 25"/>
                    <a:gd name="T5" fmla="*/ 23 h 23"/>
                    <a:gd name="T6" fmla="*/ 25 w 25"/>
                    <a:gd name="T7" fmla="*/ 14 h 23"/>
                    <a:gd name="T8" fmla="*/ 21 w 25"/>
                    <a:gd name="T9" fmla="*/ 6 h 23"/>
                    <a:gd name="T10" fmla="*/ 19 w 25"/>
                    <a:gd name="T11" fmla="*/ 16 h 23"/>
                    <a:gd name="T12" fmla="*/ 21 w 25"/>
                    <a:gd name="T13" fmla="*/ 6 h 23"/>
                    <a:gd name="T14" fmla="*/ 15 w 25"/>
                    <a:gd name="T15" fmla="*/ 0 h 23"/>
                    <a:gd name="T16" fmla="*/ 9 w 25"/>
                    <a:gd name="T17" fmla="*/ 0 h 23"/>
                    <a:gd name="T18" fmla="*/ 0 w 25"/>
                    <a:gd name="T19" fmla="*/ 6 h 23"/>
                    <a:gd name="T20" fmla="*/ 0 w 25"/>
                    <a:gd name="T21" fmla="*/ 14 h 23"/>
                    <a:gd name="T22" fmla="*/ 2 w 25"/>
                    <a:gd name="T23" fmla="*/ 4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2" y="4"/>
                      </a:moveTo>
                      <a:lnTo>
                        <a:pt x="0" y="14"/>
                      </a:lnTo>
                      <a:lnTo>
                        <a:pt x="4" y="23"/>
                      </a:lnTo>
                      <a:lnTo>
                        <a:pt x="25" y="14"/>
                      </a:lnTo>
                      <a:lnTo>
                        <a:pt x="21" y="6"/>
                      </a:lnTo>
                      <a:lnTo>
                        <a:pt x="19" y="16"/>
                      </a:lnTo>
                      <a:lnTo>
                        <a:pt x="21" y="6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0" y="6"/>
                      </a:lnTo>
                      <a:lnTo>
                        <a:pt x="0" y="14"/>
                      </a:lnTo>
                      <a:lnTo>
                        <a:pt x="2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7" name="Freeform 1255"/>
                <p:cNvSpPr>
                  <a:spLocks/>
                </p:cNvSpPr>
                <p:nvPr/>
              </p:nvSpPr>
              <p:spPr bwMode="auto">
                <a:xfrm>
                  <a:off x="3048" y="1002"/>
                  <a:ext cx="32" cy="33"/>
                </a:xfrm>
                <a:custGeom>
                  <a:avLst/>
                  <a:gdLst>
                    <a:gd name="T0" fmla="*/ 28 w 32"/>
                    <a:gd name="T1" fmla="*/ 19 h 33"/>
                    <a:gd name="T2" fmla="*/ 13 w 32"/>
                    <a:gd name="T3" fmla="*/ 4 h 33"/>
                    <a:gd name="T4" fmla="*/ 0 w 32"/>
                    <a:gd name="T5" fmla="*/ 21 h 33"/>
                    <a:gd name="T6" fmla="*/ 17 w 32"/>
                    <a:gd name="T7" fmla="*/ 33 h 33"/>
                    <a:gd name="T8" fmla="*/ 30 w 32"/>
                    <a:gd name="T9" fmla="*/ 17 h 33"/>
                    <a:gd name="T10" fmla="*/ 15 w 32"/>
                    <a:gd name="T11" fmla="*/ 2 h 33"/>
                    <a:gd name="T12" fmla="*/ 30 w 32"/>
                    <a:gd name="T13" fmla="*/ 17 h 33"/>
                    <a:gd name="T14" fmla="*/ 32 w 32"/>
                    <a:gd name="T15" fmla="*/ 8 h 33"/>
                    <a:gd name="T16" fmla="*/ 28 w 32"/>
                    <a:gd name="T17" fmla="*/ 2 h 33"/>
                    <a:gd name="T18" fmla="*/ 21 w 32"/>
                    <a:gd name="T19" fmla="*/ 0 h 33"/>
                    <a:gd name="T20" fmla="*/ 13 w 32"/>
                    <a:gd name="T21" fmla="*/ 4 h 33"/>
                    <a:gd name="T22" fmla="*/ 28 w 32"/>
                    <a:gd name="T23" fmla="*/ 19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33">
                      <a:moveTo>
                        <a:pt x="28" y="19"/>
                      </a:moveTo>
                      <a:lnTo>
                        <a:pt x="13" y="4"/>
                      </a:lnTo>
                      <a:lnTo>
                        <a:pt x="0" y="21"/>
                      </a:lnTo>
                      <a:lnTo>
                        <a:pt x="17" y="33"/>
                      </a:lnTo>
                      <a:lnTo>
                        <a:pt x="30" y="17"/>
                      </a:lnTo>
                      <a:lnTo>
                        <a:pt x="15" y="2"/>
                      </a:lnTo>
                      <a:lnTo>
                        <a:pt x="30" y="17"/>
                      </a:lnTo>
                      <a:lnTo>
                        <a:pt x="32" y="8"/>
                      </a:lnTo>
                      <a:lnTo>
                        <a:pt x="28" y="2"/>
                      </a:lnTo>
                      <a:lnTo>
                        <a:pt x="21" y="0"/>
                      </a:lnTo>
                      <a:lnTo>
                        <a:pt x="13" y="4"/>
                      </a:lnTo>
                      <a:lnTo>
                        <a:pt x="28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8" name="Freeform 1256"/>
                <p:cNvSpPr>
                  <a:spLocks/>
                </p:cNvSpPr>
                <p:nvPr/>
              </p:nvSpPr>
              <p:spPr bwMode="auto">
                <a:xfrm>
                  <a:off x="3046" y="1004"/>
                  <a:ext cx="30" cy="27"/>
                </a:xfrm>
                <a:custGeom>
                  <a:avLst/>
                  <a:gdLst>
                    <a:gd name="T0" fmla="*/ 17 w 30"/>
                    <a:gd name="T1" fmla="*/ 27 h 27"/>
                    <a:gd name="T2" fmla="*/ 17 w 30"/>
                    <a:gd name="T3" fmla="*/ 25 h 27"/>
                    <a:gd name="T4" fmla="*/ 30 w 30"/>
                    <a:gd name="T5" fmla="*/ 17 h 27"/>
                    <a:gd name="T6" fmla="*/ 17 w 30"/>
                    <a:gd name="T7" fmla="*/ 0 h 27"/>
                    <a:gd name="T8" fmla="*/ 4 w 30"/>
                    <a:gd name="T9" fmla="*/ 8 h 27"/>
                    <a:gd name="T10" fmla="*/ 4 w 30"/>
                    <a:gd name="T11" fmla="*/ 6 h 27"/>
                    <a:gd name="T12" fmla="*/ 4 w 30"/>
                    <a:gd name="T13" fmla="*/ 8 h 27"/>
                    <a:gd name="T14" fmla="*/ 0 w 30"/>
                    <a:gd name="T15" fmla="*/ 15 h 27"/>
                    <a:gd name="T16" fmla="*/ 2 w 30"/>
                    <a:gd name="T17" fmla="*/ 23 h 27"/>
                    <a:gd name="T18" fmla="*/ 9 w 30"/>
                    <a:gd name="T19" fmla="*/ 27 h 27"/>
                    <a:gd name="T20" fmla="*/ 17 w 30"/>
                    <a:gd name="T21" fmla="*/ 25 h 27"/>
                    <a:gd name="T22" fmla="*/ 17 w 30"/>
                    <a:gd name="T23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7">
                      <a:moveTo>
                        <a:pt x="17" y="27"/>
                      </a:moveTo>
                      <a:lnTo>
                        <a:pt x="17" y="25"/>
                      </a:lnTo>
                      <a:lnTo>
                        <a:pt x="30" y="17"/>
                      </a:lnTo>
                      <a:lnTo>
                        <a:pt x="17" y="0"/>
                      </a:lnTo>
                      <a:lnTo>
                        <a:pt x="4" y="8"/>
                      </a:lnTo>
                      <a:lnTo>
                        <a:pt x="4" y="6"/>
                      </a:lnTo>
                      <a:lnTo>
                        <a:pt x="4" y="8"/>
                      </a:lnTo>
                      <a:lnTo>
                        <a:pt x="0" y="15"/>
                      </a:lnTo>
                      <a:lnTo>
                        <a:pt x="2" y="23"/>
                      </a:lnTo>
                      <a:lnTo>
                        <a:pt x="9" y="27"/>
                      </a:lnTo>
                      <a:lnTo>
                        <a:pt x="17" y="25"/>
                      </a:lnTo>
                      <a:lnTo>
                        <a:pt x="17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09" name="Freeform 1257"/>
                <p:cNvSpPr>
                  <a:spLocks/>
                </p:cNvSpPr>
                <p:nvPr/>
              </p:nvSpPr>
              <p:spPr bwMode="auto">
                <a:xfrm>
                  <a:off x="3019" y="1010"/>
                  <a:ext cx="44" cy="40"/>
                </a:xfrm>
                <a:custGeom>
                  <a:avLst/>
                  <a:gdLst>
                    <a:gd name="T0" fmla="*/ 11 w 44"/>
                    <a:gd name="T1" fmla="*/ 40 h 40"/>
                    <a:gd name="T2" fmla="*/ 17 w 44"/>
                    <a:gd name="T3" fmla="*/ 38 h 40"/>
                    <a:gd name="T4" fmla="*/ 44 w 44"/>
                    <a:gd name="T5" fmla="*/ 21 h 40"/>
                    <a:gd name="T6" fmla="*/ 31 w 44"/>
                    <a:gd name="T7" fmla="*/ 0 h 40"/>
                    <a:gd name="T8" fmla="*/ 4 w 44"/>
                    <a:gd name="T9" fmla="*/ 17 h 40"/>
                    <a:gd name="T10" fmla="*/ 11 w 44"/>
                    <a:gd name="T11" fmla="*/ 15 h 40"/>
                    <a:gd name="T12" fmla="*/ 4 w 44"/>
                    <a:gd name="T13" fmla="*/ 17 h 40"/>
                    <a:gd name="T14" fmla="*/ 0 w 44"/>
                    <a:gd name="T15" fmla="*/ 25 h 40"/>
                    <a:gd name="T16" fmla="*/ 2 w 44"/>
                    <a:gd name="T17" fmla="*/ 34 h 40"/>
                    <a:gd name="T18" fmla="*/ 8 w 44"/>
                    <a:gd name="T19" fmla="*/ 40 h 40"/>
                    <a:gd name="T20" fmla="*/ 17 w 44"/>
                    <a:gd name="T21" fmla="*/ 38 h 40"/>
                    <a:gd name="T22" fmla="*/ 11 w 44"/>
                    <a:gd name="T23" fmla="*/ 4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40">
                      <a:moveTo>
                        <a:pt x="11" y="40"/>
                      </a:moveTo>
                      <a:lnTo>
                        <a:pt x="17" y="38"/>
                      </a:lnTo>
                      <a:lnTo>
                        <a:pt x="44" y="21"/>
                      </a:lnTo>
                      <a:lnTo>
                        <a:pt x="31" y="0"/>
                      </a:lnTo>
                      <a:lnTo>
                        <a:pt x="4" y="17"/>
                      </a:lnTo>
                      <a:lnTo>
                        <a:pt x="11" y="15"/>
                      </a:lnTo>
                      <a:lnTo>
                        <a:pt x="4" y="17"/>
                      </a:lnTo>
                      <a:lnTo>
                        <a:pt x="0" y="25"/>
                      </a:lnTo>
                      <a:lnTo>
                        <a:pt x="2" y="34"/>
                      </a:lnTo>
                      <a:lnTo>
                        <a:pt x="8" y="40"/>
                      </a:lnTo>
                      <a:lnTo>
                        <a:pt x="17" y="38"/>
                      </a:lnTo>
                      <a:lnTo>
                        <a:pt x="11" y="4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0" name="Freeform 1258"/>
                <p:cNvSpPr>
                  <a:spLocks/>
                </p:cNvSpPr>
                <p:nvPr/>
              </p:nvSpPr>
              <p:spPr bwMode="auto">
                <a:xfrm>
                  <a:off x="2996" y="1025"/>
                  <a:ext cx="34" cy="25"/>
                </a:xfrm>
                <a:custGeom>
                  <a:avLst/>
                  <a:gdLst>
                    <a:gd name="T0" fmla="*/ 6 w 34"/>
                    <a:gd name="T1" fmla="*/ 21 h 25"/>
                    <a:gd name="T2" fmla="*/ 13 w 34"/>
                    <a:gd name="T3" fmla="*/ 25 h 25"/>
                    <a:gd name="T4" fmla="*/ 34 w 34"/>
                    <a:gd name="T5" fmla="*/ 25 h 25"/>
                    <a:gd name="T6" fmla="*/ 34 w 34"/>
                    <a:gd name="T7" fmla="*/ 0 h 25"/>
                    <a:gd name="T8" fmla="*/ 13 w 34"/>
                    <a:gd name="T9" fmla="*/ 0 h 25"/>
                    <a:gd name="T10" fmla="*/ 19 w 34"/>
                    <a:gd name="T11" fmla="*/ 4 h 25"/>
                    <a:gd name="T12" fmla="*/ 13 w 34"/>
                    <a:gd name="T13" fmla="*/ 0 h 25"/>
                    <a:gd name="T14" fmla="*/ 4 w 34"/>
                    <a:gd name="T15" fmla="*/ 4 h 25"/>
                    <a:gd name="T16" fmla="*/ 0 w 34"/>
                    <a:gd name="T17" fmla="*/ 12 h 25"/>
                    <a:gd name="T18" fmla="*/ 4 w 34"/>
                    <a:gd name="T19" fmla="*/ 21 h 25"/>
                    <a:gd name="T20" fmla="*/ 13 w 34"/>
                    <a:gd name="T21" fmla="*/ 25 h 25"/>
                    <a:gd name="T22" fmla="*/ 6 w 34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25">
                      <a:moveTo>
                        <a:pt x="6" y="21"/>
                      </a:moveTo>
                      <a:lnTo>
                        <a:pt x="13" y="25"/>
                      </a:lnTo>
                      <a:lnTo>
                        <a:pt x="34" y="25"/>
                      </a:lnTo>
                      <a:lnTo>
                        <a:pt x="34" y="0"/>
                      </a:lnTo>
                      <a:lnTo>
                        <a:pt x="13" y="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1" name="Freeform 1259"/>
                <p:cNvSpPr>
                  <a:spLocks/>
                </p:cNvSpPr>
                <p:nvPr/>
              </p:nvSpPr>
              <p:spPr bwMode="auto">
                <a:xfrm>
                  <a:off x="2979" y="1014"/>
                  <a:ext cx="36" cy="32"/>
                </a:xfrm>
                <a:custGeom>
                  <a:avLst/>
                  <a:gdLst>
                    <a:gd name="T0" fmla="*/ 0 w 36"/>
                    <a:gd name="T1" fmla="*/ 13 h 32"/>
                    <a:gd name="T2" fmla="*/ 5 w 36"/>
                    <a:gd name="T3" fmla="*/ 19 h 32"/>
                    <a:gd name="T4" fmla="*/ 23 w 36"/>
                    <a:gd name="T5" fmla="*/ 32 h 32"/>
                    <a:gd name="T6" fmla="*/ 36 w 36"/>
                    <a:gd name="T7" fmla="*/ 15 h 32"/>
                    <a:gd name="T8" fmla="*/ 17 w 36"/>
                    <a:gd name="T9" fmla="*/ 2 h 32"/>
                    <a:gd name="T10" fmla="*/ 21 w 36"/>
                    <a:gd name="T11" fmla="*/ 9 h 32"/>
                    <a:gd name="T12" fmla="*/ 17 w 36"/>
                    <a:gd name="T13" fmla="*/ 2 h 32"/>
                    <a:gd name="T14" fmla="*/ 9 w 36"/>
                    <a:gd name="T15" fmla="*/ 0 h 32"/>
                    <a:gd name="T16" fmla="*/ 2 w 36"/>
                    <a:gd name="T17" fmla="*/ 5 h 32"/>
                    <a:gd name="T18" fmla="*/ 0 w 36"/>
                    <a:gd name="T19" fmla="*/ 11 h 32"/>
                    <a:gd name="T20" fmla="*/ 5 w 36"/>
                    <a:gd name="T21" fmla="*/ 19 h 32"/>
                    <a:gd name="T22" fmla="*/ 0 w 36"/>
                    <a:gd name="T23" fmla="*/ 13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2">
                      <a:moveTo>
                        <a:pt x="0" y="13"/>
                      </a:moveTo>
                      <a:lnTo>
                        <a:pt x="5" y="19"/>
                      </a:lnTo>
                      <a:lnTo>
                        <a:pt x="23" y="32"/>
                      </a:lnTo>
                      <a:lnTo>
                        <a:pt x="36" y="15"/>
                      </a:lnTo>
                      <a:lnTo>
                        <a:pt x="17" y="2"/>
                      </a:lnTo>
                      <a:lnTo>
                        <a:pt x="21" y="9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2" y="5"/>
                      </a:lnTo>
                      <a:lnTo>
                        <a:pt x="0" y="11"/>
                      </a:lnTo>
                      <a:lnTo>
                        <a:pt x="5" y="19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2" name="Freeform 1260"/>
                <p:cNvSpPr>
                  <a:spLocks/>
                </p:cNvSpPr>
                <p:nvPr/>
              </p:nvSpPr>
              <p:spPr bwMode="auto">
                <a:xfrm>
                  <a:off x="2975" y="1002"/>
                  <a:ext cx="25" cy="25"/>
                </a:xfrm>
                <a:custGeom>
                  <a:avLst/>
                  <a:gdLst>
                    <a:gd name="T0" fmla="*/ 15 w 25"/>
                    <a:gd name="T1" fmla="*/ 21 h 25"/>
                    <a:gd name="T2" fmla="*/ 0 w 25"/>
                    <a:gd name="T3" fmla="*/ 12 h 25"/>
                    <a:gd name="T4" fmla="*/ 4 w 25"/>
                    <a:gd name="T5" fmla="*/ 25 h 25"/>
                    <a:gd name="T6" fmla="*/ 25 w 25"/>
                    <a:gd name="T7" fmla="*/ 21 h 25"/>
                    <a:gd name="T8" fmla="*/ 21 w 25"/>
                    <a:gd name="T9" fmla="*/ 8 h 25"/>
                    <a:gd name="T10" fmla="*/ 6 w 25"/>
                    <a:gd name="T11" fmla="*/ 0 h 25"/>
                    <a:gd name="T12" fmla="*/ 21 w 25"/>
                    <a:gd name="T13" fmla="*/ 8 h 25"/>
                    <a:gd name="T14" fmla="*/ 17 w 25"/>
                    <a:gd name="T15" fmla="*/ 2 h 25"/>
                    <a:gd name="T16" fmla="*/ 9 w 25"/>
                    <a:gd name="T17" fmla="*/ 0 h 25"/>
                    <a:gd name="T18" fmla="*/ 2 w 25"/>
                    <a:gd name="T19" fmla="*/ 4 h 25"/>
                    <a:gd name="T20" fmla="*/ 0 w 25"/>
                    <a:gd name="T21" fmla="*/ 12 h 25"/>
                    <a:gd name="T22" fmla="*/ 15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5" y="21"/>
                      </a:moveTo>
                      <a:lnTo>
                        <a:pt x="0" y="12"/>
                      </a:lnTo>
                      <a:lnTo>
                        <a:pt x="4" y="25"/>
                      </a:lnTo>
                      <a:lnTo>
                        <a:pt x="25" y="21"/>
                      </a:lnTo>
                      <a:lnTo>
                        <a:pt x="21" y="8"/>
                      </a:lnTo>
                      <a:lnTo>
                        <a:pt x="6" y="0"/>
                      </a:lnTo>
                      <a:lnTo>
                        <a:pt x="21" y="8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3" name="Freeform 1261"/>
                <p:cNvSpPr>
                  <a:spLocks/>
                </p:cNvSpPr>
                <p:nvPr/>
              </p:nvSpPr>
              <p:spPr bwMode="auto">
                <a:xfrm>
                  <a:off x="2959" y="1002"/>
                  <a:ext cx="31" cy="31"/>
                </a:xfrm>
                <a:custGeom>
                  <a:avLst/>
                  <a:gdLst>
                    <a:gd name="T0" fmla="*/ 10 w 31"/>
                    <a:gd name="T1" fmla="*/ 31 h 31"/>
                    <a:gd name="T2" fmla="*/ 14 w 31"/>
                    <a:gd name="T3" fmla="*/ 29 h 31"/>
                    <a:gd name="T4" fmla="*/ 31 w 31"/>
                    <a:gd name="T5" fmla="*/ 21 h 31"/>
                    <a:gd name="T6" fmla="*/ 22 w 31"/>
                    <a:gd name="T7" fmla="*/ 0 h 31"/>
                    <a:gd name="T8" fmla="*/ 6 w 31"/>
                    <a:gd name="T9" fmla="*/ 8 h 31"/>
                    <a:gd name="T10" fmla="*/ 10 w 31"/>
                    <a:gd name="T11" fmla="*/ 6 h 31"/>
                    <a:gd name="T12" fmla="*/ 6 w 31"/>
                    <a:gd name="T13" fmla="*/ 8 h 31"/>
                    <a:gd name="T14" fmla="*/ 0 w 31"/>
                    <a:gd name="T15" fmla="*/ 14 h 31"/>
                    <a:gd name="T16" fmla="*/ 2 w 31"/>
                    <a:gd name="T17" fmla="*/ 21 h 31"/>
                    <a:gd name="T18" fmla="*/ 6 w 31"/>
                    <a:gd name="T19" fmla="*/ 29 h 31"/>
                    <a:gd name="T20" fmla="*/ 14 w 31"/>
                    <a:gd name="T21" fmla="*/ 29 h 31"/>
                    <a:gd name="T22" fmla="*/ 10 w 31"/>
                    <a:gd name="T23" fmla="*/ 3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1">
                      <a:moveTo>
                        <a:pt x="10" y="31"/>
                      </a:moveTo>
                      <a:lnTo>
                        <a:pt x="14" y="29"/>
                      </a:lnTo>
                      <a:lnTo>
                        <a:pt x="31" y="21"/>
                      </a:lnTo>
                      <a:lnTo>
                        <a:pt x="22" y="0"/>
                      </a:lnTo>
                      <a:lnTo>
                        <a:pt x="6" y="8"/>
                      </a:lnTo>
                      <a:lnTo>
                        <a:pt x="10" y="6"/>
                      </a:lnTo>
                      <a:lnTo>
                        <a:pt x="6" y="8"/>
                      </a:lnTo>
                      <a:lnTo>
                        <a:pt x="0" y="14"/>
                      </a:lnTo>
                      <a:lnTo>
                        <a:pt x="2" y="21"/>
                      </a:lnTo>
                      <a:lnTo>
                        <a:pt x="6" y="29"/>
                      </a:lnTo>
                      <a:lnTo>
                        <a:pt x="14" y="29"/>
                      </a:lnTo>
                      <a:lnTo>
                        <a:pt x="10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4" name="Freeform 1262"/>
                <p:cNvSpPr>
                  <a:spLocks/>
                </p:cNvSpPr>
                <p:nvPr/>
              </p:nvSpPr>
              <p:spPr bwMode="auto">
                <a:xfrm>
                  <a:off x="2946" y="1008"/>
                  <a:ext cx="23" cy="25"/>
                </a:xfrm>
                <a:custGeom>
                  <a:avLst/>
                  <a:gdLst>
                    <a:gd name="T0" fmla="*/ 6 w 23"/>
                    <a:gd name="T1" fmla="*/ 21 h 25"/>
                    <a:gd name="T2" fmla="*/ 13 w 23"/>
                    <a:gd name="T3" fmla="*/ 25 h 25"/>
                    <a:gd name="T4" fmla="*/ 23 w 23"/>
                    <a:gd name="T5" fmla="*/ 25 h 25"/>
                    <a:gd name="T6" fmla="*/ 23 w 23"/>
                    <a:gd name="T7" fmla="*/ 0 h 25"/>
                    <a:gd name="T8" fmla="*/ 13 w 23"/>
                    <a:gd name="T9" fmla="*/ 0 h 25"/>
                    <a:gd name="T10" fmla="*/ 19 w 23"/>
                    <a:gd name="T11" fmla="*/ 4 h 25"/>
                    <a:gd name="T12" fmla="*/ 13 w 23"/>
                    <a:gd name="T13" fmla="*/ 0 h 25"/>
                    <a:gd name="T14" fmla="*/ 4 w 23"/>
                    <a:gd name="T15" fmla="*/ 4 h 25"/>
                    <a:gd name="T16" fmla="*/ 0 w 23"/>
                    <a:gd name="T17" fmla="*/ 13 h 25"/>
                    <a:gd name="T18" fmla="*/ 4 w 23"/>
                    <a:gd name="T19" fmla="*/ 21 h 25"/>
                    <a:gd name="T20" fmla="*/ 13 w 23"/>
                    <a:gd name="T21" fmla="*/ 25 h 25"/>
                    <a:gd name="T22" fmla="*/ 6 w 23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6" y="21"/>
                      </a:moveTo>
                      <a:lnTo>
                        <a:pt x="13" y="25"/>
                      </a:lnTo>
                      <a:lnTo>
                        <a:pt x="23" y="25"/>
                      </a:lnTo>
                      <a:lnTo>
                        <a:pt x="23" y="0"/>
                      </a:lnTo>
                      <a:lnTo>
                        <a:pt x="13" y="0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6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5" name="Freeform 1263"/>
                <p:cNvSpPr>
                  <a:spLocks/>
                </p:cNvSpPr>
                <p:nvPr/>
              </p:nvSpPr>
              <p:spPr bwMode="auto">
                <a:xfrm>
                  <a:off x="2936" y="1002"/>
                  <a:ext cx="29" cy="27"/>
                </a:xfrm>
                <a:custGeom>
                  <a:avLst/>
                  <a:gdLst>
                    <a:gd name="T0" fmla="*/ 14 w 29"/>
                    <a:gd name="T1" fmla="*/ 21 h 27"/>
                    <a:gd name="T2" fmla="*/ 4 w 29"/>
                    <a:gd name="T3" fmla="*/ 19 h 27"/>
                    <a:gd name="T4" fmla="*/ 16 w 29"/>
                    <a:gd name="T5" fmla="*/ 27 h 27"/>
                    <a:gd name="T6" fmla="*/ 29 w 29"/>
                    <a:gd name="T7" fmla="*/ 10 h 27"/>
                    <a:gd name="T8" fmla="*/ 16 w 29"/>
                    <a:gd name="T9" fmla="*/ 2 h 27"/>
                    <a:gd name="T10" fmla="*/ 6 w 29"/>
                    <a:gd name="T11" fmla="*/ 0 h 27"/>
                    <a:gd name="T12" fmla="*/ 16 w 29"/>
                    <a:gd name="T13" fmla="*/ 2 h 27"/>
                    <a:gd name="T14" fmla="*/ 8 w 29"/>
                    <a:gd name="T15" fmla="*/ 0 h 27"/>
                    <a:gd name="T16" fmla="*/ 2 w 29"/>
                    <a:gd name="T17" fmla="*/ 4 h 27"/>
                    <a:gd name="T18" fmla="*/ 0 w 29"/>
                    <a:gd name="T19" fmla="*/ 10 h 27"/>
                    <a:gd name="T20" fmla="*/ 4 w 29"/>
                    <a:gd name="T21" fmla="*/ 19 h 27"/>
                    <a:gd name="T22" fmla="*/ 14 w 29"/>
                    <a:gd name="T23" fmla="*/ 2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14" y="21"/>
                      </a:moveTo>
                      <a:lnTo>
                        <a:pt x="4" y="19"/>
                      </a:lnTo>
                      <a:lnTo>
                        <a:pt x="16" y="27"/>
                      </a:lnTo>
                      <a:lnTo>
                        <a:pt x="29" y="10"/>
                      </a:lnTo>
                      <a:lnTo>
                        <a:pt x="16" y="2"/>
                      </a:lnTo>
                      <a:lnTo>
                        <a:pt x="6" y="0"/>
                      </a:lnTo>
                      <a:lnTo>
                        <a:pt x="16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9"/>
                      </a:lnTo>
                      <a:lnTo>
                        <a:pt x="1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6" name="Freeform 1264"/>
                <p:cNvSpPr>
                  <a:spLocks/>
                </p:cNvSpPr>
                <p:nvPr/>
              </p:nvSpPr>
              <p:spPr bwMode="auto">
                <a:xfrm>
                  <a:off x="2927" y="1002"/>
                  <a:ext cx="23" cy="25"/>
                </a:xfrm>
                <a:custGeom>
                  <a:avLst/>
                  <a:gdLst>
                    <a:gd name="T0" fmla="*/ 2 w 23"/>
                    <a:gd name="T1" fmla="*/ 23 h 25"/>
                    <a:gd name="T2" fmla="*/ 15 w 23"/>
                    <a:gd name="T3" fmla="*/ 25 h 25"/>
                    <a:gd name="T4" fmla="*/ 23 w 23"/>
                    <a:gd name="T5" fmla="*/ 21 h 25"/>
                    <a:gd name="T6" fmla="*/ 15 w 23"/>
                    <a:gd name="T7" fmla="*/ 0 h 25"/>
                    <a:gd name="T8" fmla="*/ 6 w 23"/>
                    <a:gd name="T9" fmla="*/ 4 h 25"/>
                    <a:gd name="T10" fmla="*/ 19 w 23"/>
                    <a:gd name="T11" fmla="*/ 6 h 25"/>
                    <a:gd name="T12" fmla="*/ 6 w 23"/>
                    <a:gd name="T13" fmla="*/ 4 h 25"/>
                    <a:gd name="T14" fmla="*/ 0 w 23"/>
                    <a:gd name="T15" fmla="*/ 10 h 25"/>
                    <a:gd name="T16" fmla="*/ 2 w 23"/>
                    <a:gd name="T17" fmla="*/ 17 h 25"/>
                    <a:gd name="T18" fmla="*/ 6 w 23"/>
                    <a:gd name="T19" fmla="*/ 25 h 25"/>
                    <a:gd name="T20" fmla="*/ 15 w 23"/>
                    <a:gd name="T21" fmla="*/ 25 h 25"/>
                    <a:gd name="T22" fmla="*/ 2 w 23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" y="23"/>
                      </a:moveTo>
                      <a:lnTo>
                        <a:pt x="15" y="25"/>
                      </a:lnTo>
                      <a:lnTo>
                        <a:pt x="23" y="21"/>
                      </a:lnTo>
                      <a:lnTo>
                        <a:pt x="15" y="0"/>
                      </a:lnTo>
                      <a:lnTo>
                        <a:pt x="6" y="4"/>
                      </a:lnTo>
                      <a:lnTo>
                        <a:pt x="19" y="6"/>
                      </a:lnTo>
                      <a:lnTo>
                        <a:pt x="6" y="4"/>
                      </a:lnTo>
                      <a:lnTo>
                        <a:pt x="0" y="10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5" y="25"/>
                      </a:lnTo>
                      <a:lnTo>
                        <a:pt x="2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7" name="Freeform 1265"/>
                <p:cNvSpPr>
                  <a:spLocks/>
                </p:cNvSpPr>
                <p:nvPr/>
              </p:nvSpPr>
              <p:spPr bwMode="auto">
                <a:xfrm>
                  <a:off x="2913" y="991"/>
                  <a:ext cx="33" cy="34"/>
                </a:xfrm>
                <a:custGeom>
                  <a:avLst/>
                  <a:gdLst>
                    <a:gd name="T0" fmla="*/ 16 w 33"/>
                    <a:gd name="T1" fmla="*/ 23 h 34"/>
                    <a:gd name="T2" fmla="*/ 4 w 33"/>
                    <a:gd name="T3" fmla="*/ 21 h 34"/>
                    <a:gd name="T4" fmla="*/ 16 w 33"/>
                    <a:gd name="T5" fmla="*/ 34 h 34"/>
                    <a:gd name="T6" fmla="*/ 33 w 33"/>
                    <a:gd name="T7" fmla="*/ 17 h 34"/>
                    <a:gd name="T8" fmla="*/ 20 w 33"/>
                    <a:gd name="T9" fmla="*/ 5 h 34"/>
                    <a:gd name="T10" fmla="*/ 8 w 33"/>
                    <a:gd name="T11" fmla="*/ 3 h 34"/>
                    <a:gd name="T12" fmla="*/ 20 w 33"/>
                    <a:gd name="T13" fmla="*/ 5 h 34"/>
                    <a:gd name="T14" fmla="*/ 12 w 33"/>
                    <a:gd name="T15" fmla="*/ 0 h 34"/>
                    <a:gd name="T16" fmla="*/ 4 w 33"/>
                    <a:gd name="T17" fmla="*/ 5 h 34"/>
                    <a:gd name="T18" fmla="*/ 0 w 33"/>
                    <a:gd name="T19" fmla="*/ 13 h 34"/>
                    <a:gd name="T20" fmla="*/ 4 w 33"/>
                    <a:gd name="T21" fmla="*/ 21 h 34"/>
                    <a:gd name="T22" fmla="*/ 16 w 33"/>
                    <a:gd name="T23" fmla="*/ 2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4">
                      <a:moveTo>
                        <a:pt x="16" y="23"/>
                      </a:moveTo>
                      <a:lnTo>
                        <a:pt x="4" y="21"/>
                      </a:lnTo>
                      <a:lnTo>
                        <a:pt x="16" y="34"/>
                      </a:lnTo>
                      <a:lnTo>
                        <a:pt x="33" y="17"/>
                      </a:lnTo>
                      <a:lnTo>
                        <a:pt x="20" y="5"/>
                      </a:lnTo>
                      <a:lnTo>
                        <a:pt x="8" y="3"/>
                      </a:lnTo>
                      <a:lnTo>
                        <a:pt x="20" y="5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6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8" name="Freeform 1266"/>
                <p:cNvSpPr>
                  <a:spLocks/>
                </p:cNvSpPr>
                <p:nvPr/>
              </p:nvSpPr>
              <p:spPr bwMode="auto">
                <a:xfrm>
                  <a:off x="2904" y="994"/>
                  <a:ext cx="25" cy="25"/>
                </a:xfrm>
                <a:custGeom>
                  <a:avLst/>
                  <a:gdLst>
                    <a:gd name="T0" fmla="*/ 2 w 25"/>
                    <a:gd name="T1" fmla="*/ 22 h 25"/>
                    <a:gd name="T2" fmla="*/ 15 w 25"/>
                    <a:gd name="T3" fmla="*/ 25 h 25"/>
                    <a:gd name="T4" fmla="*/ 25 w 25"/>
                    <a:gd name="T5" fmla="*/ 20 h 25"/>
                    <a:gd name="T6" fmla="*/ 17 w 25"/>
                    <a:gd name="T7" fmla="*/ 0 h 25"/>
                    <a:gd name="T8" fmla="*/ 6 w 25"/>
                    <a:gd name="T9" fmla="*/ 4 h 25"/>
                    <a:gd name="T10" fmla="*/ 19 w 25"/>
                    <a:gd name="T11" fmla="*/ 6 h 25"/>
                    <a:gd name="T12" fmla="*/ 6 w 25"/>
                    <a:gd name="T13" fmla="*/ 4 h 25"/>
                    <a:gd name="T14" fmla="*/ 0 w 25"/>
                    <a:gd name="T15" fmla="*/ 10 h 25"/>
                    <a:gd name="T16" fmla="*/ 2 w 25"/>
                    <a:gd name="T17" fmla="*/ 16 h 25"/>
                    <a:gd name="T18" fmla="*/ 6 w 25"/>
                    <a:gd name="T19" fmla="*/ 25 h 25"/>
                    <a:gd name="T20" fmla="*/ 15 w 25"/>
                    <a:gd name="T21" fmla="*/ 25 h 25"/>
                    <a:gd name="T22" fmla="*/ 2 w 25"/>
                    <a:gd name="T23" fmla="*/ 22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" y="22"/>
                      </a:moveTo>
                      <a:lnTo>
                        <a:pt x="15" y="25"/>
                      </a:lnTo>
                      <a:lnTo>
                        <a:pt x="25" y="20"/>
                      </a:lnTo>
                      <a:lnTo>
                        <a:pt x="17" y="0"/>
                      </a:lnTo>
                      <a:lnTo>
                        <a:pt x="6" y="4"/>
                      </a:lnTo>
                      <a:lnTo>
                        <a:pt x="19" y="6"/>
                      </a:lnTo>
                      <a:lnTo>
                        <a:pt x="6" y="4"/>
                      </a:lnTo>
                      <a:lnTo>
                        <a:pt x="0" y="10"/>
                      </a:lnTo>
                      <a:lnTo>
                        <a:pt x="2" y="16"/>
                      </a:lnTo>
                      <a:lnTo>
                        <a:pt x="6" y="25"/>
                      </a:lnTo>
                      <a:lnTo>
                        <a:pt x="15" y="25"/>
                      </a:lnTo>
                      <a:lnTo>
                        <a:pt x="2" y="2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19" name="Freeform 1267"/>
                <p:cNvSpPr>
                  <a:spLocks/>
                </p:cNvSpPr>
                <p:nvPr/>
              </p:nvSpPr>
              <p:spPr bwMode="auto">
                <a:xfrm>
                  <a:off x="2894" y="987"/>
                  <a:ext cx="29" cy="29"/>
                </a:xfrm>
                <a:custGeom>
                  <a:avLst/>
                  <a:gdLst>
                    <a:gd name="T0" fmla="*/ 4 w 29"/>
                    <a:gd name="T1" fmla="*/ 4 h 29"/>
                    <a:gd name="T2" fmla="*/ 4 w 29"/>
                    <a:gd name="T3" fmla="*/ 21 h 29"/>
                    <a:gd name="T4" fmla="*/ 12 w 29"/>
                    <a:gd name="T5" fmla="*/ 29 h 29"/>
                    <a:gd name="T6" fmla="*/ 29 w 29"/>
                    <a:gd name="T7" fmla="*/ 13 h 29"/>
                    <a:gd name="T8" fmla="*/ 21 w 29"/>
                    <a:gd name="T9" fmla="*/ 4 h 29"/>
                    <a:gd name="T10" fmla="*/ 21 w 29"/>
                    <a:gd name="T11" fmla="*/ 21 h 29"/>
                    <a:gd name="T12" fmla="*/ 21 w 29"/>
                    <a:gd name="T13" fmla="*/ 4 h 29"/>
                    <a:gd name="T14" fmla="*/ 12 w 29"/>
                    <a:gd name="T15" fmla="*/ 0 h 29"/>
                    <a:gd name="T16" fmla="*/ 4 w 29"/>
                    <a:gd name="T17" fmla="*/ 4 h 29"/>
                    <a:gd name="T18" fmla="*/ 0 w 29"/>
                    <a:gd name="T19" fmla="*/ 13 h 29"/>
                    <a:gd name="T20" fmla="*/ 4 w 29"/>
                    <a:gd name="T21" fmla="*/ 21 h 29"/>
                    <a:gd name="T22" fmla="*/ 4 w 29"/>
                    <a:gd name="T23" fmla="*/ 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4" y="4"/>
                      </a:moveTo>
                      <a:lnTo>
                        <a:pt x="4" y="21"/>
                      </a:lnTo>
                      <a:lnTo>
                        <a:pt x="12" y="29"/>
                      </a:lnTo>
                      <a:lnTo>
                        <a:pt x="29" y="13"/>
                      </a:lnTo>
                      <a:lnTo>
                        <a:pt x="21" y="4"/>
                      </a:lnTo>
                      <a:lnTo>
                        <a:pt x="21" y="21"/>
                      </a:lnTo>
                      <a:lnTo>
                        <a:pt x="21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4" y="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0" name="Freeform 1268"/>
                <p:cNvSpPr>
                  <a:spLocks/>
                </p:cNvSpPr>
                <p:nvPr/>
              </p:nvSpPr>
              <p:spPr bwMode="auto">
                <a:xfrm>
                  <a:off x="2898" y="979"/>
                  <a:ext cx="29" cy="29"/>
                </a:xfrm>
                <a:custGeom>
                  <a:avLst/>
                  <a:gdLst>
                    <a:gd name="T0" fmla="*/ 17 w 29"/>
                    <a:gd name="T1" fmla="*/ 25 h 29"/>
                    <a:gd name="T2" fmla="*/ 8 w 29"/>
                    <a:gd name="T3" fmla="*/ 4 h 29"/>
                    <a:gd name="T4" fmla="*/ 0 w 29"/>
                    <a:gd name="T5" fmla="*/ 12 h 29"/>
                    <a:gd name="T6" fmla="*/ 17 w 29"/>
                    <a:gd name="T7" fmla="*/ 29 h 29"/>
                    <a:gd name="T8" fmla="*/ 25 w 29"/>
                    <a:gd name="T9" fmla="*/ 21 h 29"/>
                    <a:gd name="T10" fmla="*/ 17 w 29"/>
                    <a:gd name="T11" fmla="*/ 0 h 29"/>
                    <a:gd name="T12" fmla="*/ 25 w 29"/>
                    <a:gd name="T13" fmla="*/ 21 h 29"/>
                    <a:gd name="T14" fmla="*/ 29 w 29"/>
                    <a:gd name="T15" fmla="*/ 12 h 29"/>
                    <a:gd name="T16" fmla="*/ 25 w 29"/>
                    <a:gd name="T17" fmla="*/ 4 h 29"/>
                    <a:gd name="T18" fmla="*/ 17 w 29"/>
                    <a:gd name="T19" fmla="*/ 0 h 29"/>
                    <a:gd name="T20" fmla="*/ 8 w 29"/>
                    <a:gd name="T21" fmla="*/ 4 h 29"/>
                    <a:gd name="T22" fmla="*/ 17 w 29"/>
                    <a:gd name="T23" fmla="*/ 25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7" y="25"/>
                      </a:moveTo>
                      <a:lnTo>
                        <a:pt x="8" y="4"/>
                      </a:lnTo>
                      <a:lnTo>
                        <a:pt x="0" y="12"/>
                      </a:lnTo>
                      <a:lnTo>
                        <a:pt x="17" y="29"/>
                      </a:lnTo>
                      <a:lnTo>
                        <a:pt x="25" y="21"/>
                      </a:lnTo>
                      <a:lnTo>
                        <a:pt x="17" y="0"/>
                      </a:lnTo>
                      <a:lnTo>
                        <a:pt x="25" y="21"/>
                      </a:lnTo>
                      <a:lnTo>
                        <a:pt x="29" y="12"/>
                      </a:lnTo>
                      <a:lnTo>
                        <a:pt x="25" y="4"/>
                      </a:lnTo>
                      <a:lnTo>
                        <a:pt x="17" y="0"/>
                      </a:lnTo>
                      <a:lnTo>
                        <a:pt x="8" y="4"/>
                      </a:lnTo>
                      <a:lnTo>
                        <a:pt x="17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1" name="Freeform 1269"/>
                <p:cNvSpPr>
                  <a:spLocks/>
                </p:cNvSpPr>
                <p:nvPr/>
              </p:nvSpPr>
              <p:spPr bwMode="auto">
                <a:xfrm>
                  <a:off x="2894" y="979"/>
                  <a:ext cx="21" cy="25"/>
                </a:xfrm>
                <a:custGeom>
                  <a:avLst/>
                  <a:gdLst>
                    <a:gd name="T0" fmla="*/ 19 w 21"/>
                    <a:gd name="T1" fmla="*/ 21 h 25"/>
                    <a:gd name="T2" fmla="*/ 12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2 w 21"/>
                    <a:gd name="T9" fmla="*/ 0 h 25"/>
                    <a:gd name="T10" fmla="*/ 6 w 21"/>
                    <a:gd name="T11" fmla="*/ 4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2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19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19" y="21"/>
                      </a:moveTo>
                      <a:lnTo>
                        <a:pt x="12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6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19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2" name="Freeform 1270"/>
                <p:cNvSpPr>
                  <a:spLocks/>
                </p:cNvSpPr>
                <p:nvPr/>
              </p:nvSpPr>
              <p:spPr bwMode="auto">
                <a:xfrm>
                  <a:off x="2879" y="983"/>
                  <a:ext cx="34" cy="31"/>
                </a:xfrm>
                <a:custGeom>
                  <a:avLst/>
                  <a:gdLst>
                    <a:gd name="T0" fmla="*/ 8 w 34"/>
                    <a:gd name="T1" fmla="*/ 31 h 31"/>
                    <a:gd name="T2" fmla="*/ 17 w 34"/>
                    <a:gd name="T3" fmla="*/ 29 h 31"/>
                    <a:gd name="T4" fmla="*/ 34 w 34"/>
                    <a:gd name="T5" fmla="*/ 17 h 31"/>
                    <a:gd name="T6" fmla="*/ 21 w 34"/>
                    <a:gd name="T7" fmla="*/ 0 h 31"/>
                    <a:gd name="T8" fmla="*/ 4 w 34"/>
                    <a:gd name="T9" fmla="*/ 13 h 31"/>
                    <a:gd name="T10" fmla="*/ 13 w 34"/>
                    <a:gd name="T11" fmla="*/ 11 h 31"/>
                    <a:gd name="T12" fmla="*/ 4 w 34"/>
                    <a:gd name="T13" fmla="*/ 13 h 31"/>
                    <a:gd name="T14" fmla="*/ 0 w 34"/>
                    <a:gd name="T15" fmla="*/ 19 h 31"/>
                    <a:gd name="T16" fmla="*/ 2 w 34"/>
                    <a:gd name="T17" fmla="*/ 27 h 31"/>
                    <a:gd name="T18" fmla="*/ 8 w 34"/>
                    <a:gd name="T19" fmla="*/ 31 h 31"/>
                    <a:gd name="T20" fmla="*/ 17 w 34"/>
                    <a:gd name="T21" fmla="*/ 29 h 31"/>
                    <a:gd name="T22" fmla="*/ 8 w 34"/>
                    <a:gd name="T23" fmla="*/ 3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1">
                      <a:moveTo>
                        <a:pt x="8" y="31"/>
                      </a:moveTo>
                      <a:lnTo>
                        <a:pt x="17" y="29"/>
                      </a:lnTo>
                      <a:lnTo>
                        <a:pt x="34" y="17"/>
                      </a:lnTo>
                      <a:lnTo>
                        <a:pt x="21" y="0"/>
                      </a:lnTo>
                      <a:lnTo>
                        <a:pt x="4" y="13"/>
                      </a:lnTo>
                      <a:lnTo>
                        <a:pt x="13" y="11"/>
                      </a:lnTo>
                      <a:lnTo>
                        <a:pt x="4" y="13"/>
                      </a:lnTo>
                      <a:lnTo>
                        <a:pt x="0" y="19"/>
                      </a:lnTo>
                      <a:lnTo>
                        <a:pt x="2" y="27"/>
                      </a:lnTo>
                      <a:lnTo>
                        <a:pt x="8" y="31"/>
                      </a:lnTo>
                      <a:lnTo>
                        <a:pt x="17" y="29"/>
                      </a:lnTo>
                      <a:lnTo>
                        <a:pt x="8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3" name="Freeform 1271"/>
                <p:cNvSpPr>
                  <a:spLocks/>
                </p:cNvSpPr>
                <p:nvPr/>
              </p:nvSpPr>
              <p:spPr bwMode="auto">
                <a:xfrm>
                  <a:off x="2869" y="989"/>
                  <a:ext cx="23" cy="25"/>
                </a:xfrm>
                <a:custGeom>
                  <a:avLst/>
                  <a:gdLst>
                    <a:gd name="T0" fmla="*/ 4 w 23"/>
                    <a:gd name="T1" fmla="*/ 21 h 25"/>
                    <a:gd name="T2" fmla="*/ 6 w 23"/>
                    <a:gd name="T3" fmla="*/ 21 h 25"/>
                    <a:gd name="T4" fmla="*/ 18 w 23"/>
                    <a:gd name="T5" fmla="*/ 25 h 25"/>
                    <a:gd name="T6" fmla="*/ 23 w 23"/>
                    <a:gd name="T7" fmla="*/ 5 h 25"/>
                    <a:gd name="T8" fmla="*/ 10 w 23"/>
                    <a:gd name="T9" fmla="*/ 0 h 25"/>
                    <a:gd name="T10" fmla="*/ 12 w 23"/>
                    <a:gd name="T11" fmla="*/ 0 h 25"/>
                    <a:gd name="T12" fmla="*/ 10 w 23"/>
                    <a:gd name="T13" fmla="*/ 0 h 25"/>
                    <a:gd name="T14" fmla="*/ 2 w 23"/>
                    <a:gd name="T15" fmla="*/ 2 h 25"/>
                    <a:gd name="T16" fmla="*/ 0 w 23"/>
                    <a:gd name="T17" fmla="*/ 9 h 25"/>
                    <a:gd name="T18" fmla="*/ 0 w 23"/>
                    <a:gd name="T19" fmla="*/ 17 h 25"/>
                    <a:gd name="T20" fmla="*/ 6 w 23"/>
                    <a:gd name="T21" fmla="*/ 21 h 25"/>
                    <a:gd name="T22" fmla="*/ 4 w 23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4" y="21"/>
                      </a:moveTo>
                      <a:lnTo>
                        <a:pt x="6" y="21"/>
                      </a:lnTo>
                      <a:lnTo>
                        <a:pt x="18" y="25"/>
                      </a:lnTo>
                      <a:lnTo>
                        <a:pt x="23" y="5"/>
                      </a:lnTo>
                      <a:lnTo>
                        <a:pt x="10" y="0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2" y="2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6" y="21"/>
                      </a:lnTo>
                      <a:lnTo>
                        <a:pt x="4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4" name="Freeform 1272"/>
                <p:cNvSpPr>
                  <a:spLocks/>
                </p:cNvSpPr>
                <p:nvPr/>
              </p:nvSpPr>
              <p:spPr bwMode="auto">
                <a:xfrm>
                  <a:off x="2844" y="977"/>
                  <a:ext cx="37" cy="33"/>
                </a:xfrm>
                <a:custGeom>
                  <a:avLst/>
                  <a:gdLst>
                    <a:gd name="T0" fmla="*/ 2 w 37"/>
                    <a:gd name="T1" fmla="*/ 17 h 33"/>
                    <a:gd name="T2" fmla="*/ 6 w 37"/>
                    <a:gd name="T3" fmla="*/ 21 h 33"/>
                    <a:gd name="T4" fmla="*/ 29 w 37"/>
                    <a:gd name="T5" fmla="*/ 33 h 33"/>
                    <a:gd name="T6" fmla="*/ 37 w 37"/>
                    <a:gd name="T7" fmla="*/ 12 h 33"/>
                    <a:gd name="T8" fmla="*/ 14 w 37"/>
                    <a:gd name="T9" fmla="*/ 0 h 33"/>
                    <a:gd name="T10" fmla="*/ 18 w 37"/>
                    <a:gd name="T11" fmla="*/ 4 h 33"/>
                    <a:gd name="T12" fmla="*/ 14 w 37"/>
                    <a:gd name="T13" fmla="*/ 0 h 33"/>
                    <a:gd name="T14" fmla="*/ 6 w 37"/>
                    <a:gd name="T15" fmla="*/ 0 h 33"/>
                    <a:gd name="T16" fmla="*/ 2 w 37"/>
                    <a:gd name="T17" fmla="*/ 6 h 33"/>
                    <a:gd name="T18" fmla="*/ 0 w 37"/>
                    <a:gd name="T19" fmla="*/ 14 h 33"/>
                    <a:gd name="T20" fmla="*/ 6 w 37"/>
                    <a:gd name="T21" fmla="*/ 21 h 33"/>
                    <a:gd name="T22" fmla="*/ 2 w 37"/>
                    <a:gd name="T23" fmla="*/ 17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" h="33">
                      <a:moveTo>
                        <a:pt x="2" y="17"/>
                      </a:moveTo>
                      <a:lnTo>
                        <a:pt x="6" y="21"/>
                      </a:lnTo>
                      <a:lnTo>
                        <a:pt x="29" y="33"/>
                      </a:lnTo>
                      <a:lnTo>
                        <a:pt x="37" y="12"/>
                      </a:lnTo>
                      <a:lnTo>
                        <a:pt x="14" y="0"/>
                      </a:lnTo>
                      <a:lnTo>
                        <a:pt x="18" y="4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1"/>
                      </a:lnTo>
                      <a:lnTo>
                        <a:pt x="2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5" name="Freeform 1273"/>
                <p:cNvSpPr>
                  <a:spLocks/>
                </p:cNvSpPr>
                <p:nvPr/>
              </p:nvSpPr>
              <p:spPr bwMode="auto">
                <a:xfrm>
                  <a:off x="2821" y="950"/>
                  <a:ext cx="41" cy="44"/>
                </a:xfrm>
                <a:custGeom>
                  <a:avLst/>
                  <a:gdLst>
                    <a:gd name="T0" fmla="*/ 18 w 41"/>
                    <a:gd name="T1" fmla="*/ 16 h 44"/>
                    <a:gd name="T2" fmla="*/ 2 w 41"/>
                    <a:gd name="T3" fmla="*/ 16 h 44"/>
                    <a:gd name="T4" fmla="*/ 25 w 41"/>
                    <a:gd name="T5" fmla="*/ 44 h 44"/>
                    <a:gd name="T6" fmla="*/ 41 w 41"/>
                    <a:gd name="T7" fmla="*/ 31 h 44"/>
                    <a:gd name="T8" fmla="*/ 18 w 41"/>
                    <a:gd name="T9" fmla="*/ 4 h 44"/>
                    <a:gd name="T10" fmla="*/ 2 w 41"/>
                    <a:gd name="T11" fmla="*/ 4 h 44"/>
                    <a:gd name="T12" fmla="*/ 18 w 41"/>
                    <a:gd name="T13" fmla="*/ 4 h 44"/>
                    <a:gd name="T14" fmla="*/ 12 w 41"/>
                    <a:gd name="T15" fmla="*/ 0 h 44"/>
                    <a:gd name="T16" fmla="*/ 4 w 41"/>
                    <a:gd name="T17" fmla="*/ 2 h 44"/>
                    <a:gd name="T18" fmla="*/ 0 w 41"/>
                    <a:gd name="T19" fmla="*/ 8 h 44"/>
                    <a:gd name="T20" fmla="*/ 2 w 41"/>
                    <a:gd name="T21" fmla="*/ 16 h 44"/>
                    <a:gd name="T22" fmla="*/ 18 w 41"/>
                    <a:gd name="T23" fmla="*/ 16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1" h="44">
                      <a:moveTo>
                        <a:pt x="18" y="16"/>
                      </a:moveTo>
                      <a:lnTo>
                        <a:pt x="2" y="16"/>
                      </a:lnTo>
                      <a:lnTo>
                        <a:pt x="25" y="44"/>
                      </a:lnTo>
                      <a:lnTo>
                        <a:pt x="41" y="31"/>
                      </a:lnTo>
                      <a:lnTo>
                        <a:pt x="18" y="4"/>
                      </a:lnTo>
                      <a:lnTo>
                        <a:pt x="2" y="4"/>
                      </a:lnTo>
                      <a:lnTo>
                        <a:pt x="18" y="4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8"/>
                      </a:lnTo>
                      <a:lnTo>
                        <a:pt x="2" y="16"/>
                      </a:lnTo>
                      <a:lnTo>
                        <a:pt x="18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6" name="Freeform 1274"/>
                <p:cNvSpPr>
                  <a:spLocks/>
                </p:cNvSpPr>
                <p:nvPr/>
              </p:nvSpPr>
              <p:spPr bwMode="auto">
                <a:xfrm>
                  <a:off x="2808" y="954"/>
                  <a:ext cx="31" cy="33"/>
                </a:xfrm>
                <a:custGeom>
                  <a:avLst/>
                  <a:gdLst>
                    <a:gd name="T0" fmla="*/ 2 w 31"/>
                    <a:gd name="T1" fmla="*/ 29 h 33"/>
                    <a:gd name="T2" fmla="*/ 19 w 31"/>
                    <a:gd name="T3" fmla="*/ 29 h 33"/>
                    <a:gd name="T4" fmla="*/ 31 w 31"/>
                    <a:gd name="T5" fmla="*/ 12 h 33"/>
                    <a:gd name="T6" fmla="*/ 15 w 31"/>
                    <a:gd name="T7" fmla="*/ 0 h 33"/>
                    <a:gd name="T8" fmla="*/ 2 w 31"/>
                    <a:gd name="T9" fmla="*/ 17 h 33"/>
                    <a:gd name="T10" fmla="*/ 19 w 31"/>
                    <a:gd name="T11" fmla="*/ 17 h 33"/>
                    <a:gd name="T12" fmla="*/ 2 w 31"/>
                    <a:gd name="T13" fmla="*/ 17 h 33"/>
                    <a:gd name="T14" fmla="*/ 0 w 31"/>
                    <a:gd name="T15" fmla="*/ 25 h 33"/>
                    <a:gd name="T16" fmla="*/ 4 w 31"/>
                    <a:gd name="T17" fmla="*/ 31 h 33"/>
                    <a:gd name="T18" fmla="*/ 13 w 31"/>
                    <a:gd name="T19" fmla="*/ 33 h 33"/>
                    <a:gd name="T20" fmla="*/ 19 w 31"/>
                    <a:gd name="T21" fmla="*/ 29 h 33"/>
                    <a:gd name="T22" fmla="*/ 2 w 31"/>
                    <a:gd name="T23" fmla="*/ 29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3">
                      <a:moveTo>
                        <a:pt x="2" y="29"/>
                      </a:moveTo>
                      <a:lnTo>
                        <a:pt x="19" y="29"/>
                      </a:lnTo>
                      <a:lnTo>
                        <a:pt x="31" y="12"/>
                      </a:lnTo>
                      <a:lnTo>
                        <a:pt x="15" y="0"/>
                      </a:lnTo>
                      <a:lnTo>
                        <a:pt x="2" y="17"/>
                      </a:lnTo>
                      <a:lnTo>
                        <a:pt x="19" y="17"/>
                      </a:lnTo>
                      <a:lnTo>
                        <a:pt x="2" y="17"/>
                      </a:lnTo>
                      <a:lnTo>
                        <a:pt x="0" y="25"/>
                      </a:lnTo>
                      <a:lnTo>
                        <a:pt x="4" y="31"/>
                      </a:lnTo>
                      <a:lnTo>
                        <a:pt x="13" y="33"/>
                      </a:lnTo>
                      <a:lnTo>
                        <a:pt x="19" y="29"/>
                      </a:lnTo>
                      <a:lnTo>
                        <a:pt x="2" y="2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7" name="Freeform 1275"/>
                <p:cNvSpPr>
                  <a:spLocks/>
                </p:cNvSpPr>
                <p:nvPr/>
              </p:nvSpPr>
              <p:spPr bwMode="auto">
                <a:xfrm>
                  <a:off x="2787" y="937"/>
                  <a:ext cx="40" cy="46"/>
                </a:xfrm>
                <a:custGeom>
                  <a:avLst/>
                  <a:gdLst>
                    <a:gd name="T0" fmla="*/ 17 w 40"/>
                    <a:gd name="T1" fmla="*/ 19 h 46"/>
                    <a:gd name="T2" fmla="*/ 2 w 40"/>
                    <a:gd name="T3" fmla="*/ 17 h 46"/>
                    <a:gd name="T4" fmla="*/ 23 w 40"/>
                    <a:gd name="T5" fmla="*/ 46 h 46"/>
                    <a:gd name="T6" fmla="*/ 40 w 40"/>
                    <a:gd name="T7" fmla="*/ 34 h 46"/>
                    <a:gd name="T8" fmla="*/ 19 w 40"/>
                    <a:gd name="T9" fmla="*/ 4 h 46"/>
                    <a:gd name="T10" fmla="*/ 4 w 40"/>
                    <a:gd name="T11" fmla="*/ 2 h 46"/>
                    <a:gd name="T12" fmla="*/ 19 w 40"/>
                    <a:gd name="T13" fmla="*/ 4 h 46"/>
                    <a:gd name="T14" fmla="*/ 13 w 40"/>
                    <a:gd name="T15" fmla="*/ 0 h 46"/>
                    <a:gd name="T16" fmla="*/ 4 w 40"/>
                    <a:gd name="T17" fmla="*/ 2 h 46"/>
                    <a:gd name="T18" fmla="*/ 0 w 40"/>
                    <a:gd name="T19" fmla="*/ 9 h 46"/>
                    <a:gd name="T20" fmla="*/ 2 w 40"/>
                    <a:gd name="T21" fmla="*/ 17 h 46"/>
                    <a:gd name="T22" fmla="*/ 17 w 40"/>
                    <a:gd name="T23" fmla="*/ 19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46">
                      <a:moveTo>
                        <a:pt x="17" y="19"/>
                      </a:moveTo>
                      <a:lnTo>
                        <a:pt x="2" y="17"/>
                      </a:lnTo>
                      <a:lnTo>
                        <a:pt x="23" y="46"/>
                      </a:lnTo>
                      <a:lnTo>
                        <a:pt x="40" y="34"/>
                      </a:lnTo>
                      <a:lnTo>
                        <a:pt x="19" y="4"/>
                      </a:lnTo>
                      <a:lnTo>
                        <a:pt x="4" y="2"/>
                      </a:lnTo>
                      <a:lnTo>
                        <a:pt x="19" y="4"/>
                      </a:lnTo>
                      <a:lnTo>
                        <a:pt x="13" y="0"/>
                      </a:lnTo>
                      <a:lnTo>
                        <a:pt x="4" y="2"/>
                      </a:lnTo>
                      <a:lnTo>
                        <a:pt x="0" y="9"/>
                      </a:lnTo>
                      <a:lnTo>
                        <a:pt x="2" y="17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8" name="Freeform 1276"/>
                <p:cNvSpPr>
                  <a:spLocks/>
                </p:cNvSpPr>
                <p:nvPr/>
              </p:nvSpPr>
              <p:spPr bwMode="auto">
                <a:xfrm>
                  <a:off x="2775" y="939"/>
                  <a:ext cx="29" cy="27"/>
                </a:xfrm>
                <a:custGeom>
                  <a:avLst/>
                  <a:gdLst>
                    <a:gd name="T0" fmla="*/ 0 w 29"/>
                    <a:gd name="T1" fmla="*/ 17 h 27"/>
                    <a:gd name="T2" fmla="*/ 18 w 29"/>
                    <a:gd name="T3" fmla="*/ 25 h 27"/>
                    <a:gd name="T4" fmla="*/ 29 w 29"/>
                    <a:gd name="T5" fmla="*/ 17 h 27"/>
                    <a:gd name="T6" fmla="*/ 16 w 29"/>
                    <a:gd name="T7" fmla="*/ 0 h 27"/>
                    <a:gd name="T8" fmla="*/ 6 w 29"/>
                    <a:gd name="T9" fmla="*/ 9 h 27"/>
                    <a:gd name="T10" fmla="*/ 25 w 29"/>
                    <a:gd name="T11" fmla="*/ 17 h 27"/>
                    <a:gd name="T12" fmla="*/ 6 w 29"/>
                    <a:gd name="T13" fmla="*/ 9 h 27"/>
                    <a:gd name="T14" fmla="*/ 2 w 29"/>
                    <a:gd name="T15" fmla="*/ 15 h 27"/>
                    <a:gd name="T16" fmla="*/ 4 w 29"/>
                    <a:gd name="T17" fmla="*/ 23 h 27"/>
                    <a:gd name="T18" fmla="*/ 10 w 29"/>
                    <a:gd name="T19" fmla="*/ 27 h 27"/>
                    <a:gd name="T20" fmla="*/ 18 w 29"/>
                    <a:gd name="T21" fmla="*/ 25 h 27"/>
                    <a:gd name="T22" fmla="*/ 0 w 29"/>
                    <a:gd name="T23" fmla="*/ 1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7">
                      <a:moveTo>
                        <a:pt x="0" y="17"/>
                      </a:moveTo>
                      <a:lnTo>
                        <a:pt x="18" y="25"/>
                      </a:lnTo>
                      <a:lnTo>
                        <a:pt x="29" y="17"/>
                      </a:lnTo>
                      <a:lnTo>
                        <a:pt x="16" y="0"/>
                      </a:lnTo>
                      <a:lnTo>
                        <a:pt x="6" y="9"/>
                      </a:lnTo>
                      <a:lnTo>
                        <a:pt x="25" y="17"/>
                      </a:lnTo>
                      <a:lnTo>
                        <a:pt x="6" y="9"/>
                      </a:lnTo>
                      <a:lnTo>
                        <a:pt x="2" y="15"/>
                      </a:lnTo>
                      <a:lnTo>
                        <a:pt x="4" y="23"/>
                      </a:lnTo>
                      <a:lnTo>
                        <a:pt x="10" y="27"/>
                      </a:lnTo>
                      <a:lnTo>
                        <a:pt x="18" y="25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29" name="Freeform 1277"/>
                <p:cNvSpPr>
                  <a:spLocks/>
                </p:cNvSpPr>
                <p:nvPr/>
              </p:nvSpPr>
              <p:spPr bwMode="auto">
                <a:xfrm>
                  <a:off x="2775" y="931"/>
                  <a:ext cx="25" cy="25"/>
                </a:xfrm>
                <a:custGeom>
                  <a:avLst/>
                  <a:gdLst>
                    <a:gd name="T0" fmla="*/ 18 w 25"/>
                    <a:gd name="T1" fmla="*/ 21 h 25"/>
                    <a:gd name="T2" fmla="*/ 0 w 25"/>
                    <a:gd name="T3" fmla="*/ 12 h 25"/>
                    <a:gd name="T4" fmla="*/ 0 w 25"/>
                    <a:gd name="T5" fmla="*/ 25 h 25"/>
                    <a:gd name="T6" fmla="*/ 25 w 25"/>
                    <a:gd name="T7" fmla="*/ 25 h 25"/>
                    <a:gd name="T8" fmla="*/ 25 w 25"/>
                    <a:gd name="T9" fmla="*/ 12 h 25"/>
                    <a:gd name="T10" fmla="*/ 6 w 25"/>
                    <a:gd name="T11" fmla="*/ 4 h 25"/>
                    <a:gd name="T12" fmla="*/ 25 w 25"/>
                    <a:gd name="T13" fmla="*/ 12 h 25"/>
                    <a:gd name="T14" fmla="*/ 20 w 25"/>
                    <a:gd name="T15" fmla="*/ 2 h 25"/>
                    <a:gd name="T16" fmla="*/ 12 w 25"/>
                    <a:gd name="T17" fmla="*/ 0 h 25"/>
                    <a:gd name="T18" fmla="*/ 4 w 25"/>
                    <a:gd name="T19" fmla="*/ 2 h 25"/>
                    <a:gd name="T20" fmla="*/ 0 w 25"/>
                    <a:gd name="T21" fmla="*/ 12 h 25"/>
                    <a:gd name="T22" fmla="*/ 18 w 25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8" y="21"/>
                      </a:moveTo>
                      <a:lnTo>
                        <a:pt x="0" y="12"/>
                      </a:lnTo>
                      <a:lnTo>
                        <a:pt x="0" y="25"/>
                      </a:lnTo>
                      <a:lnTo>
                        <a:pt x="25" y="25"/>
                      </a:lnTo>
                      <a:lnTo>
                        <a:pt x="25" y="12"/>
                      </a:lnTo>
                      <a:lnTo>
                        <a:pt x="6" y="4"/>
                      </a:lnTo>
                      <a:lnTo>
                        <a:pt x="25" y="12"/>
                      </a:lnTo>
                      <a:lnTo>
                        <a:pt x="20" y="2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2"/>
                      </a:lnTo>
                      <a:lnTo>
                        <a:pt x="18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0" name="Freeform 1278"/>
                <p:cNvSpPr>
                  <a:spLocks/>
                </p:cNvSpPr>
                <p:nvPr/>
              </p:nvSpPr>
              <p:spPr bwMode="auto">
                <a:xfrm>
                  <a:off x="2762" y="935"/>
                  <a:ext cx="31" cy="27"/>
                </a:xfrm>
                <a:custGeom>
                  <a:avLst/>
                  <a:gdLst>
                    <a:gd name="T0" fmla="*/ 25 w 31"/>
                    <a:gd name="T1" fmla="*/ 17 h 27"/>
                    <a:gd name="T2" fmla="*/ 19 w 31"/>
                    <a:gd name="T3" fmla="*/ 25 h 27"/>
                    <a:gd name="T4" fmla="*/ 31 w 31"/>
                    <a:gd name="T5" fmla="*/ 17 h 27"/>
                    <a:gd name="T6" fmla="*/ 19 w 31"/>
                    <a:gd name="T7" fmla="*/ 0 h 27"/>
                    <a:gd name="T8" fmla="*/ 6 w 31"/>
                    <a:gd name="T9" fmla="*/ 8 h 27"/>
                    <a:gd name="T10" fmla="*/ 0 w 31"/>
                    <a:gd name="T11" fmla="*/ 17 h 27"/>
                    <a:gd name="T12" fmla="*/ 6 w 31"/>
                    <a:gd name="T13" fmla="*/ 8 h 27"/>
                    <a:gd name="T14" fmla="*/ 2 w 31"/>
                    <a:gd name="T15" fmla="*/ 15 h 27"/>
                    <a:gd name="T16" fmla="*/ 4 w 31"/>
                    <a:gd name="T17" fmla="*/ 23 h 27"/>
                    <a:gd name="T18" fmla="*/ 10 w 31"/>
                    <a:gd name="T19" fmla="*/ 27 h 27"/>
                    <a:gd name="T20" fmla="*/ 19 w 31"/>
                    <a:gd name="T21" fmla="*/ 25 h 27"/>
                    <a:gd name="T22" fmla="*/ 25 w 31"/>
                    <a:gd name="T23" fmla="*/ 1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7">
                      <a:moveTo>
                        <a:pt x="25" y="17"/>
                      </a:moveTo>
                      <a:lnTo>
                        <a:pt x="19" y="25"/>
                      </a:lnTo>
                      <a:lnTo>
                        <a:pt x="31" y="17"/>
                      </a:lnTo>
                      <a:lnTo>
                        <a:pt x="19" y="0"/>
                      </a:lnTo>
                      <a:lnTo>
                        <a:pt x="6" y="8"/>
                      </a:lnTo>
                      <a:lnTo>
                        <a:pt x="0" y="17"/>
                      </a:lnTo>
                      <a:lnTo>
                        <a:pt x="6" y="8"/>
                      </a:lnTo>
                      <a:lnTo>
                        <a:pt x="2" y="15"/>
                      </a:lnTo>
                      <a:lnTo>
                        <a:pt x="4" y="23"/>
                      </a:lnTo>
                      <a:lnTo>
                        <a:pt x="10" y="27"/>
                      </a:lnTo>
                      <a:lnTo>
                        <a:pt x="19" y="25"/>
                      </a:lnTo>
                      <a:lnTo>
                        <a:pt x="25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1" name="Freeform 1279"/>
                <p:cNvSpPr>
                  <a:spLocks/>
                </p:cNvSpPr>
                <p:nvPr/>
              </p:nvSpPr>
              <p:spPr bwMode="auto">
                <a:xfrm>
                  <a:off x="2762" y="952"/>
                  <a:ext cx="25" cy="25"/>
                </a:xfrm>
                <a:custGeom>
                  <a:avLst/>
                  <a:gdLst>
                    <a:gd name="T0" fmla="*/ 4 w 25"/>
                    <a:gd name="T1" fmla="*/ 19 h 25"/>
                    <a:gd name="T2" fmla="*/ 25 w 25"/>
                    <a:gd name="T3" fmla="*/ 12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2 h 25"/>
                    <a:gd name="T10" fmla="*/ 21 w 25"/>
                    <a:gd name="T11" fmla="*/ 6 h 25"/>
                    <a:gd name="T12" fmla="*/ 0 w 25"/>
                    <a:gd name="T13" fmla="*/ 12 h 25"/>
                    <a:gd name="T14" fmla="*/ 4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2 h 25"/>
                    <a:gd name="T22" fmla="*/ 4 w 25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4" y="19"/>
                      </a:moveTo>
                      <a:lnTo>
                        <a:pt x="25" y="12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21" y="6"/>
                      </a:lnTo>
                      <a:lnTo>
                        <a:pt x="0" y="12"/>
                      </a:lnTo>
                      <a:lnTo>
                        <a:pt x="4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2"/>
                      </a:lnTo>
                      <a:lnTo>
                        <a:pt x="4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2" name="Freeform 1280"/>
                <p:cNvSpPr>
                  <a:spLocks/>
                </p:cNvSpPr>
                <p:nvPr/>
              </p:nvSpPr>
              <p:spPr bwMode="auto">
                <a:xfrm>
                  <a:off x="2756" y="941"/>
                  <a:ext cx="27" cy="30"/>
                </a:xfrm>
                <a:custGeom>
                  <a:avLst/>
                  <a:gdLst>
                    <a:gd name="T0" fmla="*/ 2 w 27"/>
                    <a:gd name="T1" fmla="*/ 19 h 30"/>
                    <a:gd name="T2" fmla="*/ 2 w 27"/>
                    <a:gd name="T3" fmla="*/ 17 h 30"/>
                    <a:gd name="T4" fmla="*/ 10 w 27"/>
                    <a:gd name="T5" fmla="*/ 30 h 30"/>
                    <a:gd name="T6" fmla="*/ 27 w 27"/>
                    <a:gd name="T7" fmla="*/ 17 h 30"/>
                    <a:gd name="T8" fmla="*/ 19 w 27"/>
                    <a:gd name="T9" fmla="*/ 5 h 30"/>
                    <a:gd name="T10" fmla="*/ 19 w 27"/>
                    <a:gd name="T11" fmla="*/ 2 h 30"/>
                    <a:gd name="T12" fmla="*/ 19 w 27"/>
                    <a:gd name="T13" fmla="*/ 5 h 30"/>
                    <a:gd name="T14" fmla="*/ 12 w 27"/>
                    <a:gd name="T15" fmla="*/ 0 h 30"/>
                    <a:gd name="T16" fmla="*/ 4 w 27"/>
                    <a:gd name="T17" fmla="*/ 2 h 30"/>
                    <a:gd name="T18" fmla="*/ 0 w 27"/>
                    <a:gd name="T19" fmla="*/ 9 h 30"/>
                    <a:gd name="T20" fmla="*/ 2 w 27"/>
                    <a:gd name="T21" fmla="*/ 17 h 30"/>
                    <a:gd name="T22" fmla="*/ 2 w 27"/>
                    <a:gd name="T23" fmla="*/ 19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30">
                      <a:moveTo>
                        <a:pt x="2" y="19"/>
                      </a:moveTo>
                      <a:lnTo>
                        <a:pt x="2" y="17"/>
                      </a:lnTo>
                      <a:lnTo>
                        <a:pt x="10" y="30"/>
                      </a:lnTo>
                      <a:lnTo>
                        <a:pt x="27" y="17"/>
                      </a:lnTo>
                      <a:lnTo>
                        <a:pt x="19" y="5"/>
                      </a:lnTo>
                      <a:lnTo>
                        <a:pt x="19" y="2"/>
                      </a:lnTo>
                      <a:lnTo>
                        <a:pt x="19" y="5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9"/>
                      </a:lnTo>
                      <a:lnTo>
                        <a:pt x="2" y="17"/>
                      </a:lnTo>
                      <a:lnTo>
                        <a:pt x="2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3" name="Freeform 1281"/>
                <p:cNvSpPr>
                  <a:spLocks/>
                </p:cNvSpPr>
                <p:nvPr/>
              </p:nvSpPr>
              <p:spPr bwMode="auto">
                <a:xfrm>
                  <a:off x="2745" y="931"/>
                  <a:ext cx="30" cy="29"/>
                </a:xfrm>
                <a:custGeom>
                  <a:avLst/>
                  <a:gdLst>
                    <a:gd name="T0" fmla="*/ 25 w 30"/>
                    <a:gd name="T1" fmla="*/ 12 h 29"/>
                    <a:gd name="T2" fmla="*/ 5 w 30"/>
                    <a:gd name="T3" fmla="*/ 21 h 29"/>
                    <a:gd name="T4" fmla="*/ 13 w 30"/>
                    <a:gd name="T5" fmla="*/ 29 h 29"/>
                    <a:gd name="T6" fmla="*/ 30 w 30"/>
                    <a:gd name="T7" fmla="*/ 12 h 29"/>
                    <a:gd name="T8" fmla="*/ 21 w 30"/>
                    <a:gd name="T9" fmla="*/ 4 h 29"/>
                    <a:gd name="T10" fmla="*/ 0 w 30"/>
                    <a:gd name="T11" fmla="*/ 12 h 29"/>
                    <a:gd name="T12" fmla="*/ 21 w 30"/>
                    <a:gd name="T13" fmla="*/ 4 h 29"/>
                    <a:gd name="T14" fmla="*/ 13 w 30"/>
                    <a:gd name="T15" fmla="*/ 0 h 29"/>
                    <a:gd name="T16" fmla="*/ 5 w 30"/>
                    <a:gd name="T17" fmla="*/ 4 h 29"/>
                    <a:gd name="T18" fmla="*/ 0 w 30"/>
                    <a:gd name="T19" fmla="*/ 12 h 29"/>
                    <a:gd name="T20" fmla="*/ 5 w 30"/>
                    <a:gd name="T21" fmla="*/ 21 h 29"/>
                    <a:gd name="T22" fmla="*/ 25 w 30"/>
                    <a:gd name="T23" fmla="*/ 12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29">
                      <a:moveTo>
                        <a:pt x="25" y="12"/>
                      </a:moveTo>
                      <a:lnTo>
                        <a:pt x="5" y="21"/>
                      </a:lnTo>
                      <a:lnTo>
                        <a:pt x="13" y="29"/>
                      </a:lnTo>
                      <a:lnTo>
                        <a:pt x="30" y="12"/>
                      </a:lnTo>
                      <a:lnTo>
                        <a:pt x="21" y="4"/>
                      </a:lnTo>
                      <a:lnTo>
                        <a:pt x="0" y="12"/>
                      </a:lnTo>
                      <a:lnTo>
                        <a:pt x="21" y="4"/>
                      </a:lnTo>
                      <a:lnTo>
                        <a:pt x="13" y="0"/>
                      </a:lnTo>
                      <a:lnTo>
                        <a:pt x="5" y="4"/>
                      </a:ln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25" y="1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4" name="Freeform 1282"/>
                <p:cNvSpPr>
                  <a:spLocks/>
                </p:cNvSpPr>
                <p:nvPr/>
              </p:nvSpPr>
              <p:spPr bwMode="auto">
                <a:xfrm>
                  <a:off x="2745" y="939"/>
                  <a:ext cx="25" cy="25"/>
                </a:xfrm>
                <a:custGeom>
                  <a:avLst/>
                  <a:gdLst>
                    <a:gd name="T0" fmla="*/ 13 w 25"/>
                    <a:gd name="T1" fmla="*/ 25 h 25"/>
                    <a:gd name="T2" fmla="*/ 25 w 25"/>
                    <a:gd name="T3" fmla="*/ 13 h 25"/>
                    <a:gd name="T4" fmla="*/ 25 w 25"/>
                    <a:gd name="T5" fmla="*/ 4 h 25"/>
                    <a:gd name="T6" fmla="*/ 0 w 25"/>
                    <a:gd name="T7" fmla="*/ 4 h 25"/>
                    <a:gd name="T8" fmla="*/ 0 w 25"/>
                    <a:gd name="T9" fmla="*/ 13 h 25"/>
                    <a:gd name="T10" fmla="*/ 13 w 25"/>
                    <a:gd name="T11" fmla="*/ 0 h 25"/>
                    <a:gd name="T12" fmla="*/ 0 w 25"/>
                    <a:gd name="T13" fmla="*/ 13 h 25"/>
                    <a:gd name="T14" fmla="*/ 5 w 25"/>
                    <a:gd name="T15" fmla="*/ 21 h 25"/>
                    <a:gd name="T16" fmla="*/ 13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3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3" y="25"/>
                      </a:moveTo>
                      <a:lnTo>
                        <a:pt x="25" y="13"/>
                      </a:lnTo>
                      <a:lnTo>
                        <a:pt x="25" y="4"/>
                      </a:lnTo>
                      <a:lnTo>
                        <a:pt x="0" y="4"/>
                      </a:lnTo>
                      <a:lnTo>
                        <a:pt x="0" y="13"/>
                      </a:lnTo>
                      <a:lnTo>
                        <a:pt x="13" y="0"/>
                      </a:lnTo>
                      <a:lnTo>
                        <a:pt x="0" y="13"/>
                      </a:lnTo>
                      <a:lnTo>
                        <a:pt x="5" y="21"/>
                      </a:lnTo>
                      <a:lnTo>
                        <a:pt x="13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3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5" name="Freeform 1283"/>
                <p:cNvSpPr>
                  <a:spLocks/>
                </p:cNvSpPr>
                <p:nvPr/>
              </p:nvSpPr>
              <p:spPr bwMode="auto">
                <a:xfrm>
                  <a:off x="2731" y="939"/>
                  <a:ext cx="27" cy="25"/>
                </a:xfrm>
                <a:custGeom>
                  <a:avLst/>
                  <a:gdLst>
                    <a:gd name="T0" fmla="*/ 21 w 27"/>
                    <a:gd name="T1" fmla="*/ 7 h 25"/>
                    <a:gd name="T2" fmla="*/ 12 w 27"/>
                    <a:gd name="T3" fmla="*/ 25 h 25"/>
                    <a:gd name="T4" fmla="*/ 27 w 27"/>
                    <a:gd name="T5" fmla="*/ 25 h 25"/>
                    <a:gd name="T6" fmla="*/ 27 w 27"/>
                    <a:gd name="T7" fmla="*/ 0 h 25"/>
                    <a:gd name="T8" fmla="*/ 12 w 27"/>
                    <a:gd name="T9" fmla="*/ 0 h 25"/>
                    <a:gd name="T10" fmla="*/ 4 w 27"/>
                    <a:gd name="T11" fmla="*/ 19 h 25"/>
                    <a:gd name="T12" fmla="*/ 12 w 27"/>
                    <a:gd name="T13" fmla="*/ 0 h 25"/>
                    <a:gd name="T14" fmla="*/ 4 w 27"/>
                    <a:gd name="T15" fmla="*/ 4 h 25"/>
                    <a:gd name="T16" fmla="*/ 0 w 27"/>
                    <a:gd name="T17" fmla="*/ 13 h 25"/>
                    <a:gd name="T18" fmla="*/ 4 w 27"/>
                    <a:gd name="T19" fmla="*/ 21 h 25"/>
                    <a:gd name="T20" fmla="*/ 12 w 27"/>
                    <a:gd name="T21" fmla="*/ 25 h 25"/>
                    <a:gd name="T22" fmla="*/ 21 w 27"/>
                    <a:gd name="T23" fmla="*/ 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" h="25">
                      <a:moveTo>
                        <a:pt x="21" y="7"/>
                      </a:moveTo>
                      <a:lnTo>
                        <a:pt x="12" y="25"/>
                      </a:lnTo>
                      <a:lnTo>
                        <a:pt x="27" y="25"/>
                      </a:lnTo>
                      <a:lnTo>
                        <a:pt x="27" y="0"/>
                      </a:lnTo>
                      <a:lnTo>
                        <a:pt x="12" y="0"/>
                      </a:lnTo>
                      <a:lnTo>
                        <a:pt x="4" y="19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6" name="Freeform 1284"/>
                <p:cNvSpPr>
                  <a:spLocks/>
                </p:cNvSpPr>
                <p:nvPr/>
              </p:nvSpPr>
              <p:spPr bwMode="auto">
                <a:xfrm>
                  <a:off x="2735" y="946"/>
                  <a:ext cx="29" cy="29"/>
                </a:xfrm>
                <a:custGeom>
                  <a:avLst/>
                  <a:gdLst>
                    <a:gd name="T0" fmla="*/ 19 w 29"/>
                    <a:gd name="T1" fmla="*/ 8 h 29"/>
                    <a:gd name="T2" fmla="*/ 27 w 29"/>
                    <a:gd name="T3" fmla="*/ 12 h 29"/>
                    <a:gd name="T4" fmla="*/ 17 w 29"/>
                    <a:gd name="T5" fmla="*/ 0 h 29"/>
                    <a:gd name="T6" fmla="*/ 0 w 29"/>
                    <a:gd name="T7" fmla="*/ 12 h 29"/>
                    <a:gd name="T8" fmla="*/ 10 w 29"/>
                    <a:gd name="T9" fmla="*/ 25 h 29"/>
                    <a:gd name="T10" fmla="*/ 19 w 29"/>
                    <a:gd name="T11" fmla="*/ 29 h 29"/>
                    <a:gd name="T12" fmla="*/ 10 w 29"/>
                    <a:gd name="T13" fmla="*/ 25 h 29"/>
                    <a:gd name="T14" fmla="*/ 19 w 29"/>
                    <a:gd name="T15" fmla="*/ 29 h 29"/>
                    <a:gd name="T16" fmla="*/ 25 w 29"/>
                    <a:gd name="T17" fmla="*/ 27 h 29"/>
                    <a:gd name="T18" fmla="*/ 29 w 29"/>
                    <a:gd name="T19" fmla="*/ 20 h 29"/>
                    <a:gd name="T20" fmla="*/ 27 w 29"/>
                    <a:gd name="T21" fmla="*/ 12 h 29"/>
                    <a:gd name="T22" fmla="*/ 19 w 29"/>
                    <a:gd name="T23" fmla="*/ 8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" h="29">
                      <a:moveTo>
                        <a:pt x="19" y="8"/>
                      </a:moveTo>
                      <a:lnTo>
                        <a:pt x="27" y="12"/>
                      </a:lnTo>
                      <a:lnTo>
                        <a:pt x="17" y="0"/>
                      </a:lnTo>
                      <a:lnTo>
                        <a:pt x="0" y="12"/>
                      </a:lnTo>
                      <a:lnTo>
                        <a:pt x="10" y="25"/>
                      </a:lnTo>
                      <a:lnTo>
                        <a:pt x="19" y="29"/>
                      </a:lnTo>
                      <a:lnTo>
                        <a:pt x="10" y="25"/>
                      </a:lnTo>
                      <a:lnTo>
                        <a:pt x="19" y="29"/>
                      </a:lnTo>
                      <a:lnTo>
                        <a:pt x="25" y="27"/>
                      </a:lnTo>
                      <a:lnTo>
                        <a:pt x="29" y="20"/>
                      </a:lnTo>
                      <a:lnTo>
                        <a:pt x="27" y="12"/>
                      </a:lnTo>
                      <a:lnTo>
                        <a:pt x="19" y="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7" name="Freeform 1285"/>
                <p:cNvSpPr>
                  <a:spLocks/>
                </p:cNvSpPr>
                <p:nvPr/>
              </p:nvSpPr>
              <p:spPr bwMode="auto">
                <a:xfrm>
                  <a:off x="2754" y="954"/>
                  <a:ext cx="35" cy="27"/>
                </a:xfrm>
                <a:custGeom>
                  <a:avLst/>
                  <a:gdLst>
                    <a:gd name="T0" fmla="*/ 25 w 35"/>
                    <a:gd name="T1" fmla="*/ 2 h 27"/>
                    <a:gd name="T2" fmla="*/ 25 w 35"/>
                    <a:gd name="T3" fmla="*/ 4 h 27"/>
                    <a:gd name="T4" fmla="*/ 0 w 35"/>
                    <a:gd name="T5" fmla="*/ 0 h 27"/>
                    <a:gd name="T6" fmla="*/ 0 w 35"/>
                    <a:gd name="T7" fmla="*/ 21 h 27"/>
                    <a:gd name="T8" fmla="*/ 25 w 35"/>
                    <a:gd name="T9" fmla="*/ 25 h 27"/>
                    <a:gd name="T10" fmla="*/ 25 w 35"/>
                    <a:gd name="T11" fmla="*/ 27 h 27"/>
                    <a:gd name="T12" fmla="*/ 25 w 35"/>
                    <a:gd name="T13" fmla="*/ 25 h 27"/>
                    <a:gd name="T14" fmla="*/ 31 w 35"/>
                    <a:gd name="T15" fmla="*/ 21 h 27"/>
                    <a:gd name="T16" fmla="*/ 35 w 35"/>
                    <a:gd name="T17" fmla="*/ 15 h 27"/>
                    <a:gd name="T18" fmla="*/ 31 w 35"/>
                    <a:gd name="T19" fmla="*/ 8 h 27"/>
                    <a:gd name="T20" fmla="*/ 25 w 35"/>
                    <a:gd name="T21" fmla="*/ 4 h 27"/>
                    <a:gd name="T22" fmla="*/ 25 w 35"/>
                    <a:gd name="T23" fmla="*/ 2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7">
                      <a:moveTo>
                        <a:pt x="25" y="2"/>
                      </a:moveTo>
                      <a:lnTo>
                        <a:pt x="25" y="4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25" y="25"/>
                      </a:lnTo>
                      <a:lnTo>
                        <a:pt x="25" y="27"/>
                      </a:lnTo>
                      <a:lnTo>
                        <a:pt x="25" y="25"/>
                      </a:lnTo>
                      <a:lnTo>
                        <a:pt x="31" y="21"/>
                      </a:lnTo>
                      <a:lnTo>
                        <a:pt x="35" y="15"/>
                      </a:lnTo>
                      <a:lnTo>
                        <a:pt x="31" y="8"/>
                      </a:lnTo>
                      <a:lnTo>
                        <a:pt x="25" y="4"/>
                      </a:lnTo>
                      <a:lnTo>
                        <a:pt x="25" y="2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8" name="Freeform 1286"/>
                <p:cNvSpPr>
                  <a:spLocks/>
                </p:cNvSpPr>
                <p:nvPr/>
              </p:nvSpPr>
              <p:spPr bwMode="auto">
                <a:xfrm>
                  <a:off x="2779" y="956"/>
                  <a:ext cx="35" cy="25"/>
                </a:xfrm>
                <a:custGeom>
                  <a:avLst/>
                  <a:gdLst>
                    <a:gd name="T0" fmla="*/ 33 w 35"/>
                    <a:gd name="T1" fmla="*/ 10 h 25"/>
                    <a:gd name="T2" fmla="*/ 23 w 35"/>
                    <a:gd name="T3" fmla="*/ 0 h 25"/>
                    <a:gd name="T4" fmla="*/ 0 w 35"/>
                    <a:gd name="T5" fmla="*/ 0 h 25"/>
                    <a:gd name="T6" fmla="*/ 0 w 35"/>
                    <a:gd name="T7" fmla="*/ 25 h 25"/>
                    <a:gd name="T8" fmla="*/ 23 w 35"/>
                    <a:gd name="T9" fmla="*/ 25 h 25"/>
                    <a:gd name="T10" fmla="*/ 12 w 35"/>
                    <a:gd name="T11" fmla="*/ 15 h 25"/>
                    <a:gd name="T12" fmla="*/ 23 w 35"/>
                    <a:gd name="T13" fmla="*/ 25 h 25"/>
                    <a:gd name="T14" fmla="*/ 33 w 35"/>
                    <a:gd name="T15" fmla="*/ 21 h 25"/>
                    <a:gd name="T16" fmla="*/ 35 w 35"/>
                    <a:gd name="T17" fmla="*/ 13 h 25"/>
                    <a:gd name="T18" fmla="*/ 33 w 35"/>
                    <a:gd name="T19" fmla="*/ 4 h 25"/>
                    <a:gd name="T20" fmla="*/ 23 w 35"/>
                    <a:gd name="T21" fmla="*/ 0 h 25"/>
                    <a:gd name="T22" fmla="*/ 33 w 35"/>
                    <a:gd name="T2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5" h="25">
                      <a:moveTo>
                        <a:pt x="33" y="10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23" y="25"/>
                      </a:lnTo>
                      <a:lnTo>
                        <a:pt x="12" y="15"/>
                      </a:lnTo>
                      <a:lnTo>
                        <a:pt x="23" y="25"/>
                      </a:lnTo>
                      <a:lnTo>
                        <a:pt x="33" y="21"/>
                      </a:lnTo>
                      <a:lnTo>
                        <a:pt x="35" y="13"/>
                      </a:lnTo>
                      <a:lnTo>
                        <a:pt x="33" y="4"/>
                      </a:lnTo>
                      <a:lnTo>
                        <a:pt x="23" y="0"/>
                      </a:lnTo>
                      <a:lnTo>
                        <a:pt x="33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39" name="Freeform 1287"/>
                <p:cNvSpPr>
                  <a:spLocks/>
                </p:cNvSpPr>
                <p:nvPr/>
              </p:nvSpPr>
              <p:spPr bwMode="auto">
                <a:xfrm>
                  <a:off x="2791" y="966"/>
                  <a:ext cx="25" cy="30"/>
                </a:xfrm>
                <a:custGeom>
                  <a:avLst/>
                  <a:gdLst>
                    <a:gd name="T0" fmla="*/ 15 w 25"/>
                    <a:gd name="T1" fmla="*/ 5 h 30"/>
                    <a:gd name="T2" fmla="*/ 25 w 25"/>
                    <a:gd name="T3" fmla="*/ 15 h 30"/>
                    <a:gd name="T4" fmla="*/ 21 w 25"/>
                    <a:gd name="T5" fmla="*/ 0 h 30"/>
                    <a:gd name="T6" fmla="*/ 0 w 25"/>
                    <a:gd name="T7" fmla="*/ 5 h 30"/>
                    <a:gd name="T8" fmla="*/ 4 w 25"/>
                    <a:gd name="T9" fmla="*/ 19 h 30"/>
                    <a:gd name="T10" fmla="*/ 15 w 25"/>
                    <a:gd name="T11" fmla="*/ 30 h 30"/>
                    <a:gd name="T12" fmla="*/ 4 w 25"/>
                    <a:gd name="T13" fmla="*/ 19 h 30"/>
                    <a:gd name="T14" fmla="*/ 9 w 25"/>
                    <a:gd name="T15" fmla="*/ 25 h 30"/>
                    <a:gd name="T16" fmla="*/ 17 w 25"/>
                    <a:gd name="T17" fmla="*/ 25 h 30"/>
                    <a:gd name="T18" fmla="*/ 23 w 25"/>
                    <a:gd name="T19" fmla="*/ 23 h 30"/>
                    <a:gd name="T20" fmla="*/ 25 w 25"/>
                    <a:gd name="T21" fmla="*/ 15 h 30"/>
                    <a:gd name="T22" fmla="*/ 15 w 25"/>
                    <a:gd name="T23" fmla="*/ 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0">
                      <a:moveTo>
                        <a:pt x="15" y="5"/>
                      </a:moveTo>
                      <a:lnTo>
                        <a:pt x="25" y="15"/>
                      </a:lnTo>
                      <a:lnTo>
                        <a:pt x="21" y="0"/>
                      </a:lnTo>
                      <a:lnTo>
                        <a:pt x="0" y="5"/>
                      </a:lnTo>
                      <a:lnTo>
                        <a:pt x="4" y="19"/>
                      </a:lnTo>
                      <a:lnTo>
                        <a:pt x="15" y="30"/>
                      </a:lnTo>
                      <a:lnTo>
                        <a:pt x="4" y="19"/>
                      </a:lnTo>
                      <a:lnTo>
                        <a:pt x="9" y="25"/>
                      </a:lnTo>
                      <a:lnTo>
                        <a:pt x="17" y="25"/>
                      </a:lnTo>
                      <a:lnTo>
                        <a:pt x="23" y="23"/>
                      </a:lnTo>
                      <a:lnTo>
                        <a:pt x="25" y="15"/>
                      </a:lnTo>
                      <a:lnTo>
                        <a:pt x="15" y="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0" name="Freeform 1288"/>
                <p:cNvSpPr>
                  <a:spLocks/>
                </p:cNvSpPr>
                <p:nvPr/>
              </p:nvSpPr>
              <p:spPr bwMode="auto">
                <a:xfrm>
                  <a:off x="2806" y="971"/>
                  <a:ext cx="25" cy="25"/>
                </a:xfrm>
                <a:custGeom>
                  <a:avLst/>
                  <a:gdLst>
                    <a:gd name="T0" fmla="*/ 21 w 25"/>
                    <a:gd name="T1" fmla="*/ 20 h 25"/>
                    <a:gd name="T2" fmla="*/ 12 w 25"/>
                    <a:gd name="T3" fmla="*/ 0 h 25"/>
                    <a:gd name="T4" fmla="*/ 0 w 25"/>
                    <a:gd name="T5" fmla="*/ 0 h 25"/>
                    <a:gd name="T6" fmla="*/ 0 w 25"/>
                    <a:gd name="T7" fmla="*/ 25 h 25"/>
                    <a:gd name="T8" fmla="*/ 12 w 25"/>
                    <a:gd name="T9" fmla="*/ 25 h 25"/>
                    <a:gd name="T10" fmla="*/ 4 w 25"/>
                    <a:gd name="T11" fmla="*/ 4 h 25"/>
                    <a:gd name="T12" fmla="*/ 12 w 25"/>
                    <a:gd name="T13" fmla="*/ 25 h 25"/>
                    <a:gd name="T14" fmla="*/ 23 w 25"/>
                    <a:gd name="T15" fmla="*/ 20 h 25"/>
                    <a:gd name="T16" fmla="*/ 25 w 25"/>
                    <a:gd name="T17" fmla="*/ 12 h 25"/>
                    <a:gd name="T18" fmla="*/ 23 w 25"/>
                    <a:gd name="T19" fmla="*/ 4 h 25"/>
                    <a:gd name="T20" fmla="*/ 12 w 25"/>
                    <a:gd name="T21" fmla="*/ 0 h 25"/>
                    <a:gd name="T22" fmla="*/ 21 w 25"/>
                    <a:gd name="T23" fmla="*/ 2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20"/>
                      </a:move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2" y="25"/>
                      </a:lnTo>
                      <a:lnTo>
                        <a:pt x="4" y="4"/>
                      </a:lnTo>
                      <a:lnTo>
                        <a:pt x="12" y="25"/>
                      </a:lnTo>
                      <a:lnTo>
                        <a:pt x="23" y="20"/>
                      </a:lnTo>
                      <a:lnTo>
                        <a:pt x="25" y="12"/>
                      </a:lnTo>
                      <a:lnTo>
                        <a:pt x="23" y="4"/>
                      </a:lnTo>
                      <a:lnTo>
                        <a:pt x="12" y="0"/>
                      </a:lnTo>
                      <a:lnTo>
                        <a:pt x="21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1" name="Freeform 1289"/>
                <p:cNvSpPr>
                  <a:spLocks/>
                </p:cNvSpPr>
                <p:nvPr/>
              </p:nvSpPr>
              <p:spPr bwMode="auto">
                <a:xfrm>
                  <a:off x="2793" y="975"/>
                  <a:ext cx="34" cy="33"/>
                </a:xfrm>
                <a:custGeom>
                  <a:avLst/>
                  <a:gdLst>
                    <a:gd name="T0" fmla="*/ 23 w 34"/>
                    <a:gd name="T1" fmla="*/ 16 h 33"/>
                    <a:gd name="T2" fmla="*/ 21 w 34"/>
                    <a:gd name="T3" fmla="*/ 29 h 33"/>
                    <a:gd name="T4" fmla="*/ 34 w 34"/>
                    <a:gd name="T5" fmla="*/ 16 h 33"/>
                    <a:gd name="T6" fmla="*/ 17 w 34"/>
                    <a:gd name="T7" fmla="*/ 0 h 33"/>
                    <a:gd name="T8" fmla="*/ 5 w 34"/>
                    <a:gd name="T9" fmla="*/ 12 h 33"/>
                    <a:gd name="T10" fmla="*/ 2 w 34"/>
                    <a:gd name="T11" fmla="*/ 25 h 33"/>
                    <a:gd name="T12" fmla="*/ 5 w 34"/>
                    <a:gd name="T13" fmla="*/ 12 h 33"/>
                    <a:gd name="T14" fmla="*/ 0 w 34"/>
                    <a:gd name="T15" fmla="*/ 21 h 33"/>
                    <a:gd name="T16" fmla="*/ 5 w 34"/>
                    <a:gd name="T17" fmla="*/ 29 h 33"/>
                    <a:gd name="T18" fmla="*/ 13 w 34"/>
                    <a:gd name="T19" fmla="*/ 33 h 33"/>
                    <a:gd name="T20" fmla="*/ 21 w 34"/>
                    <a:gd name="T21" fmla="*/ 29 h 33"/>
                    <a:gd name="T22" fmla="*/ 23 w 34"/>
                    <a:gd name="T23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" h="33">
                      <a:moveTo>
                        <a:pt x="23" y="16"/>
                      </a:moveTo>
                      <a:lnTo>
                        <a:pt x="21" y="29"/>
                      </a:lnTo>
                      <a:lnTo>
                        <a:pt x="34" y="16"/>
                      </a:lnTo>
                      <a:lnTo>
                        <a:pt x="17" y="0"/>
                      </a:lnTo>
                      <a:lnTo>
                        <a:pt x="5" y="12"/>
                      </a:lnTo>
                      <a:lnTo>
                        <a:pt x="2" y="25"/>
                      </a:lnTo>
                      <a:lnTo>
                        <a:pt x="5" y="12"/>
                      </a:lnTo>
                      <a:lnTo>
                        <a:pt x="0" y="21"/>
                      </a:lnTo>
                      <a:lnTo>
                        <a:pt x="5" y="29"/>
                      </a:lnTo>
                      <a:lnTo>
                        <a:pt x="13" y="33"/>
                      </a:lnTo>
                      <a:lnTo>
                        <a:pt x="21" y="29"/>
                      </a:lnTo>
                      <a:lnTo>
                        <a:pt x="23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2" name="Freeform 1290"/>
                <p:cNvSpPr>
                  <a:spLocks/>
                </p:cNvSpPr>
                <p:nvPr/>
              </p:nvSpPr>
              <p:spPr bwMode="auto">
                <a:xfrm>
                  <a:off x="2795" y="991"/>
                  <a:ext cx="28" cy="23"/>
                </a:xfrm>
                <a:custGeom>
                  <a:avLst/>
                  <a:gdLst>
                    <a:gd name="T0" fmla="*/ 28 w 28"/>
                    <a:gd name="T1" fmla="*/ 13 h 23"/>
                    <a:gd name="T2" fmla="*/ 26 w 28"/>
                    <a:gd name="T3" fmla="*/ 9 h 23"/>
                    <a:gd name="T4" fmla="*/ 21 w 28"/>
                    <a:gd name="T5" fmla="*/ 0 h 23"/>
                    <a:gd name="T6" fmla="*/ 0 w 28"/>
                    <a:gd name="T7" fmla="*/ 9 h 23"/>
                    <a:gd name="T8" fmla="*/ 5 w 28"/>
                    <a:gd name="T9" fmla="*/ 17 h 23"/>
                    <a:gd name="T10" fmla="*/ 3 w 28"/>
                    <a:gd name="T11" fmla="*/ 13 h 23"/>
                    <a:gd name="T12" fmla="*/ 5 w 28"/>
                    <a:gd name="T13" fmla="*/ 17 h 23"/>
                    <a:gd name="T14" fmla="*/ 11 w 28"/>
                    <a:gd name="T15" fmla="*/ 23 h 23"/>
                    <a:gd name="T16" fmla="*/ 19 w 28"/>
                    <a:gd name="T17" fmla="*/ 21 h 23"/>
                    <a:gd name="T18" fmla="*/ 26 w 28"/>
                    <a:gd name="T19" fmla="*/ 17 h 23"/>
                    <a:gd name="T20" fmla="*/ 26 w 28"/>
                    <a:gd name="T21" fmla="*/ 9 h 23"/>
                    <a:gd name="T22" fmla="*/ 28 w 28"/>
                    <a:gd name="T23" fmla="*/ 1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" h="23">
                      <a:moveTo>
                        <a:pt x="28" y="13"/>
                      </a:moveTo>
                      <a:lnTo>
                        <a:pt x="26" y="9"/>
                      </a:lnTo>
                      <a:lnTo>
                        <a:pt x="21" y="0"/>
                      </a:lnTo>
                      <a:lnTo>
                        <a:pt x="0" y="9"/>
                      </a:lnTo>
                      <a:lnTo>
                        <a:pt x="5" y="17"/>
                      </a:lnTo>
                      <a:lnTo>
                        <a:pt x="3" y="13"/>
                      </a:lnTo>
                      <a:lnTo>
                        <a:pt x="5" y="17"/>
                      </a:lnTo>
                      <a:lnTo>
                        <a:pt x="11" y="23"/>
                      </a:lnTo>
                      <a:lnTo>
                        <a:pt x="19" y="21"/>
                      </a:lnTo>
                      <a:lnTo>
                        <a:pt x="26" y="17"/>
                      </a:lnTo>
                      <a:lnTo>
                        <a:pt x="26" y="9"/>
                      </a:lnTo>
                      <a:lnTo>
                        <a:pt x="28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3" name="Freeform 1291"/>
                <p:cNvSpPr>
                  <a:spLocks/>
                </p:cNvSpPr>
                <p:nvPr/>
              </p:nvSpPr>
              <p:spPr bwMode="auto">
                <a:xfrm>
                  <a:off x="2798" y="1004"/>
                  <a:ext cx="25" cy="33"/>
                </a:xfrm>
                <a:custGeom>
                  <a:avLst/>
                  <a:gdLst>
                    <a:gd name="T0" fmla="*/ 14 w 25"/>
                    <a:gd name="T1" fmla="*/ 31 h 33"/>
                    <a:gd name="T2" fmla="*/ 25 w 25"/>
                    <a:gd name="T3" fmla="*/ 21 h 33"/>
                    <a:gd name="T4" fmla="*/ 25 w 25"/>
                    <a:gd name="T5" fmla="*/ 0 h 33"/>
                    <a:gd name="T6" fmla="*/ 0 w 25"/>
                    <a:gd name="T7" fmla="*/ 0 h 33"/>
                    <a:gd name="T8" fmla="*/ 0 w 25"/>
                    <a:gd name="T9" fmla="*/ 21 h 33"/>
                    <a:gd name="T10" fmla="*/ 10 w 25"/>
                    <a:gd name="T11" fmla="*/ 10 h 33"/>
                    <a:gd name="T12" fmla="*/ 0 w 25"/>
                    <a:gd name="T13" fmla="*/ 21 h 33"/>
                    <a:gd name="T14" fmla="*/ 4 w 25"/>
                    <a:gd name="T15" fmla="*/ 29 h 33"/>
                    <a:gd name="T16" fmla="*/ 12 w 25"/>
                    <a:gd name="T17" fmla="*/ 33 h 33"/>
                    <a:gd name="T18" fmla="*/ 20 w 25"/>
                    <a:gd name="T19" fmla="*/ 29 h 33"/>
                    <a:gd name="T20" fmla="*/ 25 w 25"/>
                    <a:gd name="T21" fmla="*/ 21 h 33"/>
                    <a:gd name="T22" fmla="*/ 14 w 25"/>
                    <a:gd name="T23" fmla="*/ 3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3">
                      <a:moveTo>
                        <a:pt x="14" y="31"/>
                      </a:moveTo>
                      <a:lnTo>
                        <a:pt x="25" y="21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21"/>
                      </a:lnTo>
                      <a:lnTo>
                        <a:pt x="10" y="10"/>
                      </a:lnTo>
                      <a:lnTo>
                        <a:pt x="0" y="21"/>
                      </a:lnTo>
                      <a:lnTo>
                        <a:pt x="4" y="29"/>
                      </a:lnTo>
                      <a:lnTo>
                        <a:pt x="12" y="33"/>
                      </a:lnTo>
                      <a:lnTo>
                        <a:pt x="20" y="29"/>
                      </a:lnTo>
                      <a:lnTo>
                        <a:pt x="25" y="21"/>
                      </a:lnTo>
                      <a:lnTo>
                        <a:pt x="14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4" name="Freeform 1292"/>
                <p:cNvSpPr>
                  <a:spLocks/>
                </p:cNvSpPr>
                <p:nvPr/>
              </p:nvSpPr>
              <p:spPr bwMode="auto">
                <a:xfrm>
                  <a:off x="2787" y="1014"/>
                  <a:ext cx="25" cy="25"/>
                </a:xfrm>
                <a:custGeom>
                  <a:avLst/>
                  <a:gdLst>
                    <a:gd name="T0" fmla="*/ 21 w 25"/>
                    <a:gd name="T1" fmla="*/ 17 h 25"/>
                    <a:gd name="T2" fmla="*/ 13 w 25"/>
                    <a:gd name="T3" fmla="*/ 25 h 25"/>
                    <a:gd name="T4" fmla="*/ 25 w 25"/>
                    <a:gd name="T5" fmla="*/ 21 h 25"/>
                    <a:gd name="T6" fmla="*/ 21 w 25"/>
                    <a:gd name="T7" fmla="*/ 0 h 25"/>
                    <a:gd name="T8" fmla="*/ 8 w 25"/>
                    <a:gd name="T9" fmla="*/ 5 h 25"/>
                    <a:gd name="T10" fmla="*/ 0 w 25"/>
                    <a:gd name="T11" fmla="*/ 13 h 25"/>
                    <a:gd name="T12" fmla="*/ 8 w 25"/>
                    <a:gd name="T13" fmla="*/ 5 h 25"/>
                    <a:gd name="T14" fmla="*/ 2 w 25"/>
                    <a:gd name="T15" fmla="*/ 9 h 25"/>
                    <a:gd name="T16" fmla="*/ 2 w 25"/>
                    <a:gd name="T17" fmla="*/ 17 h 25"/>
                    <a:gd name="T18" fmla="*/ 4 w 25"/>
                    <a:gd name="T19" fmla="*/ 23 h 25"/>
                    <a:gd name="T20" fmla="*/ 13 w 25"/>
                    <a:gd name="T21" fmla="*/ 25 h 25"/>
                    <a:gd name="T22" fmla="*/ 21 w 25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17"/>
                      </a:moveTo>
                      <a:lnTo>
                        <a:pt x="13" y="25"/>
                      </a:lnTo>
                      <a:lnTo>
                        <a:pt x="25" y="21"/>
                      </a:lnTo>
                      <a:lnTo>
                        <a:pt x="21" y="0"/>
                      </a:lnTo>
                      <a:lnTo>
                        <a:pt x="8" y="5"/>
                      </a:lnTo>
                      <a:lnTo>
                        <a:pt x="0" y="13"/>
                      </a:lnTo>
                      <a:lnTo>
                        <a:pt x="8" y="5"/>
                      </a:lnTo>
                      <a:lnTo>
                        <a:pt x="2" y="9"/>
                      </a:lnTo>
                      <a:lnTo>
                        <a:pt x="2" y="17"/>
                      </a:lnTo>
                      <a:lnTo>
                        <a:pt x="4" y="23"/>
                      </a:lnTo>
                      <a:lnTo>
                        <a:pt x="13" y="25"/>
                      </a:lnTo>
                      <a:lnTo>
                        <a:pt x="2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5" name="Freeform 1293"/>
                <p:cNvSpPr>
                  <a:spLocks/>
                </p:cNvSpPr>
                <p:nvPr/>
              </p:nvSpPr>
              <p:spPr bwMode="auto">
                <a:xfrm>
                  <a:off x="2783" y="1027"/>
                  <a:ext cx="25" cy="23"/>
                </a:xfrm>
                <a:custGeom>
                  <a:avLst/>
                  <a:gdLst>
                    <a:gd name="T0" fmla="*/ 4 w 25"/>
                    <a:gd name="T1" fmla="*/ 23 h 23"/>
                    <a:gd name="T2" fmla="*/ 21 w 25"/>
                    <a:gd name="T3" fmla="*/ 17 h 23"/>
                    <a:gd name="T4" fmla="*/ 25 w 25"/>
                    <a:gd name="T5" fmla="*/ 4 h 23"/>
                    <a:gd name="T6" fmla="*/ 4 w 25"/>
                    <a:gd name="T7" fmla="*/ 0 h 23"/>
                    <a:gd name="T8" fmla="*/ 0 w 25"/>
                    <a:gd name="T9" fmla="*/ 12 h 23"/>
                    <a:gd name="T10" fmla="*/ 17 w 25"/>
                    <a:gd name="T11" fmla="*/ 6 h 23"/>
                    <a:gd name="T12" fmla="*/ 0 w 25"/>
                    <a:gd name="T13" fmla="*/ 12 h 23"/>
                    <a:gd name="T14" fmla="*/ 2 w 25"/>
                    <a:gd name="T15" fmla="*/ 21 h 23"/>
                    <a:gd name="T16" fmla="*/ 8 w 25"/>
                    <a:gd name="T17" fmla="*/ 23 h 23"/>
                    <a:gd name="T18" fmla="*/ 17 w 25"/>
                    <a:gd name="T19" fmla="*/ 23 h 23"/>
                    <a:gd name="T20" fmla="*/ 21 w 25"/>
                    <a:gd name="T21" fmla="*/ 17 h 23"/>
                    <a:gd name="T22" fmla="*/ 4 w 25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3">
                      <a:moveTo>
                        <a:pt x="4" y="23"/>
                      </a:moveTo>
                      <a:lnTo>
                        <a:pt x="21" y="17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2"/>
                      </a:lnTo>
                      <a:lnTo>
                        <a:pt x="17" y="6"/>
                      </a:lnTo>
                      <a:lnTo>
                        <a:pt x="0" y="12"/>
                      </a:lnTo>
                      <a:lnTo>
                        <a:pt x="2" y="21"/>
                      </a:lnTo>
                      <a:lnTo>
                        <a:pt x="8" y="23"/>
                      </a:lnTo>
                      <a:lnTo>
                        <a:pt x="17" y="23"/>
                      </a:lnTo>
                      <a:lnTo>
                        <a:pt x="21" y="17"/>
                      </a:lnTo>
                      <a:lnTo>
                        <a:pt x="4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6" name="Freeform 1294"/>
                <p:cNvSpPr>
                  <a:spLocks/>
                </p:cNvSpPr>
                <p:nvPr/>
              </p:nvSpPr>
              <p:spPr bwMode="auto">
                <a:xfrm>
                  <a:off x="2768" y="1019"/>
                  <a:ext cx="32" cy="31"/>
                </a:xfrm>
                <a:custGeom>
                  <a:avLst/>
                  <a:gdLst>
                    <a:gd name="T0" fmla="*/ 19 w 32"/>
                    <a:gd name="T1" fmla="*/ 18 h 31"/>
                    <a:gd name="T2" fmla="*/ 4 w 32"/>
                    <a:gd name="T3" fmla="*/ 18 h 31"/>
                    <a:gd name="T4" fmla="*/ 19 w 32"/>
                    <a:gd name="T5" fmla="*/ 31 h 31"/>
                    <a:gd name="T6" fmla="*/ 32 w 32"/>
                    <a:gd name="T7" fmla="*/ 14 h 31"/>
                    <a:gd name="T8" fmla="*/ 17 w 32"/>
                    <a:gd name="T9" fmla="*/ 2 h 31"/>
                    <a:gd name="T10" fmla="*/ 2 w 32"/>
                    <a:gd name="T11" fmla="*/ 2 h 31"/>
                    <a:gd name="T12" fmla="*/ 17 w 32"/>
                    <a:gd name="T13" fmla="*/ 2 h 31"/>
                    <a:gd name="T14" fmla="*/ 9 w 32"/>
                    <a:gd name="T15" fmla="*/ 0 h 31"/>
                    <a:gd name="T16" fmla="*/ 2 w 32"/>
                    <a:gd name="T17" fmla="*/ 4 h 31"/>
                    <a:gd name="T18" fmla="*/ 0 w 32"/>
                    <a:gd name="T19" fmla="*/ 10 h 31"/>
                    <a:gd name="T20" fmla="*/ 4 w 32"/>
                    <a:gd name="T21" fmla="*/ 18 h 31"/>
                    <a:gd name="T22" fmla="*/ 19 w 32"/>
                    <a:gd name="T23" fmla="*/ 18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31">
                      <a:moveTo>
                        <a:pt x="19" y="18"/>
                      </a:moveTo>
                      <a:lnTo>
                        <a:pt x="4" y="18"/>
                      </a:lnTo>
                      <a:lnTo>
                        <a:pt x="19" y="31"/>
                      </a:lnTo>
                      <a:lnTo>
                        <a:pt x="32" y="14"/>
                      </a:lnTo>
                      <a:lnTo>
                        <a:pt x="17" y="2"/>
                      </a:lnTo>
                      <a:lnTo>
                        <a:pt x="2" y="2"/>
                      </a:lnTo>
                      <a:lnTo>
                        <a:pt x="17" y="2"/>
                      </a:lnTo>
                      <a:lnTo>
                        <a:pt x="9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8"/>
                      </a:lnTo>
                      <a:lnTo>
                        <a:pt x="19" y="1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7" name="Freeform 1295"/>
                <p:cNvSpPr>
                  <a:spLocks/>
                </p:cNvSpPr>
                <p:nvPr/>
              </p:nvSpPr>
              <p:spPr bwMode="auto">
                <a:xfrm>
                  <a:off x="2754" y="1021"/>
                  <a:ext cx="33" cy="33"/>
                </a:xfrm>
                <a:custGeom>
                  <a:avLst/>
                  <a:gdLst>
                    <a:gd name="T0" fmla="*/ 8 w 33"/>
                    <a:gd name="T1" fmla="*/ 31 h 33"/>
                    <a:gd name="T2" fmla="*/ 21 w 33"/>
                    <a:gd name="T3" fmla="*/ 29 h 33"/>
                    <a:gd name="T4" fmla="*/ 33 w 33"/>
                    <a:gd name="T5" fmla="*/ 16 h 33"/>
                    <a:gd name="T6" fmla="*/ 16 w 33"/>
                    <a:gd name="T7" fmla="*/ 0 h 33"/>
                    <a:gd name="T8" fmla="*/ 4 w 33"/>
                    <a:gd name="T9" fmla="*/ 12 h 33"/>
                    <a:gd name="T10" fmla="*/ 16 w 33"/>
                    <a:gd name="T11" fmla="*/ 10 h 33"/>
                    <a:gd name="T12" fmla="*/ 4 w 33"/>
                    <a:gd name="T13" fmla="*/ 12 h 33"/>
                    <a:gd name="T14" fmla="*/ 0 w 33"/>
                    <a:gd name="T15" fmla="*/ 21 h 33"/>
                    <a:gd name="T16" fmla="*/ 4 w 33"/>
                    <a:gd name="T17" fmla="*/ 29 h 33"/>
                    <a:gd name="T18" fmla="*/ 12 w 33"/>
                    <a:gd name="T19" fmla="*/ 33 h 33"/>
                    <a:gd name="T20" fmla="*/ 21 w 33"/>
                    <a:gd name="T21" fmla="*/ 29 h 33"/>
                    <a:gd name="T22" fmla="*/ 8 w 33"/>
                    <a:gd name="T23" fmla="*/ 3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3">
                      <a:moveTo>
                        <a:pt x="8" y="31"/>
                      </a:moveTo>
                      <a:lnTo>
                        <a:pt x="21" y="29"/>
                      </a:lnTo>
                      <a:lnTo>
                        <a:pt x="33" y="16"/>
                      </a:lnTo>
                      <a:lnTo>
                        <a:pt x="16" y="0"/>
                      </a:lnTo>
                      <a:lnTo>
                        <a:pt x="4" y="12"/>
                      </a:lnTo>
                      <a:lnTo>
                        <a:pt x="16" y="10"/>
                      </a:lnTo>
                      <a:lnTo>
                        <a:pt x="4" y="12"/>
                      </a:lnTo>
                      <a:lnTo>
                        <a:pt x="0" y="21"/>
                      </a:lnTo>
                      <a:lnTo>
                        <a:pt x="4" y="29"/>
                      </a:lnTo>
                      <a:lnTo>
                        <a:pt x="12" y="33"/>
                      </a:lnTo>
                      <a:lnTo>
                        <a:pt x="21" y="29"/>
                      </a:lnTo>
                      <a:lnTo>
                        <a:pt x="8" y="3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8" name="Freeform 1296"/>
                <p:cNvSpPr>
                  <a:spLocks/>
                </p:cNvSpPr>
                <p:nvPr/>
              </p:nvSpPr>
              <p:spPr bwMode="auto">
                <a:xfrm>
                  <a:off x="2739" y="1023"/>
                  <a:ext cx="31" cy="29"/>
                </a:xfrm>
                <a:custGeom>
                  <a:avLst/>
                  <a:gdLst>
                    <a:gd name="T0" fmla="*/ 15 w 31"/>
                    <a:gd name="T1" fmla="*/ 21 h 29"/>
                    <a:gd name="T2" fmla="*/ 6 w 31"/>
                    <a:gd name="T3" fmla="*/ 21 h 29"/>
                    <a:gd name="T4" fmla="*/ 23 w 31"/>
                    <a:gd name="T5" fmla="*/ 29 h 29"/>
                    <a:gd name="T6" fmla="*/ 31 w 31"/>
                    <a:gd name="T7" fmla="*/ 8 h 29"/>
                    <a:gd name="T8" fmla="*/ 15 w 31"/>
                    <a:gd name="T9" fmla="*/ 0 h 29"/>
                    <a:gd name="T10" fmla="*/ 6 w 31"/>
                    <a:gd name="T11" fmla="*/ 0 h 29"/>
                    <a:gd name="T12" fmla="*/ 15 w 31"/>
                    <a:gd name="T13" fmla="*/ 0 h 29"/>
                    <a:gd name="T14" fmla="*/ 6 w 31"/>
                    <a:gd name="T15" fmla="*/ 0 h 29"/>
                    <a:gd name="T16" fmla="*/ 2 w 31"/>
                    <a:gd name="T17" fmla="*/ 6 h 29"/>
                    <a:gd name="T18" fmla="*/ 0 w 31"/>
                    <a:gd name="T19" fmla="*/ 14 h 29"/>
                    <a:gd name="T20" fmla="*/ 6 w 31"/>
                    <a:gd name="T21" fmla="*/ 21 h 29"/>
                    <a:gd name="T22" fmla="*/ 15 w 31"/>
                    <a:gd name="T23" fmla="*/ 2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15" y="21"/>
                      </a:moveTo>
                      <a:lnTo>
                        <a:pt x="6" y="21"/>
                      </a:lnTo>
                      <a:lnTo>
                        <a:pt x="23" y="29"/>
                      </a:lnTo>
                      <a:lnTo>
                        <a:pt x="31" y="8"/>
                      </a:lnTo>
                      <a:lnTo>
                        <a:pt x="15" y="0"/>
                      </a:lnTo>
                      <a:lnTo>
                        <a:pt x="6" y="0"/>
                      </a:lnTo>
                      <a:lnTo>
                        <a:pt x="15" y="0"/>
                      </a:lnTo>
                      <a:lnTo>
                        <a:pt x="6" y="0"/>
                      </a:lnTo>
                      <a:lnTo>
                        <a:pt x="2" y="6"/>
                      </a:lnTo>
                      <a:lnTo>
                        <a:pt x="0" y="14"/>
                      </a:lnTo>
                      <a:lnTo>
                        <a:pt x="6" y="21"/>
                      </a:lnTo>
                      <a:lnTo>
                        <a:pt x="1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49" name="Freeform 1297"/>
                <p:cNvSpPr>
                  <a:spLocks/>
                </p:cNvSpPr>
                <p:nvPr/>
              </p:nvSpPr>
              <p:spPr bwMode="auto">
                <a:xfrm>
                  <a:off x="2729" y="1023"/>
                  <a:ext cx="25" cy="25"/>
                </a:xfrm>
                <a:custGeom>
                  <a:avLst/>
                  <a:gdLst>
                    <a:gd name="T0" fmla="*/ 10 w 25"/>
                    <a:gd name="T1" fmla="*/ 25 h 25"/>
                    <a:gd name="T2" fmla="*/ 14 w 25"/>
                    <a:gd name="T3" fmla="*/ 25 h 25"/>
                    <a:gd name="T4" fmla="*/ 25 w 25"/>
                    <a:gd name="T5" fmla="*/ 21 h 25"/>
                    <a:gd name="T6" fmla="*/ 16 w 25"/>
                    <a:gd name="T7" fmla="*/ 0 h 25"/>
                    <a:gd name="T8" fmla="*/ 6 w 25"/>
                    <a:gd name="T9" fmla="*/ 4 h 25"/>
                    <a:gd name="T10" fmla="*/ 10 w 25"/>
                    <a:gd name="T11" fmla="*/ 4 h 25"/>
                    <a:gd name="T12" fmla="*/ 6 w 25"/>
                    <a:gd name="T13" fmla="*/ 4 h 25"/>
                    <a:gd name="T14" fmla="*/ 0 w 25"/>
                    <a:gd name="T15" fmla="*/ 10 h 25"/>
                    <a:gd name="T16" fmla="*/ 2 w 25"/>
                    <a:gd name="T17" fmla="*/ 16 h 25"/>
                    <a:gd name="T18" fmla="*/ 6 w 25"/>
                    <a:gd name="T19" fmla="*/ 25 h 25"/>
                    <a:gd name="T20" fmla="*/ 14 w 25"/>
                    <a:gd name="T21" fmla="*/ 25 h 25"/>
                    <a:gd name="T22" fmla="*/ 10 w 25"/>
                    <a:gd name="T23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0" y="25"/>
                      </a:moveTo>
                      <a:lnTo>
                        <a:pt x="14" y="25"/>
                      </a:lnTo>
                      <a:lnTo>
                        <a:pt x="25" y="21"/>
                      </a:lnTo>
                      <a:lnTo>
                        <a:pt x="16" y="0"/>
                      </a:lnTo>
                      <a:lnTo>
                        <a:pt x="6" y="4"/>
                      </a:lnTo>
                      <a:lnTo>
                        <a:pt x="10" y="4"/>
                      </a:lnTo>
                      <a:lnTo>
                        <a:pt x="6" y="4"/>
                      </a:lnTo>
                      <a:lnTo>
                        <a:pt x="0" y="10"/>
                      </a:lnTo>
                      <a:lnTo>
                        <a:pt x="2" y="16"/>
                      </a:lnTo>
                      <a:lnTo>
                        <a:pt x="6" y="25"/>
                      </a:lnTo>
                      <a:lnTo>
                        <a:pt x="14" y="25"/>
                      </a:lnTo>
                      <a:lnTo>
                        <a:pt x="10" y="2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0" name="Freeform 1298"/>
                <p:cNvSpPr>
                  <a:spLocks/>
                </p:cNvSpPr>
                <p:nvPr/>
              </p:nvSpPr>
              <p:spPr bwMode="auto">
                <a:xfrm>
                  <a:off x="2706" y="1027"/>
                  <a:ext cx="33" cy="25"/>
                </a:xfrm>
                <a:custGeom>
                  <a:avLst/>
                  <a:gdLst>
                    <a:gd name="T0" fmla="*/ 0 w 33"/>
                    <a:gd name="T1" fmla="*/ 21 h 25"/>
                    <a:gd name="T2" fmla="*/ 8 w 33"/>
                    <a:gd name="T3" fmla="*/ 25 h 25"/>
                    <a:gd name="T4" fmla="*/ 33 w 33"/>
                    <a:gd name="T5" fmla="*/ 21 h 25"/>
                    <a:gd name="T6" fmla="*/ 33 w 33"/>
                    <a:gd name="T7" fmla="*/ 0 h 25"/>
                    <a:gd name="T8" fmla="*/ 8 w 33"/>
                    <a:gd name="T9" fmla="*/ 4 h 25"/>
                    <a:gd name="T10" fmla="*/ 16 w 33"/>
                    <a:gd name="T11" fmla="*/ 8 h 25"/>
                    <a:gd name="T12" fmla="*/ 8 w 33"/>
                    <a:gd name="T13" fmla="*/ 4 h 25"/>
                    <a:gd name="T14" fmla="*/ 2 w 33"/>
                    <a:gd name="T15" fmla="*/ 8 h 25"/>
                    <a:gd name="T16" fmla="*/ 0 w 33"/>
                    <a:gd name="T17" fmla="*/ 15 h 25"/>
                    <a:gd name="T18" fmla="*/ 2 w 33"/>
                    <a:gd name="T19" fmla="*/ 21 h 25"/>
                    <a:gd name="T20" fmla="*/ 8 w 33"/>
                    <a:gd name="T21" fmla="*/ 25 h 25"/>
                    <a:gd name="T22" fmla="*/ 0 w 33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25">
                      <a:moveTo>
                        <a:pt x="0" y="21"/>
                      </a:moveTo>
                      <a:lnTo>
                        <a:pt x="8" y="25"/>
                      </a:lnTo>
                      <a:lnTo>
                        <a:pt x="33" y="21"/>
                      </a:lnTo>
                      <a:lnTo>
                        <a:pt x="33" y="0"/>
                      </a:lnTo>
                      <a:lnTo>
                        <a:pt x="8" y="4"/>
                      </a:lnTo>
                      <a:lnTo>
                        <a:pt x="16" y="8"/>
                      </a:lnTo>
                      <a:lnTo>
                        <a:pt x="8" y="4"/>
                      </a:lnTo>
                      <a:lnTo>
                        <a:pt x="2" y="8"/>
                      </a:lnTo>
                      <a:lnTo>
                        <a:pt x="0" y="15"/>
                      </a:lnTo>
                      <a:lnTo>
                        <a:pt x="2" y="21"/>
                      </a:lnTo>
                      <a:lnTo>
                        <a:pt x="8" y="25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1" name="Freeform 1299"/>
                <p:cNvSpPr>
                  <a:spLocks/>
                </p:cNvSpPr>
                <p:nvPr/>
              </p:nvSpPr>
              <p:spPr bwMode="auto">
                <a:xfrm>
                  <a:off x="2689" y="1010"/>
                  <a:ext cx="33" cy="38"/>
                </a:xfrm>
                <a:custGeom>
                  <a:avLst/>
                  <a:gdLst>
                    <a:gd name="T0" fmla="*/ 21 w 33"/>
                    <a:gd name="T1" fmla="*/ 13 h 38"/>
                    <a:gd name="T2" fmla="*/ 2 w 33"/>
                    <a:gd name="T3" fmla="*/ 17 h 38"/>
                    <a:gd name="T4" fmla="*/ 17 w 33"/>
                    <a:gd name="T5" fmla="*/ 38 h 38"/>
                    <a:gd name="T6" fmla="*/ 33 w 33"/>
                    <a:gd name="T7" fmla="*/ 25 h 38"/>
                    <a:gd name="T8" fmla="*/ 19 w 33"/>
                    <a:gd name="T9" fmla="*/ 4 h 38"/>
                    <a:gd name="T10" fmla="*/ 0 w 33"/>
                    <a:gd name="T11" fmla="*/ 9 h 38"/>
                    <a:gd name="T12" fmla="*/ 19 w 33"/>
                    <a:gd name="T13" fmla="*/ 4 h 38"/>
                    <a:gd name="T14" fmla="*/ 12 w 33"/>
                    <a:gd name="T15" fmla="*/ 0 h 38"/>
                    <a:gd name="T16" fmla="*/ 4 w 33"/>
                    <a:gd name="T17" fmla="*/ 2 h 38"/>
                    <a:gd name="T18" fmla="*/ 0 w 33"/>
                    <a:gd name="T19" fmla="*/ 9 h 38"/>
                    <a:gd name="T20" fmla="*/ 2 w 33"/>
                    <a:gd name="T21" fmla="*/ 17 h 38"/>
                    <a:gd name="T22" fmla="*/ 21 w 33"/>
                    <a:gd name="T23" fmla="*/ 13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3" h="38">
                      <a:moveTo>
                        <a:pt x="21" y="13"/>
                      </a:moveTo>
                      <a:lnTo>
                        <a:pt x="2" y="17"/>
                      </a:lnTo>
                      <a:lnTo>
                        <a:pt x="17" y="38"/>
                      </a:lnTo>
                      <a:lnTo>
                        <a:pt x="33" y="25"/>
                      </a:lnTo>
                      <a:lnTo>
                        <a:pt x="19" y="4"/>
                      </a:lnTo>
                      <a:lnTo>
                        <a:pt x="0" y="9"/>
                      </a:lnTo>
                      <a:lnTo>
                        <a:pt x="19" y="4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9"/>
                      </a:lnTo>
                      <a:lnTo>
                        <a:pt x="2" y="17"/>
                      </a:lnTo>
                      <a:lnTo>
                        <a:pt x="21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2" name="Freeform 1300"/>
                <p:cNvSpPr>
                  <a:spLocks/>
                </p:cNvSpPr>
                <p:nvPr/>
              </p:nvSpPr>
              <p:spPr bwMode="auto">
                <a:xfrm>
                  <a:off x="2685" y="1019"/>
                  <a:ext cx="25" cy="27"/>
                </a:xfrm>
                <a:custGeom>
                  <a:avLst/>
                  <a:gdLst>
                    <a:gd name="T0" fmla="*/ 2 w 25"/>
                    <a:gd name="T1" fmla="*/ 27 h 27"/>
                    <a:gd name="T2" fmla="*/ 21 w 25"/>
                    <a:gd name="T3" fmla="*/ 20 h 27"/>
                    <a:gd name="T4" fmla="*/ 25 w 25"/>
                    <a:gd name="T5" fmla="*/ 4 h 27"/>
                    <a:gd name="T6" fmla="*/ 4 w 25"/>
                    <a:gd name="T7" fmla="*/ 0 h 27"/>
                    <a:gd name="T8" fmla="*/ 0 w 25"/>
                    <a:gd name="T9" fmla="*/ 16 h 27"/>
                    <a:gd name="T10" fmla="*/ 19 w 25"/>
                    <a:gd name="T11" fmla="*/ 10 h 27"/>
                    <a:gd name="T12" fmla="*/ 0 w 25"/>
                    <a:gd name="T13" fmla="*/ 16 h 27"/>
                    <a:gd name="T14" fmla="*/ 2 w 25"/>
                    <a:gd name="T15" fmla="*/ 25 h 27"/>
                    <a:gd name="T16" fmla="*/ 8 w 25"/>
                    <a:gd name="T17" fmla="*/ 27 h 27"/>
                    <a:gd name="T18" fmla="*/ 16 w 25"/>
                    <a:gd name="T19" fmla="*/ 27 h 27"/>
                    <a:gd name="T20" fmla="*/ 21 w 25"/>
                    <a:gd name="T21" fmla="*/ 20 h 27"/>
                    <a:gd name="T22" fmla="*/ 2 w 25"/>
                    <a:gd name="T23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7">
                      <a:moveTo>
                        <a:pt x="2" y="27"/>
                      </a:moveTo>
                      <a:lnTo>
                        <a:pt x="21" y="20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16"/>
                      </a:lnTo>
                      <a:lnTo>
                        <a:pt x="19" y="10"/>
                      </a:lnTo>
                      <a:lnTo>
                        <a:pt x="0" y="16"/>
                      </a:lnTo>
                      <a:lnTo>
                        <a:pt x="2" y="25"/>
                      </a:lnTo>
                      <a:lnTo>
                        <a:pt x="8" y="27"/>
                      </a:lnTo>
                      <a:lnTo>
                        <a:pt x="16" y="27"/>
                      </a:lnTo>
                      <a:lnTo>
                        <a:pt x="21" y="20"/>
                      </a:lnTo>
                      <a:lnTo>
                        <a:pt x="2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3" name="Freeform 1301"/>
                <p:cNvSpPr>
                  <a:spLocks/>
                </p:cNvSpPr>
                <p:nvPr/>
              </p:nvSpPr>
              <p:spPr bwMode="auto">
                <a:xfrm>
                  <a:off x="2674" y="1016"/>
                  <a:ext cx="30" cy="30"/>
                </a:xfrm>
                <a:custGeom>
                  <a:avLst/>
                  <a:gdLst>
                    <a:gd name="T0" fmla="*/ 13 w 30"/>
                    <a:gd name="T1" fmla="*/ 26 h 30"/>
                    <a:gd name="T2" fmla="*/ 4 w 30"/>
                    <a:gd name="T3" fmla="*/ 21 h 30"/>
                    <a:gd name="T4" fmla="*/ 13 w 30"/>
                    <a:gd name="T5" fmla="*/ 30 h 30"/>
                    <a:gd name="T6" fmla="*/ 30 w 30"/>
                    <a:gd name="T7" fmla="*/ 13 h 30"/>
                    <a:gd name="T8" fmla="*/ 21 w 30"/>
                    <a:gd name="T9" fmla="*/ 5 h 30"/>
                    <a:gd name="T10" fmla="*/ 13 w 30"/>
                    <a:gd name="T11" fmla="*/ 0 h 30"/>
                    <a:gd name="T12" fmla="*/ 21 w 30"/>
                    <a:gd name="T13" fmla="*/ 5 h 30"/>
                    <a:gd name="T14" fmla="*/ 13 w 30"/>
                    <a:gd name="T15" fmla="*/ 0 h 30"/>
                    <a:gd name="T16" fmla="*/ 4 w 30"/>
                    <a:gd name="T17" fmla="*/ 5 h 30"/>
                    <a:gd name="T18" fmla="*/ 0 w 30"/>
                    <a:gd name="T19" fmla="*/ 13 h 30"/>
                    <a:gd name="T20" fmla="*/ 4 w 30"/>
                    <a:gd name="T21" fmla="*/ 21 h 30"/>
                    <a:gd name="T22" fmla="*/ 13 w 30"/>
                    <a:gd name="T23" fmla="*/ 2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0">
                      <a:moveTo>
                        <a:pt x="13" y="26"/>
                      </a:moveTo>
                      <a:lnTo>
                        <a:pt x="4" y="21"/>
                      </a:lnTo>
                      <a:lnTo>
                        <a:pt x="13" y="30"/>
                      </a:lnTo>
                      <a:lnTo>
                        <a:pt x="30" y="13"/>
                      </a:lnTo>
                      <a:lnTo>
                        <a:pt x="21" y="5"/>
                      </a:lnTo>
                      <a:lnTo>
                        <a:pt x="13" y="0"/>
                      </a:lnTo>
                      <a:lnTo>
                        <a:pt x="21" y="5"/>
                      </a:lnTo>
                      <a:lnTo>
                        <a:pt x="13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3" y="2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4" name="Freeform 1302"/>
                <p:cNvSpPr>
                  <a:spLocks/>
                </p:cNvSpPr>
                <p:nvPr/>
              </p:nvSpPr>
              <p:spPr bwMode="auto">
                <a:xfrm>
                  <a:off x="2666" y="1016"/>
                  <a:ext cx="25" cy="26"/>
                </a:xfrm>
                <a:custGeom>
                  <a:avLst/>
                  <a:gdLst>
                    <a:gd name="T0" fmla="*/ 25 w 25"/>
                    <a:gd name="T1" fmla="*/ 13 h 26"/>
                    <a:gd name="T2" fmla="*/ 12 w 25"/>
                    <a:gd name="T3" fmla="*/ 26 h 26"/>
                    <a:gd name="T4" fmla="*/ 21 w 25"/>
                    <a:gd name="T5" fmla="*/ 26 h 26"/>
                    <a:gd name="T6" fmla="*/ 21 w 25"/>
                    <a:gd name="T7" fmla="*/ 0 h 26"/>
                    <a:gd name="T8" fmla="*/ 12 w 25"/>
                    <a:gd name="T9" fmla="*/ 0 h 26"/>
                    <a:gd name="T10" fmla="*/ 0 w 25"/>
                    <a:gd name="T11" fmla="*/ 13 h 26"/>
                    <a:gd name="T12" fmla="*/ 12 w 25"/>
                    <a:gd name="T13" fmla="*/ 0 h 26"/>
                    <a:gd name="T14" fmla="*/ 4 w 25"/>
                    <a:gd name="T15" fmla="*/ 5 h 26"/>
                    <a:gd name="T16" fmla="*/ 0 w 25"/>
                    <a:gd name="T17" fmla="*/ 13 h 26"/>
                    <a:gd name="T18" fmla="*/ 4 w 25"/>
                    <a:gd name="T19" fmla="*/ 21 h 26"/>
                    <a:gd name="T20" fmla="*/ 12 w 25"/>
                    <a:gd name="T21" fmla="*/ 26 h 26"/>
                    <a:gd name="T22" fmla="*/ 25 w 25"/>
                    <a:gd name="T23" fmla="*/ 13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6">
                      <a:moveTo>
                        <a:pt x="25" y="13"/>
                      </a:moveTo>
                      <a:lnTo>
                        <a:pt x="12" y="26"/>
                      </a:lnTo>
                      <a:lnTo>
                        <a:pt x="21" y="26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0" y="13"/>
                      </a:lnTo>
                      <a:lnTo>
                        <a:pt x="12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6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5" name="Freeform 1303"/>
                <p:cNvSpPr>
                  <a:spLocks/>
                </p:cNvSpPr>
                <p:nvPr/>
              </p:nvSpPr>
              <p:spPr bwMode="auto">
                <a:xfrm>
                  <a:off x="2666" y="1029"/>
                  <a:ext cx="25" cy="25"/>
                </a:xfrm>
                <a:custGeom>
                  <a:avLst/>
                  <a:gdLst>
                    <a:gd name="T0" fmla="*/ 17 w 25"/>
                    <a:gd name="T1" fmla="*/ 23 h 25"/>
                    <a:gd name="T2" fmla="*/ 25 w 25"/>
                    <a:gd name="T3" fmla="*/ 13 h 25"/>
                    <a:gd name="T4" fmla="*/ 25 w 25"/>
                    <a:gd name="T5" fmla="*/ 0 h 25"/>
                    <a:gd name="T6" fmla="*/ 0 w 25"/>
                    <a:gd name="T7" fmla="*/ 0 h 25"/>
                    <a:gd name="T8" fmla="*/ 0 w 25"/>
                    <a:gd name="T9" fmla="*/ 13 h 25"/>
                    <a:gd name="T10" fmla="*/ 8 w 25"/>
                    <a:gd name="T11" fmla="*/ 2 h 25"/>
                    <a:gd name="T12" fmla="*/ 0 w 25"/>
                    <a:gd name="T13" fmla="*/ 13 h 25"/>
                    <a:gd name="T14" fmla="*/ 4 w 25"/>
                    <a:gd name="T15" fmla="*/ 21 h 25"/>
                    <a:gd name="T16" fmla="*/ 12 w 25"/>
                    <a:gd name="T17" fmla="*/ 25 h 25"/>
                    <a:gd name="T18" fmla="*/ 21 w 25"/>
                    <a:gd name="T19" fmla="*/ 21 h 25"/>
                    <a:gd name="T20" fmla="*/ 25 w 25"/>
                    <a:gd name="T21" fmla="*/ 13 h 25"/>
                    <a:gd name="T22" fmla="*/ 17 w 25"/>
                    <a:gd name="T23" fmla="*/ 2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17" y="23"/>
                      </a:moveTo>
                      <a:lnTo>
                        <a:pt x="25" y="13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8" y="2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lnTo>
                        <a:pt x="17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6" name="Freeform 1304"/>
                <p:cNvSpPr>
                  <a:spLocks/>
                </p:cNvSpPr>
                <p:nvPr/>
              </p:nvSpPr>
              <p:spPr bwMode="auto">
                <a:xfrm>
                  <a:off x="2660" y="1031"/>
                  <a:ext cx="23" cy="25"/>
                </a:xfrm>
                <a:custGeom>
                  <a:avLst/>
                  <a:gdLst>
                    <a:gd name="T0" fmla="*/ 21 w 23"/>
                    <a:gd name="T1" fmla="*/ 19 h 25"/>
                    <a:gd name="T2" fmla="*/ 14 w 23"/>
                    <a:gd name="T3" fmla="*/ 25 h 25"/>
                    <a:gd name="T4" fmla="*/ 23 w 23"/>
                    <a:gd name="T5" fmla="*/ 21 h 25"/>
                    <a:gd name="T6" fmla="*/ 14 w 23"/>
                    <a:gd name="T7" fmla="*/ 0 h 25"/>
                    <a:gd name="T8" fmla="*/ 6 w 23"/>
                    <a:gd name="T9" fmla="*/ 4 h 25"/>
                    <a:gd name="T10" fmla="*/ 0 w 23"/>
                    <a:gd name="T11" fmla="*/ 11 h 25"/>
                    <a:gd name="T12" fmla="*/ 6 w 23"/>
                    <a:gd name="T13" fmla="*/ 4 h 25"/>
                    <a:gd name="T14" fmla="*/ 0 w 23"/>
                    <a:gd name="T15" fmla="*/ 11 h 25"/>
                    <a:gd name="T16" fmla="*/ 2 w 23"/>
                    <a:gd name="T17" fmla="*/ 17 h 25"/>
                    <a:gd name="T18" fmla="*/ 6 w 23"/>
                    <a:gd name="T19" fmla="*/ 25 h 25"/>
                    <a:gd name="T20" fmla="*/ 14 w 23"/>
                    <a:gd name="T21" fmla="*/ 25 h 25"/>
                    <a:gd name="T22" fmla="*/ 21 w 23"/>
                    <a:gd name="T23" fmla="*/ 1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19"/>
                      </a:moveTo>
                      <a:lnTo>
                        <a:pt x="14" y="25"/>
                      </a:lnTo>
                      <a:lnTo>
                        <a:pt x="23" y="21"/>
                      </a:lnTo>
                      <a:lnTo>
                        <a:pt x="14" y="0"/>
                      </a:lnTo>
                      <a:lnTo>
                        <a:pt x="6" y="4"/>
                      </a:lnTo>
                      <a:lnTo>
                        <a:pt x="0" y="11"/>
                      </a:lnTo>
                      <a:lnTo>
                        <a:pt x="6" y="4"/>
                      </a:lnTo>
                      <a:lnTo>
                        <a:pt x="0" y="11"/>
                      </a:lnTo>
                      <a:lnTo>
                        <a:pt x="2" y="17"/>
                      </a:lnTo>
                      <a:lnTo>
                        <a:pt x="6" y="25"/>
                      </a:lnTo>
                      <a:lnTo>
                        <a:pt x="14" y="25"/>
                      </a:lnTo>
                      <a:lnTo>
                        <a:pt x="21" y="19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7" name="Freeform 1305"/>
                <p:cNvSpPr>
                  <a:spLocks/>
                </p:cNvSpPr>
                <p:nvPr/>
              </p:nvSpPr>
              <p:spPr bwMode="auto">
                <a:xfrm>
                  <a:off x="2655" y="1042"/>
                  <a:ext cx="26" cy="22"/>
                </a:xfrm>
                <a:custGeom>
                  <a:avLst/>
                  <a:gdLst>
                    <a:gd name="T0" fmla="*/ 21 w 26"/>
                    <a:gd name="T1" fmla="*/ 10 h 22"/>
                    <a:gd name="T2" fmla="*/ 21 w 26"/>
                    <a:gd name="T3" fmla="*/ 16 h 22"/>
                    <a:gd name="T4" fmla="*/ 26 w 26"/>
                    <a:gd name="T5" fmla="*/ 8 h 22"/>
                    <a:gd name="T6" fmla="*/ 5 w 26"/>
                    <a:gd name="T7" fmla="*/ 0 h 22"/>
                    <a:gd name="T8" fmla="*/ 0 w 26"/>
                    <a:gd name="T9" fmla="*/ 8 h 22"/>
                    <a:gd name="T10" fmla="*/ 0 w 26"/>
                    <a:gd name="T11" fmla="*/ 14 h 22"/>
                    <a:gd name="T12" fmla="*/ 0 w 26"/>
                    <a:gd name="T13" fmla="*/ 8 h 22"/>
                    <a:gd name="T14" fmla="*/ 0 w 26"/>
                    <a:gd name="T15" fmla="*/ 16 h 22"/>
                    <a:gd name="T16" fmla="*/ 9 w 26"/>
                    <a:gd name="T17" fmla="*/ 20 h 22"/>
                    <a:gd name="T18" fmla="*/ 15 w 26"/>
                    <a:gd name="T19" fmla="*/ 22 h 22"/>
                    <a:gd name="T20" fmla="*/ 21 w 26"/>
                    <a:gd name="T21" fmla="*/ 16 h 22"/>
                    <a:gd name="T22" fmla="*/ 21 w 26"/>
                    <a:gd name="T23" fmla="*/ 1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2">
                      <a:moveTo>
                        <a:pt x="21" y="10"/>
                      </a:moveTo>
                      <a:lnTo>
                        <a:pt x="21" y="16"/>
                      </a:lnTo>
                      <a:lnTo>
                        <a:pt x="26" y="8"/>
                      </a:lnTo>
                      <a:lnTo>
                        <a:pt x="5" y="0"/>
                      </a:lnTo>
                      <a:lnTo>
                        <a:pt x="0" y="8"/>
                      </a:lnTo>
                      <a:lnTo>
                        <a:pt x="0" y="14"/>
                      </a:ln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9" y="20"/>
                      </a:lnTo>
                      <a:lnTo>
                        <a:pt x="15" y="22"/>
                      </a:lnTo>
                      <a:lnTo>
                        <a:pt x="21" y="16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8" name="Freeform 1306"/>
                <p:cNvSpPr>
                  <a:spLocks/>
                </p:cNvSpPr>
                <p:nvPr/>
              </p:nvSpPr>
              <p:spPr bwMode="auto">
                <a:xfrm>
                  <a:off x="2655" y="1052"/>
                  <a:ext cx="26" cy="23"/>
                </a:xfrm>
                <a:custGeom>
                  <a:avLst/>
                  <a:gdLst>
                    <a:gd name="T0" fmla="*/ 9 w 26"/>
                    <a:gd name="T1" fmla="*/ 23 h 23"/>
                    <a:gd name="T2" fmla="*/ 26 w 26"/>
                    <a:gd name="T3" fmla="*/ 12 h 23"/>
                    <a:gd name="T4" fmla="*/ 21 w 26"/>
                    <a:gd name="T5" fmla="*/ 0 h 23"/>
                    <a:gd name="T6" fmla="*/ 0 w 26"/>
                    <a:gd name="T7" fmla="*/ 4 h 23"/>
                    <a:gd name="T8" fmla="*/ 5 w 26"/>
                    <a:gd name="T9" fmla="*/ 17 h 23"/>
                    <a:gd name="T10" fmla="*/ 21 w 26"/>
                    <a:gd name="T11" fmla="*/ 6 h 23"/>
                    <a:gd name="T12" fmla="*/ 5 w 26"/>
                    <a:gd name="T13" fmla="*/ 17 h 23"/>
                    <a:gd name="T14" fmla="*/ 9 w 26"/>
                    <a:gd name="T15" fmla="*/ 23 h 23"/>
                    <a:gd name="T16" fmla="*/ 17 w 26"/>
                    <a:gd name="T17" fmla="*/ 23 h 23"/>
                    <a:gd name="T18" fmla="*/ 23 w 26"/>
                    <a:gd name="T19" fmla="*/ 21 h 23"/>
                    <a:gd name="T20" fmla="*/ 26 w 26"/>
                    <a:gd name="T21" fmla="*/ 12 h 23"/>
                    <a:gd name="T22" fmla="*/ 9 w 26"/>
                    <a:gd name="T2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" h="23">
                      <a:moveTo>
                        <a:pt x="9" y="23"/>
                      </a:moveTo>
                      <a:lnTo>
                        <a:pt x="26" y="12"/>
                      </a:lnTo>
                      <a:lnTo>
                        <a:pt x="21" y="0"/>
                      </a:lnTo>
                      <a:lnTo>
                        <a:pt x="0" y="4"/>
                      </a:lnTo>
                      <a:lnTo>
                        <a:pt x="5" y="17"/>
                      </a:lnTo>
                      <a:lnTo>
                        <a:pt x="21" y="6"/>
                      </a:lnTo>
                      <a:lnTo>
                        <a:pt x="5" y="17"/>
                      </a:lnTo>
                      <a:lnTo>
                        <a:pt x="9" y="23"/>
                      </a:lnTo>
                      <a:lnTo>
                        <a:pt x="17" y="23"/>
                      </a:lnTo>
                      <a:lnTo>
                        <a:pt x="23" y="21"/>
                      </a:lnTo>
                      <a:lnTo>
                        <a:pt x="26" y="12"/>
                      </a:lnTo>
                      <a:lnTo>
                        <a:pt x="9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59" name="Freeform 1307"/>
                <p:cNvSpPr>
                  <a:spLocks/>
                </p:cNvSpPr>
                <p:nvPr/>
              </p:nvSpPr>
              <p:spPr bwMode="auto">
                <a:xfrm>
                  <a:off x="2645" y="1044"/>
                  <a:ext cx="31" cy="31"/>
                </a:xfrm>
                <a:custGeom>
                  <a:avLst/>
                  <a:gdLst>
                    <a:gd name="T0" fmla="*/ 6 w 31"/>
                    <a:gd name="T1" fmla="*/ 20 h 31"/>
                    <a:gd name="T2" fmla="*/ 4 w 31"/>
                    <a:gd name="T3" fmla="*/ 18 h 31"/>
                    <a:gd name="T4" fmla="*/ 19 w 31"/>
                    <a:gd name="T5" fmla="*/ 31 h 31"/>
                    <a:gd name="T6" fmla="*/ 31 w 31"/>
                    <a:gd name="T7" fmla="*/ 14 h 31"/>
                    <a:gd name="T8" fmla="*/ 17 w 31"/>
                    <a:gd name="T9" fmla="*/ 2 h 31"/>
                    <a:gd name="T10" fmla="*/ 15 w 31"/>
                    <a:gd name="T11" fmla="*/ 0 h 31"/>
                    <a:gd name="T12" fmla="*/ 17 w 31"/>
                    <a:gd name="T13" fmla="*/ 2 h 31"/>
                    <a:gd name="T14" fmla="*/ 8 w 31"/>
                    <a:gd name="T15" fmla="*/ 0 h 31"/>
                    <a:gd name="T16" fmla="*/ 2 w 31"/>
                    <a:gd name="T17" fmla="*/ 4 h 31"/>
                    <a:gd name="T18" fmla="*/ 0 w 31"/>
                    <a:gd name="T19" fmla="*/ 10 h 31"/>
                    <a:gd name="T20" fmla="*/ 4 w 31"/>
                    <a:gd name="T21" fmla="*/ 18 h 31"/>
                    <a:gd name="T22" fmla="*/ 6 w 31"/>
                    <a:gd name="T23" fmla="*/ 2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1">
                      <a:moveTo>
                        <a:pt x="6" y="20"/>
                      </a:moveTo>
                      <a:lnTo>
                        <a:pt x="4" y="18"/>
                      </a:lnTo>
                      <a:lnTo>
                        <a:pt x="19" y="31"/>
                      </a:lnTo>
                      <a:lnTo>
                        <a:pt x="31" y="14"/>
                      </a:lnTo>
                      <a:lnTo>
                        <a:pt x="17" y="2"/>
                      </a:lnTo>
                      <a:lnTo>
                        <a:pt x="15" y="0"/>
                      </a:lnTo>
                      <a:lnTo>
                        <a:pt x="17" y="2"/>
                      </a:lnTo>
                      <a:lnTo>
                        <a:pt x="8" y="0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4" y="18"/>
                      </a:lnTo>
                      <a:lnTo>
                        <a:pt x="6" y="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0" name="Freeform 1308"/>
                <p:cNvSpPr>
                  <a:spLocks/>
                </p:cNvSpPr>
                <p:nvPr/>
              </p:nvSpPr>
              <p:spPr bwMode="auto">
                <a:xfrm>
                  <a:off x="2637" y="1039"/>
                  <a:ext cx="23" cy="25"/>
                </a:xfrm>
                <a:custGeom>
                  <a:avLst/>
                  <a:gdLst>
                    <a:gd name="T0" fmla="*/ 21 w 23"/>
                    <a:gd name="T1" fmla="*/ 15 h 25"/>
                    <a:gd name="T2" fmla="*/ 6 w 23"/>
                    <a:gd name="T3" fmla="*/ 21 h 25"/>
                    <a:gd name="T4" fmla="*/ 14 w 23"/>
                    <a:gd name="T5" fmla="*/ 25 h 25"/>
                    <a:gd name="T6" fmla="*/ 23 w 23"/>
                    <a:gd name="T7" fmla="*/ 5 h 25"/>
                    <a:gd name="T8" fmla="*/ 14 w 23"/>
                    <a:gd name="T9" fmla="*/ 0 h 25"/>
                    <a:gd name="T10" fmla="*/ 0 w 23"/>
                    <a:gd name="T11" fmla="*/ 7 h 25"/>
                    <a:gd name="T12" fmla="*/ 14 w 23"/>
                    <a:gd name="T13" fmla="*/ 0 h 25"/>
                    <a:gd name="T14" fmla="*/ 6 w 23"/>
                    <a:gd name="T15" fmla="*/ 0 h 25"/>
                    <a:gd name="T16" fmla="*/ 2 w 23"/>
                    <a:gd name="T17" fmla="*/ 7 h 25"/>
                    <a:gd name="T18" fmla="*/ 0 w 23"/>
                    <a:gd name="T19" fmla="*/ 15 h 25"/>
                    <a:gd name="T20" fmla="*/ 6 w 23"/>
                    <a:gd name="T21" fmla="*/ 21 h 25"/>
                    <a:gd name="T22" fmla="*/ 21 w 23"/>
                    <a:gd name="T23" fmla="*/ 1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3" h="25">
                      <a:moveTo>
                        <a:pt x="21" y="15"/>
                      </a:moveTo>
                      <a:lnTo>
                        <a:pt x="6" y="21"/>
                      </a:lnTo>
                      <a:lnTo>
                        <a:pt x="14" y="25"/>
                      </a:lnTo>
                      <a:lnTo>
                        <a:pt x="23" y="5"/>
                      </a:lnTo>
                      <a:lnTo>
                        <a:pt x="14" y="0"/>
                      </a:lnTo>
                      <a:lnTo>
                        <a:pt x="0" y="7"/>
                      </a:lnTo>
                      <a:lnTo>
                        <a:pt x="14" y="0"/>
                      </a:lnTo>
                      <a:lnTo>
                        <a:pt x="6" y="0"/>
                      </a:lnTo>
                      <a:lnTo>
                        <a:pt x="2" y="7"/>
                      </a:lnTo>
                      <a:lnTo>
                        <a:pt x="0" y="15"/>
                      </a:lnTo>
                      <a:lnTo>
                        <a:pt x="6" y="21"/>
                      </a:lnTo>
                      <a:lnTo>
                        <a:pt x="21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1" name="Freeform 1309"/>
                <p:cNvSpPr>
                  <a:spLocks/>
                </p:cNvSpPr>
                <p:nvPr/>
              </p:nvSpPr>
              <p:spPr bwMode="auto">
                <a:xfrm>
                  <a:off x="2628" y="1046"/>
                  <a:ext cx="30" cy="37"/>
                </a:xfrm>
                <a:custGeom>
                  <a:avLst/>
                  <a:gdLst>
                    <a:gd name="T0" fmla="*/ 11 w 30"/>
                    <a:gd name="T1" fmla="*/ 37 h 37"/>
                    <a:gd name="T2" fmla="*/ 21 w 30"/>
                    <a:gd name="T3" fmla="*/ 29 h 37"/>
                    <a:gd name="T4" fmla="*/ 30 w 30"/>
                    <a:gd name="T5" fmla="*/ 8 h 37"/>
                    <a:gd name="T6" fmla="*/ 9 w 30"/>
                    <a:gd name="T7" fmla="*/ 0 h 37"/>
                    <a:gd name="T8" fmla="*/ 0 w 30"/>
                    <a:gd name="T9" fmla="*/ 21 h 37"/>
                    <a:gd name="T10" fmla="*/ 11 w 30"/>
                    <a:gd name="T11" fmla="*/ 12 h 37"/>
                    <a:gd name="T12" fmla="*/ 0 w 30"/>
                    <a:gd name="T13" fmla="*/ 21 h 37"/>
                    <a:gd name="T14" fmla="*/ 0 w 30"/>
                    <a:gd name="T15" fmla="*/ 29 h 37"/>
                    <a:gd name="T16" fmla="*/ 9 w 30"/>
                    <a:gd name="T17" fmla="*/ 33 h 37"/>
                    <a:gd name="T18" fmla="*/ 15 w 30"/>
                    <a:gd name="T19" fmla="*/ 35 h 37"/>
                    <a:gd name="T20" fmla="*/ 21 w 30"/>
                    <a:gd name="T21" fmla="*/ 29 h 37"/>
                    <a:gd name="T22" fmla="*/ 11 w 30"/>
                    <a:gd name="T2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7">
                      <a:moveTo>
                        <a:pt x="11" y="37"/>
                      </a:moveTo>
                      <a:lnTo>
                        <a:pt x="21" y="29"/>
                      </a:lnTo>
                      <a:lnTo>
                        <a:pt x="30" y="8"/>
                      </a:lnTo>
                      <a:lnTo>
                        <a:pt x="9" y="0"/>
                      </a:lnTo>
                      <a:lnTo>
                        <a:pt x="0" y="21"/>
                      </a:lnTo>
                      <a:lnTo>
                        <a:pt x="11" y="12"/>
                      </a:lnTo>
                      <a:lnTo>
                        <a:pt x="0" y="21"/>
                      </a:lnTo>
                      <a:lnTo>
                        <a:pt x="0" y="29"/>
                      </a:lnTo>
                      <a:lnTo>
                        <a:pt x="9" y="33"/>
                      </a:lnTo>
                      <a:lnTo>
                        <a:pt x="15" y="35"/>
                      </a:lnTo>
                      <a:lnTo>
                        <a:pt x="21" y="29"/>
                      </a:lnTo>
                      <a:lnTo>
                        <a:pt x="11" y="3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2" name="Freeform 1310"/>
                <p:cNvSpPr>
                  <a:spLocks/>
                </p:cNvSpPr>
                <p:nvPr/>
              </p:nvSpPr>
              <p:spPr bwMode="auto">
                <a:xfrm>
                  <a:off x="2618" y="1058"/>
                  <a:ext cx="21" cy="25"/>
                </a:xfrm>
                <a:custGeom>
                  <a:avLst/>
                  <a:gdLst>
                    <a:gd name="T0" fmla="*/ 21 w 21"/>
                    <a:gd name="T1" fmla="*/ 21 h 25"/>
                    <a:gd name="T2" fmla="*/ 12 w 21"/>
                    <a:gd name="T3" fmla="*/ 25 h 25"/>
                    <a:gd name="T4" fmla="*/ 21 w 21"/>
                    <a:gd name="T5" fmla="*/ 25 h 25"/>
                    <a:gd name="T6" fmla="*/ 21 w 21"/>
                    <a:gd name="T7" fmla="*/ 0 h 25"/>
                    <a:gd name="T8" fmla="*/ 12 w 21"/>
                    <a:gd name="T9" fmla="*/ 0 h 25"/>
                    <a:gd name="T10" fmla="*/ 4 w 21"/>
                    <a:gd name="T11" fmla="*/ 4 h 25"/>
                    <a:gd name="T12" fmla="*/ 12 w 21"/>
                    <a:gd name="T13" fmla="*/ 0 h 25"/>
                    <a:gd name="T14" fmla="*/ 4 w 21"/>
                    <a:gd name="T15" fmla="*/ 4 h 25"/>
                    <a:gd name="T16" fmla="*/ 0 w 21"/>
                    <a:gd name="T17" fmla="*/ 13 h 25"/>
                    <a:gd name="T18" fmla="*/ 4 w 21"/>
                    <a:gd name="T19" fmla="*/ 21 h 25"/>
                    <a:gd name="T20" fmla="*/ 12 w 21"/>
                    <a:gd name="T21" fmla="*/ 25 h 25"/>
                    <a:gd name="T22" fmla="*/ 21 w 21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" h="25">
                      <a:moveTo>
                        <a:pt x="21" y="21"/>
                      </a:moveTo>
                      <a:lnTo>
                        <a:pt x="12" y="25"/>
                      </a:lnTo>
                      <a:lnTo>
                        <a:pt x="21" y="25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12" y="0"/>
                      </a:lnTo>
                      <a:lnTo>
                        <a:pt x="4" y="4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3" name="Freeform 1311"/>
                <p:cNvSpPr>
                  <a:spLocks/>
                </p:cNvSpPr>
                <p:nvPr/>
              </p:nvSpPr>
              <p:spPr bwMode="auto">
                <a:xfrm>
                  <a:off x="2614" y="1062"/>
                  <a:ext cx="25" cy="25"/>
                </a:xfrm>
                <a:custGeom>
                  <a:avLst/>
                  <a:gdLst>
                    <a:gd name="T0" fmla="*/ 25 w 25"/>
                    <a:gd name="T1" fmla="*/ 13 h 25"/>
                    <a:gd name="T2" fmla="*/ 21 w 25"/>
                    <a:gd name="T3" fmla="*/ 21 h 25"/>
                    <a:gd name="T4" fmla="*/ 25 w 25"/>
                    <a:gd name="T5" fmla="*/ 17 h 25"/>
                    <a:gd name="T6" fmla="*/ 8 w 25"/>
                    <a:gd name="T7" fmla="*/ 0 h 25"/>
                    <a:gd name="T8" fmla="*/ 4 w 25"/>
                    <a:gd name="T9" fmla="*/ 5 h 25"/>
                    <a:gd name="T10" fmla="*/ 0 w 25"/>
                    <a:gd name="T11" fmla="*/ 13 h 25"/>
                    <a:gd name="T12" fmla="*/ 4 w 25"/>
                    <a:gd name="T13" fmla="*/ 5 h 25"/>
                    <a:gd name="T14" fmla="*/ 0 w 25"/>
                    <a:gd name="T15" fmla="*/ 13 h 25"/>
                    <a:gd name="T16" fmla="*/ 4 w 25"/>
                    <a:gd name="T17" fmla="*/ 21 h 25"/>
                    <a:gd name="T18" fmla="*/ 12 w 25"/>
                    <a:gd name="T19" fmla="*/ 25 h 25"/>
                    <a:gd name="T20" fmla="*/ 21 w 25"/>
                    <a:gd name="T21" fmla="*/ 21 h 25"/>
                    <a:gd name="T22" fmla="*/ 25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5" y="13"/>
                      </a:moveTo>
                      <a:lnTo>
                        <a:pt x="21" y="21"/>
                      </a:lnTo>
                      <a:lnTo>
                        <a:pt x="25" y="17"/>
                      </a:lnTo>
                      <a:lnTo>
                        <a:pt x="8" y="0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5"/>
                      </a:lnTo>
                      <a:lnTo>
                        <a:pt x="0" y="13"/>
                      </a:lnTo>
                      <a:lnTo>
                        <a:pt x="4" y="21"/>
                      </a:lnTo>
                      <a:lnTo>
                        <a:pt x="12" y="25"/>
                      </a:lnTo>
                      <a:lnTo>
                        <a:pt x="21" y="21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4" name="Freeform 1312"/>
                <p:cNvSpPr>
                  <a:spLocks/>
                </p:cNvSpPr>
                <p:nvPr/>
              </p:nvSpPr>
              <p:spPr bwMode="auto">
                <a:xfrm>
                  <a:off x="2614" y="1075"/>
                  <a:ext cx="25" cy="29"/>
                </a:xfrm>
                <a:custGeom>
                  <a:avLst/>
                  <a:gdLst>
                    <a:gd name="T0" fmla="*/ 14 w 25"/>
                    <a:gd name="T1" fmla="*/ 27 h 29"/>
                    <a:gd name="T2" fmla="*/ 25 w 25"/>
                    <a:gd name="T3" fmla="*/ 17 h 29"/>
                    <a:gd name="T4" fmla="*/ 25 w 25"/>
                    <a:gd name="T5" fmla="*/ 0 h 29"/>
                    <a:gd name="T6" fmla="*/ 0 w 25"/>
                    <a:gd name="T7" fmla="*/ 0 h 29"/>
                    <a:gd name="T8" fmla="*/ 0 w 25"/>
                    <a:gd name="T9" fmla="*/ 17 h 29"/>
                    <a:gd name="T10" fmla="*/ 10 w 25"/>
                    <a:gd name="T11" fmla="*/ 6 h 29"/>
                    <a:gd name="T12" fmla="*/ 0 w 25"/>
                    <a:gd name="T13" fmla="*/ 17 h 29"/>
                    <a:gd name="T14" fmla="*/ 4 w 25"/>
                    <a:gd name="T15" fmla="*/ 25 h 29"/>
                    <a:gd name="T16" fmla="*/ 12 w 25"/>
                    <a:gd name="T17" fmla="*/ 29 h 29"/>
                    <a:gd name="T18" fmla="*/ 21 w 25"/>
                    <a:gd name="T19" fmla="*/ 25 h 29"/>
                    <a:gd name="T20" fmla="*/ 25 w 25"/>
                    <a:gd name="T21" fmla="*/ 17 h 29"/>
                    <a:gd name="T22" fmla="*/ 14 w 25"/>
                    <a:gd name="T23" fmla="*/ 2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9">
                      <a:moveTo>
                        <a:pt x="14" y="27"/>
                      </a:moveTo>
                      <a:lnTo>
                        <a:pt x="25" y="17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10" y="6"/>
                      </a:lnTo>
                      <a:lnTo>
                        <a:pt x="0" y="17"/>
                      </a:lnTo>
                      <a:lnTo>
                        <a:pt x="4" y="25"/>
                      </a:lnTo>
                      <a:lnTo>
                        <a:pt x="12" y="29"/>
                      </a:lnTo>
                      <a:lnTo>
                        <a:pt x="21" y="25"/>
                      </a:lnTo>
                      <a:lnTo>
                        <a:pt x="25" y="17"/>
                      </a:lnTo>
                      <a:lnTo>
                        <a:pt x="14" y="2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5" name="Freeform 1313"/>
                <p:cNvSpPr>
                  <a:spLocks/>
                </p:cNvSpPr>
                <p:nvPr/>
              </p:nvSpPr>
              <p:spPr bwMode="auto">
                <a:xfrm>
                  <a:off x="2597" y="1081"/>
                  <a:ext cx="31" cy="25"/>
                </a:xfrm>
                <a:custGeom>
                  <a:avLst/>
                  <a:gdLst>
                    <a:gd name="T0" fmla="*/ 21 w 31"/>
                    <a:gd name="T1" fmla="*/ 17 h 25"/>
                    <a:gd name="T2" fmla="*/ 12 w 31"/>
                    <a:gd name="T3" fmla="*/ 25 h 25"/>
                    <a:gd name="T4" fmla="*/ 31 w 31"/>
                    <a:gd name="T5" fmla="*/ 21 h 25"/>
                    <a:gd name="T6" fmla="*/ 27 w 31"/>
                    <a:gd name="T7" fmla="*/ 0 h 25"/>
                    <a:gd name="T8" fmla="*/ 8 w 31"/>
                    <a:gd name="T9" fmla="*/ 4 h 25"/>
                    <a:gd name="T10" fmla="*/ 0 w 31"/>
                    <a:gd name="T11" fmla="*/ 13 h 25"/>
                    <a:gd name="T12" fmla="*/ 8 w 31"/>
                    <a:gd name="T13" fmla="*/ 4 h 25"/>
                    <a:gd name="T14" fmla="*/ 2 w 31"/>
                    <a:gd name="T15" fmla="*/ 9 h 25"/>
                    <a:gd name="T16" fmla="*/ 2 w 31"/>
                    <a:gd name="T17" fmla="*/ 17 h 25"/>
                    <a:gd name="T18" fmla="*/ 4 w 31"/>
                    <a:gd name="T19" fmla="*/ 23 h 25"/>
                    <a:gd name="T20" fmla="*/ 12 w 31"/>
                    <a:gd name="T21" fmla="*/ 25 h 25"/>
                    <a:gd name="T22" fmla="*/ 21 w 31"/>
                    <a:gd name="T23" fmla="*/ 17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5">
                      <a:moveTo>
                        <a:pt x="21" y="17"/>
                      </a:moveTo>
                      <a:lnTo>
                        <a:pt x="12" y="25"/>
                      </a:lnTo>
                      <a:lnTo>
                        <a:pt x="31" y="21"/>
                      </a:lnTo>
                      <a:lnTo>
                        <a:pt x="27" y="0"/>
                      </a:lnTo>
                      <a:lnTo>
                        <a:pt x="8" y="4"/>
                      </a:lnTo>
                      <a:lnTo>
                        <a:pt x="0" y="13"/>
                      </a:lnTo>
                      <a:lnTo>
                        <a:pt x="8" y="4"/>
                      </a:lnTo>
                      <a:lnTo>
                        <a:pt x="2" y="9"/>
                      </a:lnTo>
                      <a:lnTo>
                        <a:pt x="2" y="17"/>
                      </a:lnTo>
                      <a:lnTo>
                        <a:pt x="4" y="23"/>
                      </a:lnTo>
                      <a:lnTo>
                        <a:pt x="12" y="25"/>
                      </a:lnTo>
                      <a:lnTo>
                        <a:pt x="21" y="17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6" name="Freeform 1314"/>
                <p:cNvSpPr>
                  <a:spLocks/>
                </p:cNvSpPr>
                <p:nvPr/>
              </p:nvSpPr>
              <p:spPr bwMode="auto">
                <a:xfrm>
                  <a:off x="2593" y="1094"/>
                  <a:ext cx="25" cy="31"/>
                </a:xfrm>
                <a:custGeom>
                  <a:avLst/>
                  <a:gdLst>
                    <a:gd name="T0" fmla="*/ 19 w 25"/>
                    <a:gd name="T1" fmla="*/ 16 h 31"/>
                    <a:gd name="T2" fmla="*/ 21 w 25"/>
                    <a:gd name="T3" fmla="*/ 25 h 31"/>
                    <a:gd name="T4" fmla="*/ 25 w 25"/>
                    <a:gd name="T5" fmla="*/ 4 h 31"/>
                    <a:gd name="T6" fmla="*/ 4 w 25"/>
                    <a:gd name="T7" fmla="*/ 0 h 31"/>
                    <a:gd name="T8" fmla="*/ 0 w 25"/>
                    <a:gd name="T9" fmla="*/ 21 h 31"/>
                    <a:gd name="T10" fmla="*/ 2 w 25"/>
                    <a:gd name="T11" fmla="*/ 29 h 31"/>
                    <a:gd name="T12" fmla="*/ 0 w 25"/>
                    <a:gd name="T13" fmla="*/ 21 h 31"/>
                    <a:gd name="T14" fmla="*/ 2 w 25"/>
                    <a:gd name="T15" fmla="*/ 29 h 31"/>
                    <a:gd name="T16" fmla="*/ 8 w 25"/>
                    <a:gd name="T17" fmla="*/ 31 h 31"/>
                    <a:gd name="T18" fmla="*/ 16 w 25"/>
                    <a:gd name="T19" fmla="*/ 31 h 31"/>
                    <a:gd name="T20" fmla="*/ 21 w 25"/>
                    <a:gd name="T21" fmla="*/ 25 h 31"/>
                    <a:gd name="T22" fmla="*/ 19 w 25"/>
                    <a:gd name="T23" fmla="*/ 1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31">
                      <a:moveTo>
                        <a:pt x="19" y="16"/>
                      </a:moveTo>
                      <a:lnTo>
                        <a:pt x="21" y="25"/>
                      </a:lnTo>
                      <a:lnTo>
                        <a:pt x="25" y="4"/>
                      </a:lnTo>
                      <a:lnTo>
                        <a:pt x="4" y="0"/>
                      </a:lnTo>
                      <a:lnTo>
                        <a:pt x="0" y="21"/>
                      </a:lnTo>
                      <a:lnTo>
                        <a:pt x="2" y="29"/>
                      </a:lnTo>
                      <a:lnTo>
                        <a:pt x="0" y="21"/>
                      </a:lnTo>
                      <a:lnTo>
                        <a:pt x="2" y="29"/>
                      </a:lnTo>
                      <a:lnTo>
                        <a:pt x="8" y="31"/>
                      </a:lnTo>
                      <a:lnTo>
                        <a:pt x="16" y="31"/>
                      </a:lnTo>
                      <a:lnTo>
                        <a:pt x="21" y="25"/>
                      </a:lnTo>
                      <a:lnTo>
                        <a:pt x="19" y="1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7" name="Freeform 1315"/>
                <p:cNvSpPr>
                  <a:spLocks/>
                </p:cNvSpPr>
                <p:nvPr/>
              </p:nvSpPr>
              <p:spPr bwMode="auto">
                <a:xfrm>
                  <a:off x="2595" y="1110"/>
                  <a:ext cx="31" cy="32"/>
                </a:xfrm>
                <a:custGeom>
                  <a:avLst/>
                  <a:gdLst>
                    <a:gd name="T0" fmla="*/ 27 w 31"/>
                    <a:gd name="T1" fmla="*/ 30 h 32"/>
                    <a:gd name="T2" fmla="*/ 29 w 31"/>
                    <a:gd name="T3" fmla="*/ 15 h 32"/>
                    <a:gd name="T4" fmla="*/ 17 w 31"/>
                    <a:gd name="T5" fmla="*/ 0 h 32"/>
                    <a:gd name="T6" fmla="*/ 0 w 31"/>
                    <a:gd name="T7" fmla="*/ 13 h 32"/>
                    <a:gd name="T8" fmla="*/ 12 w 31"/>
                    <a:gd name="T9" fmla="*/ 28 h 32"/>
                    <a:gd name="T10" fmla="*/ 14 w 31"/>
                    <a:gd name="T11" fmla="*/ 13 h 32"/>
                    <a:gd name="T12" fmla="*/ 12 w 31"/>
                    <a:gd name="T13" fmla="*/ 28 h 32"/>
                    <a:gd name="T14" fmla="*/ 21 w 31"/>
                    <a:gd name="T15" fmla="*/ 32 h 32"/>
                    <a:gd name="T16" fmla="*/ 27 w 31"/>
                    <a:gd name="T17" fmla="*/ 30 h 32"/>
                    <a:gd name="T18" fmla="*/ 31 w 31"/>
                    <a:gd name="T19" fmla="*/ 23 h 32"/>
                    <a:gd name="T20" fmla="*/ 29 w 31"/>
                    <a:gd name="T21" fmla="*/ 15 h 32"/>
                    <a:gd name="T22" fmla="*/ 27 w 31"/>
                    <a:gd name="T23" fmla="*/ 3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32">
                      <a:moveTo>
                        <a:pt x="27" y="30"/>
                      </a:moveTo>
                      <a:lnTo>
                        <a:pt x="29" y="15"/>
                      </a:lnTo>
                      <a:lnTo>
                        <a:pt x="17" y="0"/>
                      </a:lnTo>
                      <a:lnTo>
                        <a:pt x="0" y="13"/>
                      </a:lnTo>
                      <a:lnTo>
                        <a:pt x="12" y="28"/>
                      </a:lnTo>
                      <a:lnTo>
                        <a:pt x="14" y="13"/>
                      </a:lnTo>
                      <a:lnTo>
                        <a:pt x="12" y="28"/>
                      </a:lnTo>
                      <a:lnTo>
                        <a:pt x="21" y="32"/>
                      </a:lnTo>
                      <a:lnTo>
                        <a:pt x="27" y="30"/>
                      </a:lnTo>
                      <a:lnTo>
                        <a:pt x="31" y="23"/>
                      </a:lnTo>
                      <a:lnTo>
                        <a:pt x="29" y="15"/>
                      </a:lnTo>
                      <a:lnTo>
                        <a:pt x="27" y="3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8" name="Freeform 1316"/>
                <p:cNvSpPr>
                  <a:spLocks/>
                </p:cNvSpPr>
                <p:nvPr/>
              </p:nvSpPr>
              <p:spPr bwMode="auto">
                <a:xfrm>
                  <a:off x="2584" y="1123"/>
                  <a:ext cx="38" cy="35"/>
                </a:xfrm>
                <a:custGeom>
                  <a:avLst/>
                  <a:gdLst>
                    <a:gd name="T0" fmla="*/ 9 w 38"/>
                    <a:gd name="T1" fmla="*/ 35 h 35"/>
                    <a:gd name="T2" fmla="*/ 17 w 38"/>
                    <a:gd name="T3" fmla="*/ 33 h 35"/>
                    <a:gd name="T4" fmla="*/ 38 w 38"/>
                    <a:gd name="T5" fmla="*/ 17 h 35"/>
                    <a:gd name="T6" fmla="*/ 25 w 38"/>
                    <a:gd name="T7" fmla="*/ 0 h 35"/>
                    <a:gd name="T8" fmla="*/ 5 w 38"/>
                    <a:gd name="T9" fmla="*/ 17 h 35"/>
                    <a:gd name="T10" fmla="*/ 13 w 38"/>
                    <a:gd name="T11" fmla="*/ 15 h 35"/>
                    <a:gd name="T12" fmla="*/ 5 w 38"/>
                    <a:gd name="T13" fmla="*/ 17 h 35"/>
                    <a:gd name="T14" fmla="*/ 0 w 38"/>
                    <a:gd name="T15" fmla="*/ 23 h 35"/>
                    <a:gd name="T16" fmla="*/ 2 w 38"/>
                    <a:gd name="T17" fmla="*/ 31 h 35"/>
                    <a:gd name="T18" fmla="*/ 9 w 38"/>
                    <a:gd name="T19" fmla="*/ 35 h 35"/>
                    <a:gd name="T20" fmla="*/ 17 w 38"/>
                    <a:gd name="T21" fmla="*/ 33 h 35"/>
                    <a:gd name="T22" fmla="*/ 9 w 38"/>
                    <a:gd name="T23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" h="35">
                      <a:moveTo>
                        <a:pt x="9" y="35"/>
                      </a:moveTo>
                      <a:lnTo>
                        <a:pt x="17" y="33"/>
                      </a:lnTo>
                      <a:lnTo>
                        <a:pt x="38" y="17"/>
                      </a:lnTo>
                      <a:lnTo>
                        <a:pt x="25" y="0"/>
                      </a:lnTo>
                      <a:lnTo>
                        <a:pt x="5" y="17"/>
                      </a:lnTo>
                      <a:lnTo>
                        <a:pt x="13" y="15"/>
                      </a:lnTo>
                      <a:lnTo>
                        <a:pt x="5" y="17"/>
                      </a:lnTo>
                      <a:lnTo>
                        <a:pt x="0" y="23"/>
                      </a:lnTo>
                      <a:lnTo>
                        <a:pt x="2" y="31"/>
                      </a:lnTo>
                      <a:lnTo>
                        <a:pt x="9" y="35"/>
                      </a:lnTo>
                      <a:lnTo>
                        <a:pt x="17" y="33"/>
                      </a:lnTo>
                      <a:lnTo>
                        <a:pt x="9" y="3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69" name="Freeform 1317"/>
                <p:cNvSpPr>
                  <a:spLocks/>
                </p:cNvSpPr>
                <p:nvPr/>
              </p:nvSpPr>
              <p:spPr bwMode="auto">
                <a:xfrm>
                  <a:off x="2572" y="1133"/>
                  <a:ext cx="25" cy="25"/>
                </a:xfrm>
                <a:custGeom>
                  <a:avLst/>
                  <a:gdLst>
                    <a:gd name="T0" fmla="*/ 21 w 25"/>
                    <a:gd name="T1" fmla="*/ 13 h 25"/>
                    <a:gd name="T2" fmla="*/ 8 w 25"/>
                    <a:gd name="T3" fmla="*/ 21 h 25"/>
                    <a:gd name="T4" fmla="*/ 21 w 25"/>
                    <a:gd name="T5" fmla="*/ 25 h 25"/>
                    <a:gd name="T6" fmla="*/ 25 w 25"/>
                    <a:gd name="T7" fmla="*/ 5 h 25"/>
                    <a:gd name="T8" fmla="*/ 12 w 25"/>
                    <a:gd name="T9" fmla="*/ 0 h 25"/>
                    <a:gd name="T10" fmla="*/ 0 w 25"/>
                    <a:gd name="T11" fmla="*/ 9 h 25"/>
                    <a:gd name="T12" fmla="*/ 12 w 25"/>
                    <a:gd name="T13" fmla="*/ 0 h 25"/>
                    <a:gd name="T14" fmla="*/ 4 w 25"/>
                    <a:gd name="T15" fmla="*/ 2 h 25"/>
                    <a:gd name="T16" fmla="*/ 2 w 25"/>
                    <a:gd name="T17" fmla="*/ 9 h 25"/>
                    <a:gd name="T18" fmla="*/ 2 w 25"/>
                    <a:gd name="T19" fmla="*/ 17 h 25"/>
                    <a:gd name="T20" fmla="*/ 8 w 25"/>
                    <a:gd name="T21" fmla="*/ 21 h 25"/>
                    <a:gd name="T22" fmla="*/ 21 w 25"/>
                    <a:gd name="T23" fmla="*/ 1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" h="25">
                      <a:moveTo>
                        <a:pt x="21" y="13"/>
                      </a:moveTo>
                      <a:lnTo>
                        <a:pt x="8" y="21"/>
                      </a:lnTo>
                      <a:lnTo>
                        <a:pt x="21" y="25"/>
                      </a:lnTo>
                      <a:lnTo>
                        <a:pt x="25" y="5"/>
                      </a:lnTo>
                      <a:lnTo>
                        <a:pt x="12" y="0"/>
                      </a:lnTo>
                      <a:lnTo>
                        <a:pt x="0" y="9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2" y="9"/>
                      </a:lnTo>
                      <a:lnTo>
                        <a:pt x="2" y="17"/>
                      </a:lnTo>
                      <a:lnTo>
                        <a:pt x="8" y="21"/>
                      </a:lnTo>
                      <a:lnTo>
                        <a:pt x="21" y="1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70" name="Freeform 1318"/>
                <p:cNvSpPr>
                  <a:spLocks/>
                </p:cNvSpPr>
                <p:nvPr/>
              </p:nvSpPr>
              <p:spPr bwMode="auto">
                <a:xfrm>
                  <a:off x="2561" y="1142"/>
                  <a:ext cx="32" cy="58"/>
                </a:xfrm>
                <a:custGeom>
                  <a:avLst/>
                  <a:gdLst>
                    <a:gd name="T0" fmla="*/ 15 w 32"/>
                    <a:gd name="T1" fmla="*/ 58 h 58"/>
                    <a:gd name="T2" fmla="*/ 21 w 32"/>
                    <a:gd name="T3" fmla="*/ 50 h 58"/>
                    <a:gd name="T4" fmla="*/ 32 w 32"/>
                    <a:gd name="T5" fmla="*/ 4 h 58"/>
                    <a:gd name="T6" fmla="*/ 11 w 32"/>
                    <a:gd name="T7" fmla="*/ 0 h 58"/>
                    <a:gd name="T8" fmla="*/ 0 w 32"/>
                    <a:gd name="T9" fmla="*/ 46 h 58"/>
                    <a:gd name="T10" fmla="*/ 7 w 32"/>
                    <a:gd name="T11" fmla="*/ 37 h 58"/>
                    <a:gd name="T12" fmla="*/ 0 w 32"/>
                    <a:gd name="T13" fmla="*/ 46 h 58"/>
                    <a:gd name="T14" fmla="*/ 2 w 32"/>
                    <a:gd name="T15" fmla="*/ 54 h 58"/>
                    <a:gd name="T16" fmla="*/ 9 w 32"/>
                    <a:gd name="T17" fmla="*/ 56 h 58"/>
                    <a:gd name="T18" fmla="*/ 17 w 32"/>
                    <a:gd name="T19" fmla="*/ 56 h 58"/>
                    <a:gd name="T20" fmla="*/ 21 w 32"/>
                    <a:gd name="T21" fmla="*/ 50 h 58"/>
                    <a:gd name="T22" fmla="*/ 15 w 32"/>
                    <a:gd name="T23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58">
                      <a:moveTo>
                        <a:pt x="15" y="58"/>
                      </a:moveTo>
                      <a:lnTo>
                        <a:pt x="21" y="50"/>
                      </a:lnTo>
                      <a:lnTo>
                        <a:pt x="32" y="4"/>
                      </a:lnTo>
                      <a:lnTo>
                        <a:pt x="11" y="0"/>
                      </a:lnTo>
                      <a:lnTo>
                        <a:pt x="0" y="46"/>
                      </a:lnTo>
                      <a:lnTo>
                        <a:pt x="7" y="37"/>
                      </a:lnTo>
                      <a:lnTo>
                        <a:pt x="0" y="46"/>
                      </a:lnTo>
                      <a:lnTo>
                        <a:pt x="2" y="54"/>
                      </a:lnTo>
                      <a:lnTo>
                        <a:pt x="9" y="56"/>
                      </a:lnTo>
                      <a:lnTo>
                        <a:pt x="17" y="56"/>
                      </a:lnTo>
                      <a:lnTo>
                        <a:pt x="21" y="50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71" name="Freeform 1319"/>
                <p:cNvSpPr>
                  <a:spLocks/>
                </p:cNvSpPr>
                <p:nvPr/>
              </p:nvSpPr>
              <p:spPr bwMode="auto">
                <a:xfrm>
                  <a:off x="2545" y="1179"/>
                  <a:ext cx="31" cy="29"/>
                </a:xfrm>
                <a:custGeom>
                  <a:avLst/>
                  <a:gdLst>
                    <a:gd name="T0" fmla="*/ 21 w 31"/>
                    <a:gd name="T1" fmla="*/ 23 h 29"/>
                    <a:gd name="T2" fmla="*/ 14 w 31"/>
                    <a:gd name="T3" fmla="*/ 29 h 29"/>
                    <a:gd name="T4" fmla="*/ 31 w 31"/>
                    <a:gd name="T5" fmla="*/ 21 h 29"/>
                    <a:gd name="T6" fmla="*/ 23 w 31"/>
                    <a:gd name="T7" fmla="*/ 0 h 29"/>
                    <a:gd name="T8" fmla="*/ 6 w 31"/>
                    <a:gd name="T9" fmla="*/ 9 h 29"/>
                    <a:gd name="T10" fmla="*/ 0 w 31"/>
                    <a:gd name="T11" fmla="*/ 15 h 29"/>
                    <a:gd name="T12" fmla="*/ 6 w 31"/>
                    <a:gd name="T13" fmla="*/ 9 h 29"/>
                    <a:gd name="T14" fmla="*/ 0 w 31"/>
                    <a:gd name="T15" fmla="*/ 15 h 29"/>
                    <a:gd name="T16" fmla="*/ 2 w 31"/>
                    <a:gd name="T17" fmla="*/ 21 h 29"/>
                    <a:gd name="T18" fmla="*/ 6 w 31"/>
                    <a:gd name="T19" fmla="*/ 29 h 29"/>
                    <a:gd name="T20" fmla="*/ 14 w 31"/>
                    <a:gd name="T21" fmla="*/ 29 h 29"/>
                    <a:gd name="T22" fmla="*/ 21 w 31"/>
                    <a:gd name="T23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1" h="29">
                      <a:moveTo>
                        <a:pt x="21" y="23"/>
                      </a:moveTo>
                      <a:lnTo>
                        <a:pt x="14" y="29"/>
                      </a:lnTo>
                      <a:lnTo>
                        <a:pt x="31" y="21"/>
                      </a:lnTo>
                      <a:lnTo>
                        <a:pt x="23" y="0"/>
                      </a:lnTo>
                      <a:lnTo>
                        <a:pt x="6" y="9"/>
                      </a:lnTo>
                      <a:lnTo>
                        <a:pt x="0" y="15"/>
                      </a:lnTo>
                      <a:lnTo>
                        <a:pt x="6" y="9"/>
                      </a:lnTo>
                      <a:lnTo>
                        <a:pt x="0" y="15"/>
                      </a:lnTo>
                      <a:lnTo>
                        <a:pt x="2" y="21"/>
                      </a:lnTo>
                      <a:lnTo>
                        <a:pt x="6" y="29"/>
                      </a:lnTo>
                      <a:lnTo>
                        <a:pt x="14" y="29"/>
                      </a:lnTo>
                      <a:lnTo>
                        <a:pt x="21" y="2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72" name="Freeform 1320"/>
                <p:cNvSpPr>
                  <a:spLocks/>
                </p:cNvSpPr>
                <p:nvPr/>
              </p:nvSpPr>
              <p:spPr bwMode="auto">
                <a:xfrm>
                  <a:off x="2536" y="1194"/>
                  <a:ext cx="30" cy="31"/>
                </a:xfrm>
                <a:custGeom>
                  <a:avLst/>
                  <a:gdLst>
                    <a:gd name="T0" fmla="*/ 21 w 30"/>
                    <a:gd name="T1" fmla="*/ 14 h 31"/>
                    <a:gd name="T2" fmla="*/ 21 w 30"/>
                    <a:gd name="T3" fmla="*/ 25 h 31"/>
                    <a:gd name="T4" fmla="*/ 30 w 30"/>
                    <a:gd name="T5" fmla="*/ 8 h 31"/>
                    <a:gd name="T6" fmla="*/ 9 w 30"/>
                    <a:gd name="T7" fmla="*/ 0 h 31"/>
                    <a:gd name="T8" fmla="*/ 0 w 30"/>
                    <a:gd name="T9" fmla="*/ 17 h 31"/>
                    <a:gd name="T10" fmla="*/ 0 w 30"/>
                    <a:gd name="T11" fmla="*/ 27 h 31"/>
                    <a:gd name="T12" fmla="*/ 0 w 30"/>
                    <a:gd name="T13" fmla="*/ 17 h 31"/>
                    <a:gd name="T14" fmla="*/ 0 w 30"/>
                    <a:gd name="T15" fmla="*/ 25 h 31"/>
                    <a:gd name="T16" fmla="*/ 9 w 30"/>
                    <a:gd name="T17" fmla="*/ 29 h 31"/>
                    <a:gd name="T18" fmla="*/ 15 w 30"/>
                    <a:gd name="T19" fmla="*/ 31 h 31"/>
                    <a:gd name="T20" fmla="*/ 21 w 30"/>
                    <a:gd name="T21" fmla="*/ 25 h 31"/>
                    <a:gd name="T22" fmla="*/ 21 w 30"/>
                    <a:gd name="T23" fmla="*/ 14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" h="31">
                      <a:moveTo>
                        <a:pt x="21" y="14"/>
                      </a:moveTo>
                      <a:lnTo>
                        <a:pt x="21" y="25"/>
                      </a:lnTo>
                      <a:lnTo>
                        <a:pt x="30" y="8"/>
                      </a:lnTo>
                      <a:lnTo>
                        <a:pt x="9" y="0"/>
                      </a:lnTo>
                      <a:lnTo>
                        <a:pt x="0" y="17"/>
                      </a:lnTo>
                      <a:lnTo>
                        <a:pt x="0" y="27"/>
                      </a:lnTo>
                      <a:lnTo>
                        <a:pt x="0" y="17"/>
                      </a:lnTo>
                      <a:lnTo>
                        <a:pt x="0" y="25"/>
                      </a:lnTo>
                      <a:lnTo>
                        <a:pt x="9" y="29"/>
                      </a:lnTo>
                      <a:lnTo>
                        <a:pt x="15" y="31"/>
                      </a:lnTo>
                      <a:lnTo>
                        <a:pt x="21" y="25"/>
                      </a:lnTo>
                      <a:lnTo>
                        <a:pt x="21" y="1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73" name="Freeform 1321"/>
                <p:cNvSpPr>
                  <a:spLocks/>
                </p:cNvSpPr>
                <p:nvPr/>
              </p:nvSpPr>
              <p:spPr bwMode="auto">
                <a:xfrm>
                  <a:off x="2536" y="1208"/>
                  <a:ext cx="36" cy="40"/>
                </a:xfrm>
                <a:custGeom>
                  <a:avLst/>
                  <a:gdLst>
                    <a:gd name="T0" fmla="*/ 23 w 36"/>
                    <a:gd name="T1" fmla="*/ 15 h 40"/>
                    <a:gd name="T2" fmla="*/ 34 w 36"/>
                    <a:gd name="T3" fmla="*/ 21 h 40"/>
                    <a:gd name="T4" fmla="*/ 21 w 36"/>
                    <a:gd name="T5" fmla="*/ 0 h 40"/>
                    <a:gd name="T6" fmla="*/ 0 w 36"/>
                    <a:gd name="T7" fmla="*/ 13 h 40"/>
                    <a:gd name="T8" fmla="*/ 13 w 36"/>
                    <a:gd name="T9" fmla="*/ 34 h 40"/>
                    <a:gd name="T10" fmla="*/ 23 w 36"/>
                    <a:gd name="T11" fmla="*/ 40 h 40"/>
                    <a:gd name="T12" fmla="*/ 13 w 36"/>
                    <a:gd name="T13" fmla="*/ 34 h 40"/>
                    <a:gd name="T14" fmla="*/ 21 w 36"/>
                    <a:gd name="T15" fmla="*/ 38 h 40"/>
                    <a:gd name="T16" fmla="*/ 30 w 36"/>
                    <a:gd name="T17" fmla="*/ 36 h 40"/>
                    <a:gd name="T18" fmla="*/ 36 w 36"/>
                    <a:gd name="T19" fmla="*/ 30 h 40"/>
                    <a:gd name="T20" fmla="*/ 34 w 36"/>
                    <a:gd name="T21" fmla="*/ 21 h 40"/>
                    <a:gd name="T22" fmla="*/ 23 w 36"/>
                    <a:gd name="T23" fmla="*/ 15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40">
                      <a:moveTo>
                        <a:pt x="23" y="15"/>
                      </a:moveTo>
                      <a:lnTo>
                        <a:pt x="34" y="21"/>
                      </a:lnTo>
                      <a:lnTo>
                        <a:pt x="21" y="0"/>
                      </a:lnTo>
                      <a:lnTo>
                        <a:pt x="0" y="13"/>
                      </a:lnTo>
                      <a:lnTo>
                        <a:pt x="13" y="34"/>
                      </a:lnTo>
                      <a:lnTo>
                        <a:pt x="23" y="40"/>
                      </a:lnTo>
                      <a:lnTo>
                        <a:pt x="13" y="34"/>
                      </a:lnTo>
                      <a:lnTo>
                        <a:pt x="21" y="38"/>
                      </a:lnTo>
                      <a:lnTo>
                        <a:pt x="30" y="36"/>
                      </a:lnTo>
                      <a:lnTo>
                        <a:pt x="36" y="30"/>
                      </a:lnTo>
                      <a:lnTo>
                        <a:pt x="34" y="21"/>
                      </a:lnTo>
                      <a:lnTo>
                        <a:pt x="23" y="15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34474" name="Freeform 1322"/>
                <p:cNvSpPr>
                  <a:spLocks/>
                </p:cNvSpPr>
                <p:nvPr/>
              </p:nvSpPr>
              <p:spPr bwMode="auto">
                <a:xfrm>
                  <a:off x="2559" y="1223"/>
                  <a:ext cx="32" cy="25"/>
                </a:xfrm>
                <a:custGeom>
                  <a:avLst/>
                  <a:gdLst>
                    <a:gd name="T0" fmla="*/ 25 w 32"/>
                    <a:gd name="T1" fmla="*/ 21 h 25"/>
                    <a:gd name="T2" fmla="*/ 19 w 32"/>
                    <a:gd name="T3" fmla="*/ 0 h 25"/>
                    <a:gd name="T4" fmla="*/ 0 w 32"/>
                    <a:gd name="T5" fmla="*/ 0 h 25"/>
                    <a:gd name="T6" fmla="*/ 0 w 32"/>
                    <a:gd name="T7" fmla="*/ 25 h 25"/>
                    <a:gd name="T8" fmla="*/ 19 w 32"/>
                    <a:gd name="T9" fmla="*/ 25 h 25"/>
                    <a:gd name="T10" fmla="*/ 13 w 32"/>
                    <a:gd name="T11" fmla="*/ 4 h 25"/>
                    <a:gd name="T12" fmla="*/ 19 w 32"/>
                    <a:gd name="T13" fmla="*/ 25 h 25"/>
                    <a:gd name="T14" fmla="*/ 30 w 32"/>
                    <a:gd name="T15" fmla="*/ 21 h 25"/>
                    <a:gd name="T16" fmla="*/ 32 w 32"/>
                    <a:gd name="T17" fmla="*/ 13 h 25"/>
                    <a:gd name="T18" fmla="*/ 30 w 32"/>
                    <a:gd name="T19" fmla="*/ 4 h 25"/>
                    <a:gd name="T20" fmla="*/ 19 w 32"/>
                    <a:gd name="T21" fmla="*/ 0 h 25"/>
                    <a:gd name="T22" fmla="*/ 25 w 32"/>
                    <a:gd name="T23" fmla="*/ 2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2" h="25">
                      <a:moveTo>
                        <a:pt x="25" y="21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9" y="25"/>
                      </a:lnTo>
                      <a:lnTo>
                        <a:pt x="13" y="4"/>
                      </a:lnTo>
                      <a:lnTo>
                        <a:pt x="19" y="25"/>
                      </a:lnTo>
                      <a:lnTo>
                        <a:pt x="30" y="21"/>
                      </a:lnTo>
                      <a:lnTo>
                        <a:pt x="32" y="13"/>
                      </a:lnTo>
                      <a:lnTo>
                        <a:pt x="30" y="4"/>
                      </a:lnTo>
                      <a:lnTo>
                        <a:pt x="19" y="0"/>
                      </a:lnTo>
                      <a:lnTo>
                        <a:pt x="25" y="21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rgbClr val="F6022B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434475" name="Freeform 1323"/>
              <p:cNvSpPr>
                <a:spLocks/>
              </p:cNvSpPr>
              <p:nvPr/>
            </p:nvSpPr>
            <p:spPr bwMode="auto">
              <a:xfrm>
                <a:off x="2553" y="1227"/>
                <a:ext cx="31" cy="32"/>
              </a:xfrm>
              <a:custGeom>
                <a:avLst/>
                <a:gdLst>
                  <a:gd name="T0" fmla="*/ 17 w 31"/>
                  <a:gd name="T1" fmla="*/ 13 h 32"/>
                  <a:gd name="T2" fmla="*/ 17 w 31"/>
                  <a:gd name="T3" fmla="*/ 29 h 32"/>
                  <a:gd name="T4" fmla="*/ 31 w 31"/>
                  <a:gd name="T5" fmla="*/ 17 h 32"/>
                  <a:gd name="T6" fmla="*/ 19 w 31"/>
                  <a:gd name="T7" fmla="*/ 0 h 32"/>
                  <a:gd name="T8" fmla="*/ 4 w 31"/>
                  <a:gd name="T9" fmla="*/ 13 h 32"/>
                  <a:gd name="T10" fmla="*/ 4 w 31"/>
                  <a:gd name="T11" fmla="*/ 29 h 32"/>
                  <a:gd name="T12" fmla="*/ 4 w 31"/>
                  <a:gd name="T13" fmla="*/ 13 h 32"/>
                  <a:gd name="T14" fmla="*/ 0 w 31"/>
                  <a:gd name="T15" fmla="*/ 19 h 32"/>
                  <a:gd name="T16" fmla="*/ 2 w 31"/>
                  <a:gd name="T17" fmla="*/ 27 h 32"/>
                  <a:gd name="T18" fmla="*/ 8 w 31"/>
                  <a:gd name="T19" fmla="*/ 32 h 32"/>
                  <a:gd name="T20" fmla="*/ 17 w 31"/>
                  <a:gd name="T21" fmla="*/ 29 h 32"/>
                  <a:gd name="T22" fmla="*/ 17 w 31"/>
                  <a:gd name="T23" fmla="*/ 1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" h="32">
                    <a:moveTo>
                      <a:pt x="17" y="13"/>
                    </a:moveTo>
                    <a:lnTo>
                      <a:pt x="17" y="29"/>
                    </a:lnTo>
                    <a:lnTo>
                      <a:pt x="31" y="17"/>
                    </a:lnTo>
                    <a:lnTo>
                      <a:pt x="19" y="0"/>
                    </a:lnTo>
                    <a:lnTo>
                      <a:pt x="4" y="13"/>
                    </a:lnTo>
                    <a:lnTo>
                      <a:pt x="4" y="29"/>
                    </a:lnTo>
                    <a:lnTo>
                      <a:pt x="4" y="13"/>
                    </a:lnTo>
                    <a:lnTo>
                      <a:pt x="0" y="19"/>
                    </a:lnTo>
                    <a:lnTo>
                      <a:pt x="2" y="27"/>
                    </a:lnTo>
                    <a:lnTo>
                      <a:pt x="8" y="32"/>
                    </a:lnTo>
                    <a:lnTo>
                      <a:pt x="17" y="29"/>
                    </a:lnTo>
                    <a:lnTo>
                      <a:pt x="17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76" name="Freeform 1324"/>
              <p:cNvSpPr>
                <a:spLocks/>
              </p:cNvSpPr>
              <p:nvPr/>
            </p:nvSpPr>
            <p:spPr bwMode="auto">
              <a:xfrm>
                <a:off x="2557" y="1240"/>
                <a:ext cx="36" cy="33"/>
              </a:xfrm>
              <a:custGeom>
                <a:avLst/>
                <a:gdLst>
                  <a:gd name="T0" fmla="*/ 25 w 36"/>
                  <a:gd name="T1" fmla="*/ 33 h 33"/>
                  <a:gd name="T2" fmla="*/ 32 w 36"/>
                  <a:gd name="T3" fmla="*/ 12 h 33"/>
                  <a:gd name="T4" fmla="*/ 13 w 36"/>
                  <a:gd name="T5" fmla="*/ 0 h 33"/>
                  <a:gd name="T6" fmla="*/ 0 w 36"/>
                  <a:gd name="T7" fmla="*/ 16 h 33"/>
                  <a:gd name="T8" fmla="*/ 19 w 36"/>
                  <a:gd name="T9" fmla="*/ 29 h 33"/>
                  <a:gd name="T10" fmla="*/ 25 w 36"/>
                  <a:gd name="T11" fmla="*/ 8 h 33"/>
                  <a:gd name="T12" fmla="*/ 19 w 36"/>
                  <a:gd name="T13" fmla="*/ 29 h 33"/>
                  <a:gd name="T14" fmla="*/ 27 w 36"/>
                  <a:gd name="T15" fmla="*/ 31 h 33"/>
                  <a:gd name="T16" fmla="*/ 34 w 36"/>
                  <a:gd name="T17" fmla="*/ 27 h 33"/>
                  <a:gd name="T18" fmla="*/ 36 w 36"/>
                  <a:gd name="T19" fmla="*/ 19 h 33"/>
                  <a:gd name="T20" fmla="*/ 32 w 36"/>
                  <a:gd name="T21" fmla="*/ 12 h 33"/>
                  <a:gd name="T22" fmla="*/ 25 w 36"/>
                  <a:gd name="T23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6" h="33">
                    <a:moveTo>
                      <a:pt x="25" y="33"/>
                    </a:moveTo>
                    <a:lnTo>
                      <a:pt x="32" y="12"/>
                    </a:lnTo>
                    <a:lnTo>
                      <a:pt x="13" y="0"/>
                    </a:lnTo>
                    <a:lnTo>
                      <a:pt x="0" y="16"/>
                    </a:lnTo>
                    <a:lnTo>
                      <a:pt x="19" y="29"/>
                    </a:lnTo>
                    <a:lnTo>
                      <a:pt x="25" y="8"/>
                    </a:lnTo>
                    <a:lnTo>
                      <a:pt x="19" y="29"/>
                    </a:lnTo>
                    <a:lnTo>
                      <a:pt x="27" y="31"/>
                    </a:lnTo>
                    <a:lnTo>
                      <a:pt x="34" y="27"/>
                    </a:lnTo>
                    <a:lnTo>
                      <a:pt x="36" y="19"/>
                    </a:lnTo>
                    <a:lnTo>
                      <a:pt x="32" y="12"/>
                    </a:lnTo>
                    <a:lnTo>
                      <a:pt x="25" y="3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77" name="Freeform 1325"/>
              <p:cNvSpPr>
                <a:spLocks/>
              </p:cNvSpPr>
              <p:nvPr/>
            </p:nvSpPr>
            <p:spPr bwMode="auto">
              <a:xfrm>
                <a:off x="2555" y="1248"/>
                <a:ext cx="27" cy="25"/>
              </a:xfrm>
              <a:custGeom>
                <a:avLst/>
                <a:gdLst>
                  <a:gd name="T0" fmla="*/ 23 w 27"/>
                  <a:gd name="T1" fmla="*/ 17 h 25"/>
                  <a:gd name="T2" fmla="*/ 13 w 27"/>
                  <a:gd name="T3" fmla="*/ 25 h 25"/>
                  <a:gd name="T4" fmla="*/ 27 w 27"/>
                  <a:gd name="T5" fmla="*/ 25 h 25"/>
                  <a:gd name="T6" fmla="*/ 27 w 27"/>
                  <a:gd name="T7" fmla="*/ 0 h 25"/>
                  <a:gd name="T8" fmla="*/ 13 w 27"/>
                  <a:gd name="T9" fmla="*/ 0 h 25"/>
                  <a:gd name="T10" fmla="*/ 2 w 27"/>
                  <a:gd name="T11" fmla="*/ 8 h 25"/>
                  <a:gd name="T12" fmla="*/ 13 w 27"/>
                  <a:gd name="T13" fmla="*/ 0 h 25"/>
                  <a:gd name="T14" fmla="*/ 4 w 27"/>
                  <a:gd name="T15" fmla="*/ 4 h 25"/>
                  <a:gd name="T16" fmla="*/ 0 w 27"/>
                  <a:gd name="T17" fmla="*/ 13 h 25"/>
                  <a:gd name="T18" fmla="*/ 4 w 27"/>
                  <a:gd name="T19" fmla="*/ 21 h 25"/>
                  <a:gd name="T20" fmla="*/ 13 w 27"/>
                  <a:gd name="T21" fmla="*/ 25 h 25"/>
                  <a:gd name="T22" fmla="*/ 23 w 27"/>
                  <a:gd name="T23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" h="25">
                    <a:moveTo>
                      <a:pt x="23" y="17"/>
                    </a:moveTo>
                    <a:lnTo>
                      <a:pt x="13" y="25"/>
                    </a:lnTo>
                    <a:lnTo>
                      <a:pt x="27" y="25"/>
                    </a:lnTo>
                    <a:lnTo>
                      <a:pt x="27" y="0"/>
                    </a:lnTo>
                    <a:lnTo>
                      <a:pt x="13" y="0"/>
                    </a:lnTo>
                    <a:lnTo>
                      <a:pt x="2" y="8"/>
                    </a:lnTo>
                    <a:lnTo>
                      <a:pt x="13" y="0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3" y="25"/>
                    </a:lnTo>
                    <a:lnTo>
                      <a:pt x="23" y="17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78" name="Freeform 1326"/>
              <p:cNvSpPr>
                <a:spLocks/>
              </p:cNvSpPr>
              <p:nvPr/>
            </p:nvSpPr>
            <p:spPr bwMode="auto">
              <a:xfrm>
                <a:off x="2553" y="1256"/>
                <a:ext cx="25" cy="26"/>
              </a:xfrm>
              <a:custGeom>
                <a:avLst/>
                <a:gdLst>
                  <a:gd name="T0" fmla="*/ 19 w 25"/>
                  <a:gd name="T1" fmla="*/ 9 h 26"/>
                  <a:gd name="T2" fmla="*/ 21 w 25"/>
                  <a:gd name="T3" fmla="*/ 19 h 26"/>
                  <a:gd name="T4" fmla="*/ 25 w 25"/>
                  <a:gd name="T5" fmla="*/ 9 h 26"/>
                  <a:gd name="T6" fmla="*/ 4 w 25"/>
                  <a:gd name="T7" fmla="*/ 0 h 26"/>
                  <a:gd name="T8" fmla="*/ 0 w 25"/>
                  <a:gd name="T9" fmla="*/ 11 h 26"/>
                  <a:gd name="T10" fmla="*/ 2 w 25"/>
                  <a:gd name="T11" fmla="*/ 21 h 26"/>
                  <a:gd name="T12" fmla="*/ 0 w 25"/>
                  <a:gd name="T13" fmla="*/ 11 h 26"/>
                  <a:gd name="T14" fmla="*/ 0 w 25"/>
                  <a:gd name="T15" fmla="*/ 19 h 26"/>
                  <a:gd name="T16" fmla="*/ 8 w 25"/>
                  <a:gd name="T17" fmla="*/ 23 h 26"/>
                  <a:gd name="T18" fmla="*/ 15 w 25"/>
                  <a:gd name="T19" fmla="*/ 26 h 26"/>
                  <a:gd name="T20" fmla="*/ 21 w 25"/>
                  <a:gd name="T21" fmla="*/ 19 h 26"/>
                  <a:gd name="T22" fmla="*/ 19 w 25"/>
                  <a:gd name="T23" fmla="*/ 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6">
                    <a:moveTo>
                      <a:pt x="19" y="9"/>
                    </a:moveTo>
                    <a:lnTo>
                      <a:pt x="21" y="19"/>
                    </a:lnTo>
                    <a:lnTo>
                      <a:pt x="25" y="9"/>
                    </a:lnTo>
                    <a:lnTo>
                      <a:pt x="4" y="0"/>
                    </a:lnTo>
                    <a:lnTo>
                      <a:pt x="0" y="11"/>
                    </a:lnTo>
                    <a:lnTo>
                      <a:pt x="2" y="21"/>
                    </a:lnTo>
                    <a:lnTo>
                      <a:pt x="0" y="11"/>
                    </a:lnTo>
                    <a:lnTo>
                      <a:pt x="0" y="19"/>
                    </a:lnTo>
                    <a:lnTo>
                      <a:pt x="8" y="23"/>
                    </a:lnTo>
                    <a:lnTo>
                      <a:pt x="15" y="26"/>
                    </a:lnTo>
                    <a:lnTo>
                      <a:pt x="21" y="19"/>
                    </a:ln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79" name="Freeform 1327"/>
              <p:cNvSpPr>
                <a:spLocks/>
              </p:cNvSpPr>
              <p:nvPr/>
            </p:nvSpPr>
            <p:spPr bwMode="auto">
              <a:xfrm>
                <a:off x="2555" y="1265"/>
                <a:ext cx="34" cy="35"/>
              </a:xfrm>
              <a:custGeom>
                <a:avLst/>
                <a:gdLst>
                  <a:gd name="T0" fmla="*/ 23 w 34"/>
                  <a:gd name="T1" fmla="*/ 35 h 35"/>
                  <a:gd name="T2" fmla="*/ 31 w 34"/>
                  <a:gd name="T3" fmla="*/ 17 h 35"/>
                  <a:gd name="T4" fmla="*/ 17 w 34"/>
                  <a:gd name="T5" fmla="*/ 0 h 35"/>
                  <a:gd name="T6" fmla="*/ 0 w 34"/>
                  <a:gd name="T7" fmla="*/ 12 h 35"/>
                  <a:gd name="T8" fmla="*/ 15 w 34"/>
                  <a:gd name="T9" fmla="*/ 29 h 35"/>
                  <a:gd name="T10" fmla="*/ 23 w 34"/>
                  <a:gd name="T11" fmla="*/ 10 h 35"/>
                  <a:gd name="T12" fmla="*/ 15 w 34"/>
                  <a:gd name="T13" fmla="*/ 29 h 35"/>
                  <a:gd name="T14" fmla="*/ 23 w 34"/>
                  <a:gd name="T15" fmla="*/ 33 h 35"/>
                  <a:gd name="T16" fmla="*/ 29 w 34"/>
                  <a:gd name="T17" fmla="*/ 31 h 35"/>
                  <a:gd name="T18" fmla="*/ 34 w 34"/>
                  <a:gd name="T19" fmla="*/ 25 h 35"/>
                  <a:gd name="T20" fmla="*/ 31 w 34"/>
                  <a:gd name="T21" fmla="*/ 17 h 35"/>
                  <a:gd name="T22" fmla="*/ 23 w 34"/>
                  <a:gd name="T2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35">
                    <a:moveTo>
                      <a:pt x="23" y="35"/>
                    </a:moveTo>
                    <a:lnTo>
                      <a:pt x="31" y="17"/>
                    </a:lnTo>
                    <a:lnTo>
                      <a:pt x="17" y="0"/>
                    </a:lnTo>
                    <a:lnTo>
                      <a:pt x="0" y="12"/>
                    </a:lnTo>
                    <a:lnTo>
                      <a:pt x="15" y="29"/>
                    </a:lnTo>
                    <a:lnTo>
                      <a:pt x="23" y="10"/>
                    </a:lnTo>
                    <a:lnTo>
                      <a:pt x="15" y="29"/>
                    </a:lnTo>
                    <a:lnTo>
                      <a:pt x="23" y="33"/>
                    </a:lnTo>
                    <a:lnTo>
                      <a:pt x="29" y="31"/>
                    </a:lnTo>
                    <a:lnTo>
                      <a:pt x="34" y="25"/>
                    </a:lnTo>
                    <a:lnTo>
                      <a:pt x="31" y="17"/>
                    </a:lnTo>
                    <a:lnTo>
                      <a:pt x="23" y="3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0" name="Freeform 1328"/>
              <p:cNvSpPr>
                <a:spLocks/>
              </p:cNvSpPr>
              <p:nvPr/>
            </p:nvSpPr>
            <p:spPr bwMode="auto">
              <a:xfrm>
                <a:off x="2559" y="1275"/>
                <a:ext cx="19" cy="25"/>
              </a:xfrm>
              <a:custGeom>
                <a:avLst/>
                <a:gdLst>
                  <a:gd name="T0" fmla="*/ 13 w 19"/>
                  <a:gd name="T1" fmla="*/ 25 h 25"/>
                  <a:gd name="T2" fmla="*/ 13 w 19"/>
                  <a:gd name="T3" fmla="*/ 25 h 25"/>
                  <a:gd name="T4" fmla="*/ 19 w 19"/>
                  <a:gd name="T5" fmla="*/ 25 h 25"/>
                  <a:gd name="T6" fmla="*/ 19 w 19"/>
                  <a:gd name="T7" fmla="*/ 0 h 25"/>
                  <a:gd name="T8" fmla="*/ 13 w 19"/>
                  <a:gd name="T9" fmla="*/ 0 h 25"/>
                  <a:gd name="T10" fmla="*/ 13 w 19"/>
                  <a:gd name="T11" fmla="*/ 0 h 25"/>
                  <a:gd name="T12" fmla="*/ 13 w 19"/>
                  <a:gd name="T13" fmla="*/ 0 h 25"/>
                  <a:gd name="T14" fmla="*/ 4 w 19"/>
                  <a:gd name="T15" fmla="*/ 4 h 25"/>
                  <a:gd name="T16" fmla="*/ 0 w 19"/>
                  <a:gd name="T17" fmla="*/ 13 h 25"/>
                  <a:gd name="T18" fmla="*/ 4 w 19"/>
                  <a:gd name="T19" fmla="*/ 21 h 25"/>
                  <a:gd name="T20" fmla="*/ 13 w 19"/>
                  <a:gd name="T21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" h="25">
                    <a:moveTo>
                      <a:pt x="13" y="25"/>
                    </a:moveTo>
                    <a:lnTo>
                      <a:pt x="13" y="25"/>
                    </a:lnTo>
                    <a:lnTo>
                      <a:pt x="19" y="25"/>
                    </a:lnTo>
                    <a:lnTo>
                      <a:pt x="19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3" y="2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1" name="Freeform 1329"/>
              <p:cNvSpPr>
                <a:spLocks/>
              </p:cNvSpPr>
              <p:nvPr/>
            </p:nvSpPr>
            <p:spPr bwMode="auto">
              <a:xfrm>
                <a:off x="2555" y="1275"/>
                <a:ext cx="23" cy="25"/>
              </a:xfrm>
              <a:custGeom>
                <a:avLst/>
                <a:gdLst>
                  <a:gd name="T0" fmla="*/ 2 w 23"/>
                  <a:gd name="T1" fmla="*/ 17 h 25"/>
                  <a:gd name="T2" fmla="*/ 13 w 23"/>
                  <a:gd name="T3" fmla="*/ 25 h 25"/>
                  <a:gd name="T4" fmla="*/ 17 w 23"/>
                  <a:gd name="T5" fmla="*/ 25 h 25"/>
                  <a:gd name="T6" fmla="*/ 17 w 23"/>
                  <a:gd name="T7" fmla="*/ 0 h 25"/>
                  <a:gd name="T8" fmla="*/ 13 w 23"/>
                  <a:gd name="T9" fmla="*/ 0 h 25"/>
                  <a:gd name="T10" fmla="*/ 23 w 23"/>
                  <a:gd name="T11" fmla="*/ 9 h 25"/>
                  <a:gd name="T12" fmla="*/ 13 w 23"/>
                  <a:gd name="T13" fmla="*/ 0 h 25"/>
                  <a:gd name="T14" fmla="*/ 4 w 23"/>
                  <a:gd name="T15" fmla="*/ 4 h 25"/>
                  <a:gd name="T16" fmla="*/ 0 w 23"/>
                  <a:gd name="T17" fmla="*/ 13 h 25"/>
                  <a:gd name="T18" fmla="*/ 4 w 23"/>
                  <a:gd name="T19" fmla="*/ 21 h 25"/>
                  <a:gd name="T20" fmla="*/ 13 w 23"/>
                  <a:gd name="T21" fmla="*/ 25 h 25"/>
                  <a:gd name="T22" fmla="*/ 2 w 23"/>
                  <a:gd name="T23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25">
                    <a:moveTo>
                      <a:pt x="2" y="17"/>
                    </a:moveTo>
                    <a:lnTo>
                      <a:pt x="13" y="25"/>
                    </a:lnTo>
                    <a:lnTo>
                      <a:pt x="17" y="25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23" y="9"/>
                    </a:lnTo>
                    <a:lnTo>
                      <a:pt x="13" y="0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3" y="25"/>
                    </a:ln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2" name="Freeform 1330"/>
              <p:cNvSpPr>
                <a:spLocks/>
              </p:cNvSpPr>
              <p:nvPr/>
            </p:nvSpPr>
            <p:spPr bwMode="auto">
              <a:xfrm>
                <a:off x="2553" y="1269"/>
                <a:ext cx="25" cy="23"/>
              </a:xfrm>
              <a:custGeom>
                <a:avLst/>
                <a:gdLst>
                  <a:gd name="T0" fmla="*/ 2 w 25"/>
                  <a:gd name="T1" fmla="*/ 19 h 23"/>
                  <a:gd name="T2" fmla="*/ 0 w 25"/>
                  <a:gd name="T3" fmla="*/ 15 h 23"/>
                  <a:gd name="T4" fmla="*/ 4 w 25"/>
                  <a:gd name="T5" fmla="*/ 23 h 23"/>
                  <a:gd name="T6" fmla="*/ 25 w 25"/>
                  <a:gd name="T7" fmla="*/ 15 h 23"/>
                  <a:gd name="T8" fmla="*/ 21 w 25"/>
                  <a:gd name="T9" fmla="*/ 6 h 23"/>
                  <a:gd name="T10" fmla="*/ 19 w 25"/>
                  <a:gd name="T11" fmla="*/ 2 h 23"/>
                  <a:gd name="T12" fmla="*/ 21 w 25"/>
                  <a:gd name="T13" fmla="*/ 6 h 23"/>
                  <a:gd name="T14" fmla="*/ 15 w 25"/>
                  <a:gd name="T15" fmla="*/ 0 h 23"/>
                  <a:gd name="T16" fmla="*/ 8 w 25"/>
                  <a:gd name="T17" fmla="*/ 0 h 23"/>
                  <a:gd name="T18" fmla="*/ 0 w 25"/>
                  <a:gd name="T19" fmla="*/ 6 h 23"/>
                  <a:gd name="T20" fmla="*/ 0 w 25"/>
                  <a:gd name="T21" fmla="*/ 15 h 23"/>
                  <a:gd name="T22" fmla="*/ 2 w 25"/>
                  <a:gd name="T23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3">
                    <a:moveTo>
                      <a:pt x="2" y="19"/>
                    </a:moveTo>
                    <a:lnTo>
                      <a:pt x="0" y="15"/>
                    </a:lnTo>
                    <a:lnTo>
                      <a:pt x="4" y="23"/>
                    </a:lnTo>
                    <a:lnTo>
                      <a:pt x="25" y="15"/>
                    </a:lnTo>
                    <a:lnTo>
                      <a:pt x="21" y="6"/>
                    </a:lnTo>
                    <a:lnTo>
                      <a:pt x="19" y="2"/>
                    </a:lnTo>
                    <a:lnTo>
                      <a:pt x="21" y="6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0" y="6"/>
                    </a:lnTo>
                    <a:lnTo>
                      <a:pt x="0" y="15"/>
                    </a:lnTo>
                    <a:lnTo>
                      <a:pt x="2" y="1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3" name="Freeform 1331"/>
              <p:cNvSpPr>
                <a:spLocks/>
              </p:cNvSpPr>
              <p:nvPr/>
            </p:nvSpPr>
            <p:spPr bwMode="auto">
              <a:xfrm>
                <a:off x="2538" y="1254"/>
                <a:ext cx="34" cy="34"/>
              </a:xfrm>
              <a:custGeom>
                <a:avLst/>
                <a:gdLst>
                  <a:gd name="T0" fmla="*/ 9 w 34"/>
                  <a:gd name="T1" fmla="*/ 23 h 34"/>
                  <a:gd name="T2" fmla="*/ 5 w 34"/>
                  <a:gd name="T3" fmla="*/ 21 h 34"/>
                  <a:gd name="T4" fmla="*/ 17 w 34"/>
                  <a:gd name="T5" fmla="*/ 34 h 34"/>
                  <a:gd name="T6" fmla="*/ 34 w 34"/>
                  <a:gd name="T7" fmla="*/ 17 h 34"/>
                  <a:gd name="T8" fmla="*/ 21 w 34"/>
                  <a:gd name="T9" fmla="*/ 5 h 34"/>
                  <a:gd name="T10" fmla="*/ 17 w 34"/>
                  <a:gd name="T11" fmla="*/ 2 h 34"/>
                  <a:gd name="T12" fmla="*/ 21 w 34"/>
                  <a:gd name="T13" fmla="*/ 5 h 34"/>
                  <a:gd name="T14" fmla="*/ 13 w 34"/>
                  <a:gd name="T15" fmla="*/ 0 h 34"/>
                  <a:gd name="T16" fmla="*/ 5 w 34"/>
                  <a:gd name="T17" fmla="*/ 5 h 34"/>
                  <a:gd name="T18" fmla="*/ 0 w 34"/>
                  <a:gd name="T19" fmla="*/ 13 h 34"/>
                  <a:gd name="T20" fmla="*/ 5 w 34"/>
                  <a:gd name="T21" fmla="*/ 21 h 34"/>
                  <a:gd name="T22" fmla="*/ 9 w 34"/>
                  <a:gd name="T23" fmla="*/ 2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34">
                    <a:moveTo>
                      <a:pt x="9" y="23"/>
                    </a:moveTo>
                    <a:lnTo>
                      <a:pt x="5" y="21"/>
                    </a:lnTo>
                    <a:lnTo>
                      <a:pt x="17" y="34"/>
                    </a:lnTo>
                    <a:lnTo>
                      <a:pt x="34" y="17"/>
                    </a:lnTo>
                    <a:lnTo>
                      <a:pt x="21" y="5"/>
                    </a:lnTo>
                    <a:lnTo>
                      <a:pt x="17" y="2"/>
                    </a:lnTo>
                    <a:lnTo>
                      <a:pt x="21" y="5"/>
                    </a:lnTo>
                    <a:lnTo>
                      <a:pt x="13" y="0"/>
                    </a:lnTo>
                    <a:lnTo>
                      <a:pt x="5" y="5"/>
                    </a:lnTo>
                    <a:lnTo>
                      <a:pt x="0" y="13"/>
                    </a:lnTo>
                    <a:lnTo>
                      <a:pt x="5" y="21"/>
                    </a:ln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4" name="Freeform 1332"/>
              <p:cNvSpPr>
                <a:spLocks/>
              </p:cNvSpPr>
              <p:nvPr/>
            </p:nvSpPr>
            <p:spPr bwMode="auto">
              <a:xfrm>
                <a:off x="2532" y="1252"/>
                <a:ext cx="23" cy="25"/>
              </a:xfrm>
              <a:custGeom>
                <a:avLst/>
                <a:gdLst>
                  <a:gd name="T0" fmla="*/ 15 w 23"/>
                  <a:gd name="T1" fmla="*/ 21 h 25"/>
                  <a:gd name="T2" fmla="*/ 6 w 23"/>
                  <a:gd name="T3" fmla="*/ 21 h 25"/>
                  <a:gd name="T4" fmla="*/ 15 w 23"/>
                  <a:gd name="T5" fmla="*/ 25 h 25"/>
                  <a:gd name="T6" fmla="*/ 23 w 23"/>
                  <a:gd name="T7" fmla="*/ 4 h 25"/>
                  <a:gd name="T8" fmla="*/ 15 w 23"/>
                  <a:gd name="T9" fmla="*/ 0 h 25"/>
                  <a:gd name="T10" fmla="*/ 6 w 23"/>
                  <a:gd name="T11" fmla="*/ 0 h 25"/>
                  <a:gd name="T12" fmla="*/ 15 w 23"/>
                  <a:gd name="T13" fmla="*/ 0 h 25"/>
                  <a:gd name="T14" fmla="*/ 6 w 23"/>
                  <a:gd name="T15" fmla="*/ 0 h 25"/>
                  <a:gd name="T16" fmla="*/ 2 w 23"/>
                  <a:gd name="T17" fmla="*/ 7 h 25"/>
                  <a:gd name="T18" fmla="*/ 0 w 23"/>
                  <a:gd name="T19" fmla="*/ 15 h 25"/>
                  <a:gd name="T20" fmla="*/ 6 w 23"/>
                  <a:gd name="T21" fmla="*/ 21 h 25"/>
                  <a:gd name="T22" fmla="*/ 15 w 23"/>
                  <a:gd name="T23" fmla="*/ 2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25">
                    <a:moveTo>
                      <a:pt x="15" y="21"/>
                    </a:moveTo>
                    <a:lnTo>
                      <a:pt x="6" y="21"/>
                    </a:lnTo>
                    <a:lnTo>
                      <a:pt x="15" y="25"/>
                    </a:lnTo>
                    <a:lnTo>
                      <a:pt x="23" y="4"/>
                    </a:lnTo>
                    <a:lnTo>
                      <a:pt x="15" y="0"/>
                    </a:lnTo>
                    <a:lnTo>
                      <a:pt x="6" y="0"/>
                    </a:lnTo>
                    <a:lnTo>
                      <a:pt x="15" y="0"/>
                    </a:lnTo>
                    <a:lnTo>
                      <a:pt x="6" y="0"/>
                    </a:lnTo>
                    <a:lnTo>
                      <a:pt x="2" y="7"/>
                    </a:lnTo>
                    <a:lnTo>
                      <a:pt x="0" y="15"/>
                    </a:lnTo>
                    <a:lnTo>
                      <a:pt x="6" y="21"/>
                    </a:lnTo>
                    <a:lnTo>
                      <a:pt x="15" y="2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5" name="Freeform 1333"/>
              <p:cNvSpPr>
                <a:spLocks/>
              </p:cNvSpPr>
              <p:nvPr/>
            </p:nvSpPr>
            <p:spPr bwMode="auto">
              <a:xfrm>
                <a:off x="2518" y="1252"/>
                <a:ext cx="29" cy="30"/>
              </a:xfrm>
              <a:custGeom>
                <a:avLst/>
                <a:gdLst>
                  <a:gd name="T0" fmla="*/ 4 w 29"/>
                  <a:gd name="T1" fmla="*/ 27 h 30"/>
                  <a:gd name="T2" fmla="*/ 14 w 29"/>
                  <a:gd name="T3" fmla="*/ 30 h 30"/>
                  <a:gd name="T4" fmla="*/ 29 w 29"/>
                  <a:gd name="T5" fmla="*/ 21 h 30"/>
                  <a:gd name="T6" fmla="*/ 20 w 29"/>
                  <a:gd name="T7" fmla="*/ 0 h 30"/>
                  <a:gd name="T8" fmla="*/ 6 w 29"/>
                  <a:gd name="T9" fmla="*/ 9 h 30"/>
                  <a:gd name="T10" fmla="*/ 16 w 29"/>
                  <a:gd name="T11" fmla="*/ 11 h 30"/>
                  <a:gd name="T12" fmla="*/ 6 w 29"/>
                  <a:gd name="T13" fmla="*/ 9 h 30"/>
                  <a:gd name="T14" fmla="*/ 0 w 29"/>
                  <a:gd name="T15" fmla="*/ 15 h 30"/>
                  <a:gd name="T16" fmla="*/ 2 w 29"/>
                  <a:gd name="T17" fmla="*/ 21 h 30"/>
                  <a:gd name="T18" fmla="*/ 6 w 29"/>
                  <a:gd name="T19" fmla="*/ 30 h 30"/>
                  <a:gd name="T20" fmla="*/ 14 w 29"/>
                  <a:gd name="T21" fmla="*/ 30 h 30"/>
                  <a:gd name="T22" fmla="*/ 4 w 29"/>
                  <a:gd name="T23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30">
                    <a:moveTo>
                      <a:pt x="4" y="27"/>
                    </a:moveTo>
                    <a:lnTo>
                      <a:pt x="14" y="30"/>
                    </a:lnTo>
                    <a:lnTo>
                      <a:pt x="29" y="21"/>
                    </a:lnTo>
                    <a:lnTo>
                      <a:pt x="20" y="0"/>
                    </a:lnTo>
                    <a:lnTo>
                      <a:pt x="6" y="9"/>
                    </a:lnTo>
                    <a:lnTo>
                      <a:pt x="16" y="11"/>
                    </a:lnTo>
                    <a:lnTo>
                      <a:pt x="6" y="9"/>
                    </a:lnTo>
                    <a:lnTo>
                      <a:pt x="0" y="15"/>
                    </a:lnTo>
                    <a:lnTo>
                      <a:pt x="2" y="21"/>
                    </a:lnTo>
                    <a:lnTo>
                      <a:pt x="6" y="30"/>
                    </a:lnTo>
                    <a:lnTo>
                      <a:pt x="14" y="30"/>
                    </a:lnTo>
                    <a:lnTo>
                      <a:pt x="4" y="27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6" name="Freeform 1334"/>
              <p:cNvSpPr>
                <a:spLocks/>
              </p:cNvSpPr>
              <p:nvPr/>
            </p:nvSpPr>
            <p:spPr bwMode="auto">
              <a:xfrm>
                <a:off x="2503" y="1252"/>
                <a:ext cx="31" cy="27"/>
              </a:xfrm>
              <a:custGeom>
                <a:avLst/>
                <a:gdLst>
                  <a:gd name="T0" fmla="*/ 25 w 31"/>
                  <a:gd name="T1" fmla="*/ 11 h 27"/>
                  <a:gd name="T2" fmla="*/ 6 w 31"/>
                  <a:gd name="T3" fmla="*/ 19 h 27"/>
                  <a:gd name="T4" fmla="*/ 19 w 31"/>
                  <a:gd name="T5" fmla="*/ 27 h 27"/>
                  <a:gd name="T6" fmla="*/ 31 w 31"/>
                  <a:gd name="T7" fmla="*/ 11 h 27"/>
                  <a:gd name="T8" fmla="*/ 19 w 31"/>
                  <a:gd name="T9" fmla="*/ 2 h 27"/>
                  <a:gd name="T10" fmla="*/ 0 w 31"/>
                  <a:gd name="T11" fmla="*/ 11 h 27"/>
                  <a:gd name="T12" fmla="*/ 19 w 31"/>
                  <a:gd name="T13" fmla="*/ 2 h 27"/>
                  <a:gd name="T14" fmla="*/ 10 w 31"/>
                  <a:gd name="T15" fmla="*/ 0 h 27"/>
                  <a:gd name="T16" fmla="*/ 4 w 31"/>
                  <a:gd name="T17" fmla="*/ 4 h 27"/>
                  <a:gd name="T18" fmla="*/ 2 w 31"/>
                  <a:gd name="T19" fmla="*/ 11 h 27"/>
                  <a:gd name="T20" fmla="*/ 6 w 31"/>
                  <a:gd name="T21" fmla="*/ 19 h 27"/>
                  <a:gd name="T22" fmla="*/ 25 w 31"/>
                  <a:gd name="T23" fmla="*/ 1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" h="27">
                    <a:moveTo>
                      <a:pt x="25" y="11"/>
                    </a:moveTo>
                    <a:lnTo>
                      <a:pt x="6" y="19"/>
                    </a:lnTo>
                    <a:lnTo>
                      <a:pt x="19" y="27"/>
                    </a:lnTo>
                    <a:lnTo>
                      <a:pt x="31" y="11"/>
                    </a:lnTo>
                    <a:lnTo>
                      <a:pt x="19" y="2"/>
                    </a:lnTo>
                    <a:lnTo>
                      <a:pt x="0" y="11"/>
                    </a:lnTo>
                    <a:lnTo>
                      <a:pt x="19" y="2"/>
                    </a:lnTo>
                    <a:lnTo>
                      <a:pt x="10" y="0"/>
                    </a:lnTo>
                    <a:lnTo>
                      <a:pt x="4" y="4"/>
                    </a:lnTo>
                    <a:lnTo>
                      <a:pt x="2" y="11"/>
                    </a:lnTo>
                    <a:lnTo>
                      <a:pt x="6" y="19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7" name="Freeform 1335"/>
              <p:cNvSpPr>
                <a:spLocks/>
              </p:cNvSpPr>
              <p:nvPr/>
            </p:nvSpPr>
            <p:spPr bwMode="auto">
              <a:xfrm>
                <a:off x="2503" y="1263"/>
                <a:ext cx="25" cy="964"/>
              </a:xfrm>
              <a:custGeom>
                <a:avLst/>
                <a:gdLst>
                  <a:gd name="T0" fmla="*/ 12 w 25"/>
                  <a:gd name="T1" fmla="*/ 939 h 964"/>
                  <a:gd name="T2" fmla="*/ 25 w 25"/>
                  <a:gd name="T3" fmla="*/ 951 h 964"/>
                  <a:gd name="T4" fmla="*/ 25 w 25"/>
                  <a:gd name="T5" fmla="*/ 0 h 964"/>
                  <a:gd name="T6" fmla="*/ 0 w 25"/>
                  <a:gd name="T7" fmla="*/ 0 h 964"/>
                  <a:gd name="T8" fmla="*/ 0 w 25"/>
                  <a:gd name="T9" fmla="*/ 951 h 964"/>
                  <a:gd name="T10" fmla="*/ 12 w 25"/>
                  <a:gd name="T11" fmla="*/ 964 h 964"/>
                  <a:gd name="T12" fmla="*/ 0 w 25"/>
                  <a:gd name="T13" fmla="*/ 951 h 964"/>
                  <a:gd name="T14" fmla="*/ 4 w 25"/>
                  <a:gd name="T15" fmla="*/ 960 h 964"/>
                  <a:gd name="T16" fmla="*/ 12 w 25"/>
                  <a:gd name="T17" fmla="*/ 964 h 964"/>
                  <a:gd name="T18" fmla="*/ 21 w 25"/>
                  <a:gd name="T19" fmla="*/ 960 h 964"/>
                  <a:gd name="T20" fmla="*/ 25 w 25"/>
                  <a:gd name="T21" fmla="*/ 951 h 964"/>
                  <a:gd name="T22" fmla="*/ 12 w 25"/>
                  <a:gd name="T23" fmla="*/ 939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964">
                    <a:moveTo>
                      <a:pt x="12" y="939"/>
                    </a:moveTo>
                    <a:lnTo>
                      <a:pt x="25" y="951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951"/>
                    </a:lnTo>
                    <a:lnTo>
                      <a:pt x="12" y="964"/>
                    </a:lnTo>
                    <a:lnTo>
                      <a:pt x="0" y="951"/>
                    </a:lnTo>
                    <a:lnTo>
                      <a:pt x="4" y="960"/>
                    </a:lnTo>
                    <a:lnTo>
                      <a:pt x="12" y="964"/>
                    </a:lnTo>
                    <a:lnTo>
                      <a:pt x="21" y="960"/>
                    </a:lnTo>
                    <a:lnTo>
                      <a:pt x="25" y="951"/>
                    </a:lnTo>
                    <a:lnTo>
                      <a:pt x="12" y="93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8" name="Freeform 1336"/>
              <p:cNvSpPr>
                <a:spLocks/>
              </p:cNvSpPr>
              <p:nvPr/>
            </p:nvSpPr>
            <p:spPr bwMode="auto">
              <a:xfrm>
                <a:off x="2515" y="2202"/>
                <a:ext cx="207" cy="25"/>
              </a:xfrm>
              <a:custGeom>
                <a:avLst/>
                <a:gdLst>
                  <a:gd name="T0" fmla="*/ 195 w 207"/>
                  <a:gd name="T1" fmla="*/ 0 h 25"/>
                  <a:gd name="T2" fmla="*/ 195 w 207"/>
                  <a:gd name="T3" fmla="*/ 0 h 25"/>
                  <a:gd name="T4" fmla="*/ 0 w 207"/>
                  <a:gd name="T5" fmla="*/ 0 h 25"/>
                  <a:gd name="T6" fmla="*/ 0 w 207"/>
                  <a:gd name="T7" fmla="*/ 25 h 25"/>
                  <a:gd name="T8" fmla="*/ 195 w 207"/>
                  <a:gd name="T9" fmla="*/ 25 h 25"/>
                  <a:gd name="T10" fmla="*/ 195 w 207"/>
                  <a:gd name="T11" fmla="*/ 25 h 25"/>
                  <a:gd name="T12" fmla="*/ 195 w 207"/>
                  <a:gd name="T13" fmla="*/ 25 h 25"/>
                  <a:gd name="T14" fmla="*/ 205 w 207"/>
                  <a:gd name="T15" fmla="*/ 21 h 25"/>
                  <a:gd name="T16" fmla="*/ 207 w 207"/>
                  <a:gd name="T17" fmla="*/ 12 h 25"/>
                  <a:gd name="T18" fmla="*/ 205 w 207"/>
                  <a:gd name="T19" fmla="*/ 4 h 25"/>
                  <a:gd name="T20" fmla="*/ 195 w 207"/>
                  <a:gd name="T2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7" h="25">
                    <a:moveTo>
                      <a:pt x="195" y="0"/>
                    </a:moveTo>
                    <a:lnTo>
                      <a:pt x="195" y="0"/>
                    </a:lnTo>
                    <a:lnTo>
                      <a:pt x="0" y="0"/>
                    </a:lnTo>
                    <a:lnTo>
                      <a:pt x="0" y="25"/>
                    </a:lnTo>
                    <a:lnTo>
                      <a:pt x="195" y="25"/>
                    </a:lnTo>
                    <a:lnTo>
                      <a:pt x="195" y="25"/>
                    </a:lnTo>
                    <a:lnTo>
                      <a:pt x="195" y="25"/>
                    </a:lnTo>
                    <a:lnTo>
                      <a:pt x="205" y="21"/>
                    </a:lnTo>
                    <a:lnTo>
                      <a:pt x="207" y="12"/>
                    </a:lnTo>
                    <a:lnTo>
                      <a:pt x="205" y="4"/>
                    </a:lnTo>
                    <a:lnTo>
                      <a:pt x="195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89" name="Freeform 1337"/>
              <p:cNvSpPr>
                <a:spLocks/>
              </p:cNvSpPr>
              <p:nvPr/>
            </p:nvSpPr>
            <p:spPr bwMode="auto">
              <a:xfrm>
                <a:off x="2668" y="973"/>
                <a:ext cx="61" cy="48"/>
              </a:xfrm>
              <a:custGeom>
                <a:avLst/>
                <a:gdLst>
                  <a:gd name="T0" fmla="*/ 40 w 61"/>
                  <a:gd name="T1" fmla="*/ 8 h 48"/>
                  <a:gd name="T2" fmla="*/ 44 w 61"/>
                  <a:gd name="T3" fmla="*/ 2 h 48"/>
                  <a:gd name="T4" fmla="*/ 0 w 61"/>
                  <a:gd name="T5" fmla="*/ 31 h 48"/>
                  <a:gd name="T6" fmla="*/ 13 w 61"/>
                  <a:gd name="T7" fmla="*/ 48 h 48"/>
                  <a:gd name="T8" fmla="*/ 56 w 61"/>
                  <a:gd name="T9" fmla="*/ 18 h 48"/>
                  <a:gd name="T10" fmla="*/ 61 w 61"/>
                  <a:gd name="T11" fmla="*/ 12 h 48"/>
                  <a:gd name="T12" fmla="*/ 56 w 61"/>
                  <a:gd name="T13" fmla="*/ 18 h 48"/>
                  <a:gd name="T14" fmla="*/ 61 w 61"/>
                  <a:gd name="T15" fmla="*/ 10 h 48"/>
                  <a:gd name="T16" fmla="*/ 59 w 61"/>
                  <a:gd name="T17" fmla="*/ 4 h 48"/>
                  <a:gd name="T18" fmla="*/ 52 w 61"/>
                  <a:gd name="T19" fmla="*/ 0 h 48"/>
                  <a:gd name="T20" fmla="*/ 44 w 61"/>
                  <a:gd name="T21" fmla="*/ 2 h 48"/>
                  <a:gd name="T22" fmla="*/ 40 w 61"/>
                  <a:gd name="T23" fmla="*/ 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1" h="48">
                    <a:moveTo>
                      <a:pt x="40" y="8"/>
                    </a:moveTo>
                    <a:lnTo>
                      <a:pt x="44" y="2"/>
                    </a:lnTo>
                    <a:lnTo>
                      <a:pt x="0" y="31"/>
                    </a:lnTo>
                    <a:lnTo>
                      <a:pt x="13" y="48"/>
                    </a:lnTo>
                    <a:lnTo>
                      <a:pt x="56" y="18"/>
                    </a:lnTo>
                    <a:lnTo>
                      <a:pt x="61" y="12"/>
                    </a:lnTo>
                    <a:lnTo>
                      <a:pt x="56" y="18"/>
                    </a:lnTo>
                    <a:lnTo>
                      <a:pt x="61" y="10"/>
                    </a:lnTo>
                    <a:lnTo>
                      <a:pt x="59" y="4"/>
                    </a:lnTo>
                    <a:lnTo>
                      <a:pt x="52" y="0"/>
                    </a:lnTo>
                    <a:lnTo>
                      <a:pt x="44" y="2"/>
                    </a:lnTo>
                    <a:lnTo>
                      <a:pt x="40" y="8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0" name="Freeform 1338"/>
              <p:cNvSpPr>
                <a:spLocks/>
              </p:cNvSpPr>
              <p:nvPr/>
            </p:nvSpPr>
            <p:spPr bwMode="auto">
              <a:xfrm>
                <a:off x="2708" y="954"/>
                <a:ext cx="25" cy="31"/>
              </a:xfrm>
              <a:custGeom>
                <a:avLst/>
                <a:gdLst>
                  <a:gd name="T0" fmla="*/ 6 w 25"/>
                  <a:gd name="T1" fmla="*/ 19 h 31"/>
                  <a:gd name="T2" fmla="*/ 4 w 25"/>
                  <a:gd name="T3" fmla="*/ 8 h 31"/>
                  <a:gd name="T4" fmla="*/ 0 w 25"/>
                  <a:gd name="T5" fmla="*/ 27 h 31"/>
                  <a:gd name="T6" fmla="*/ 21 w 25"/>
                  <a:gd name="T7" fmla="*/ 31 h 31"/>
                  <a:gd name="T8" fmla="*/ 25 w 25"/>
                  <a:gd name="T9" fmla="*/ 12 h 31"/>
                  <a:gd name="T10" fmla="*/ 23 w 25"/>
                  <a:gd name="T11" fmla="*/ 2 h 31"/>
                  <a:gd name="T12" fmla="*/ 25 w 25"/>
                  <a:gd name="T13" fmla="*/ 12 h 31"/>
                  <a:gd name="T14" fmla="*/ 23 w 25"/>
                  <a:gd name="T15" fmla="*/ 4 h 31"/>
                  <a:gd name="T16" fmla="*/ 16 w 25"/>
                  <a:gd name="T17" fmla="*/ 0 h 31"/>
                  <a:gd name="T18" fmla="*/ 8 w 25"/>
                  <a:gd name="T19" fmla="*/ 2 h 31"/>
                  <a:gd name="T20" fmla="*/ 4 w 25"/>
                  <a:gd name="T21" fmla="*/ 8 h 31"/>
                  <a:gd name="T22" fmla="*/ 6 w 25"/>
                  <a:gd name="T23" fmla="*/ 19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31">
                    <a:moveTo>
                      <a:pt x="6" y="19"/>
                    </a:moveTo>
                    <a:lnTo>
                      <a:pt x="4" y="8"/>
                    </a:lnTo>
                    <a:lnTo>
                      <a:pt x="0" y="27"/>
                    </a:lnTo>
                    <a:lnTo>
                      <a:pt x="21" y="31"/>
                    </a:lnTo>
                    <a:lnTo>
                      <a:pt x="25" y="12"/>
                    </a:lnTo>
                    <a:lnTo>
                      <a:pt x="23" y="2"/>
                    </a:lnTo>
                    <a:lnTo>
                      <a:pt x="25" y="12"/>
                    </a:lnTo>
                    <a:lnTo>
                      <a:pt x="23" y="4"/>
                    </a:lnTo>
                    <a:lnTo>
                      <a:pt x="16" y="0"/>
                    </a:lnTo>
                    <a:lnTo>
                      <a:pt x="8" y="2"/>
                    </a:lnTo>
                    <a:lnTo>
                      <a:pt x="4" y="8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1" name="Freeform 1339"/>
              <p:cNvSpPr>
                <a:spLocks/>
              </p:cNvSpPr>
              <p:nvPr/>
            </p:nvSpPr>
            <p:spPr bwMode="auto">
              <a:xfrm>
                <a:off x="2701" y="943"/>
                <a:ext cx="30" cy="30"/>
              </a:xfrm>
              <a:custGeom>
                <a:avLst/>
                <a:gdLst>
                  <a:gd name="T0" fmla="*/ 11 w 30"/>
                  <a:gd name="T1" fmla="*/ 23 h 30"/>
                  <a:gd name="T2" fmla="*/ 5 w 30"/>
                  <a:gd name="T3" fmla="*/ 21 h 30"/>
                  <a:gd name="T4" fmla="*/ 13 w 30"/>
                  <a:gd name="T5" fmla="*/ 30 h 30"/>
                  <a:gd name="T6" fmla="*/ 30 w 30"/>
                  <a:gd name="T7" fmla="*/ 13 h 30"/>
                  <a:gd name="T8" fmla="*/ 21 w 30"/>
                  <a:gd name="T9" fmla="*/ 5 h 30"/>
                  <a:gd name="T10" fmla="*/ 15 w 30"/>
                  <a:gd name="T11" fmla="*/ 3 h 30"/>
                  <a:gd name="T12" fmla="*/ 21 w 30"/>
                  <a:gd name="T13" fmla="*/ 5 h 30"/>
                  <a:gd name="T14" fmla="*/ 13 w 30"/>
                  <a:gd name="T15" fmla="*/ 0 h 30"/>
                  <a:gd name="T16" fmla="*/ 5 w 30"/>
                  <a:gd name="T17" fmla="*/ 5 h 30"/>
                  <a:gd name="T18" fmla="*/ 0 w 30"/>
                  <a:gd name="T19" fmla="*/ 13 h 30"/>
                  <a:gd name="T20" fmla="*/ 5 w 30"/>
                  <a:gd name="T21" fmla="*/ 21 h 30"/>
                  <a:gd name="T22" fmla="*/ 11 w 30"/>
                  <a:gd name="T23" fmla="*/ 2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30">
                    <a:moveTo>
                      <a:pt x="11" y="23"/>
                    </a:moveTo>
                    <a:lnTo>
                      <a:pt x="5" y="21"/>
                    </a:lnTo>
                    <a:lnTo>
                      <a:pt x="13" y="30"/>
                    </a:lnTo>
                    <a:lnTo>
                      <a:pt x="30" y="13"/>
                    </a:lnTo>
                    <a:lnTo>
                      <a:pt x="21" y="5"/>
                    </a:lnTo>
                    <a:lnTo>
                      <a:pt x="15" y="3"/>
                    </a:lnTo>
                    <a:lnTo>
                      <a:pt x="21" y="5"/>
                    </a:lnTo>
                    <a:lnTo>
                      <a:pt x="13" y="0"/>
                    </a:lnTo>
                    <a:lnTo>
                      <a:pt x="5" y="5"/>
                    </a:lnTo>
                    <a:lnTo>
                      <a:pt x="0" y="13"/>
                    </a:lnTo>
                    <a:lnTo>
                      <a:pt x="5" y="21"/>
                    </a:lnTo>
                    <a:lnTo>
                      <a:pt x="11" y="2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2" name="Freeform 1340"/>
              <p:cNvSpPr>
                <a:spLocks/>
              </p:cNvSpPr>
              <p:nvPr/>
            </p:nvSpPr>
            <p:spPr bwMode="auto">
              <a:xfrm>
                <a:off x="2683" y="941"/>
                <a:ext cx="33" cy="25"/>
              </a:xfrm>
              <a:custGeom>
                <a:avLst/>
                <a:gdLst>
                  <a:gd name="T0" fmla="*/ 10 w 33"/>
                  <a:gd name="T1" fmla="*/ 21 h 25"/>
                  <a:gd name="T2" fmla="*/ 6 w 33"/>
                  <a:gd name="T3" fmla="*/ 21 h 25"/>
                  <a:gd name="T4" fmla="*/ 29 w 33"/>
                  <a:gd name="T5" fmla="*/ 25 h 25"/>
                  <a:gd name="T6" fmla="*/ 33 w 33"/>
                  <a:gd name="T7" fmla="*/ 5 h 25"/>
                  <a:gd name="T8" fmla="*/ 10 w 33"/>
                  <a:gd name="T9" fmla="*/ 0 h 25"/>
                  <a:gd name="T10" fmla="*/ 6 w 33"/>
                  <a:gd name="T11" fmla="*/ 0 h 25"/>
                  <a:gd name="T12" fmla="*/ 10 w 33"/>
                  <a:gd name="T13" fmla="*/ 0 h 25"/>
                  <a:gd name="T14" fmla="*/ 2 w 33"/>
                  <a:gd name="T15" fmla="*/ 2 h 25"/>
                  <a:gd name="T16" fmla="*/ 0 w 33"/>
                  <a:gd name="T17" fmla="*/ 9 h 25"/>
                  <a:gd name="T18" fmla="*/ 0 w 33"/>
                  <a:gd name="T19" fmla="*/ 17 h 25"/>
                  <a:gd name="T20" fmla="*/ 6 w 33"/>
                  <a:gd name="T21" fmla="*/ 21 h 25"/>
                  <a:gd name="T22" fmla="*/ 10 w 33"/>
                  <a:gd name="T23" fmla="*/ 2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3" h="25">
                    <a:moveTo>
                      <a:pt x="10" y="21"/>
                    </a:moveTo>
                    <a:lnTo>
                      <a:pt x="6" y="21"/>
                    </a:lnTo>
                    <a:lnTo>
                      <a:pt x="29" y="25"/>
                    </a:lnTo>
                    <a:lnTo>
                      <a:pt x="33" y="5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2" y="2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6" y="21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3" name="Freeform 1341"/>
              <p:cNvSpPr>
                <a:spLocks/>
              </p:cNvSpPr>
              <p:nvPr/>
            </p:nvSpPr>
            <p:spPr bwMode="auto">
              <a:xfrm>
                <a:off x="2662" y="941"/>
                <a:ext cx="31" cy="25"/>
              </a:xfrm>
              <a:custGeom>
                <a:avLst/>
                <a:gdLst>
                  <a:gd name="T0" fmla="*/ 12 w 31"/>
                  <a:gd name="T1" fmla="*/ 25 h 25"/>
                  <a:gd name="T2" fmla="*/ 10 w 31"/>
                  <a:gd name="T3" fmla="*/ 25 h 25"/>
                  <a:gd name="T4" fmla="*/ 31 w 31"/>
                  <a:gd name="T5" fmla="*/ 21 h 25"/>
                  <a:gd name="T6" fmla="*/ 27 w 31"/>
                  <a:gd name="T7" fmla="*/ 0 h 25"/>
                  <a:gd name="T8" fmla="*/ 6 w 31"/>
                  <a:gd name="T9" fmla="*/ 5 h 25"/>
                  <a:gd name="T10" fmla="*/ 4 w 31"/>
                  <a:gd name="T11" fmla="*/ 5 h 25"/>
                  <a:gd name="T12" fmla="*/ 6 w 31"/>
                  <a:gd name="T13" fmla="*/ 5 h 25"/>
                  <a:gd name="T14" fmla="*/ 0 w 31"/>
                  <a:gd name="T15" fmla="*/ 9 h 25"/>
                  <a:gd name="T16" fmla="*/ 0 w 31"/>
                  <a:gd name="T17" fmla="*/ 17 h 25"/>
                  <a:gd name="T18" fmla="*/ 2 w 31"/>
                  <a:gd name="T19" fmla="*/ 23 h 25"/>
                  <a:gd name="T20" fmla="*/ 10 w 31"/>
                  <a:gd name="T21" fmla="*/ 25 h 25"/>
                  <a:gd name="T22" fmla="*/ 12 w 31"/>
                  <a:gd name="T2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" h="25">
                    <a:moveTo>
                      <a:pt x="12" y="25"/>
                    </a:moveTo>
                    <a:lnTo>
                      <a:pt x="10" y="25"/>
                    </a:lnTo>
                    <a:lnTo>
                      <a:pt x="31" y="21"/>
                    </a:lnTo>
                    <a:lnTo>
                      <a:pt x="27" y="0"/>
                    </a:lnTo>
                    <a:lnTo>
                      <a:pt x="6" y="5"/>
                    </a:lnTo>
                    <a:lnTo>
                      <a:pt x="4" y="5"/>
                    </a:lnTo>
                    <a:lnTo>
                      <a:pt x="6" y="5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2" y="23"/>
                    </a:lnTo>
                    <a:lnTo>
                      <a:pt x="10" y="25"/>
                    </a:lnTo>
                    <a:lnTo>
                      <a:pt x="12" y="2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4" name="Freeform 1342"/>
              <p:cNvSpPr>
                <a:spLocks/>
              </p:cNvSpPr>
              <p:nvPr/>
            </p:nvSpPr>
            <p:spPr bwMode="auto">
              <a:xfrm>
                <a:off x="2641" y="946"/>
                <a:ext cx="33" cy="29"/>
              </a:xfrm>
              <a:custGeom>
                <a:avLst/>
                <a:gdLst>
                  <a:gd name="T0" fmla="*/ 21 w 33"/>
                  <a:gd name="T1" fmla="*/ 14 h 29"/>
                  <a:gd name="T2" fmla="*/ 14 w 33"/>
                  <a:gd name="T3" fmla="*/ 29 h 29"/>
                  <a:gd name="T4" fmla="*/ 33 w 33"/>
                  <a:gd name="T5" fmla="*/ 20 h 29"/>
                  <a:gd name="T6" fmla="*/ 25 w 33"/>
                  <a:gd name="T7" fmla="*/ 0 h 29"/>
                  <a:gd name="T8" fmla="*/ 6 w 33"/>
                  <a:gd name="T9" fmla="*/ 8 h 29"/>
                  <a:gd name="T10" fmla="*/ 0 w 33"/>
                  <a:gd name="T11" fmla="*/ 23 h 29"/>
                  <a:gd name="T12" fmla="*/ 6 w 33"/>
                  <a:gd name="T13" fmla="*/ 8 h 29"/>
                  <a:gd name="T14" fmla="*/ 0 w 33"/>
                  <a:gd name="T15" fmla="*/ 14 h 29"/>
                  <a:gd name="T16" fmla="*/ 2 w 33"/>
                  <a:gd name="T17" fmla="*/ 20 h 29"/>
                  <a:gd name="T18" fmla="*/ 6 w 33"/>
                  <a:gd name="T19" fmla="*/ 29 h 29"/>
                  <a:gd name="T20" fmla="*/ 14 w 33"/>
                  <a:gd name="T21" fmla="*/ 29 h 29"/>
                  <a:gd name="T22" fmla="*/ 21 w 33"/>
                  <a:gd name="T23" fmla="*/ 1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3" h="29">
                    <a:moveTo>
                      <a:pt x="21" y="14"/>
                    </a:moveTo>
                    <a:lnTo>
                      <a:pt x="14" y="29"/>
                    </a:lnTo>
                    <a:lnTo>
                      <a:pt x="33" y="20"/>
                    </a:lnTo>
                    <a:lnTo>
                      <a:pt x="25" y="0"/>
                    </a:lnTo>
                    <a:lnTo>
                      <a:pt x="6" y="8"/>
                    </a:lnTo>
                    <a:lnTo>
                      <a:pt x="0" y="23"/>
                    </a:lnTo>
                    <a:lnTo>
                      <a:pt x="6" y="8"/>
                    </a:lnTo>
                    <a:lnTo>
                      <a:pt x="0" y="14"/>
                    </a:lnTo>
                    <a:lnTo>
                      <a:pt x="2" y="20"/>
                    </a:lnTo>
                    <a:lnTo>
                      <a:pt x="6" y="29"/>
                    </a:lnTo>
                    <a:lnTo>
                      <a:pt x="14" y="29"/>
                    </a:lnTo>
                    <a:lnTo>
                      <a:pt x="21" y="1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5" name="Freeform 1343"/>
              <p:cNvSpPr>
                <a:spLocks/>
              </p:cNvSpPr>
              <p:nvPr/>
            </p:nvSpPr>
            <p:spPr bwMode="auto">
              <a:xfrm>
                <a:off x="2641" y="960"/>
                <a:ext cx="25" cy="23"/>
              </a:xfrm>
              <a:custGeom>
                <a:avLst/>
                <a:gdLst>
                  <a:gd name="T0" fmla="*/ 6 w 25"/>
                  <a:gd name="T1" fmla="*/ 21 h 23"/>
                  <a:gd name="T2" fmla="*/ 25 w 25"/>
                  <a:gd name="T3" fmla="*/ 9 h 23"/>
                  <a:gd name="T4" fmla="*/ 21 w 25"/>
                  <a:gd name="T5" fmla="*/ 0 h 23"/>
                  <a:gd name="T6" fmla="*/ 0 w 25"/>
                  <a:gd name="T7" fmla="*/ 9 h 23"/>
                  <a:gd name="T8" fmla="*/ 4 w 25"/>
                  <a:gd name="T9" fmla="*/ 17 h 23"/>
                  <a:gd name="T10" fmla="*/ 23 w 25"/>
                  <a:gd name="T11" fmla="*/ 4 h 23"/>
                  <a:gd name="T12" fmla="*/ 4 w 25"/>
                  <a:gd name="T13" fmla="*/ 17 h 23"/>
                  <a:gd name="T14" fmla="*/ 10 w 25"/>
                  <a:gd name="T15" fmla="*/ 23 h 23"/>
                  <a:gd name="T16" fmla="*/ 19 w 25"/>
                  <a:gd name="T17" fmla="*/ 21 h 23"/>
                  <a:gd name="T18" fmla="*/ 25 w 25"/>
                  <a:gd name="T19" fmla="*/ 17 h 23"/>
                  <a:gd name="T20" fmla="*/ 25 w 25"/>
                  <a:gd name="T21" fmla="*/ 9 h 23"/>
                  <a:gd name="T22" fmla="*/ 6 w 25"/>
                  <a:gd name="T23" fmla="*/ 2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3">
                    <a:moveTo>
                      <a:pt x="6" y="21"/>
                    </a:moveTo>
                    <a:lnTo>
                      <a:pt x="25" y="9"/>
                    </a:lnTo>
                    <a:lnTo>
                      <a:pt x="21" y="0"/>
                    </a:lnTo>
                    <a:lnTo>
                      <a:pt x="0" y="9"/>
                    </a:lnTo>
                    <a:lnTo>
                      <a:pt x="4" y="17"/>
                    </a:lnTo>
                    <a:lnTo>
                      <a:pt x="23" y="4"/>
                    </a:lnTo>
                    <a:lnTo>
                      <a:pt x="4" y="17"/>
                    </a:lnTo>
                    <a:lnTo>
                      <a:pt x="10" y="23"/>
                    </a:lnTo>
                    <a:lnTo>
                      <a:pt x="19" y="21"/>
                    </a:lnTo>
                    <a:lnTo>
                      <a:pt x="25" y="17"/>
                    </a:lnTo>
                    <a:lnTo>
                      <a:pt x="25" y="9"/>
                    </a:lnTo>
                    <a:lnTo>
                      <a:pt x="6" y="2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6" name="Freeform 1344"/>
              <p:cNvSpPr>
                <a:spLocks/>
              </p:cNvSpPr>
              <p:nvPr/>
            </p:nvSpPr>
            <p:spPr bwMode="auto">
              <a:xfrm>
                <a:off x="2635" y="952"/>
                <a:ext cx="29" cy="29"/>
              </a:xfrm>
              <a:custGeom>
                <a:avLst/>
                <a:gdLst>
                  <a:gd name="T0" fmla="*/ 0 w 29"/>
                  <a:gd name="T1" fmla="*/ 12 h 29"/>
                  <a:gd name="T2" fmla="*/ 4 w 29"/>
                  <a:gd name="T3" fmla="*/ 21 h 29"/>
                  <a:gd name="T4" fmla="*/ 12 w 29"/>
                  <a:gd name="T5" fmla="*/ 29 h 29"/>
                  <a:gd name="T6" fmla="*/ 29 w 29"/>
                  <a:gd name="T7" fmla="*/ 12 h 29"/>
                  <a:gd name="T8" fmla="*/ 20 w 29"/>
                  <a:gd name="T9" fmla="*/ 4 h 29"/>
                  <a:gd name="T10" fmla="*/ 25 w 29"/>
                  <a:gd name="T11" fmla="*/ 12 h 29"/>
                  <a:gd name="T12" fmla="*/ 20 w 29"/>
                  <a:gd name="T13" fmla="*/ 4 h 29"/>
                  <a:gd name="T14" fmla="*/ 12 w 29"/>
                  <a:gd name="T15" fmla="*/ 0 h 29"/>
                  <a:gd name="T16" fmla="*/ 4 w 29"/>
                  <a:gd name="T17" fmla="*/ 4 h 29"/>
                  <a:gd name="T18" fmla="*/ 0 w 29"/>
                  <a:gd name="T19" fmla="*/ 12 h 29"/>
                  <a:gd name="T20" fmla="*/ 4 w 29"/>
                  <a:gd name="T21" fmla="*/ 21 h 29"/>
                  <a:gd name="T22" fmla="*/ 0 w 29"/>
                  <a:gd name="T23" fmla="*/ 1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29">
                    <a:moveTo>
                      <a:pt x="0" y="12"/>
                    </a:moveTo>
                    <a:lnTo>
                      <a:pt x="4" y="21"/>
                    </a:lnTo>
                    <a:lnTo>
                      <a:pt x="12" y="29"/>
                    </a:lnTo>
                    <a:lnTo>
                      <a:pt x="29" y="12"/>
                    </a:lnTo>
                    <a:lnTo>
                      <a:pt x="20" y="4"/>
                    </a:lnTo>
                    <a:lnTo>
                      <a:pt x="25" y="12"/>
                    </a:lnTo>
                    <a:lnTo>
                      <a:pt x="20" y="4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0" y="12"/>
                    </a:lnTo>
                    <a:lnTo>
                      <a:pt x="4" y="21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7" name="Freeform 1345"/>
              <p:cNvSpPr>
                <a:spLocks/>
              </p:cNvSpPr>
              <p:nvPr/>
            </p:nvSpPr>
            <p:spPr bwMode="auto">
              <a:xfrm>
                <a:off x="2635" y="948"/>
                <a:ext cx="25" cy="16"/>
              </a:xfrm>
              <a:custGeom>
                <a:avLst/>
                <a:gdLst>
                  <a:gd name="T0" fmla="*/ 25 w 25"/>
                  <a:gd name="T1" fmla="*/ 12 h 16"/>
                  <a:gd name="T2" fmla="*/ 0 w 25"/>
                  <a:gd name="T3" fmla="*/ 12 h 16"/>
                  <a:gd name="T4" fmla="*/ 0 w 25"/>
                  <a:gd name="T5" fmla="*/ 16 h 16"/>
                  <a:gd name="T6" fmla="*/ 25 w 25"/>
                  <a:gd name="T7" fmla="*/ 16 h 16"/>
                  <a:gd name="T8" fmla="*/ 25 w 25"/>
                  <a:gd name="T9" fmla="*/ 12 h 16"/>
                  <a:gd name="T10" fmla="*/ 0 w 25"/>
                  <a:gd name="T11" fmla="*/ 12 h 16"/>
                  <a:gd name="T12" fmla="*/ 25 w 25"/>
                  <a:gd name="T13" fmla="*/ 12 h 16"/>
                  <a:gd name="T14" fmla="*/ 20 w 25"/>
                  <a:gd name="T15" fmla="*/ 2 h 16"/>
                  <a:gd name="T16" fmla="*/ 12 w 25"/>
                  <a:gd name="T17" fmla="*/ 0 h 16"/>
                  <a:gd name="T18" fmla="*/ 4 w 25"/>
                  <a:gd name="T19" fmla="*/ 2 h 16"/>
                  <a:gd name="T20" fmla="*/ 0 w 25"/>
                  <a:gd name="T21" fmla="*/ 12 h 16"/>
                  <a:gd name="T22" fmla="*/ 25 w 25"/>
                  <a:gd name="T23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16">
                    <a:moveTo>
                      <a:pt x="25" y="12"/>
                    </a:moveTo>
                    <a:lnTo>
                      <a:pt x="0" y="12"/>
                    </a:lnTo>
                    <a:lnTo>
                      <a:pt x="0" y="16"/>
                    </a:lnTo>
                    <a:lnTo>
                      <a:pt x="25" y="16"/>
                    </a:lnTo>
                    <a:lnTo>
                      <a:pt x="25" y="12"/>
                    </a:lnTo>
                    <a:lnTo>
                      <a:pt x="0" y="12"/>
                    </a:lnTo>
                    <a:lnTo>
                      <a:pt x="25" y="12"/>
                    </a:lnTo>
                    <a:lnTo>
                      <a:pt x="20" y="2"/>
                    </a:lnTo>
                    <a:lnTo>
                      <a:pt x="12" y="0"/>
                    </a:lnTo>
                    <a:lnTo>
                      <a:pt x="4" y="2"/>
                    </a:lnTo>
                    <a:lnTo>
                      <a:pt x="0" y="12"/>
                    </a:lnTo>
                    <a:lnTo>
                      <a:pt x="25" y="1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8" name="Freeform 1346"/>
              <p:cNvSpPr>
                <a:spLocks/>
              </p:cNvSpPr>
              <p:nvPr/>
            </p:nvSpPr>
            <p:spPr bwMode="auto">
              <a:xfrm>
                <a:off x="2635" y="956"/>
                <a:ext cx="25" cy="21"/>
              </a:xfrm>
              <a:custGeom>
                <a:avLst/>
                <a:gdLst>
                  <a:gd name="T0" fmla="*/ 4 w 25"/>
                  <a:gd name="T1" fmla="*/ 17 h 21"/>
                  <a:gd name="T2" fmla="*/ 25 w 25"/>
                  <a:gd name="T3" fmla="*/ 8 h 21"/>
                  <a:gd name="T4" fmla="*/ 25 w 25"/>
                  <a:gd name="T5" fmla="*/ 4 h 21"/>
                  <a:gd name="T6" fmla="*/ 0 w 25"/>
                  <a:gd name="T7" fmla="*/ 4 h 21"/>
                  <a:gd name="T8" fmla="*/ 0 w 25"/>
                  <a:gd name="T9" fmla="*/ 8 h 21"/>
                  <a:gd name="T10" fmla="*/ 20 w 25"/>
                  <a:gd name="T11" fmla="*/ 0 h 21"/>
                  <a:gd name="T12" fmla="*/ 0 w 25"/>
                  <a:gd name="T13" fmla="*/ 8 h 21"/>
                  <a:gd name="T14" fmla="*/ 4 w 25"/>
                  <a:gd name="T15" fmla="*/ 17 h 21"/>
                  <a:gd name="T16" fmla="*/ 12 w 25"/>
                  <a:gd name="T17" fmla="*/ 21 h 21"/>
                  <a:gd name="T18" fmla="*/ 20 w 25"/>
                  <a:gd name="T19" fmla="*/ 17 h 21"/>
                  <a:gd name="T20" fmla="*/ 25 w 25"/>
                  <a:gd name="T21" fmla="*/ 8 h 21"/>
                  <a:gd name="T22" fmla="*/ 4 w 25"/>
                  <a:gd name="T23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1">
                    <a:moveTo>
                      <a:pt x="4" y="17"/>
                    </a:moveTo>
                    <a:lnTo>
                      <a:pt x="25" y="8"/>
                    </a:lnTo>
                    <a:lnTo>
                      <a:pt x="25" y="4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20" y="0"/>
                    </a:lnTo>
                    <a:lnTo>
                      <a:pt x="0" y="8"/>
                    </a:lnTo>
                    <a:lnTo>
                      <a:pt x="4" y="17"/>
                    </a:lnTo>
                    <a:lnTo>
                      <a:pt x="12" y="21"/>
                    </a:lnTo>
                    <a:lnTo>
                      <a:pt x="20" y="17"/>
                    </a:lnTo>
                    <a:lnTo>
                      <a:pt x="25" y="8"/>
                    </a:lnTo>
                    <a:lnTo>
                      <a:pt x="4" y="17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499" name="Freeform 1347"/>
              <p:cNvSpPr>
                <a:spLocks/>
              </p:cNvSpPr>
              <p:nvPr/>
            </p:nvSpPr>
            <p:spPr bwMode="auto">
              <a:xfrm>
                <a:off x="2630" y="948"/>
                <a:ext cx="25" cy="25"/>
              </a:xfrm>
              <a:custGeom>
                <a:avLst/>
                <a:gdLst>
                  <a:gd name="T0" fmla="*/ 7 w 25"/>
                  <a:gd name="T1" fmla="*/ 21 h 25"/>
                  <a:gd name="T2" fmla="*/ 5 w 25"/>
                  <a:gd name="T3" fmla="*/ 21 h 25"/>
                  <a:gd name="T4" fmla="*/ 9 w 25"/>
                  <a:gd name="T5" fmla="*/ 25 h 25"/>
                  <a:gd name="T6" fmla="*/ 25 w 25"/>
                  <a:gd name="T7" fmla="*/ 8 h 25"/>
                  <a:gd name="T8" fmla="*/ 21 w 25"/>
                  <a:gd name="T9" fmla="*/ 4 h 25"/>
                  <a:gd name="T10" fmla="*/ 19 w 25"/>
                  <a:gd name="T11" fmla="*/ 4 h 25"/>
                  <a:gd name="T12" fmla="*/ 21 w 25"/>
                  <a:gd name="T13" fmla="*/ 4 h 25"/>
                  <a:gd name="T14" fmla="*/ 13 w 25"/>
                  <a:gd name="T15" fmla="*/ 0 h 25"/>
                  <a:gd name="T16" fmla="*/ 5 w 25"/>
                  <a:gd name="T17" fmla="*/ 4 h 25"/>
                  <a:gd name="T18" fmla="*/ 0 w 25"/>
                  <a:gd name="T19" fmla="*/ 12 h 25"/>
                  <a:gd name="T20" fmla="*/ 5 w 25"/>
                  <a:gd name="T21" fmla="*/ 21 h 25"/>
                  <a:gd name="T22" fmla="*/ 7 w 25"/>
                  <a:gd name="T23" fmla="*/ 2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7" y="21"/>
                    </a:moveTo>
                    <a:lnTo>
                      <a:pt x="5" y="21"/>
                    </a:lnTo>
                    <a:lnTo>
                      <a:pt x="9" y="25"/>
                    </a:lnTo>
                    <a:lnTo>
                      <a:pt x="25" y="8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21" y="4"/>
                    </a:lnTo>
                    <a:lnTo>
                      <a:pt x="13" y="0"/>
                    </a:lnTo>
                    <a:lnTo>
                      <a:pt x="5" y="4"/>
                    </a:lnTo>
                    <a:lnTo>
                      <a:pt x="0" y="12"/>
                    </a:lnTo>
                    <a:lnTo>
                      <a:pt x="5" y="21"/>
                    </a:lnTo>
                    <a:lnTo>
                      <a:pt x="7" y="2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0" name="Freeform 1348"/>
              <p:cNvSpPr>
                <a:spLocks/>
              </p:cNvSpPr>
              <p:nvPr/>
            </p:nvSpPr>
            <p:spPr bwMode="auto">
              <a:xfrm>
                <a:off x="2616" y="937"/>
                <a:ext cx="33" cy="32"/>
              </a:xfrm>
              <a:custGeom>
                <a:avLst/>
                <a:gdLst>
                  <a:gd name="T0" fmla="*/ 21 w 33"/>
                  <a:gd name="T1" fmla="*/ 9 h 32"/>
                  <a:gd name="T2" fmla="*/ 4 w 33"/>
                  <a:gd name="T3" fmla="*/ 19 h 32"/>
                  <a:gd name="T4" fmla="*/ 21 w 33"/>
                  <a:gd name="T5" fmla="*/ 32 h 32"/>
                  <a:gd name="T6" fmla="*/ 33 w 33"/>
                  <a:gd name="T7" fmla="*/ 15 h 32"/>
                  <a:gd name="T8" fmla="*/ 16 w 33"/>
                  <a:gd name="T9" fmla="*/ 2 h 32"/>
                  <a:gd name="T10" fmla="*/ 0 w 33"/>
                  <a:gd name="T11" fmla="*/ 13 h 32"/>
                  <a:gd name="T12" fmla="*/ 16 w 33"/>
                  <a:gd name="T13" fmla="*/ 2 h 32"/>
                  <a:gd name="T14" fmla="*/ 8 w 33"/>
                  <a:gd name="T15" fmla="*/ 0 h 32"/>
                  <a:gd name="T16" fmla="*/ 2 w 33"/>
                  <a:gd name="T17" fmla="*/ 4 h 32"/>
                  <a:gd name="T18" fmla="*/ 0 w 33"/>
                  <a:gd name="T19" fmla="*/ 11 h 32"/>
                  <a:gd name="T20" fmla="*/ 4 w 33"/>
                  <a:gd name="T21" fmla="*/ 19 h 32"/>
                  <a:gd name="T22" fmla="*/ 21 w 33"/>
                  <a:gd name="T23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3" h="32">
                    <a:moveTo>
                      <a:pt x="21" y="9"/>
                    </a:moveTo>
                    <a:lnTo>
                      <a:pt x="4" y="19"/>
                    </a:lnTo>
                    <a:lnTo>
                      <a:pt x="21" y="32"/>
                    </a:lnTo>
                    <a:lnTo>
                      <a:pt x="33" y="15"/>
                    </a:lnTo>
                    <a:lnTo>
                      <a:pt x="16" y="2"/>
                    </a:lnTo>
                    <a:lnTo>
                      <a:pt x="0" y="13"/>
                    </a:lnTo>
                    <a:lnTo>
                      <a:pt x="16" y="2"/>
                    </a:lnTo>
                    <a:lnTo>
                      <a:pt x="8" y="0"/>
                    </a:lnTo>
                    <a:lnTo>
                      <a:pt x="2" y="4"/>
                    </a:lnTo>
                    <a:lnTo>
                      <a:pt x="0" y="11"/>
                    </a:lnTo>
                    <a:lnTo>
                      <a:pt x="4" y="19"/>
                    </a:lnTo>
                    <a:lnTo>
                      <a:pt x="21" y="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1" name="Freeform 1349"/>
              <p:cNvSpPr>
                <a:spLocks/>
              </p:cNvSpPr>
              <p:nvPr/>
            </p:nvSpPr>
            <p:spPr bwMode="auto">
              <a:xfrm>
                <a:off x="2616" y="946"/>
                <a:ext cx="25" cy="27"/>
              </a:xfrm>
              <a:custGeom>
                <a:avLst/>
                <a:gdLst>
                  <a:gd name="T0" fmla="*/ 25 w 25"/>
                  <a:gd name="T1" fmla="*/ 16 h 27"/>
                  <a:gd name="T2" fmla="*/ 25 w 25"/>
                  <a:gd name="T3" fmla="*/ 16 h 27"/>
                  <a:gd name="T4" fmla="*/ 21 w 25"/>
                  <a:gd name="T5" fmla="*/ 0 h 27"/>
                  <a:gd name="T6" fmla="*/ 0 w 25"/>
                  <a:gd name="T7" fmla="*/ 4 h 27"/>
                  <a:gd name="T8" fmla="*/ 4 w 25"/>
                  <a:gd name="T9" fmla="*/ 20 h 27"/>
                  <a:gd name="T10" fmla="*/ 4 w 25"/>
                  <a:gd name="T11" fmla="*/ 20 h 27"/>
                  <a:gd name="T12" fmla="*/ 4 w 25"/>
                  <a:gd name="T13" fmla="*/ 20 h 27"/>
                  <a:gd name="T14" fmla="*/ 8 w 25"/>
                  <a:gd name="T15" fmla="*/ 27 h 27"/>
                  <a:gd name="T16" fmla="*/ 16 w 25"/>
                  <a:gd name="T17" fmla="*/ 27 h 27"/>
                  <a:gd name="T18" fmla="*/ 23 w 25"/>
                  <a:gd name="T19" fmla="*/ 25 h 27"/>
                  <a:gd name="T20" fmla="*/ 25 w 25"/>
                  <a:gd name="T21" fmla="*/ 1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27">
                    <a:moveTo>
                      <a:pt x="25" y="16"/>
                    </a:moveTo>
                    <a:lnTo>
                      <a:pt x="25" y="16"/>
                    </a:lnTo>
                    <a:lnTo>
                      <a:pt x="21" y="0"/>
                    </a:lnTo>
                    <a:lnTo>
                      <a:pt x="0" y="4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8" y="27"/>
                    </a:lnTo>
                    <a:lnTo>
                      <a:pt x="16" y="27"/>
                    </a:lnTo>
                    <a:lnTo>
                      <a:pt x="23" y="25"/>
                    </a:lnTo>
                    <a:lnTo>
                      <a:pt x="25" y="16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2" name="Freeform 1350"/>
              <p:cNvSpPr>
                <a:spLocks/>
              </p:cNvSpPr>
              <p:nvPr/>
            </p:nvSpPr>
            <p:spPr bwMode="auto">
              <a:xfrm>
                <a:off x="2620" y="962"/>
                <a:ext cx="25" cy="29"/>
              </a:xfrm>
              <a:custGeom>
                <a:avLst/>
                <a:gdLst>
                  <a:gd name="T0" fmla="*/ 23 w 25"/>
                  <a:gd name="T1" fmla="*/ 13 h 29"/>
                  <a:gd name="T2" fmla="*/ 25 w 25"/>
                  <a:gd name="T3" fmla="*/ 19 h 29"/>
                  <a:gd name="T4" fmla="*/ 21 w 25"/>
                  <a:gd name="T5" fmla="*/ 0 h 29"/>
                  <a:gd name="T6" fmla="*/ 0 w 25"/>
                  <a:gd name="T7" fmla="*/ 4 h 29"/>
                  <a:gd name="T8" fmla="*/ 4 w 25"/>
                  <a:gd name="T9" fmla="*/ 23 h 29"/>
                  <a:gd name="T10" fmla="*/ 6 w 25"/>
                  <a:gd name="T11" fmla="*/ 29 h 29"/>
                  <a:gd name="T12" fmla="*/ 4 w 25"/>
                  <a:gd name="T13" fmla="*/ 23 h 29"/>
                  <a:gd name="T14" fmla="*/ 8 w 25"/>
                  <a:gd name="T15" fmla="*/ 29 h 29"/>
                  <a:gd name="T16" fmla="*/ 17 w 25"/>
                  <a:gd name="T17" fmla="*/ 29 h 29"/>
                  <a:gd name="T18" fmla="*/ 23 w 25"/>
                  <a:gd name="T19" fmla="*/ 27 h 29"/>
                  <a:gd name="T20" fmla="*/ 25 w 25"/>
                  <a:gd name="T21" fmla="*/ 19 h 29"/>
                  <a:gd name="T22" fmla="*/ 23 w 25"/>
                  <a:gd name="T23" fmla="*/ 1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9">
                    <a:moveTo>
                      <a:pt x="23" y="13"/>
                    </a:moveTo>
                    <a:lnTo>
                      <a:pt x="25" y="19"/>
                    </a:lnTo>
                    <a:lnTo>
                      <a:pt x="21" y="0"/>
                    </a:lnTo>
                    <a:lnTo>
                      <a:pt x="0" y="4"/>
                    </a:lnTo>
                    <a:lnTo>
                      <a:pt x="4" y="23"/>
                    </a:lnTo>
                    <a:lnTo>
                      <a:pt x="6" y="29"/>
                    </a:lnTo>
                    <a:lnTo>
                      <a:pt x="4" y="23"/>
                    </a:lnTo>
                    <a:lnTo>
                      <a:pt x="8" y="29"/>
                    </a:lnTo>
                    <a:lnTo>
                      <a:pt x="17" y="29"/>
                    </a:lnTo>
                    <a:lnTo>
                      <a:pt x="23" y="27"/>
                    </a:lnTo>
                    <a:lnTo>
                      <a:pt x="25" y="19"/>
                    </a:lnTo>
                    <a:lnTo>
                      <a:pt x="23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3" name="Freeform 1351"/>
              <p:cNvSpPr>
                <a:spLocks/>
              </p:cNvSpPr>
              <p:nvPr/>
            </p:nvSpPr>
            <p:spPr bwMode="auto">
              <a:xfrm>
                <a:off x="2626" y="975"/>
                <a:ext cx="38" cy="37"/>
              </a:xfrm>
              <a:custGeom>
                <a:avLst/>
                <a:gdLst>
                  <a:gd name="T0" fmla="*/ 29 w 38"/>
                  <a:gd name="T1" fmla="*/ 14 h 37"/>
                  <a:gd name="T2" fmla="*/ 34 w 38"/>
                  <a:gd name="T3" fmla="*/ 16 h 37"/>
                  <a:gd name="T4" fmla="*/ 17 w 38"/>
                  <a:gd name="T5" fmla="*/ 0 h 37"/>
                  <a:gd name="T6" fmla="*/ 0 w 38"/>
                  <a:gd name="T7" fmla="*/ 16 h 37"/>
                  <a:gd name="T8" fmla="*/ 17 w 38"/>
                  <a:gd name="T9" fmla="*/ 33 h 37"/>
                  <a:gd name="T10" fmla="*/ 21 w 38"/>
                  <a:gd name="T11" fmla="*/ 35 h 37"/>
                  <a:gd name="T12" fmla="*/ 17 w 38"/>
                  <a:gd name="T13" fmla="*/ 33 h 37"/>
                  <a:gd name="T14" fmla="*/ 25 w 38"/>
                  <a:gd name="T15" fmla="*/ 37 h 37"/>
                  <a:gd name="T16" fmla="*/ 34 w 38"/>
                  <a:gd name="T17" fmla="*/ 33 h 37"/>
                  <a:gd name="T18" fmla="*/ 38 w 38"/>
                  <a:gd name="T19" fmla="*/ 25 h 37"/>
                  <a:gd name="T20" fmla="*/ 34 w 38"/>
                  <a:gd name="T21" fmla="*/ 16 h 37"/>
                  <a:gd name="T22" fmla="*/ 29 w 38"/>
                  <a:gd name="T23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8" h="37">
                    <a:moveTo>
                      <a:pt x="29" y="14"/>
                    </a:moveTo>
                    <a:lnTo>
                      <a:pt x="34" y="16"/>
                    </a:lnTo>
                    <a:lnTo>
                      <a:pt x="17" y="0"/>
                    </a:lnTo>
                    <a:lnTo>
                      <a:pt x="0" y="16"/>
                    </a:lnTo>
                    <a:lnTo>
                      <a:pt x="17" y="33"/>
                    </a:lnTo>
                    <a:lnTo>
                      <a:pt x="21" y="35"/>
                    </a:lnTo>
                    <a:lnTo>
                      <a:pt x="17" y="33"/>
                    </a:lnTo>
                    <a:lnTo>
                      <a:pt x="25" y="37"/>
                    </a:lnTo>
                    <a:lnTo>
                      <a:pt x="34" y="33"/>
                    </a:lnTo>
                    <a:lnTo>
                      <a:pt x="38" y="25"/>
                    </a:lnTo>
                    <a:lnTo>
                      <a:pt x="34" y="16"/>
                    </a:lnTo>
                    <a:lnTo>
                      <a:pt x="29" y="1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4" name="Freeform 1352"/>
              <p:cNvSpPr>
                <a:spLocks/>
              </p:cNvSpPr>
              <p:nvPr/>
            </p:nvSpPr>
            <p:spPr bwMode="auto">
              <a:xfrm>
                <a:off x="2647" y="989"/>
                <a:ext cx="38" cy="34"/>
              </a:xfrm>
              <a:custGeom>
                <a:avLst/>
                <a:gdLst>
                  <a:gd name="T0" fmla="*/ 21 w 38"/>
                  <a:gd name="T1" fmla="*/ 15 h 34"/>
                  <a:gd name="T2" fmla="*/ 31 w 38"/>
                  <a:gd name="T3" fmla="*/ 13 h 34"/>
                  <a:gd name="T4" fmla="*/ 8 w 38"/>
                  <a:gd name="T5" fmla="*/ 0 h 34"/>
                  <a:gd name="T6" fmla="*/ 0 w 38"/>
                  <a:gd name="T7" fmla="*/ 21 h 34"/>
                  <a:gd name="T8" fmla="*/ 23 w 38"/>
                  <a:gd name="T9" fmla="*/ 34 h 34"/>
                  <a:gd name="T10" fmla="*/ 34 w 38"/>
                  <a:gd name="T11" fmla="*/ 32 h 34"/>
                  <a:gd name="T12" fmla="*/ 23 w 38"/>
                  <a:gd name="T13" fmla="*/ 34 h 34"/>
                  <a:gd name="T14" fmla="*/ 31 w 38"/>
                  <a:gd name="T15" fmla="*/ 34 h 34"/>
                  <a:gd name="T16" fmla="*/ 38 w 38"/>
                  <a:gd name="T17" fmla="*/ 25 h 34"/>
                  <a:gd name="T18" fmla="*/ 38 w 38"/>
                  <a:gd name="T19" fmla="*/ 19 h 34"/>
                  <a:gd name="T20" fmla="*/ 31 w 38"/>
                  <a:gd name="T21" fmla="*/ 13 h 34"/>
                  <a:gd name="T22" fmla="*/ 21 w 38"/>
                  <a:gd name="T23" fmla="*/ 1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8" h="34">
                    <a:moveTo>
                      <a:pt x="21" y="15"/>
                    </a:moveTo>
                    <a:lnTo>
                      <a:pt x="31" y="13"/>
                    </a:lnTo>
                    <a:lnTo>
                      <a:pt x="8" y="0"/>
                    </a:lnTo>
                    <a:lnTo>
                      <a:pt x="0" y="21"/>
                    </a:lnTo>
                    <a:lnTo>
                      <a:pt x="23" y="34"/>
                    </a:lnTo>
                    <a:lnTo>
                      <a:pt x="34" y="32"/>
                    </a:lnTo>
                    <a:lnTo>
                      <a:pt x="23" y="34"/>
                    </a:lnTo>
                    <a:lnTo>
                      <a:pt x="31" y="34"/>
                    </a:lnTo>
                    <a:lnTo>
                      <a:pt x="38" y="25"/>
                    </a:lnTo>
                    <a:lnTo>
                      <a:pt x="38" y="19"/>
                    </a:lnTo>
                    <a:lnTo>
                      <a:pt x="31" y="13"/>
                    </a:lnTo>
                    <a:lnTo>
                      <a:pt x="21" y="1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5" name="Freeform 1353"/>
              <p:cNvSpPr>
                <a:spLocks/>
              </p:cNvSpPr>
              <p:nvPr/>
            </p:nvSpPr>
            <p:spPr bwMode="auto">
              <a:xfrm>
                <a:off x="3136" y="1160"/>
                <a:ext cx="25" cy="26"/>
              </a:xfrm>
              <a:custGeom>
                <a:avLst/>
                <a:gdLst>
                  <a:gd name="T0" fmla="*/ 25 w 25"/>
                  <a:gd name="T1" fmla="*/ 13 h 26"/>
                  <a:gd name="T2" fmla="*/ 13 w 25"/>
                  <a:gd name="T3" fmla="*/ 0 h 26"/>
                  <a:gd name="T4" fmla="*/ 9 w 25"/>
                  <a:gd name="T5" fmla="*/ 0 h 26"/>
                  <a:gd name="T6" fmla="*/ 9 w 25"/>
                  <a:gd name="T7" fmla="*/ 26 h 26"/>
                  <a:gd name="T8" fmla="*/ 13 w 25"/>
                  <a:gd name="T9" fmla="*/ 26 h 26"/>
                  <a:gd name="T10" fmla="*/ 0 w 25"/>
                  <a:gd name="T11" fmla="*/ 13 h 26"/>
                  <a:gd name="T12" fmla="*/ 13 w 25"/>
                  <a:gd name="T13" fmla="*/ 26 h 26"/>
                  <a:gd name="T14" fmla="*/ 23 w 25"/>
                  <a:gd name="T15" fmla="*/ 21 h 26"/>
                  <a:gd name="T16" fmla="*/ 25 w 25"/>
                  <a:gd name="T17" fmla="*/ 13 h 26"/>
                  <a:gd name="T18" fmla="*/ 23 w 25"/>
                  <a:gd name="T19" fmla="*/ 5 h 26"/>
                  <a:gd name="T20" fmla="*/ 13 w 25"/>
                  <a:gd name="T21" fmla="*/ 0 h 26"/>
                  <a:gd name="T22" fmla="*/ 25 w 25"/>
                  <a:gd name="T23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6">
                    <a:moveTo>
                      <a:pt x="25" y="13"/>
                    </a:moveTo>
                    <a:lnTo>
                      <a:pt x="13" y="0"/>
                    </a:lnTo>
                    <a:lnTo>
                      <a:pt x="9" y="0"/>
                    </a:lnTo>
                    <a:lnTo>
                      <a:pt x="9" y="26"/>
                    </a:lnTo>
                    <a:lnTo>
                      <a:pt x="13" y="26"/>
                    </a:lnTo>
                    <a:lnTo>
                      <a:pt x="0" y="13"/>
                    </a:lnTo>
                    <a:lnTo>
                      <a:pt x="13" y="26"/>
                    </a:lnTo>
                    <a:lnTo>
                      <a:pt x="23" y="21"/>
                    </a:lnTo>
                    <a:lnTo>
                      <a:pt x="25" y="13"/>
                    </a:lnTo>
                    <a:lnTo>
                      <a:pt x="23" y="5"/>
                    </a:lnTo>
                    <a:lnTo>
                      <a:pt x="13" y="0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6" name="Freeform 1354"/>
              <p:cNvSpPr>
                <a:spLocks/>
              </p:cNvSpPr>
              <p:nvPr/>
            </p:nvSpPr>
            <p:spPr bwMode="auto">
              <a:xfrm>
                <a:off x="3136" y="1173"/>
                <a:ext cx="25" cy="29"/>
              </a:xfrm>
              <a:custGeom>
                <a:avLst/>
                <a:gdLst>
                  <a:gd name="T0" fmla="*/ 21 w 25"/>
                  <a:gd name="T1" fmla="*/ 25 h 29"/>
                  <a:gd name="T2" fmla="*/ 25 w 25"/>
                  <a:gd name="T3" fmla="*/ 17 h 29"/>
                  <a:gd name="T4" fmla="*/ 25 w 25"/>
                  <a:gd name="T5" fmla="*/ 0 h 29"/>
                  <a:gd name="T6" fmla="*/ 0 w 25"/>
                  <a:gd name="T7" fmla="*/ 0 h 29"/>
                  <a:gd name="T8" fmla="*/ 0 w 25"/>
                  <a:gd name="T9" fmla="*/ 17 h 29"/>
                  <a:gd name="T10" fmla="*/ 4 w 25"/>
                  <a:gd name="T11" fmla="*/ 8 h 29"/>
                  <a:gd name="T12" fmla="*/ 0 w 25"/>
                  <a:gd name="T13" fmla="*/ 17 h 29"/>
                  <a:gd name="T14" fmla="*/ 4 w 25"/>
                  <a:gd name="T15" fmla="*/ 25 h 29"/>
                  <a:gd name="T16" fmla="*/ 13 w 25"/>
                  <a:gd name="T17" fmla="*/ 29 h 29"/>
                  <a:gd name="T18" fmla="*/ 21 w 25"/>
                  <a:gd name="T19" fmla="*/ 25 h 29"/>
                  <a:gd name="T20" fmla="*/ 25 w 25"/>
                  <a:gd name="T21" fmla="*/ 17 h 29"/>
                  <a:gd name="T22" fmla="*/ 21 w 25"/>
                  <a:gd name="T23" fmla="*/ 2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9">
                    <a:moveTo>
                      <a:pt x="21" y="25"/>
                    </a:moveTo>
                    <a:lnTo>
                      <a:pt x="25" y="17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4" y="8"/>
                    </a:lnTo>
                    <a:lnTo>
                      <a:pt x="0" y="17"/>
                    </a:lnTo>
                    <a:lnTo>
                      <a:pt x="4" y="25"/>
                    </a:lnTo>
                    <a:lnTo>
                      <a:pt x="13" y="29"/>
                    </a:lnTo>
                    <a:lnTo>
                      <a:pt x="21" y="25"/>
                    </a:lnTo>
                    <a:lnTo>
                      <a:pt x="25" y="17"/>
                    </a:lnTo>
                    <a:lnTo>
                      <a:pt x="21" y="2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7" name="Freeform 1355"/>
              <p:cNvSpPr>
                <a:spLocks/>
              </p:cNvSpPr>
              <p:nvPr/>
            </p:nvSpPr>
            <p:spPr bwMode="auto">
              <a:xfrm>
                <a:off x="3128" y="1181"/>
                <a:ext cx="29" cy="30"/>
              </a:xfrm>
              <a:custGeom>
                <a:avLst/>
                <a:gdLst>
                  <a:gd name="T0" fmla="*/ 19 w 29"/>
                  <a:gd name="T1" fmla="*/ 9 h 30"/>
                  <a:gd name="T2" fmla="*/ 21 w 29"/>
                  <a:gd name="T3" fmla="*/ 25 h 30"/>
                  <a:gd name="T4" fmla="*/ 29 w 29"/>
                  <a:gd name="T5" fmla="*/ 17 h 30"/>
                  <a:gd name="T6" fmla="*/ 12 w 29"/>
                  <a:gd name="T7" fmla="*/ 0 h 30"/>
                  <a:gd name="T8" fmla="*/ 4 w 29"/>
                  <a:gd name="T9" fmla="*/ 9 h 30"/>
                  <a:gd name="T10" fmla="*/ 6 w 29"/>
                  <a:gd name="T11" fmla="*/ 25 h 30"/>
                  <a:gd name="T12" fmla="*/ 4 w 29"/>
                  <a:gd name="T13" fmla="*/ 9 h 30"/>
                  <a:gd name="T14" fmla="*/ 0 w 29"/>
                  <a:gd name="T15" fmla="*/ 17 h 30"/>
                  <a:gd name="T16" fmla="*/ 4 w 29"/>
                  <a:gd name="T17" fmla="*/ 25 h 30"/>
                  <a:gd name="T18" fmla="*/ 12 w 29"/>
                  <a:gd name="T19" fmla="*/ 30 h 30"/>
                  <a:gd name="T20" fmla="*/ 21 w 29"/>
                  <a:gd name="T21" fmla="*/ 25 h 30"/>
                  <a:gd name="T22" fmla="*/ 19 w 29"/>
                  <a:gd name="T23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30">
                    <a:moveTo>
                      <a:pt x="19" y="9"/>
                    </a:moveTo>
                    <a:lnTo>
                      <a:pt x="21" y="25"/>
                    </a:lnTo>
                    <a:lnTo>
                      <a:pt x="29" y="17"/>
                    </a:lnTo>
                    <a:lnTo>
                      <a:pt x="12" y="0"/>
                    </a:lnTo>
                    <a:lnTo>
                      <a:pt x="4" y="9"/>
                    </a:lnTo>
                    <a:lnTo>
                      <a:pt x="6" y="25"/>
                    </a:lnTo>
                    <a:lnTo>
                      <a:pt x="4" y="9"/>
                    </a:lnTo>
                    <a:lnTo>
                      <a:pt x="0" y="17"/>
                    </a:lnTo>
                    <a:lnTo>
                      <a:pt x="4" y="25"/>
                    </a:lnTo>
                    <a:lnTo>
                      <a:pt x="12" y="30"/>
                    </a:lnTo>
                    <a:lnTo>
                      <a:pt x="21" y="25"/>
                    </a:ln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8" name="Freeform 1356"/>
              <p:cNvSpPr>
                <a:spLocks/>
              </p:cNvSpPr>
              <p:nvPr/>
            </p:nvSpPr>
            <p:spPr bwMode="auto">
              <a:xfrm>
                <a:off x="3134" y="1190"/>
                <a:ext cx="29" cy="27"/>
              </a:xfrm>
              <a:custGeom>
                <a:avLst/>
                <a:gdLst>
                  <a:gd name="T0" fmla="*/ 15 w 29"/>
                  <a:gd name="T1" fmla="*/ 6 h 27"/>
                  <a:gd name="T2" fmla="*/ 25 w 29"/>
                  <a:gd name="T3" fmla="*/ 8 h 27"/>
                  <a:gd name="T4" fmla="*/ 13 w 29"/>
                  <a:gd name="T5" fmla="*/ 0 h 27"/>
                  <a:gd name="T6" fmla="*/ 0 w 29"/>
                  <a:gd name="T7" fmla="*/ 16 h 27"/>
                  <a:gd name="T8" fmla="*/ 13 w 29"/>
                  <a:gd name="T9" fmla="*/ 25 h 27"/>
                  <a:gd name="T10" fmla="*/ 23 w 29"/>
                  <a:gd name="T11" fmla="*/ 27 h 27"/>
                  <a:gd name="T12" fmla="*/ 13 w 29"/>
                  <a:gd name="T13" fmla="*/ 25 h 27"/>
                  <a:gd name="T14" fmla="*/ 21 w 29"/>
                  <a:gd name="T15" fmla="*/ 27 h 27"/>
                  <a:gd name="T16" fmla="*/ 27 w 29"/>
                  <a:gd name="T17" fmla="*/ 23 h 27"/>
                  <a:gd name="T18" fmla="*/ 29 w 29"/>
                  <a:gd name="T19" fmla="*/ 14 h 27"/>
                  <a:gd name="T20" fmla="*/ 25 w 29"/>
                  <a:gd name="T21" fmla="*/ 8 h 27"/>
                  <a:gd name="T22" fmla="*/ 15 w 29"/>
                  <a:gd name="T23" fmla="*/ 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27">
                    <a:moveTo>
                      <a:pt x="15" y="6"/>
                    </a:moveTo>
                    <a:lnTo>
                      <a:pt x="25" y="8"/>
                    </a:lnTo>
                    <a:lnTo>
                      <a:pt x="13" y="0"/>
                    </a:lnTo>
                    <a:lnTo>
                      <a:pt x="0" y="16"/>
                    </a:lnTo>
                    <a:lnTo>
                      <a:pt x="13" y="25"/>
                    </a:lnTo>
                    <a:lnTo>
                      <a:pt x="23" y="27"/>
                    </a:lnTo>
                    <a:lnTo>
                      <a:pt x="13" y="25"/>
                    </a:lnTo>
                    <a:lnTo>
                      <a:pt x="21" y="27"/>
                    </a:lnTo>
                    <a:lnTo>
                      <a:pt x="27" y="23"/>
                    </a:lnTo>
                    <a:lnTo>
                      <a:pt x="29" y="14"/>
                    </a:lnTo>
                    <a:lnTo>
                      <a:pt x="25" y="8"/>
                    </a:lnTo>
                    <a:lnTo>
                      <a:pt x="15" y="6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09" name="Freeform 1357"/>
              <p:cNvSpPr>
                <a:spLocks/>
              </p:cNvSpPr>
              <p:nvPr/>
            </p:nvSpPr>
            <p:spPr bwMode="auto">
              <a:xfrm>
                <a:off x="3149" y="1192"/>
                <a:ext cx="23" cy="25"/>
              </a:xfrm>
              <a:custGeom>
                <a:avLst/>
                <a:gdLst>
                  <a:gd name="T0" fmla="*/ 23 w 23"/>
                  <a:gd name="T1" fmla="*/ 12 h 25"/>
                  <a:gd name="T2" fmla="*/ 8 w 23"/>
                  <a:gd name="T3" fmla="*/ 0 h 25"/>
                  <a:gd name="T4" fmla="*/ 0 w 23"/>
                  <a:gd name="T5" fmla="*/ 4 h 25"/>
                  <a:gd name="T6" fmla="*/ 8 w 23"/>
                  <a:gd name="T7" fmla="*/ 25 h 25"/>
                  <a:gd name="T8" fmla="*/ 16 w 23"/>
                  <a:gd name="T9" fmla="*/ 21 h 25"/>
                  <a:gd name="T10" fmla="*/ 2 w 23"/>
                  <a:gd name="T11" fmla="*/ 8 h 25"/>
                  <a:gd name="T12" fmla="*/ 16 w 23"/>
                  <a:gd name="T13" fmla="*/ 21 h 25"/>
                  <a:gd name="T14" fmla="*/ 23 w 23"/>
                  <a:gd name="T15" fmla="*/ 14 h 25"/>
                  <a:gd name="T16" fmla="*/ 23 w 23"/>
                  <a:gd name="T17" fmla="*/ 6 h 25"/>
                  <a:gd name="T18" fmla="*/ 16 w 23"/>
                  <a:gd name="T19" fmla="*/ 0 h 25"/>
                  <a:gd name="T20" fmla="*/ 8 w 23"/>
                  <a:gd name="T21" fmla="*/ 0 h 25"/>
                  <a:gd name="T22" fmla="*/ 23 w 23"/>
                  <a:gd name="T23" fmla="*/ 1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25">
                    <a:moveTo>
                      <a:pt x="23" y="12"/>
                    </a:moveTo>
                    <a:lnTo>
                      <a:pt x="8" y="0"/>
                    </a:lnTo>
                    <a:lnTo>
                      <a:pt x="0" y="4"/>
                    </a:lnTo>
                    <a:lnTo>
                      <a:pt x="8" y="25"/>
                    </a:lnTo>
                    <a:lnTo>
                      <a:pt x="16" y="21"/>
                    </a:lnTo>
                    <a:lnTo>
                      <a:pt x="2" y="8"/>
                    </a:lnTo>
                    <a:lnTo>
                      <a:pt x="16" y="21"/>
                    </a:lnTo>
                    <a:lnTo>
                      <a:pt x="23" y="14"/>
                    </a:lnTo>
                    <a:lnTo>
                      <a:pt x="23" y="6"/>
                    </a:lnTo>
                    <a:lnTo>
                      <a:pt x="16" y="0"/>
                    </a:lnTo>
                    <a:lnTo>
                      <a:pt x="8" y="0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0" name="Freeform 1358"/>
              <p:cNvSpPr>
                <a:spLocks/>
              </p:cNvSpPr>
              <p:nvPr/>
            </p:nvSpPr>
            <p:spPr bwMode="auto">
              <a:xfrm>
                <a:off x="3147" y="1200"/>
                <a:ext cx="25" cy="25"/>
              </a:xfrm>
              <a:custGeom>
                <a:avLst/>
                <a:gdLst>
                  <a:gd name="T0" fmla="*/ 8 w 25"/>
                  <a:gd name="T1" fmla="*/ 25 h 25"/>
                  <a:gd name="T2" fmla="*/ 21 w 25"/>
                  <a:gd name="T3" fmla="*/ 17 h 25"/>
                  <a:gd name="T4" fmla="*/ 25 w 25"/>
                  <a:gd name="T5" fmla="*/ 4 h 25"/>
                  <a:gd name="T6" fmla="*/ 4 w 25"/>
                  <a:gd name="T7" fmla="*/ 0 h 25"/>
                  <a:gd name="T8" fmla="*/ 0 w 25"/>
                  <a:gd name="T9" fmla="*/ 13 h 25"/>
                  <a:gd name="T10" fmla="*/ 12 w 25"/>
                  <a:gd name="T11" fmla="*/ 4 h 25"/>
                  <a:gd name="T12" fmla="*/ 0 w 25"/>
                  <a:gd name="T13" fmla="*/ 13 h 25"/>
                  <a:gd name="T14" fmla="*/ 2 w 25"/>
                  <a:gd name="T15" fmla="*/ 21 h 25"/>
                  <a:gd name="T16" fmla="*/ 8 w 25"/>
                  <a:gd name="T17" fmla="*/ 23 h 25"/>
                  <a:gd name="T18" fmla="*/ 16 w 25"/>
                  <a:gd name="T19" fmla="*/ 23 h 25"/>
                  <a:gd name="T20" fmla="*/ 21 w 25"/>
                  <a:gd name="T21" fmla="*/ 17 h 25"/>
                  <a:gd name="T22" fmla="*/ 8 w 25"/>
                  <a:gd name="T2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8" y="25"/>
                    </a:moveTo>
                    <a:lnTo>
                      <a:pt x="21" y="17"/>
                    </a:lnTo>
                    <a:lnTo>
                      <a:pt x="25" y="4"/>
                    </a:lnTo>
                    <a:lnTo>
                      <a:pt x="4" y="0"/>
                    </a:lnTo>
                    <a:lnTo>
                      <a:pt x="0" y="13"/>
                    </a:lnTo>
                    <a:lnTo>
                      <a:pt x="12" y="4"/>
                    </a:lnTo>
                    <a:lnTo>
                      <a:pt x="0" y="13"/>
                    </a:lnTo>
                    <a:lnTo>
                      <a:pt x="2" y="21"/>
                    </a:lnTo>
                    <a:lnTo>
                      <a:pt x="8" y="23"/>
                    </a:lnTo>
                    <a:lnTo>
                      <a:pt x="16" y="23"/>
                    </a:lnTo>
                    <a:lnTo>
                      <a:pt x="21" y="17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1" name="Freeform 1359"/>
              <p:cNvSpPr>
                <a:spLocks/>
              </p:cNvSpPr>
              <p:nvPr/>
            </p:nvSpPr>
            <p:spPr bwMode="auto">
              <a:xfrm>
                <a:off x="3132" y="1200"/>
                <a:ext cx="27" cy="25"/>
              </a:xfrm>
              <a:custGeom>
                <a:avLst/>
                <a:gdLst>
                  <a:gd name="T0" fmla="*/ 6 w 27"/>
                  <a:gd name="T1" fmla="*/ 21 h 25"/>
                  <a:gd name="T2" fmla="*/ 6 w 27"/>
                  <a:gd name="T3" fmla="*/ 21 h 25"/>
                  <a:gd name="T4" fmla="*/ 23 w 27"/>
                  <a:gd name="T5" fmla="*/ 25 h 25"/>
                  <a:gd name="T6" fmla="*/ 27 w 27"/>
                  <a:gd name="T7" fmla="*/ 4 h 25"/>
                  <a:gd name="T8" fmla="*/ 10 w 27"/>
                  <a:gd name="T9" fmla="*/ 0 h 25"/>
                  <a:gd name="T10" fmla="*/ 10 w 27"/>
                  <a:gd name="T11" fmla="*/ 0 h 25"/>
                  <a:gd name="T12" fmla="*/ 10 w 27"/>
                  <a:gd name="T13" fmla="*/ 0 h 25"/>
                  <a:gd name="T14" fmla="*/ 2 w 27"/>
                  <a:gd name="T15" fmla="*/ 2 h 25"/>
                  <a:gd name="T16" fmla="*/ 0 w 27"/>
                  <a:gd name="T17" fmla="*/ 8 h 25"/>
                  <a:gd name="T18" fmla="*/ 0 w 27"/>
                  <a:gd name="T19" fmla="*/ 17 h 25"/>
                  <a:gd name="T20" fmla="*/ 6 w 27"/>
                  <a:gd name="T21" fmla="*/ 2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25">
                    <a:moveTo>
                      <a:pt x="6" y="21"/>
                    </a:moveTo>
                    <a:lnTo>
                      <a:pt x="6" y="21"/>
                    </a:lnTo>
                    <a:lnTo>
                      <a:pt x="23" y="25"/>
                    </a:lnTo>
                    <a:lnTo>
                      <a:pt x="27" y="4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2" y="2"/>
                    </a:lnTo>
                    <a:lnTo>
                      <a:pt x="0" y="8"/>
                    </a:lnTo>
                    <a:lnTo>
                      <a:pt x="0" y="17"/>
                    </a:lnTo>
                    <a:lnTo>
                      <a:pt x="6" y="2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2" name="Freeform 1360"/>
              <p:cNvSpPr>
                <a:spLocks/>
              </p:cNvSpPr>
              <p:nvPr/>
            </p:nvSpPr>
            <p:spPr bwMode="auto">
              <a:xfrm>
                <a:off x="3105" y="1196"/>
                <a:ext cx="37" cy="25"/>
              </a:xfrm>
              <a:custGeom>
                <a:avLst/>
                <a:gdLst>
                  <a:gd name="T0" fmla="*/ 0 w 37"/>
                  <a:gd name="T1" fmla="*/ 10 h 25"/>
                  <a:gd name="T2" fmla="*/ 10 w 37"/>
                  <a:gd name="T3" fmla="*/ 21 h 25"/>
                  <a:gd name="T4" fmla="*/ 33 w 37"/>
                  <a:gd name="T5" fmla="*/ 25 h 25"/>
                  <a:gd name="T6" fmla="*/ 37 w 37"/>
                  <a:gd name="T7" fmla="*/ 4 h 25"/>
                  <a:gd name="T8" fmla="*/ 14 w 37"/>
                  <a:gd name="T9" fmla="*/ 0 h 25"/>
                  <a:gd name="T10" fmla="*/ 25 w 37"/>
                  <a:gd name="T11" fmla="*/ 10 h 25"/>
                  <a:gd name="T12" fmla="*/ 14 w 37"/>
                  <a:gd name="T13" fmla="*/ 0 h 25"/>
                  <a:gd name="T14" fmla="*/ 6 w 37"/>
                  <a:gd name="T15" fmla="*/ 2 h 25"/>
                  <a:gd name="T16" fmla="*/ 4 w 37"/>
                  <a:gd name="T17" fmla="*/ 8 h 25"/>
                  <a:gd name="T18" fmla="*/ 4 w 37"/>
                  <a:gd name="T19" fmla="*/ 17 h 25"/>
                  <a:gd name="T20" fmla="*/ 10 w 37"/>
                  <a:gd name="T21" fmla="*/ 21 h 25"/>
                  <a:gd name="T22" fmla="*/ 0 w 37"/>
                  <a:gd name="T23" fmla="*/ 1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" h="25">
                    <a:moveTo>
                      <a:pt x="0" y="10"/>
                    </a:moveTo>
                    <a:lnTo>
                      <a:pt x="10" y="21"/>
                    </a:lnTo>
                    <a:lnTo>
                      <a:pt x="33" y="25"/>
                    </a:lnTo>
                    <a:lnTo>
                      <a:pt x="37" y="4"/>
                    </a:lnTo>
                    <a:lnTo>
                      <a:pt x="14" y="0"/>
                    </a:lnTo>
                    <a:lnTo>
                      <a:pt x="25" y="10"/>
                    </a:lnTo>
                    <a:lnTo>
                      <a:pt x="14" y="0"/>
                    </a:lnTo>
                    <a:lnTo>
                      <a:pt x="6" y="2"/>
                    </a:lnTo>
                    <a:lnTo>
                      <a:pt x="4" y="8"/>
                    </a:lnTo>
                    <a:lnTo>
                      <a:pt x="4" y="17"/>
                    </a:lnTo>
                    <a:lnTo>
                      <a:pt x="10" y="2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3" name="Freeform 1361"/>
              <p:cNvSpPr>
                <a:spLocks/>
              </p:cNvSpPr>
              <p:nvPr/>
            </p:nvSpPr>
            <p:spPr bwMode="auto">
              <a:xfrm>
                <a:off x="3105" y="1160"/>
                <a:ext cx="25" cy="46"/>
              </a:xfrm>
              <a:custGeom>
                <a:avLst/>
                <a:gdLst>
                  <a:gd name="T0" fmla="*/ 10 w 25"/>
                  <a:gd name="T1" fmla="*/ 3 h 46"/>
                  <a:gd name="T2" fmla="*/ 0 w 25"/>
                  <a:gd name="T3" fmla="*/ 13 h 46"/>
                  <a:gd name="T4" fmla="*/ 0 w 25"/>
                  <a:gd name="T5" fmla="*/ 46 h 46"/>
                  <a:gd name="T6" fmla="*/ 25 w 25"/>
                  <a:gd name="T7" fmla="*/ 46 h 46"/>
                  <a:gd name="T8" fmla="*/ 25 w 25"/>
                  <a:gd name="T9" fmla="*/ 13 h 46"/>
                  <a:gd name="T10" fmla="*/ 14 w 25"/>
                  <a:gd name="T11" fmla="*/ 23 h 46"/>
                  <a:gd name="T12" fmla="*/ 25 w 25"/>
                  <a:gd name="T13" fmla="*/ 13 h 46"/>
                  <a:gd name="T14" fmla="*/ 21 w 25"/>
                  <a:gd name="T15" fmla="*/ 3 h 46"/>
                  <a:gd name="T16" fmla="*/ 12 w 25"/>
                  <a:gd name="T17" fmla="*/ 0 h 46"/>
                  <a:gd name="T18" fmla="*/ 4 w 25"/>
                  <a:gd name="T19" fmla="*/ 3 h 46"/>
                  <a:gd name="T20" fmla="*/ 0 w 25"/>
                  <a:gd name="T21" fmla="*/ 13 h 46"/>
                  <a:gd name="T22" fmla="*/ 10 w 25"/>
                  <a:gd name="T23" fmla="*/ 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46">
                    <a:moveTo>
                      <a:pt x="10" y="3"/>
                    </a:moveTo>
                    <a:lnTo>
                      <a:pt x="0" y="13"/>
                    </a:lnTo>
                    <a:lnTo>
                      <a:pt x="0" y="46"/>
                    </a:lnTo>
                    <a:lnTo>
                      <a:pt x="25" y="46"/>
                    </a:lnTo>
                    <a:lnTo>
                      <a:pt x="25" y="13"/>
                    </a:lnTo>
                    <a:lnTo>
                      <a:pt x="14" y="23"/>
                    </a:lnTo>
                    <a:lnTo>
                      <a:pt x="25" y="13"/>
                    </a:lnTo>
                    <a:lnTo>
                      <a:pt x="21" y="3"/>
                    </a:lnTo>
                    <a:lnTo>
                      <a:pt x="12" y="0"/>
                    </a:lnTo>
                    <a:lnTo>
                      <a:pt x="4" y="3"/>
                    </a:lnTo>
                    <a:lnTo>
                      <a:pt x="0" y="13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4" name="Freeform 1362"/>
              <p:cNvSpPr>
                <a:spLocks/>
              </p:cNvSpPr>
              <p:nvPr/>
            </p:nvSpPr>
            <p:spPr bwMode="auto">
              <a:xfrm>
                <a:off x="3115" y="1158"/>
                <a:ext cx="32" cy="25"/>
              </a:xfrm>
              <a:custGeom>
                <a:avLst/>
                <a:gdLst>
                  <a:gd name="T0" fmla="*/ 13 w 32"/>
                  <a:gd name="T1" fmla="*/ 2 h 25"/>
                  <a:gd name="T2" fmla="*/ 19 w 32"/>
                  <a:gd name="T3" fmla="*/ 0 h 25"/>
                  <a:gd name="T4" fmla="*/ 0 w 32"/>
                  <a:gd name="T5" fmla="*/ 5 h 25"/>
                  <a:gd name="T6" fmla="*/ 4 w 32"/>
                  <a:gd name="T7" fmla="*/ 25 h 25"/>
                  <a:gd name="T8" fmla="*/ 23 w 32"/>
                  <a:gd name="T9" fmla="*/ 21 h 25"/>
                  <a:gd name="T10" fmla="*/ 30 w 32"/>
                  <a:gd name="T11" fmla="*/ 19 h 25"/>
                  <a:gd name="T12" fmla="*/ 23 w 32"/>
                  <a:gd name="T13" fmla="*/ 21 h 25"/>
                  <a:gd name="T14" fmla="*/ 30 w 32"/>
                  <a:gd name="T15" fmla="*/ 17 h 25"/>
                  <a:gd name="T16" fmla="*/ 32 w 32"/>
                  <a:gd name="T17" fmla="*/ 9 h 25"/>
                  <a:gd name="T18" fmla="*/ 27 w 32"/>
                  <a:gd name="T19" fmla="*/ 2 h 25"/>
                  <a:gd name="T20" fmla="*/ 19 w 32"/>
                  <a:gd name="T21" fmla="*/ 0 h 25"/>
                  <a:gd name="T22" fmla="*/ 13 w 32"/>
                  <a:gd name="T23" fmla="*/ 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25">
                    <a:moveTo>
                      <a:pt x="13" y="2"/>
                    </a:moveTo>
                    <a:lnTo>
                      <a:pt x="19" y="0"/>
                    </a:lnTo>
                    <a:lnTo>
                      <a:pt x="0" y="5"/>
                    </a:lnTo>
                    <a:lnTo>
                      <a:pt x="4" y="25"/>
                    </a:lnTo>
                    <a:lnTo>
                      <a:pt x="23" y="21"/>
                    </a:lnTo>
                    <a:lnTo>
                      <a:pt x="30" y="19"/>
                    </a:lnTo>
                    <a:lnTo>
                      <a:pt x="23" y="21"/>
                    </a:lnTo>
                    <a:lnTo>
                      <a:pt x="30" y="17"/>
                    </a:lnTo>
                    <a:lnTo>
                      <a:pt x="32" y="9"/>
                    </a:lnTo>
                    <a:lnTo>
                      <a:pt x="27" y="2"/>
                    </a:lnTo>
                    <a:lnTo>
                      <a:pt x="19" y="0"/>
                    </a:lnTo>
                    <a:lnTo>
                      <a:pt x="13" y="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5" name="Freeform 1363"/>
              <p:cNvSpPr>
                <a:spLocks/>
              </p:cNvSpPr>
              <p:nvPr/>
            </p:nvSpPr>
            <p:spPr bwMode="auto">
              <a:xfrm>
                <a:off x="3128" y="1148"/>
                <a:ext cx="29" cy="29"/>
              </a:xfrm>
              <a:custGeom>
                <a:avLst/>
                <a:gdLst>
                  <a:gd name="T0" fmla="*/ 25 w 29"/>
                  <a:gd name="T1" fmla="*/ 21 h 29"/>
                  <a:gd name="T2" fmla="*/ 8 w 29"/>
                  <a:gd name="T3" fmla="*/ 4 h 29"/>
                  <a:gd name="T4" fmla="*/ 0 w 29"/>
                  <a:gd name="T5" fmla="*/ 12 h 29"/>
                  <a:gd name="T6" fmla="*/ 17 w 29"/>
                  <a:gd name="T7" fmla="*/ 29 h 29"/>
                  <a:gd name="T8" fmla="*/ 25 w 29"/>
                  <a:gd name="T9" fmla="*/ 21 h 29"/>
                  <a:gd name="T10" fmla="*/ 8 w 29"/>
                  <a:gd name="T11" fmla="*/ 4 h 29"/>
                  <a:gd name="T12" fmla="*/ 25 w 29"/>
                  <a:gd name="T13" fmla="*/ 21 h 29"/>
                  <a:gd name="T14" fmla="*/ 29 w 29"/>
                  <a:gd name="T15" fmla="*/ 12 h 29"/>
                  <a:gd name="T16" fmla="*/ 25 w 29"/>
                  <a:gd name="T17" fmla="*/ 4 h 29"/>
                  <a:gd name="T18" fmla="*/ 17 w 29"/>
                  <a:gd name="T19" fmla="*/ 0 h 29"/>
                  <a:gd name="T20" fmla="*/ 8 w 29"/>
                  <a:gd name="T21" fmla="*/ 4 h 29"/>
                  <a:gd name="T22" fmla="*/ 25 w 29"/>
                  <a:gd name="T23" fmla="*/ 2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29">
                    <a:moveTo>
                      <a:pt x="25" y="21"/>
                    </a:moveTo>
                    <a:lnTo>
                      <a:pt x="8" y="4"/>
                    </a:lnTo>
                    <a:lnTo>
                      <a:pt x="0" y="12"/>
                    </a:lnTo>
                    <a:lnTo>
                      <a:pt x="17" y="29"/>
                    </a:lnTo>
                    <a:lnTo>
                      <a:pt x="25" y="21"/>
                    </a:lnTo>
                    <a:lnTo>
                      <a:pt x="8" y="4"/>
                    </a:lnTo>
                    <a:lnTo>
                      <a:pt x="25" y="21"/>
                    </a:lnTo>
                    <a:lnTo>
                      <a:pt x="29" y="12"/>
                    </a:lnTo>
                    <a:lnTo>
                      <a:pt x="25" y="4"/>
                    </a:lnTo>
                    <a:lnTo>
                      <a:pt x="17" y="0"/>
                    </a:lnTo>
                    <a:lnTo>
                      <a:pt x="8" y="4"/>
                    </a:lnTo>
                    <a:lnTo>
                      <a:pt x="25" y="2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6" name="Freeform 1364"/>
              <p:cNvSpPr>
                <a:spLocks/>
              </p:cNvSpPr>
              <p:nvPr/>
            </p:nvSpPr>
            <p:spPr bwMode="auto">
              <a:xfrm>
                <a:off x="3128" y="1152"/>
                <a:ext cx="25" cy="25"/>
              </a:xfrm>
              <a:custGeom>
                <a:avLst/>
                <a:gdLst>
                  <a:gd name="T0" fmla="*/ 21 w 25"/>
                  <a:gd name="T1" fmla="*/ 4 h 25"/>
                  <a:gd name="T2" fmla="*/ 21 w 25"/>
                  <a:gd name="T3" fmla="*/ 21 h 25"/>
                  <a:gd name="T4" fmla="*/ 25 w 25"/>
                  <a:gd name="T5" fmla="*/ 17 h 25"/>
                  <a:gd name="T6" fmla="*/ 8 w 25"/>
                  <a:gd name="T7" fmla="*/ 0 h 25"/>
                  <a:gd name="T8" fmla="*/ 4 w 25"/>
                  <a:gd name="T9" fmla="*/ 4 h 25"/>
                  <a:gd name="T10" fmla="*/ 4 w 25"/>
                  <a:gd name="T11" fmla="*/ 21 h 25"/>
                  <a:gd name="T12" fmla="*/ 4 w 25"/>
                  <a:gd name="T13" fmla="*/ 4 h 25"/>
                  <a:gd name="T14" fmla="*/ 0 w 25"/>
                  <a:gd name="T15" fmla="*/ 13 h 25"/>
                  <a:gd name="T16" fmla="*/ 4 w 25"/>
                  <a:gd name="T17" fmla="*/ 21 h 25"/>
                  <a:gd name="T18" fmla="*/ 12 w 25"/>
                  <a:gd name="T19" fmla="*/ 25 h 25"/>
                  <a:gd name="T20" fmla="*/ 21 w 25"/>
                  <a:gd name="T21" fmla="*/ 21 h 25"/>
                  <a:gd name="T22" fmla="*/ 21 w 25"/>
                  <a:gd name="T23" fmla="*/ 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21" y="4"/>
                    </a:moveTo>
                    <a:lnTo>
                      <a:pt x="21" y="21"/>
                    </a:lnTo>
                    <a:lnTo>
                      <a:pt x="25" y="17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4" y="21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2" y="25"/>
                    </a:lnTo>
                    <a:lnTo>
                      <a:pt x="21" y="21"/>
                    </a:lnTo>
                    <a:lnTo>
                      <a:pt x="21" y="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7" name="Freeform 1365"/>
              <p:cNvSpPr>
                <a:spLocks/>
              </p:cNvSpPr>
              <p:nvPr/>
            </p:nvSpPr>
            <p:spPr bwMode="auto">
              <a:xfrm>
                <a:off x="3132" y="1156"/>
                <a:ext cx="25" cy="25"/>
              </a:xfrm>
              <a:custGeom>
                <a:avLst/>
                <a:gdLst>
                  <a:gd name="T0" fmla="*/ 25 w 25"/>
                  <a:gd name="T1" fmla="*/ 13 h 25"/>
                  <a:gd name="T2" fmla="*/ 21 w 25"/>
                  <a:gd name="T3" fmla="*/ 4 h 25"/>
                  <a:gd name="T4" fmla="*/ 17 w 25"/>
                  <a:gd name="T5" fmla="*/ 0 h 25"/>
                  <a:gd name="T6" fmla="*/ 0 w 25"/>
                  <a:gd name="T7" fmla="*/ 17 h 25"/>
                  <a:gd name="T8" fmla="*/ 4 w 25"/>
                  <a:gd name="T9" fmla="*/ 21 h 25"/>
                  <a:gd name="T10" fmla="*/ 0 w 25"/>
                  <a:gd name="T11" fmla="*/ 13 h 25"/>
                  <a:gd name="T12" fmla="*/ 4 w 25"/>
                  <a:gd name="T13" fmla="*/ 21 h 25"/>
                  <a:gd name="T14" fmla="*/ 13 w 25"/>
                  <a:gd name="T15" fmla="*/ 25 h 25"/>
                  <a:gd name="T16" fmla="*/ 21 w 25"/>
                  <a:gd name="T17" fmla="*/ 21 h 25"/>
                  <a:gd name="T18" fmla="*/ 25 w 25"/>
                  <a:gd name="T19" fmla="*/ 13 h 25"/>
                  <a:gd name="T20" fmla="*/ 21 w 25"/>
                  <a:gd name="T21" fmla="*/ 4 h 25"/>
                  <a:gd name="T22" fmla="*/ 25 w 25"/>
                  <a:gd name="T23" fmla="*/ 1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25" y="13"/>
                    </a:moveTo>
                    <a:lnTo>
                      <a:pt x="21" y="4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4" y="21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3" y="25"/>
                    </a:lnTo>
                    <a:lnTo>
                      <a:pt x="21" y="21"/>
                    </a:lnTo>
                    <a:lnTo>
                      <a:pt x="25" y="13"/>
                    </a:lnTo>
                    <a:lnTo>
                      <a:pt x="21" y="4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8" name="Freeform 1366"/>
              <p:cNvSpPr>
                <a:spLocks/>
              </p:cNvSpPr>
              <p:nvPr/>
            </p:nvSpPr>
            <p:spPr bwMode="auto">
              <a:xfrm>
                <a:off x="3132" y="1160"/>
                <a:ext cx="25" cy="26"/>
              </a:xfrm>
              <a:custGeom>
                <a:avLst/>
                <a:gdLst>
                  <a:gd name="T0" fmla="*/ 13 w 25"/>
                  <a:gd name="T1" fmla="*/ 0 h 26"/>
                  <a:gd name="T2" fmla="*/ 25 w 25"/>
                  <a:gd name="T3" fmla="*/ 13 h 26"/>
                  <a:gd name="T4" fmla="*/ 25 w 25"/>
                  <a:gd name="T5" fmla="*/ 9 h 26"/>
                  <a:gd name="T6" fmla="*/ 0 w 25"/>
                  <a:gd name="T7" fmla="*/ 9 h 26"/>
                  <a:gd name="T8" fmla="*/ 0 w 25"/>
                  <a:gd name="T9" fmla="*/ 13 h 26"/>
                  <a:gd name="T10" fmla="*/ 13 w 25"/>
                  <a:gd name="T11" fmla="*/ 26 h 26"/>
                  <a:gd name="T12" fmla="*/ 0 w 25"/>
                  <a:gd name="T13" fmla="*/ 13 h 26"/>
                  <a:gd name="T14" fmla="*/ 4 w 25"/>
                  <a:gd name="T15" fmla="*/ 21 h 26"/>
                  <a:gd name="T16" fmla="*/ 13 w 25"/>
                  <a:gd name="T17" fmla="*/ 26 h 26"/>
                  <a:gd name="T18" fmla="*/ 21 w 25"/>
                  <a:gd name="T19" fmla="*/ 21 h 26"/>
                  <a:gd name="T20" fmla="*/ 25 w 25"/>
                  <a:gd name="T21" fmla="*/ 13 h 26"/>
                  <a:gd name="T22" fmla="*/ 13 w 25"/>
                  <a:gd name="T2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6">
                    <a:moveTo>
                      <a:pt x="13" y="0"/>
                    </a:moveTo>
                    <a:lnTo>
                      <a:pt x="25" y="13"/>
                    </a:lnTo>
                    <a:lnTo>
                      <a:pt x="25" y="9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13" y="26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3" y="26"/>
                    </a:lnTo>
                    <a:lnTo>
                      <a:pt x="21" y="21"/>
                    </a:lnTo>
                    <a:lnTo>
                      <a:pt x="25" y="1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19" name="Freeform 1367"/>
              <p:cNvSpPr>
                <a:spLocks/>
              </p:cNvSpPr>
              <p:nvPr/>
            </p:nvSpPr>
            <p:spPr bwMode="auto">
              <a:xfrm>
                <a:off x="2628" y="987"/>
                <a:ext cx="23" cy="25"/>
              </a:xfrm>
              <a:custGeom>
                <a:avLst/>
                <a:gdLst>
                  <a:gd name="T0" fmla="*/ 0 w 23"/>
                  <a:gd name="T1" fmla="*/ 15 h 25"/>
                  <a:gd name="T2" fmla="*/ 11 w 23"/>
                  <a:gd name="T3" fmla="*/ 0 h 25"/>
                  <a:gd name="T4" fmla="*/ 2 w 23"/>
                  <a:gd name="T5" fmla="*/ 0 h 25"/>
                  <a:gd name="T6" fmla="*/ 2 w 23"/>
                  <a:gd name="T7" fmla="*/ 25 h 25"/>
                  <a:gd name="T8" fmla="*/ 11 w 23"/>
                  <a:gd name="T9" fmla="*/ 25 h 25"/>
                  <a:gd name="T10" fmla="*/ 21 w 23"/>
                  <a:gd name="T11" fmla="*/ 11 h 25"/>
                  <a:gd name="T12" fmla="*/ 11 w 23"/>
                  <a:gd name="T13" fmla="*/ 25 h 25"/>
                  <a:gd name="T14" fmla="*/ 21 w 23"/>
                  <a:gd name="T15" fmla="*/ 21 h 25"/>
                  <a:gd name="T16" fmla="*/ 23 w 23"/>
                  <a:gd name="T17" fmla="*/ 13 h 25"/>
                  <a:gd name="T18" fmla="*/ 21 w 23"/>
                  <a:gd name="T19" fmla="*/ 4 h 25"/>
                  <a:gd name="T20" fmla="*/ 11 w 23"/>
                  <a:gd name="T21" fmla="*/ 0 h 25"/>
                  <a:gd name="T22" fmla="*/ 0 w 23"/>
                  <a:gd name="T23" fmla="*/ 1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25">
                    <a:moveTo>
                      <a:pt x="0" y="15"/>
                    </a:moveTo>
                    <a:lnTo>
                      <a:pt x="11" y="0"/>
                    </a:lnTo>
                    <a:lnTo>
                      <a:pt x="2" y="0"/>
                    </a:lnTo>
                    <a:lnTo>
                      <a:pt x="2" y="25"/>
                    </a:lnTo>
                    <a:lnTo>
                      <a:pt x="11" y="25"/>
                    </a:lnTo>
                    <a:lnTo>
                      <a:pt x="21" y="11"/>
                    </a:lnTo>
                    <a:lnTo>
                      <a:pt x="11" y="25"/>
                    </a:lnTo>
                    <a:lnTo>
                      <a:pt x="21" y="21"/>
                    </a:lnTo>
                    <a:lnTo>
                      <a:pt x="23" y="13"/>
                    </a:lnTo>
                    <a:lnTo>
                      <a:pt x="21" y="4"/>
                    </a:lnTo>
                    <a:lnTo>
                      <a:pt x="11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0" name="Freeform 1368"/>
              <p:cNvSpPr>
                <a:spLocks/>
              </p:cNvSpPr>
              <p:nvPr/>
            </p:nvSpPr>
            <p:spPr bwMode="auto">
              <a:xfrm>
                <a:off x="2624" y="977"/>
                <a:ext cx="25" cy="25"/>
              </a:xfrm>
              <a:custGeom>
                <a:avLst/>
                <a:gdLst>
                  <a:gd name="T0" fmla="*/ 2 w 25"/>
                  <a:gd name="T1" fmla="*/ 17 h 25"/>
                  <a:gd name="T2" fmla="*/ 0 w 25"/>
                  <a:gd name="T3" fmla="*/ 12 h 25"/>
                  <a:gd name="T4" fmla="*/ 4 w 25"/>
                  <a:gd name="T5" fmla="*/ 25 h 25"/>
                  <a:gd name="T6" fmla="*/ 25 w 25"/>
                  <a:gd name="T7" fmla="*/ 21 h 25"/>
                  <a:gd name="T8" fmla="*/ 21 w 25"/>
                  <a:gd name="T9" fmla="*/ 8 h 25"/>
                  <a:gd name="T10" fmla="*/ 19 w 25"/>
                  <a:gd name="T11" fmla="*/ 4 h 25"/>
                  <a:gd name="T12" fmla="*/ 21 w 25"/>
                  <a:gd name="T13" fmla="*/ 8 h 25"/>
                  <a:gd name="T14" fmla="*/ 17 w 25"/>
                  <a:gd name="T15" fmla="*/ 2 h 25"/>
                  <a:gd name="T16" fmla="*/ 8 w 25"/>
                  <a:gd name="T17" fmla="*/ 0 h 25"/>
                  <a:gd name="T18" fmla="*/ 2 w 25"/>
                  <a:gd name="T19" fmla="*/ 4 h 25"/>
                  <a:gd name="T20" fmla="*/ 0 w 25"/>
                  <a:gd name="T21" fmla="*/ 12 h 25"/>
                  <a:gd name="T22" fmla="*/ 2 w 25"/>
                  <a:gd name="T23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2" y="17"/>
                    </a:moveTo>
                    <a:lnTo>
                      <a:pt x="0" y="12"/>
                    </a:lnTo>
                    <a:lnTo>
                      <a:pt x="4" y="25"/>
                    </a:lnTo>
                    <a:lnTo>
                      <a:pt x="25" y="21"/>
                    </a:lnTo>
                    <a:lnTo>
                      <a:pt x="21" y="8"/>
                    </a:lnTo>
                    <a:lnTo>
                      <a:pt x="19" y="4"/>
                    </a:lnTo>
                    <a:lnTo>
                      <a:pt x="21" y="8"/>
                    </a:lnTo>
                    <a:lnTo>
                      <a:pt x="17" y="2"/>
                    </a:lnTo>
                    <a:lnTo>
                      <a:pt x="8" y="0"/>
                    </a:lnTo>
                    <a:lnTo>
                      <a:pt x="2" y="4"/>
                    </a:lnTo>
                    <a:lnTo>
                      <a:pt x="0" y="12"/>
                    </a:ln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1" name="Freeform 1369"/>
              <p:cNvSpPr>
                <a:spLocks/>
              </p:cNvSpPr>
              <p:nvPr/>
            </p:nvSpPr>
            <p:spPr bwMode="auto">
              <a:xfrm>
                <a:off x="2614" y="966"/>
                <a:ext cx="29" cy="28"/>
              </a:xfrm>
              <a:custGeom>
                <a:avLst/>
                <a:gdLst>
                  <a:gd name="T0" fmla="*/ 0 w 29"/>
                  <a:gd name="T1" fmla="*/ 11 h 28"/>
                  <a:gd name="T2" fmla="*/ 4 w 29"/>
                  <a:gd name="T3" fmla="*/ 17 h 28"/>
                  <a:gd name="T4" fmla="*/ 12 w 29"/>
                  <a:gd name="T5" fmla="*/ 28 h 28"/>
                  <a:gd name="T6" fmla="*/ 29 w 29"/>
                  <a:gd name="T7" fmla="*/ 15 h 28"/>
                  <a:gd name="T8" fmla="*/ 21 w 29"/>
                  <a:gd name="T9" fmla="*/ 5 h 28"/>
                  <a:gd name="T10" fmla="*/ 25 w 29"/>
                  <a:gd name="T11" fmla="*/ 11 h 28"/>
                  <a:gd name="T12" fmla="*/ 21 w 29"/>
                  <a:gd name="T13" fmla="*/ 5 h 28"/>
                  <a:gd name="T14" fmla="*/ 14 w 29"/>
                  <a:gd name="T15" fmla="*/ 0 h 28"/>
                  <a:gd name="T16" fmla="*/ 6 w 29"/>
                  <a:gd name="T17" fmla="*/ 3 h 28"/>
                  <a:gd name="T18" fmla="*/ 2 w 29"/>
                  <a:gd name="T19" fmla="*/ 9 h 28"/>
                  <a:gd name="T20" fmla="*/ 4 w 29"/>
                  <a:gd name="T21" fmla="*/ 17 h 28"/>
                  <a:gd name="T22" fmla="*/ 0 w 29"/>
                  <a:gd name="T23" fmla="*/ 1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28">
                    <a:moveTo>
                      <a:pt x="0" y="11"/>
                    </a:moveTo>
                    <a:lnTo>
                      <a:pt x="4" y="17"/>
                    </a:lnTo>
                    <a:lnTo>
                      <a:pt x="12" y="28"/>
                    </a:lnTo>
                    <a:lnTo>
                      <a:pt x="29" y="15"/>
                    </a:lnTo>
                    <a:lnTo>
                      <a:pt x="21" y="5"/>
                    </a:lnTo>
                    <a:lnTo>
                      <a:pt x="25" y="11"/>
                    </a:lnTo>
                    <a:lnTo>
                      <a:pt x="21" y="5"/>
                    </a:lnTo>
                    <a:lnTo>
                      <a:pt x="14" y="0"/>
                    </a:lnTo>
                    <a:lnTo>
                      <a:pt x="6" y="3"/>
                    </a:lnTo>
                    <a:lnTo>
                      <a:pt x="2" y="9"/>
                    </a:lnTo>
                    <a:lnTo>
                      <a:pt x="4" y="1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2" name="Freeform 1370"/>
              <p:cNvSpPr>
                <a:spLocks/>
              </p:cNvSpPr>
              <p:nvPr/>
            </p:nvSpPr>
            <p:spPr bwMode="auto">
              <a:xfrm>
                <a:off x="2614" y="948"/>
                <a:ext cx="25" cy="29"/>
              </a:xfrm>
              <a:custGeom>
                <a:avLst/>
                <a:gdLst>
                  <a:gd name="T0" fmla="*/ 18 w 25"/>
                  <a:gd name="T1" fmla="*/ 21 h 29"/>
                  <a:gd name="T2" fmla="*/ 0 w 25"/>
                  <a:gd name="T3" fmla="*/ 12 h 29"/>
                  <a:gd name="T4" fmla="*/ 0 w 25"/>
                  <a:gd name="T5" fmla="*/ 29 h 29"/>
                  <a:gd name="T6" fmla="*/ 25 w 25"/>
                  <a:gd name="T7" fmla="*/ 29 h 29"/>
                  <a:gd name="T8" fmla="*/ 25 w 25"/>
                  <a:gd name="T9" fmla="*/ 12 h 29"/>
                  <a:gd name="T10" fmla="*/ 6 w 25"/>
                  <a:gd name="T11" fmla="*/ 4 h 29"/>
                  <a:gd name="T12" fmla="*/ 25 w 25"/>
                  <a:gd name="T13" fmla="*/ 12 h 29"/>
                  <a:gd name="T14" fmla="*/ 21 w 25"/>
                  <a:gd name="T15" fmla="*/ 2 h 29"/>
                  <a:gd name="T16" fmla="*/ 12 w 25"/>
                  <a:gd name="T17" fmla="*/ 0 h 29"/>
                  <a:gd name="T18" fmla="*/ 4 w 25"/>
                  <a:gd name="T19" fmla="*/ 2 h 29"/>
                  <a:gd name="T20" fmla="*/ 0 w 25"/>
                  <a:gd name="T21" fmla="*/ 12 h 29"/>
                  <a:gd name="T22" fmla="*/ 18 w 25"/>
                  <a:gd name="T23" fmla="*/ 2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9">
                    <a:moveTo>
                      <a:pt x="18" y="21"/>
                    </a:moveTo>
                    <a:lnTo>
                      <a:pt x="0" y="12"/>
                    </a:lnTo>
                    <a:lnTo>
                      <a:pt x="0" y="29"/>
                    </a:lnTo>
                    <a:lnTo>
                      <a:pt x="25" y="29"/>
                    </a:lnTo>
                    <a:lnTo>
                      <a:pt x="25" y="12"/>
                    </a:lnTo>
                    <a:lnTo>
                      <a:pt x="6" y="4"/>
                    </a:lnTo>
                    <a:lnTo>
                      <a:pt x="25" y="12"/>
                    </a:lnTo>
                    <a:lnTo>
                      <a:pt x="21" y="2"/>
                    </a:lnTo>
                    <a:lnTo>
                      <a:pt x="12" y="0"/>
                    </a:lnTo>
                    <a:lnTo>
                      <a:pt x="4" y="2"/>
                    </a:lnTo>
                    <a:lnTo>
                      <a:pt x="0" y="12"/>
                    </a:lnTo>
                    <a:lnTo>
                      <a:pt x="18" y="2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3" name="Freeform 1371"/>
              <p:cNvSpPr>
                <a:spLocks/>
              </p:cNvSpPr>
              <p:nvPr/>
            </p:nvSpPr>
            <p:spPr bwMode="auto">
              <a:xfrm>
                <a:off x="2595" y="952"/>
                <a:ext cx="37" cy="31"/>
              </a:xfrm>
              <a:custGeom>
                <a:avLst/>
                <a:gdLst>
                  <a:gd name="T0" fmla="*/ 25 w 37"/>
                  <a:gd name="T1" fmla="*/ 21 h 31"/>
                  <a:gd name="T2" fmla="*/ 19 w 37"/>
                  <a:gd name="T3" fmla="*/ 29 h 31"/>
                  <a:gd name="T4" fmla="*/ 37 w 37"/>
                  <a:gd name="T5" fmla="*/ 17 h 31"/>
                  <a:gd name="T6" fmla="*/ 25 w 37"/>
                  <a:gd name="T7" fmla="*/ 0 h 31"/>
                  <a:gd name="T8" fmla="*/ 6 w 37"/>
                  <a:gd name="T9" fmla="*/ 12 h 31"/>
                  <a:gd name="T10" fmla="*/ 0 w 37"/>
                  <a:gd name="T11" fmla="*/ 21 h 31"/>
                  <a:gd name="T12" fmla="*/ 6 w 37"/>
                  <a:gd name="T13" fmla="*/ 12 h 31"/>
                  <a:gd name="T14" fmla="*/ 2 w 37"/>
                  <a:gd name="T15" fmla="*/ 19 h 31"/>
                  <a:gd name="T16" fmla="*/ 4 w 37"/>
                  <a:gd name="T17" fmla="*/ 27 h 31"/>
                  <a:gd name="T18" fmla="*/ 10 w 37"/>
                  <a:gd name="T19" fmla="*/ 31 h 31"/>
                  <a:gd name="T20" fmla="*/ 19 w 37"/>
                  <a:gd name="T21" fmla="*/ 29 h 31"/>
                  <a:gd name="T22" fmla="*/ 25 w 37"/>
                  <a:gd name="T23" fmla="*/ 2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" h="31">
                    <a:moveTo>
                      <a:pt x="25" y="21"/>
                    </a:moveTo>
                    <a:lnTo>
                      <a:pt x="19" y="29"/>
                    </a:lnTo>
                    <a:lnTo>
                      <a:pt x="37" y="17"/>
                    </a:lnTo>
                    <a:lnTo>
                      <a:pt x="25" y="0"/>
                    </a:lnTo>
                    <a:lnTo>
                      <a:pt x="6" y="12"/>
                    </a:lnTo>
                    <a:lnTo>
                      <a:pt x="0" y="21"/>
                    </a:lnTo>
                    <a:lnTo>
                      <a:pt x="6" y="12"/>
                    </a:lnTo>
                    <a:lnTo>
                      <a:pt x="2" y="19"/>
                    </a:lnTo>
                    <a:lnTo>
                      <a:pt x="4" y="27"/>
                    </a:lnTo>
                    <a:lnTo>
                      <a:pt x="10" y="31"/>
                    </a:lnTo>
                    <a:lnTo>
                      <a:pt x="19" y="29"/>
                    </a:lnTo>
                    <a:lnTo>
                      <a:pt x="25" y="2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4" name="Freeform 1372"/>
              <p:cNvSpPr>
                <a:spLocks/>
              </p:cNvSpPr>
              <p:nvPr/>
            </p:nvSpPr>
            <p:spPr bwMode="auto">
              <a:xfrm>
                <a:off x="2595" y="973"/>
                <a:ext cx="25" cy="31"/>
              </a:xfrm>
              <a:custGeom>
                <a:avLst/>
                <a:gdLst>
                  <a:gd name="T0" fmla="*/ 4 w 25"/>
                  <a:gd name="T1" fmla="*/ 27 h 31"/>
                  <a:gd name="T2" fmla="*/ 25 w 25"/>
                  <a:gd name="T3" fmla="*/ 18 h 31"/>
                  <a:gd name="T4" fmla="*/ 25 w 25"/>
                  <a:gd name="T5" fmla="*/ 0 h 31"/>
                  <a:gd name="T6" fmla="*/ 0 w 25"/>
                  <a:gd name="T7" fmla="*/ 0 h 31"/>
                  <a:gd name="T8" fmla="*/ 0 w 25"/>
                  <a:gd name="T9" fmla="*/ 18 h 31"/>
                  <a:gd name="T10" fmla="*/ 21 w 25"/>
                  <a:gd name="T11" fmla="*/ 10 h 31"/>
                  <a:gd name="T12" fmla="*/ 0 w 25"/>
                  <a:gd name="T13" fmla="*/ 18 h 31"/>
                  <a:gd name="T14" fmla="*/ 4 w 25"/>
                  <a:gd name="T15" fmla="*/ 27 h 31"/>
                  <a:gd name="T16" fmla="*/ 12 w 25"/>
                  <a:gd name="T17" fmla="*/ 31 h 31"/>
                  <a:gd name="T18" fmla="*/ 21 w 25"/>
                  <a:gd name="T19" fmla="*/ 27 h 31"/>
                  <a:gd name="T20" fmla="*/ 25 w 25"/>
                  <a:gd name="T21" fmla="*/ 18 h 31"/>
                  <a:gd name="T22" fmla="*/ 4 w 25"/>
                  <a:gd name="T23" fmla="*/ 2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31">
                    <a:moveTo>
                      <a:pt x="4" y="27"/>
                    </a:moveTo>
                    <a:lnTo>
                      <a:pt x="25" y="18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21" y="10"/>
                    </a:lnTo>
                    <a:lnTo>
                      <a:pt x="0" y="18"/>
                    </a:lnTo>
                    <a:lnTo>
                      <a:pt x="4" y="27"/>
                    </a:lnTo>
                    <a:lnTo>
                      <a:pt x="12" y="31"/>
                    </a:lnTo>
                    <a:lnTo>
                      <a:pt x="21" y="27"/>
                    </a:lnTo>
                    <a:lnTo>
                      <a:pt x="25" y="18"/>
                    </a:lnTo>
                    <a:lnTo>
                      <a:pt x="4" y="27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5" name="Freeform 1373"/>
              <p:cNvSpPr>
                <a:spLocks/>
              </p:cNvSpPr>
              <p:nvPr/>
            </p:nvSpPr>
            <p:spPr bwMode="auto">
              <a:xfrm>
                <a:off x="2591" y="975"/>
                <a:ext cx="25" cy="25"/>
              </a:xfrm>
              <a:custGeom>
                <a:avLst/>
                <a:gdLst>
                  <a:gd name="T0" fmla="*/ 23 w 25"/>
                  <a:gd name="T1" fmla="*/ 14 h 25"/>
                  <a:gd name="T2" fmla="*/ 4 w 25"/>
                  <a:gd name="T3" fmla="*/ 21 h 25"/>
                  <a:gd name="T4" fmla="*/ 8 w 25"/>
                  <a:gd name="T5" fmla="*/ 25 h 25"/>
                  <a:gd name="T6" fmla="*/ 25 w 25"/>
                  <a:gd name="T7" fmla="*/ 8 h 25"/>
                  <a:gd name="T8" fmla="*/ 21 w 25"/>
                  <a:gd name="T9" fmla="*/ 4 h 25"/>
                  <a:gd name="T10" fmla="*/ 2 w 25"/>
                  <a:gd name="T11" fmla="*/ 10 h 25"/>
                  <a:gd name="T12" fmla="*/ 21 w 25"/>
                  <a:gd name="T13" fmla="*/ 4 h 25"/>
                  <a:gd name="T14" fmla="*/ 12 w 25"/>
                  <a:gd name="T15" fmla="*/ 0 h 25"/>
                  <a:gd name="T16" fmla="*/ 4 w 25"/>
                  <a:gd name="T17" fmla="*/ 4 h 25"/>
                  <a:gd name="T18" fmla="*/ 0 w 25"/>
                  <a:gd name="T19" fmla="*/ 12 h 25"/>
                  <a:gd name="T20" fmla="*/ 4 w 25"/>
                  <a:gd name="T21" fmla="*/ 21 h 25"/>
                  <a:gd name="T22" fmla="*/ 23 w 25"/>
                  <a:gd name="T23" fmla="*/ 1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23" y="14"/>
                    </a:moveTo>
                    <a:lnTo>
                      <a:pt x="4" y="21"/>
                    </a:lnTo>
                    <a:lnTo>
                      <a:pt x="8" y="25"/>
                    </a:lnTo>
                    <a:lnTo>
                      <a:pt x="25" y="8"/>
                    </a:lnTo>
                    <a:lnTo>
                      <a:pt x="21" y="4"/>
                    </a:lnTo>
                    <a:lnTo>
                      <a:pt x="2" y="10"/>
                    </a:lnTo>
                    <a:lnTo>
                      <a:pt x="21" y="4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0" y="12"/>
                    </a:lnTo>
                    <a:lnTo>
                      <a:pt x="4" y="21"/>
                    </a:lnTo>
                    <a:lnTo>
                      <a:pt x="23" y="1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6" name="Freeform 1374"/>
              <p:cNvSpPr>
                <a:spLocks/>
              </p:cNvSpPr>
              <p:nvPr/>
            </p:nvSpPr>
            <p:spPr bwMode="auto">
              <a:xfrm>
                <a:off x="2589" y="985"/>
                <a:ext cx="25" cy="25"/>
              </a:xfrm>
              <a:custGeom>
                <a:avLst/>
                <a:gdLst>
                  <a:gd name="T0" fmla="*/ 8 w 25"/>
                  <a:gd name="T1" fmla="*/ 4 h 25"/>
                  <a:gd name="T2" fmla="*/ 20 w 25"/>
                  <a:gd name="T3" fmla="*/ 17 h 25"/>
                  <a:gd name="T4" fmla="*/ 25 w 25"/>
                  <a:gd name="T5" fmla="*/ 4 h 25"/>
                  <a:gd name="T6" fmla="*/ 4 w 25"/>
                  <a:gd name="T7" fmla="*/ 0 h 25"/>
                  <a:gd name="T8" fmla="*/ 0 w 25"/>
                  <a:gd name="T9" fmla="*/ 13 h 25"/>
                  <a:gd name="T10" fmla="*/ 12 w 25"/>
                  <a:gd name="T11" fmla="*/ 25 h 25"/>
                  <a:gd name="T12" fmla="*/ 0 w 25"/>
                  <a:gd name="T13" fmla="*/ 13 h 25"/>
                  <a:gd name="T14" fmla="*/ 2 w 25"/>
                  <a:gd name="T15" fmla="*/ 21 h 25"/>
                  <a:gd name="T16" fmla="*/ 8 w 25"/>
                  <a:gd name="T17" fmla="*/ 23 h 25"/>
                  <a:gd name="T18" fmla="*/ 16 w 25"/>
                  <a:gd name="T19" fmla="*/ 23 h 25"/>
                  <a:gd name="T20" fmla="*/ 20 w 25"/>
                  <a:gd name="T21" fmla="*/ 17 h 25"/>
                  <a:gd name="T22" fmla="*/ 8 w 25"/>
                  <a:gd name="T23" fmla="*/ 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8" y="4"/>
                    </a:moveTo>
                    <a:lnTo>
                      <a:pt x="20" y="17"/>
                    </a:lnTo>
                    <a:lnTo>
                      <a:pt x="25" y="4"/>
                    </a:lnTo>
                    <a:lnTo>
                      <a:pt x="4" y="0"/>
                    </a:lnTo>
                    <a:lnTo>
                      <a:pt x="0" y="13"/>
                    </a:lnTo>
                    <a:lnTo>
                      <a:pt x="12" y="25"/>
                    </a:lnTo>
                    <a:lnTo>
                      <a:pt x="0" y="13"/>
                    </a:lnTo>
                    <a:lnTo>
                      <a:pt x="2" y="21"/>
                    </a:lnTo>
                    <a:lnTo>
                      <a:pt x="8" y="23"/>
                    </a:lnTo>
                    <a:lnTo>
                      <a:pt x="16" y="23"/>
                    </a:lnTo>
                    <a:lnTo>
                      <a:pt x="20" y="17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7" name="Freeform 1375"/>
              <p:cNvSpPr>
                <a:spLocks/>
              </p:cNvSpPr>
              <p:nvPr/>
            </p:nvSpPr>
            <p:spPr bwMode="auto">
              <a:xfrm>
                <a:off x="2597" y="985"/>
                <a:ext cx="35" cy="25"/>
              </a:xfrm>
              <a:custGeom>
                <a:avLst/>
                <a:gdLst>
                  <a:gd name="T0" fmla="*/ 29 w 35"/>
                  <a:gd name="T1" fmla="*/ 0 h 25"/>
                  <a:gd name="T2" fmla="*/ 23 w 35"/>
                  <a:gd name="T3" fmla="*/ 0 h 25"/>
                  <a:gd name="T4" fmla="*/ 0 w 35"/>
                  <a:gd name="T5" fmla="*/ 4 h 25"/>
                  <a:gd name="T6" fmla="*/ 4 w 35"/>
                  <a:gd name="T7" fmla="*/ 25 h 25"/>
                  <a:gd name="T8" fmla="*/ 27 w 35"/>
                  <a:gd name="T9" fmla="*/ 21 h 25"/>
                  <a:gd name="T10" fmla="*/ 21 w 35"/>
                  <a:gd name="T11" fmla="*/ 21 h 25"/>
                  <a:gd name="T12" fmla="*/ 27 w 35"/>
                  <a:gd name="T13" fmla="*/ 21 h 25"/>
                  <a:gd name="T14" fmla="*/ 33 w 35"/>
                  <a:gd name="T15" fmla="*/ 17 h 25"/>
                  <a:gd name="T16" fmla="*/ 35 w 35"/>
                  <a:gd name="T17" fmla="*/ 9 h 25"/>
                  <a:gd name="T18" fmla="*/ 31 w 35"/>
                  <a:gd name="T19" fmla="*/ 2 h 25"/>
                  <a:gd name="T20" fmla="*/ 23 w 35"/>
                  <a:gd name="T21" fmla="*/ 0 h 25"/>
                  <a:gd name="T22" fmla="*/ 29 w 35"/>
                  <a:gd name="T2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" h="25">
                    <a:moveTo>
                      <a:pt x="29" y="0"/>
                    </a:moveTo>
                    <a:lnTo>
                      <a:pt x="23" y="0"/>
                    </a:lnTo>
                    <a:lnTo>
                      <a:pt x="0" y="4"/>
                    </a:lnTo>
                    <a:lnTo>
                      <a:pt x="4" y="25"/>
                    </a:lnTo>
                    <a:lnTo>
                      <a:pt x="27" y="21"/>
                    </a:lnTo>
                    <a:lnTo>
                      <a:pt x="21" y="21"/>
                    </a:lnTo>
                    <a:lnTo>
                      <a:pt x="27" y="21"/>
                    </a:lnTo>
                    <a:lnTo>
                      <a:pt x="33" y="17"/>
                    </a:lnTo>
                    <a:lnTo>
                      <a:pt x="35" y="9"/>
                    </a:lnTo>
                    <a:lnTo>
                      <a:pt x="31" y="2"/>
                    </a:lnTo>
                    <a:lnTo>
                      <a:pt x="23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8" name="Freeform 1376"/>
              <p:cNvSpPr>
                <a:spLocks/>
              </p:cNvSpPr>
              <p:nvPr/>
            </p:nvSpPr>
            <p:spPr bwMode="auto">
              <a:xfrm>
                <a:off x="2618" y="985"/>
                <a:ext cx="23" cy="27"/>
              </a:xfrm>
              <a:custGeom>
                <a:avLst/>
                <a:gdLst>
                  <a:gd name="T0" fmla="*/ 12 w 23"/>
                  <a:gd name="T1" fmla="*/ 2 h 27"/>
                  <a:gd name="T2" fmla="*/ 17 w 23"/>
                  <a:gd name="T3" fmla="*/ 4 h 27"/>
                  <a:gd name="T4" fmla="*/ 8 w 23"/>
                  <a:gd name="T5" fmla="*/ 0 h 27"/>
                  <a:gd name="T6" fmla="*/ 0 w 23"/>
                  <a:gd name="T7" fmla="*/ 21 h 27"/>
                  <a:gd name="T8" fmla="*/ 8 w 23"/>
                  <a:gd name="T9" fmla="*/ 25 h 27"/>
                  <a:gd name="T10" fmla="*/ 12 w 23"/>
                  <a:gd name="T11" fmla="*/ 27 h 27"/>
                  <a:gd name="T12" fmla="*/ 8 w 23"/>
                  <a:gd name="T13" fmla="*/ 25 h 27"/>
                  <a:gd name="T14" fmla="*/ 17 w 23"/>
                  <a:gd name="T15" fmla="*/ 25 h 27"/>
                  <a:gd name="T16" fmla="*/ 23 w 23"/>
                  <a:gd name="T17" fmla="*/ 17 h 27"/>
                  <a:gd name="T18" fmla="*/ 23 w 23"/>
                  <a:gd name="T19" fmla="*/ 11 h 27"/>
                  <a:gd name="T20" fmla="*/ 17 w 23"/>
                  <a:gd name="T21" fmla="*/ 4 h 27"/>
                  <a:gd name="T22" fmla="*/ 12 w 23"/>
                  <a:gd name="T23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27">
                    <a:moveTo>
                      <a:pt x="12" y="2"/>
                    </a:moveTo>
                    <a:lnTo>
                      <a:pt x="17" y="4"/>
                    </a:lnTo>
                    <a:lnTo>
                      <a:pt x="8" y="0"/>
                    </a:lnTo>
                    <a:lnTo>
                      <a:pt x="0" y="21"/>
                    </a:lnTo>
                    <a:lnTo>
                      <a:pt x="8" y="25"/>
                    </a:lnTo>
                    <a:lnTo>
                      <a:pt x="12" y="27"/>
                    </a:lnTo>
                    <a:lnTo>
                      <a:pt x="8" y="25"/>
                    </a:lnTo>
                    <a:lnTo>
                      <a:pt x="17" y="25"/>
                    </a:lnTo>
                    <a:lnTo>
                      <a:pt x="23" y="17"/>
                    </a:lnTo>
                    <a:lnTo>
                      <a:pt x="23" y="11"/>
                    </a:lnTo>
                    <a:lnTo>
                      <a:pt x="17" y="4"/>
                    </a:ln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29" name="Freeform 1377"/>
              <p:cNvSpPr>
                <a:spLocks/>
              </p:cNvSpPr>
              <p:nvPr/>
            </p:nvSpPr>
            <p:spPr bwMode="auto">
              <a:xfrm>
                <a:off x="3053" y="989"/>
                <a:ext cx="35" cy="30"/>
              </a:xfrm>
              <a:custGeom>
                <a:avLst/>
                <a:gdLst>
                  <a:gd name="T0" fmla="*/ 31 w 35"/>
                  <a:gd name="T1" fmla="*/ 19 h 30"/>
                  <a:gd name="T2" fmla="*/ 20 w 35"/>
                  <a:gd name="T3" fmla="*/ 0 h 30"/>
                  <a:gd name="T4" fmla="*/ 0 w 35"/>
                  <a:gd name="T5" fmla="*/ 9 h 30"/>
                  <a:gd name="T6" fmla="*/ 8 w 35"/>
                  <a:gd name="T7" fmla="*/ 30 h 30"/>
                  <a:gd name="T8" fmla="*/ 29 w 35"/>
                  <a:gd name="T9" fmla="*/ 21 h 30"/>
                  <a:gd name="T10" fmla="*/ 18 w 35"/>
                  <a:gd name="T11" fmla="*/ 2 h 30"/>
                  <a:gd name="T12" fmla="*/ 29 w 35"/>
                  <a:gd name="T13" fmla="*/ 21 h 30"/>
                  <a:gd name="T14" fmla="*/ 35 w 35"/>
                  <a:gd name="T15" fmla="*/ 15 h 30"/>
                  <a:gd name="T16" fmla="*/ 35 w 35"/>
                  <a:gd name="T17" fmla="*/ 7 h 30"/>
                  <a:gd name="T18" fmla="*/ 29 w 35"/>
                  <a:gd name="T19" fmla="*/ 0 h 30"/>
                  <a:gd name="T20" fmla="*/ 20 w 35"/>
                  <a:gd name="T21" fmla="*/ 0 h 30"/>
                  <a:gd name="T22" fmla="*/ 31 w 35"/>
                  <a:gd name="T23" fmla="*/ 1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" h="30">
                    <a:moveTo>
                      <a:pt x="31" y="19"/>
                    </a:moveTo>
                    <a:lnTo>
                      <a:pt x="20" y="0"/>
                    </a:lnTo>
                    <a:lnTo>
                      <a:pt x="0" y="9"/>
                    </a:lnTo>
                    <a:lnTo>
                      <a:pt x="8" y="30"/>
                    </a:lnTo>
                    <a:lnTo>
                      <a:pt x="29" y="21"/>
                    </a:lnTo>
                    <a:lnTo>
                      <a:pt x="18" y="2"/>
                    </a:lnTo>
                    <a:lnTo>
                      <a:pt x="29" y="21"/>
                    </a:lnTo>
                    <a:lnTo>
                      <a:pt x="35" y="15"/>
                    </a:lnTo>
                    <a:lnTo>
                      <a:pt x="35" y="7"/>
                    </a:lnTo>
                    <a:lnTo>
                      <a:pt x="29" y="0"/>
                    </a:lnTo>
                    <a:lnTo>
                      <a:pt x="20" y="0"/>
                    </a:lnTo>
                    <a:lnTo>
                      <a:pt x="31" y="1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0" name="Freeform 1378"/>
              <p:cNvSpPr>
                <a:spLocks/>
              </p:cNvSpPr>
              <p:nvPr/>
            </p:nvSpPr>
            <p:spPr bwMode="auto">
              <a:xfrm>
                <a:off x="3036" y="991"/>
                <a:ext cx="48" cy="40"/>
              </a:xfrm>
              <a:custGeom>
                <a:avLst/>
                <a:gdLst>
                  <a:gd name="T0" fmla="*/ 0 w 48"/>
                  <a:gd name="T1" fmla="*/ 30 h 40"/>
                  <a:gd name="T2" fmla="*/ 19 w 48"/>
                  <a:gd name="T3" fmla="*/ 38 h 40"/>
                  <a:gd name="T4" fmla="*/ 48 w 48"/>
                  <a:gd name="T5" fmla="*/ 17 h 40"/>
                  <a:gd name="T6" fmla="*/ 35 w 48"/>
                  <a:gd name="T7" fmla="*/ 0 h 40"/>
                  <a:gd name="T8" fmla="*/ 6 w 48"/>
                  <a:gd name="T9" fmla="*/ 21 h 40"/>
                  <a:gd name="T10" fmla="*/ 25 w 48"/>
                  <a:gd name="T11" fmla="*/ 30 h 40"/>
                  <a:gd name="T12" fmla="*/ 6 w 48"/>
                  <a:gd name="T13" fmla="*/ 21 h 40"/>
                  <a:gd name="T14" fmla="*/ 2 w 48"/>
                  <a:gd name="T15" fmla="*/ 28 h 40"/>
                  <a:gd name="T16" fmla="*/ 4 w 48"/>
                  <a:gd name="T17" fmla="*/ 36 h 40"/>
                  <a:gd name="T18" fmla="*/ 10 w 48"/>
                  <a:gd name="T19" fmla="*/ 40 h 40"/>
                  <a:gd name="T20" fmla="*/ 19 w 48"/>
                  <a:gd name="T21" fmla="*/ 38 h 40"/>
                  <a:gd name="T22" fmla="*/ 0 w 48"/>
                  <a:gd name="T23" fmla="*/ 3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40">
                    <a:moveTo>
                      <a:pt x="0" y="30"/>
                    </a:moveTo>
                    <a:lnTo>
                      <a:pt x="19" y="38"/>
                    </a:lnTo>
                    <a:lnTo>
                      <a:pt x="48" y="17"/>
                    </a:lnTo>
                    <a:lnTo>
                      <a:pt x="35" y="0"/>
                    </a:lnTo>
                    <a:lnTo>
                      <a:pt x="6" y="21"/>
                    </a:lnTo>
                    <a:lnTo>
                      <a:pt x="25" y="30"/>
                    </a:lnTo>
                    <a:lnTo>
                      <a:pt x="6" y="21"/>
                    </a:lnTo>
                    <a:lnTo>
                      <a:pt x="2" y="28"/>
                    </a:lnTo>
                    <a:lnTo>
                      <a:pt x="4" y="36"/>
                    </a:lnTo>
                    <a:lnTo>
                      <a:pt x="10" y="40"/>
                    </a:lnTo>
                    <a:lnTo>
                      <a:pt x="19" y="3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1" name="Freeform 1379"/>
              <p:cNvSpPr>
                <a:spLocks/>
              </p:cNvSpPr>
              <p:nvPr/>
            </p:nvSpPr>
            <p:spPr bwMode="auto">
              <a:xfrm>
                <a:off x="3036" y="1004"/>
                <a:ext cx="25" cy="21"/>
              </a:xfrm>
              <a:custGeom>
                <a:avLst/>
                <a:gdLst>
                  <a:gd name="T0" fmla="*/ 4 w 25"/>
                  <a:gd name="T1" fmla="*/ 4 h 21"/>
                  <a:gd name="T2" fmla="*/ 0 w 25"/>
                  <a:gd name="T3" fmla="*/ 12 h 21"/>
                  <a:gd name="T4" fmla="*/ 0 w 25"/>
                  <a:gd name="T5" fmla="*/ 17 h 21"/>
                  <a:gd name="T6" fmla="*/ 25 w 25"/>
                  <a:gd name="T7" fmla="*/ 17 h 21"/>
                  <a:gd name="T8" fmla="*/ 25 w 25"/>
                  <a:gd name="T9" fmla="*/ 12 h 21"/>
                  <a:gd name="T10" fmla="*/ 21 w 25"/>
                  <a:gd name="T11" fmla="*/ 21 h 21"/>
                  <a:gd name="T12" fmla="*/ 25 w 25"/>
                  <a:gd name="T13" fmla="*/ 12 h 21"/>
                  <a:gd name="T14" fmla="*/ 21 w 25"/>
                  <a:gd name="T15" fmla="*/ 2 h 21"/>
                  <a:gd name="T16" fmla="*/ 12 w 25"/>
                  <a:gd name="T17" fmla="*/ 0 h 21"/>
                  <a:gd name="T18" fmla="*/ 4 w 25"/>
                  <a:gd name="T19" fmla="*/ 2 h 21"/>
                  <a:gd name="T20" fmla="*/ 0 w 25"/>
                  <a:gd name="T21" fmla="*/ 12 h 21"/>
                  <a:gd name="T22" fmla="*/ 4 w 25"/>
                  <a:gd name="T23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1">
                    <a:moveTo>
                      <a:pt x="4" y="4"/>
                    </a:moveTo>
                    <a:lnTo>
                      <a:pt x="0" y="12"/>
                    </a:lnTo>
                    <a:lnTo>
                      <a:pt x="0" y="17"/>
                    </a:lnTo>
                    <a:lnTo>
                      <a:pt x="25" y="17"/>
                    </a:lnTo>
                    <a:lnTo>
                      <a:pt x="25" y="12"/>
                    </a:lnTo>
                    <a:lnTo>
                      <a:pt x="21" y="21"/>
                    </a:lnTo>
                    <a:lnTo>
                      <a:pt x="25" y="12"/>
                    </a:lnTo>
                    <a:lnTo>
                      <a:pt x="21" y="2"/>
                    </a:lnTo>
                    <a:lnTo>
                      <a:pt x="12" y="0"/>
                    </a:lnTo>
                    <a:lnTo>
                      <a:pt x="4" y="2"/>
                    </a:lnTo>
                    <a:lnTo>
                      <a:pt x="0" y="12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2" name="Freeform 1380"/>
              <p:cNvSpPr>
                <a:spLocks/>
              </p:cNvSpPr>
              <p:nvPr/>
            </p:nvSpPr>
            <p:spPr bwMode="auto">
              <a:xfrm>
                <a:off x="3040" y="1000"/>
                <a:ext cx="25" cy="25"/>
              </a:xfrm>
              <a:custGeom>
                <a:avLst/>
                <a:gdLst>
                  <a:gd name="T0" fmla="*/ 13 w 25"/>
                  <a:gd name="T1" fmla="*/ 0 h 25"/>
                  <a:gd name="T2" fmla="*/ 4 w 25"/>
                  <a:gd name="T3" fmla="*/ 4 h 25"/>
                  <a:gd name="T4" fmla="*/ 0 w 25"/>
                  <a:gd name="T5" fmla="*/ 8 h 25"/>
                  <a:gd name="T6" fmla="*/ 17 w 25"/>
                  <a:gd name="T7" fmla="*/ 25 h 25"/>
                  <a:gd name="T8" fmla="*/ 21 w 25"/>
                  <a:gd name="T9" fmla="*/ 21 h 25"/>
                  <a:gd name="T10" fmla="*/ 13 w 25"/>
                  <a:gd name="T11" fmla="*/ 25 h 25"/>
                  <a:gd name="T12" fmla="*/ 21 w 25"/>
                  <a:gd name="T13" fmla="*/ 21 h 25"/>
                  <a:gd name="T14" fmla="*/ 25 w 25"/>
                  <a:gd name="T15" fmla="*/ 12 h 25"/>
                  <a:gd name="T16" fmla="*/ 21 w 25"/>
                  <a:gd name="T17" fmla="*/ 4 h 25"/>
                  <a:gd name="T18" fmla="*/ 13 w 25"/>
                  <a:gd name="T19" fmla="*/ 0 h 25"/>
                  <a:gd name="T20" fmla="*/ 4 w 25"/>
                  <a:gd name="T21" fmla="*/ 4 h 25"/>
                  <a:gd name="T22" fmla="*/ 13 w 25"/>
                  <a:gd name="T2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13" y="0"/>
                    </a:moveTo>
                    <a:lnTo>
                      <a:pt x="4" y="4"/>
                    </a:lnTo>
                    <a:lnTo>
                      <a:pt x="0" y="8"/>
                    </a:lnTo>
                    <a:lnTo>
                      <a:pt x="17" y="25"/>
                    </a:lnTo>
                    <a:lnTo>
                      <a:pt x="21" y="21"/>
                    </a:lnTo>
                    <a:lnTo>
                      <a:pt x="13" y="25"/>
                    </a:lnTo>
                    <a:lnTo>
                      <a:pt x="21" y="21"/>
                    </a:lnTo>
                    <a:lnTo>
                      <a:pt x="25" y="12"/>
                    </a:lnTo>
                    <a:lnTo>
                      <a:pt x="21" y="4"/>
                    </a:lnTo>
                    <a:lnTo>
                      <a:pt x="13" y="0"/>
                    </a:lnTo>
                    <a:lnTo>
                      <a:pt x="4" y="4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3" name="Freeform 1381"/>
              <p:cNvSpPr>
                <a:spLocks/>
              </p:cNvSpPr>
              <p:nvPr/>
            </p:nvSpPr>
            <p:spPr bwMode="auto">
              <a:xfrm>
                <a:off x="3044" y="1000"/>
                <a:ext cx="25" cy="25"/>
              </a:xfrm>
              <a:custGeom>
                <a:avLst/>
                <a:gdLst>
                  <a:gd name="T0" fmla="*/ 0 w 25"/>
                  <a:gd name="T1" fmla="*/ 12 h 25"/>
                  <a:gd name="T2" fmla="*/ 13 w 25"/>
                  <a:gd name="T3" fmla="*/ 0 h 25"/>
                  <a:gd name="T4" fmla="*/ 9 w 25"/>
                  <a:gd name="T5" fmla="*/ 0 h 25"/>
                  <a:gd name="T6" fmla="*/ 9 w 25"/>
                  <a:gd name="T7" fmla="*/ 25 h 25"/>
                  <a:gd name="T8" fmla="*/ 13 w 25"/>
                  <a:gd name="T9" fmla="*/ 25 h 25"/>
                  <a:gd name="T10" fmla="*/ 25 w 25"/>
                  <a:gd name="T11" fmla="*/ 12 h 25"/>
                  <a:gd name="T12" fmla="*/ 13 w 25"/>
                  <a:gd name="T13" fmla="*/ 25 h 25"/>
                  <a:gd name="T14" fmla="*/ 23 w 25"/>
                  <a:gd name="T15" fmla="*/ 21 h 25"/>
                  <a:gd name="T16" fmla="*/ 25 w 25"/>
                  <a:gd name="T17" fmla="*/ 12 h 25"/>
                  <a:gd name="T18" fmla="*/ 23 w 25"/>
                  <a:gd name="T19" fmla="*/ 4 h 25"/>
                  <a:gd name="T20" fmla="*/ 13 w 25"/>
                  <a:gd name="T21" fmla="*/ 0 h 25"/>
                  <a:gd name="T22" fmla="*/ 0 w 25"/>
                  <a:gd name="T23" fmla="*/ 1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0" y="12"/>
                    </a:moveTo>
                    <a:lnTo>
                      <a:pt x="13" y="0"/>
                    </a:lnTo>
                    <a:lnTo>
                      <a:pt x="9" y="0"/>
                    </a:lnTo>
                    <a:lnTo>
                      <a:pt x="9" y="25"/>
                    </a:lnTo>
                    <a:lnTo>
                      <a:pt x="13" y="25"/>
                    </a:lnTo>
                    <a:lnTo>
                      <a:pt x="25" y="12"/>
                    </a:lnTo>
                    <a:lnTo>
                      <a:pt x="13" y="25"/>
                    </a:lnTo>
                    <a:lnTo>
                      <a:pt x="23" y="21"/>
                    </a:lnTo>
                    <a:lnTo>
                      <a:pt x="25" y="12"/>
                    </a:lnTo>
                    <a:lnTo>
                      <a:pt x="23" y="4"/>
                    </a:lnTo>
                    <a:lnTo>
                      <a:pt x="13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4" name="Freeform 1382"/>
              <p:cNvSpPr>
                <a:spLocks/>
              </p:cNvSpPr>
              <p:nvPr/>
            </p:nvSpPr>
            <p:spPr bwMode="auto">
              <a:xfrm>
                <a:off x="3044" y="996"/>
                <a:ext cx="25" cy="23"/>
              </a:xfrm>
              <a:custGeom>
                <a:avLst/>
                <a:gdLst>
                  <a:gd name="T0" fmla="*/ 9 w 25"/>
                  <a:gd name="T1" fmla="*/ 2 h 23"/>
                  <a:gd name="T2" fmla="*/ 0 w 25"/>
                  <a:gd name="T3" fmla="*/ 12 h 23"/>
                  <a:gd name="T4" fmla="*/ 0 w 25"/>
                  <a:gd name="T5" fmla="*/ 16 h 23"/>
                  <a:gd name="T6" fmla="*/ 25 w 25"/>
                  <a:gd name="T7" fmla="*/ 16 h 23"/>
                  <a:gd name="T8" fmla="*/ 25 w 25"/>
                  <a:gd name="T9" fmla="*/ 12 h 23"/>
                  <a:gd name="T10" fmla="*/ 17 w 25"/>
                  <a:gd name="T11" fmla="*/ 23 h 23"/>
                  <a:gd name="T12" fmla="*/ 25 w 25"/>
                  <a:gd name="T13" fmla="*/ 12 h 23"/>
                  <a:gd name="T14" fmla="*/ 21 w 25"/>
                  <a:gd name="T15" fmla="*/ 2 h 23"/>
                  <a:gd name="T16" fmla="*/ 13 w 25"/>
                  <a:gd name="T17" fmla="*/ 0 h 23"/>
                  <a:gd name="T18" fmla="*/ 4 w 25"/>
                  <a:gd name="T19" fmla="*/ 2 h 23"/>
                  <a:gd name="T20" fmla="*/ 0 w 25"/>
                  <a:gd name="T21" fmla="*/ 12 h 23"/>
                  <a:gd name="T22" fmla="*/ 9 w 25"/>
                  <a:gd name="T23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3">
                    <a:moveTo>
                      <a:pt x="9" y="2"/>
                    </a:moveTo>
                    <a:lnTo>
                      <a:pt x="0" y="12"/>
                    </a:lnTo>
                    <a:lnTo>
                      <a:pt x="0" y="16"/>
                    </a:lnTo>
                    <a:lnTo>
                      <a:pt x="25" y="16"/>
                    </a:lnTo>
                    <a:lnTo>
                      <a:pt x="25" y="12"/>
                    </a:lnTo>
                    <a:lnTo>
                      <a:pt x="17" y="23"/>
                    </a:lnTo>
                    <a:lnTo>
                      <a:pt x="25" y="12"/>
                    </a:lnTo>
                    <a:lnTo>
                      <a:pt x="21" y="2"/>
                    </a:lnTo>
                    <a:lnTo>
                      <a:pt x="13" y="0"/>
                    </a:lnTo>
                    <a:lnTo>
                      <a:pt x="4" y="2"/>
                    </a:lnTo>
                    <a:lnTo>
                      <a:pt x="0" y="12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5" name="Freeform 1383"/>
              <p:cNvSpPr>
                <a:spLocks/>
              </p:cNvSpPr>
              <p:nvPr/>
            </p:nvSpPr>
            <p:spPr bwMode="auto">
              <a:xfrm>
                <a:off x="2793" y="943"/>
                <a:ext cx="25" cy="26"/>
              </a:xfrm>
              <a:custGeom>
                <a:avLst/>
                <a:gdLst>
                  <a:gd name="T0" fmla="*/ 25 w 25"/>
                  <a:gd name="T1" fmla="*/ 13 h 26"/>
                  <a:gd name="T2" fmla="*/ 21 w 25"/>
                  <a:gd name="T3" fmla="*/ 5 h 26"/>
                  <a:gd name="T4" fmla="*/ 17 w 25"/>
                  <a:gd name="T5" fmla="*/ 0 h 26"/>
                  <a:gd name="T6" fmla="*/ 0 w 25"/>
                  <a:gd name="T7" fmla="*/ 17 h 26"/>
                  <a:gd name="T8" fmla="*/ 5 w 25"/>
                  <a:gd name="T9" fmla="*/ 21 h 26"/>
                  <a:gd name="T10" fmla="*/ 0 w 25"/>
                  <a:gd name="T11" fmla="*/ 13 h 26"/>
                  <a:gd name="T12" fmla="*/ 5 w 25"/>
                  <a:gd name="T13" fmla="*/ 21 h 26"/>
                  <a:gd name="T14" fmla="*/ 13 w 25"/>
                  <a:gd name="T15" fmla="*/ 26 h 26"/>
                  <a:gd name="T16" fmla="*/ 21 w 25"/>
                  <a:gd name="T17" fmla="*/ 21 h 26"/>
                  <a:gd name="T18" fmla="*/ 25 w 25"/>
                  <a:gd name="T19" fmla="*/ 13 h 26"/>
                  <a:gd name="T20" fmla="*/ 21 w 25"/>
                  <a:gd name="T21" fmla="*/ 5 h 26"/>
                  <a:gd name="T22" fmla="*/ 25 w 25"/>
                  <a:gd name="T23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6">
                    <a:moveTo>
                      <a:pt x="25" y="13"/>
                    </a:moveTo>
                    <a:lnTo>
                      <a:pt x="21" y="5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5" y="21"/>
                    </a:lnTo>
                    <a:lnTo>
                      <a:pt x="0" y="13"/>
                    </a:lnTo>
                    <a:lnTo>
                      <a:pt x="5" y="21"/>
                    </a:lnTo>
                    <a:lnTo>
                      <a:pt x="13" y="26"/>
                    </a:lnTo>
                    <a:lnTo>
                      <a:pt x="21" y="21"/>
                    </a:lnTo>
                    <a:lnTo>
                      <a:pt x="25" y="13"/>
                    </a:lnTo>
                    <a:lnTo>
                      <a:pt x="21" y="5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6" name="Freeform 1384"/>
              <p:cNvSpPr>
                <a:spLocks/>
              </p:cNvSpPr>
              <p:nvPr/>
            </p:nvSpPr>
            <p:spPr bwMode="auto">
              <a:xfrm>
                <a:off x="2793" y="956"/>
                <a:ext cx="25" cy="17"/>
              </a:xfrm>
              <a:custGeom>
                <a:avLst/>
                <a:gdLst>
                  <a:gd name="T0" fmla="*/ 0 w 25"/>
                  <a:gd name="T1" fmla="*/ 4 h 17"/>
                  <a:gd name="T2" fmla="*/ 25 w 25"/>
                  <a:gd name="T3" fmla="*/ 4 h 17"/>
                  <a:gd name="T4" fmla="*/ 25 w 25"/>
                  <a:gd name="T5" fmla="*/ 0 h 17"/>
                  <a:gd name="T6" fmla="*/ 0 w 25"/>
                  <a:gd name="T7" fmla="*/ 0 h 17"/>
                  <a:gd name="T8" fmla="*/ 0 w 25"/>
                  <a:gd name="T9" fmla="*/ 4 h 17"/>
                  <a:gd name="T10" fmla="*/ 25 w 25"/>
                  <a:gd name="T11" fmla="*/ 4 h 17"/>
                  <a:gd name="T12" fmla="*/ 0 w 25"/>
                  <a:gd name="T13" fmla="*/ 4 h 17"/>
                  <a:gd name="T14" fmla="*/ 5 w 25"/>
                  <a:gd name="T15" fmla="*/ 13 h 17"/>
                  <a:gd name="T16" fmla="*/ 13 w 25"/>
                  <a:gd name="T17" fmla="*/ 17 h 17"/>
                  <a:gd name="T18" fmla="*/ 21 w 25"/>
                  <a:gd name="T19" fmla="*/ 13 h 17"/>
                  <a:gd name="T20" fmla="*/ 25 w 25"/>
                  <a:gd name="T21" fmla="*/ 4 h 17"/>
                  <a:gd name="T22" fmla="*/ 0 w 25"/>
                  <a:gd name="T23" fmla="*/ 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17">
                    <a:moveTo>
                      <a:pt x="0" y="4"/>
                    </a:moveTo>
                    <a:lnTo>
                      <a:pt x="25" y="4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25" y="4"/>
                    </a:lnTo>
                    <a:lnTo>
                      <a:pt x="0" y="4"/>
                    </a:lnTo>
                    <a:lnTo>
                      <a:pt x="5" y="13"/>
                    </a:lnTo>
                    <a:lnTo>
                      <a:pt x="13" y="17"/>
                    </a:lnTo>
                    <a:lnTo>
                      <a:pt x="21" y="13"/>
                    </a:lnTo>
                    <a:lnTo>
                      <a:pt x="25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7" name="Freeform 1385"/>
              <p:cNvSpPr>
                <a:spLocks/>
              </p:cNvSpPr>
              <p:nvPr/>
            </p:nvSpPr>
            <p:spPr bwMode="auto">
              <a:xfrm>
                <a:off x="2793" y="923"/>
                <a:ext cx="25" cy="37"/>
              </a:xfrm>
              <a:custGeom>
                <a:avLst/>
                <a:gdLst>
                  <a:gd name="T0" fmla="*/ 21 w 25"/>
                  <a:gd name="T1" fmla="*/ 20 h 37"/>
                  <a:gd name="T2" fmla="*/ 0 w 25"/>
                  <a:gd name="T3" fmla="*/ 12 h 37"/>
                  <a:gd name="T4" fmla="*/ 0 w 25"/>
                  <a:gd name="T5" fmla="*/ 37 h 37"/>
                  <a:gd name="T6" fmla="*/ 25 w 25"/>
                  <a:gd name="T7" fmla="*/ 37 h 37"/>
                  <a:gd name="T8" fmla="*/ 25 w 25"/>
                  <a:gd name="T9" fmla="*/ 12 h 37"/>
                  <a:gd name="T10" fmla="*/ 5 w 25"/>
                  <a:gd name="T11" fmla="*/ 4 h 37"/>
                  <a:gd name="T12" fmla="*/ 25 w 25"/>
                  <a:gd name="T13" fmla="*/ 12 h 37"/>
                  <a:gd name="T14" fmla="*/ 21 w 25"/>
                  <a:gd name="T15" fmla="*/ 2 h 37"/>
                  <a:gd name="T16" fmla="*/ 13 w 25"/>
                  <a:gd name="T17" fmla="*/ 0 h 37"/>
                  <a:gd name="T18" fmla="*/ 5 w 25"/>
                  <a:gd name="T19" fmla="*/ 2 h 37"/>
                  <a:gd name="T20" fmla="*/ 0 w 25"/>
                  <a:gd name="T21" fmla="*/ 12 h 37"/>
                  <a:gd name="T22" fmla="*/ 21 w 25"/>
                  <a:gd name="T23" fmla="*/ 2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37">
                    <a:moveTo>
                      <a:pt x="21" y="20"/>
                    </a:moveTo>
                    <a:lnTo>
                      <a:pt x="0" y="12"/>
                    </a:lnTo>
                    <a:lnTo>
                      <a:pt x="0" y="37"/>
                    </a:lnTo>
                    <a:lnTo>
                      <a:pt x="25" y="37"/>
                    </a:lnTo>
                    <a:lnTo>
                      <a:pt x="25" y="12"/>
                    </a:lnTo>
                    <a:lnTo>
                      <a:pt x="5" y="4"/>
                    </a:lnTo>
                    <a:lnTo>
                      <a:pt x="25" y="12"/>
                    </a:lnTo>
                    <a:lnTo>
                      <a:pt x="21" y="2"/>
                    </a:lnTo>
                    <a:lnTo>
                      <a:pt x="13" y="0"/>
                    </a:lnTo>
                    <a:lnTo>
                      <a:pt x="5" y="2"/>
                    </a:lnTo>
                    <a:lnTo>
                      <a:pt x="0" y="12"/>
                    </a:lnTo>
                    <a:lnTo>
                      <a:pt x="21" y="2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8" name="Freeform 1386"/>
              <p:cNvSpPr>
                <a:spLocks/>
              </p:cNvSpPr>
              <p:nvPr/>
            </p:nvSpPr>
            <p:spPr bwMode="auto">
              <a:xfrm>
                <a:off x="2785" y="927"/>
                <a:ext cx="29" cy="29"/>
              </a:xfrm>
              <a:custGeom>
                <a:avLst/>
                <a:gdLst>
                  <a:gd name="T0" fmla="*/ 23 w 29"/>
                  <a:gd name="T1" fmla="*/ 12 h 29"/>
                  <a:gd name="T2" fmla="*/ 21 w 29"/>
                  <a:gd name="T3" fmla="*/ 25 h 29"/>
                  <a:gd name="T4" fmla="*/ 29 w 29"/>
                  <a:gd name="T5" fmla="*/ 16 h 29"/>
                  <a:gd name="T6" fmla="*/ 13 w 29"/>
                  <a:gd name="T7" fmla="*/ 0 h 29"/>
                  <a:gd name="T8" fmla="*/ 4 w 29"/>
                  <a:gd name="T9" fmla="*/ 8 h 29"/>
                  <a:gd name="T10" fmla="*/ 2 w 29"/>
                  <a:gd name="T11" fmla="*/ 21 h 29"/>
                  <a:gd name="T12" fmla="*/ 4 w 29"/>
                  <a:gd name="T13" fmla="*/ 8 h 29"/>
                  <a:gd name="T14" fmla="*/ 0 w 29"/>
                  <a:gd name="T15" fmla="*/ 16 h 29"/>
                  <a:gd name="T16" fmla="*/ 4 w 29"/>
                  <a:gd name="T17" fmla="*/ 25 h 29"/>
                  <a:gd name="T18" fmla="*/ 13 w 29"/>
                  <a:gd name="T19" fmla="*/ 29 h 29"/>
                  <a:gd name="T20" fmla="*/ 21 w 29"/>
                  <a:gd name="T21" fmla="*/ 25 h 29"/>
                  <a:gd name="T22" fmla="*/ 23 w 29"/>
                  <a:gd name="T23" fmla="*/ 1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29">
                    <a:moveTo>
                      <a:pt x="23" y="12"/>
                    </a:moveTo>
                    <a:lnTo>
                      <a:pt x="21" y="25"/>
                    </a:lnTo>
                    <a:lnTo>
                      <a:pt x="29" y="16"/>
                    </a:lnTo>
                    <a:lnTo>
                      <a:pt x="13" y="0"/>
                    </a:lnTo>
                    <a:lnTo>
                      <a:pt x="4" y="8"/>
                    </a:lnTo>
                    <a:lnTo>
                      <a:pt x="2" y="21"/>
                    </a:lnTo>
                    <a:lnTo>
                      <a:pt x="4" y="8"/>
                    </a:lnTo>
                    <a:lnTo>
                      <a:pt x="0" y="16"/>
                    </a:lnTo>
                    <a:lnTo>
                      <a:pt x="4" y="25"/>
                    </a:lnTo>
                    <a:lnTo>
                      <a:pt x="13" y="29"/>
                    </a:lnTo>
                    <a:lnTo>
                      <a:pt x="21" y="25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39" name="Freeform 1387"/>
              <p:cNvSpPr>
                <a:spLocks/>
              </p:cNvSpPr>
              <p:nvPr/>
            </p:nvSpPr>
            <p:spPr bwMode="auto">
              <a:xfrm>
                <a:off x="2787" y="939"/>
                <a:ext cx="25" cy="23"/>
              </a:xfrm>
              <a:custGeom>
                <a:avLst/>
                <a:gdLst>
                  <a:gd name="T0" fmla="*/ 23 w 25"/>
                  <a:gd name="T1" fmla="*/ 4 h 23"/>
                  <a:gd name="T2" fmla="*/ 25 w 25"/>
                  <a:gd name="T3" fmla="*/ 9 h 23"/>
                  <a:gd name="T4" fmla="*/ 21 w 25"/>
                  <a:gd name="T5" fmla="*/ 0 h 23"/>
                  <a:gd name="T6" fmla="*/ 0 w 25"/>
                  <a:gd name="T7" fmla="*/ 9 h 23"/>
                  <a:gd name="T8" fmla="*/ 4 w 25"/>
                  <a:gd name="T9" fmla="*/ 17 h 23"/>
                  <a:gd name="T10" fmla="*/ 6 w 25"/>
                  <a:gd name="T11" fmla="*/ 21 h 23"/>
                  <a:gd name="T12" fmla="*/ 4 w 25"/>
                  <a:gd name="T13" fmla="*/ 17 h 23"/>
                  <a:gd name="T14" fmla="*/ 11 w 25"/>
                  <a:gd name="T15" fmla="*/ 23 h 23"/>
                  <a:gd name="T16" fmla="*/ 19 w 25"/>
                  <a:gd name="T17" fmla="*/ 21 h 23"/>
                  <a:gd name="T18" fmla="*/ 25 w 25"/>
                  <a:gd name="T19" fmla="*/ 17 h 23"/>
                  <a:gd name="T20" fmla="*/ 25 w 25"/>
                  <a:gd name="T21" fmla="*/ 9 h 23"/>
                  <a:gd name="T22" fmla="*/ 23 w 25"/>
                  <a:gd name="T23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3">
                    <a:moveTo>
                      <a:pt x="23" y="4"/>
                    </a:moveTo>
                    <a:lnTo>
                      <a:pt x="25" y="9"/>
                    </a:lnTo>
                    <a:lnTo>
                      <a:pt x="21" y="0"/>
                    </a:lnTo>
                    <a:lnTo>
                      <a:pt x="0" y="9"/>
                    </a:lnTo>
                    <a:lnTo>
                      <a:pt x="4" y="17"/>
                    </a:lnTo>
                    <a:lnTo>
                      <a:pt x="6" y="21"/>
                    </a:lnTo>
                    <a:lnTo>
                      <a:pt x="4" y="17"/>
                    </a:lnTo>
                    <a:lnTo>
                      <a:pt x="11" y="23"/>
                    </a:lnTo>
                    <a:lnTo>
                      <a:pt x="19" y="21"/>
                    </a:lnTo>
                    <a:lnTo>
                      <a:pt x="25" y="17"/>
                    </a:lnTo>
                    <a:lnTo>
                      <a:pt x="25" y="9"/>
                    </a:lnTo>
                    <a:lnTo>
                      <a:pt x="23" y="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0" name="Freeform 1388"/>
              <p:cNvSpPr>
                <a:spLocks/>
              </p:cNvSpPr>
              <p:nvPr/>
            </p:nvSpPr>
            <p:spPr bwMode="auto">
              <a:xfrm>
                <a:off x="3096" y="1150"/>
                <a:ext cx="23" cy="25"/>
              </a:xfrm>
              <a:custGeom>
                <a:avLst/>
                <a:gdLst>
                  <a:gd name="T0" fmla="*/ 17 w 23"/>
                  <a:gd name="T1" fmla="*/ 25 h 25"/>
                  <a:gd name="T2" fmla="*/ 17 w 23"/>
                  <a:gd name="T3" fmla="*/ 4 h 25"/>
                  <a:gd name="T4" fmla="*/ 9 w 23"/>
                  <a:gd name="T5" fmla="*/ 0 h 25"/>
                  <a:gd name="T6" fmla="*/ 0 w 23"/>
                  <a:gd name="T7" fmla="*/ 21 h 25"/>
                  <a:gd name="T8" fmla="*/ 9 w 23"/>
                  <a:gd name="T9" fmla="*/ 25 h 25"/>
                  <a:gd name="T10" fmla="*/ 9 w 23"/>
                  <a:gd name="T11" fmla="*/ 4 h 25"/>
                  <a:gd name="T12" fmla="*/ 9 w 23"/>
                  <a:gd name="T13" fmla="*/ 25 h 25"/>
                  <a:gd name="T14" fmla="*/ 17 w 23"/>
                  <a:gd name="T15" fmla="*/ 25 h 25"/>
                  <a:gd name="T16" fmla="*/ 23 w 23"/>
                  <a:gd name="T17" fmla="*/ 17 h 25"/>
                  <a:gd name="T18" fmla="*/ 23 w 23"/>
                  <a:gd name="T19" fmla="*/ 10 h 25"/>
                  <a:gd name="T20" fmla="*/ 17 w 23"/>
                  <a:gd name="T21" fmla="*/ 4 h 25"/>
                  <a:gd name="T22" fmla="*/ 17 w 23"/>
                  <a:gd name="T2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25">
                    <a:moveTo>
                      <a:pt x="17" y="25"/>
                    </a:moveTo>
                    <a:lnTo>
                      <a:pt x="17" y="4"/>
                    </a:lnTo>
                    <a:lnTo>
                      <a:pt x="9" y="0"/>
                    </a:lnTo>
                    <a:lnTo>
                      <a:pt x="0" y="21"/>
                    </a:lnTo>
                    <a:lnTo>
                      <a:pt x="9" y="25"/>
                    </a:lnTo>
                    <a:lnTo>
                      <a:pt x="9" y="4"/>
                    </a:lnTo>
                    <a:lnTo>
                      <a:pt x="9" y="25"/>
                    </a:lnTo>
                    <a:lnTo>
                      <a:pt x="17" y="25"/>
                    </a:lnTo>
                    <a:lnTo>
                      <a:pt x="23" y="17"/>
                    </a:lnTo>
                    <a:lnTo>
                      <a:pt x="23" y="10"/>
                    </a:lnTo>
                    <a:lnTo>
                      <a:pt x="17" y="4"/>
                    </a:lnTo>
                    <a:lnTo>
                      <a:pt x="17" y="2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1" name="Freeform 1389"/>
              <p:cNvSpPr>
                <a:spLocks/>
              </p:cNvSpPr>
              <p:nvPr/>
            </p:nvSpPr>
            <p:spPr bwMode="auto">
              <a:xfrm>
                <a:off x="3080" y="1154"/>
                <a:ext cx="33" cy="29"/>
              </a:xfrm>
              <a:custGeom>
                <a:avLst/>
                <a:gdLst>
                  <a:gd name="T0" fmla="*/ 0 w 33"/>
                  <a:gd name="T1" fmla="*/ 19 h 29"/>
                  <a:gd name="T2" fmla="*/ 16 w 33"/>
                  <a:gd name="T3" fmla="*/ 29 h 29"/>
                  <a:gd name="T4" fmla="*/ 33 w 33"/>
                  <a:gd name="T5" fmla="*/ 21 h 29"/>
                  <a:gd name="T6" fmla="*/ 25 w 33"/>
                  <a:gd name="T7" fmla="*/ 0 h 29"/>
                  <a:gd name="T8" fmla="*/ 8 w 33"/>
                  <a:gd name="T9" fmla="*/ 9 h 29"/>
                  <a:gd name="T10" fmla="*/ 25 w 33"/>
                  <a:gd name="T11" fmla="*/ 19 h 29"/>
                  <a:gd name="T12" fmla="*/ 8 w 33"/>
                  <a:gd name="T13" fmla="*/ 9 h 29"/>
                  <a:gd name="T14" fmla="*/ 2 w 33"/>
                  <a:gd name="T15" fmla="*/ 15 h 29"/>
                  <a:gd name="T16" fmla="*/ 4 w 33"/>
                  <a:gd name="T17" fmla="*/ 21 h 29"/>
                  <a:gd name="T18" fmla="*/ 8 w 33"/>
                  <a:gd name="T19" fmla="*/ 29 h 29"/>
                  <a:gd name="T20" fmla="*/ 16 w 33"/>
                  <a:gd name="T21" fmla="*/ 29 h 29"/>
                  <a:gd name="T22" fmla="*/ 0 w 33"/>
                  <a:gd name="T23" fmla="*/ 1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3" h="29">
                    <a:moveTo>
                      <a:pt x="0" y="19"/>
                    </a:moveTo>
                    <a:lnTo>
                      <a:pt x="16" y="29"/>
                    </a:lnTo>
                    <a:lnTo>
                      <a:pt x="33" y="21"/>
                    </a:lnTo>
                    <a:lnTo>
                      <a:pt x="25" y="0"/>
                    </a:lnTo>
                    <a:lnTo>
                      <a:pt x="8" y="9"/>
                    </a:lnTo>
                    <a:lnTo>
                      <a:pt x="25" y="19"/>
                    </a:lnTo>
                    <a:lnTo>
                      <a:pt x="8" y="9"/>
                    </a:lnTo>
                    <a:lnTo>
                      <a:pt x="2" y="15"/>
                    </a:lnTo>
                    <a:lnTo>
                      <a:pt x="4" y="21"/>
                    </a:lnTo>
                    <a:lnTo>
                      <a:pt x="8" y="29"/>
                    </a:lnTo>
                    <a:lnTo>
                      <a:pt x="16" y="29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2" name="Freeform 1390"/>
              <p:cNvSpPr>
                <a:spLocks/>
              </p:cNvSpPr>
              <p:nvPr/>
            </p:nvSpPr>
            <p:spPr bwMode="auto">
              <a:xfrm>
                <a:off x="3080" y="1152"/>
                <a:ext cx="25" cy="25"/>
              </a:xfrm>
              <a:custGeom>
                <a:avLst/>
                <a:gdLst>
                  <a:gd name="T0" fmla="*/ 12 w 25"/>
                  <a:gd name="T1" fmla="*/ 0 h 25"/>
                  <a:gd name="T2" fmla="*/ 0 w 25"/>
                  <a:gd name="T3" fmla="*/ 13 h 25"/>
                  <a:gd name="T4" fmla="*/ 0 w 25"/>
                  <a:gd name="T5" fmla="*/ 21 h 25"/>
                  <a:gd name="T6" fmla="*/ 25 w 25"/>
                  <a:gd name="T7" fmla="*/ 21 h 25"/>
                  <a:gd name="T8" fmla="*/ 25 w 25"/>
                  <a:gd name="T9" fmla="*/ 13 h 25"/>
                  <a:gd name="T10" fmla="*/ 12 w 25"/>
                  <a:gd name="T11" fmla="*/ 25 h 25"/>
                  <a:gd name="T12" fmla="*/ 25 w 25"/>
                  <a:gd name="T13" fmla="*/ 13 h 25"/>
                  <a:gd name="T14" fmla="*/ 21 w 25"/>
                  <a:gd name="T15" fmla="*/ 2 h 25"/>
                  <a:gd name="T16" fmla="*/ 12 w 25"/>
                  <a:gd name="T17" fmla="*/ 0 h 25"/>
                  <a:gd name="T18" fmla="*/ 4 w 25"/>
                  <a:gd name="T19" fmla="*/ 2 h 25"/>
                  <a:gd name="T20" fmla="*/ 0 w 25"/>
                  <a:gd name="T21" fmla="*/ 13 h 25"/>
                  <a:gd name="T22" fmla="*/ 12 w 25"/>
                  <a:gd name="T2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12" y="0"/>
                    </a:moveTo>
                    <a:lnTo>
                      <a:pt x="0" y="13"/>
                    </a:lnTo>
                    <a:lnTo>
                      <a:pt x="0" y="21"/>
                    </a:lnTo>
                    <a:lnTo>
                      <a:pt x="25" y="21"/>
                    </a:lnTo>
                    <a:lnTo>
                      <a:pt x="25" y="13"/>
                    </a:lnTo>
                    <a:lnTo>
                      <a:pt x="12" y="25"/>
                    </a:lnTo>
                    <a:lnTo>
                      <a:pt x="25" y="13"/>
                    </a:lnTo>
                    <a:lnTo>
                      <a:pt x="21" y="2"/>
                    </a:lnTo>
                    <a:lnTo>
                      <a:pt x="12" y="0"/>
                    </a:lnTo>
                    <a:lnTo>
                      <a:pt x="4" y="2"/>
                    </a:lnTo>
                    <a:lnTo>
                      <a:pt x="0" y="1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3" name="Freeform 1391"/>
              <p:cNvSpPr>
                <a:spLocks/>
              </p:cNvSpPr>
              <p:nvPr/>
            </p:nvSpPr>
            <p:spPr bwMode="auto">
              <a:xfrm>
                <a:off x="3088" y="1152"/>
                <a:ext cx="21" cy="25"/>
              </a:xfrm>
              <a:custGeom>
                <a:avLst/>
                <a:gdLst>
                  <a:gd name="T0" fmla="*/ 0 w 21"/>
                  <a:gd name="T1" fmla="*/ 4 h 25"/>
                  <a:gd name="T2" fmla="*/ 8 w 21"/>
                  <a:gd name="T3" fmla="*/ 0 h 25"/>
                  <a:gd name="T4" fmla="*/ 4 w 21"/>
                  <a:gd name="T5" fmla="*/ 0 h 25"/>
                  <a:gd name="T6" fmla="*/ 4 w 21"/>
                  <a:gd name="T7" fmla="*/ 25 h 25"/>
                  <a:gd name="T8" fmla="*/ 8 w 21"/>
                  <a:gd name="T9" fmla="*/ 25 h 25"/>
                  <a:gd name="T10" fmla="*/ 17 w 21"/>
                  <a:gd name="T11" fmla="*/ 21 h 25"/>
                  <a:gd name="T12" fmla="*/ 8 w 21"/>
                  <a:gd name="T13" fmla="*/ 25 h 25"/>
                  <a:gd name="T14" fmla="*/ 19 w 21"/>
                  <a:gd name="T15" fmla="*/ 21 h 25"/>
                  <a:gd name="T16" fmla="*/ 21 w 21"/>
                  <a:gd name="T17" fmla="*/ 13 h 25"/>
                  <a:gd name="T18" fmla="*/ 19 w 21"/>
                  <a:gd name="T19" fmla="*/ 4 h 25"/>
                  <a:gd name="T20" fmla="*/ 8 w 21"/>
                  <a:gd name="T21" fmla="*/ 0 h 25"/>
                  <a:gd name="T22" fmla="*/ 0 w 21"/>
                  <a:gd name="T23" fmla="*/ 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25">
                    <a:moveTo>
                      <a:pt x="0" y="4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4" y="25"/>
                    </a:lnTo>
                    <a:lnTo>
                      <a:pt x="8" y="25"/>
                    </a:lnTo>
                    <a:lnTo>
                      <a:pt x="17" y="21"/>
                    </a:lnTo>
                    <a:lnTo>
                      <a:pt x="8" y="25"/>
                    </a:lnTo>
                    <a:lnTo>
                      <a:pt x="19" y="21"/>
                    </a:lnTo>
                    <a:lnTo>
                      <a:pt x="21" y="13"/>
                    </a:lnTo>
                    <a:lnTo>
                      <a:pt x="19" y="4"/>
                    </a:lnTo>
                    <a:lnTo>
                      <a:pt x="8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4" name="Freeform 1392"/>
              <p:cNvSpPr>
                <a:spLocks/>
              </p:cNvSpPr>
              <p:nvPr/>
            </p:nvSpPr>
            <p:spPr bwMode="auto">
              <a:xfrm>
                <a:off x="3088" y="1148"/>
                <a:ext cx="25" cy="25"/>
              </a:xfrm>
              <a:custGeom>
                <a:avLst/>
                <a:gdLst>
                  <a:gd name="T0" fmla="*/ 17 w 25"/>
                  <a:gd name="T1" fmla="*/ 2 h 25"/>
                  <a:gd name="T2" fmla="*/ 4 w 25"/>
                  <a:gd name="T3" fmla="*/ 4 h 25"/>
                  <a:gd name="T4" fmla="*/ 0 w 25"/>
                  <a:gd name="T5" fmla="*/ 8 h 25"/>
                  <a:gd name="T6" fmla="*/ 17 w 25"/>
                  <a:gd name="T7" fmla="*/ 25 h 25"/>
                  <a:gd name="T8" fmla="*/ 21 w 25"/>
                  <a:gd name="T9" fmla="*/ 21 h 25"/>
                  <a:gd name="T10" fmla="*/ 8 w 25"/>
                  <a:gd name="T11" fmla="*/ 23 h 25"/>
                  <a:gd name="T12" fmla="*/ 21 w 25"/>
                  <a:gd name="T13" fmla="*/ 21 h 25"/>
                  <a:gd name="T14" fmla="*/ 25 w 25"/>
                  <a:gd name="T15" fmla="*/ 12 h 25"/>
                  <a:gd name="T16" fmla="*/ 21 w 25"/>
                  <a:gd name="T17" fmla="*/ 4 h 25"/>
                  <a:gd name="T18" fmla="*/ 13 w 25"/>
                  <a:gd name="T19" fmla="*/ 0 h 25"/>
                  <a:gd name="T20" fmla="*/ 4 w 25"/>
                  <a:gd name="T21" fmla="*/ 4 h 25"/>
                  <a:gd name="T22" fmla="*/ 17 w 25"/>
                  <a:gd name="T23" fmla="*/ 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17" y="2"/>
                    </a:moveTo>
                    <a:lnTo>
                      <a:pt x="4" y="4"/>
                    </a:lnTo>
                    <a:lnTo>
                      <a:pt x="0" y="8"/>
                    </a:lnTo>
                    <a:lnTo>
                      <a:pt x="17" y="25"/>
                    </a:lnTo>
                    <a:lnTo>
                      <a:pt x="21" y="21"/>
                    </a:lnTo>
                    <a:lnTo>
                      <a:pt x="8" y="23"/>
                    </a:lnTo>
                    <a:lnTo>
                      <a:pt x="21" y="21"/>
                    </a:lnTo>
                    <a:lnTo>
                      <a:pt x="25" y="12"/>
                    </a:lnTo>
                    <a:lnTo>
                      <a:pt x="21" y="4"/>
                    </a:lnTo>
                    <a:lnTo>
                      <a:pt x="13" y="0"/>
                    </a:lnTo>
                    <a:lnTo>
                      <a:pt x="4" y="4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5" name="Freeform 1393"/>
              <p:cNvSpPr>
                <a:spLocks/>
              </p:cNvSpPr>
              <p:nvPr/>
            </p:nvSpPr>
            <p:spPr bwMode="auto">
              <a:xfrm>
                <a:off x="3136" y="918"/>
                <a:ext cx="25" cy="25"/>
              </a:xfrm>
              <a:custGeom>
                <a:avLst/>
                <a:gdLst>
                  <a:gd name="T0" fmla="*/ 23 w 25"/>
                  <a:gd name="T1" fmla="*/ 17 h 25"/>
                  <a:gd name="T2" fmla="*/ 4 w 25"/>
                  <a:gd name="T3" fmla="*/ 5 h 25"/>
                  <a:gd name="T4" fmla="*/ 0 w 25"/>
                  <a:gd name="T5" fmla="*/ 9 h 25"/>
                  <a:gd name="T6" fmla="*/ 17 w 25"/>
                  <a:gd name="T7" fmla="*/ 25 h 25"/>
                  <a:gd name="T8" fmla="*/ 21 w 25"/>
                  <a:gd name="T9" fmla="*/ 21 h 25"/>
                  <a:gd name="T10" fmla="*/ 2 w 25"/>
                  <a:gd name="T11" fmla="*/ 9 h 25"/>
                  <a:gd name="T12" fmla="*/ 21 w 25"/>
                  <a:gd name="T13" fmla="*/ 21 h 25"/>
                  <a:gd name="T14" fmla="*/ 25 w 25"/>
                  <a:gd name="T15" fmla="*/ 13 h 25"/>
                  <a:gd name="T16" fmla="*/ 21 w 25"/>
                  <a:gd name="T17" fmla="*/ 5 h 25"/>
                  <a:gd name="T18" fmla="*/ 13 w 25"/>
                  <a:gd name="T19" fmla="*/ 0 h 25"/>
                  <a:gd name="T20" fmla="*/ 4 w 25"/>
                  <a:gd name="T21" fmla="*/ 5 h 25"/>
                  <a:gd name="T22" fmla="*/ 23 w 25"/>
                  <a:gd name="T23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23" y="17"/>
                    </a:moveTo>
                    <a:lnTo>
                      <a:pt x="4" y="5"/>
                    </a:lnTo>
                    <a:lnTo>
                      <a:pt x="0" y="9"/>
                    </a:lnTo>
                    <a:lnTo>
                      <a:pt x="17" y="25"/>
                    </a:lnTo>
                    <a:lnTo>
                      <a:pt x="21" y="21"/>
                    </a:lnTo>
                    <a:lnTo>
                      <a:pt x="2" y="9"/>
                    </a:lnTo>
                    <a:lnTo>
                      <a:pt x="21" y="21"/>
                    </a:lnTo>
                    <a:lnTo>
                      <a:pt x="25" y="13"/>
                    </a:lnTo>
                    <a:lnTo>
                      <a:pt x="21" y="5"/>
                    </a:lnTo>
                    <a:lnTo>
                      <a:pt x="13" y="0"/>
                    </a:lnTo>
                    <a:lnTo>
                      <a:pt x="4" y="5"/>
                    </a:lnTo>
                    <a:lnTo>
                      <a:pt x="23" y="17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6" name="Freeform 1394"/>
              <p:cNvSpPr>
                <a:spLocks/>
              </p:cNvSpPr>
              <p:nvPr/>
            </p:nvSpPr>
            <p:spPr bwMode="auto">
              <a:xfrm>
                <a:off x="3134" y="927"/>
                <a:ext cx="25" cy="23"/>
              </a:xfrm>
              <a:custGeom>
                <a:avLst/>
                <a:gdLst>
                  <a:gd name="T0" fmla="*/ 21 w 25"/>
                  <a:gd name="T1" fmla="*/ 19 h 23"/>
                  <a:gd name="T2" fmla="*/ 21 w 25"/>
                  <a:gd name="T3" fmla="*/ 16 h 23"/>
                  <a:gd name="T4" fmla="*/ 25 w 25"/>
                  <a:gd name="T5" fmla="*/ 8 h 23"/>
                  <a:gd name="T6" fmla="*/ 4 w 25"/>
                  <a:gd name="T7" fmla="*/ 0 h 23"/>
                  <a:gd name="T8" fmla="*/ 0 w 25"/>
                  <a:gd name="T9" fmla="*/ 8 h 23"/>
                  <a:gd name="T10" fmla="*/ 0 w 25"/>
                  <a:gd name="T11" fmla="*/ 6 h 23"/>
                  <a:gd name="T12" fmla="*/ 0 w 25"/>
                  <a:gd name="T13" fmla="*/ 8 h 23"/>
                  <a:gd name="T14" fmla="*/ 0 w 25"/>
                  <a:gd name="T15" fmla="*/ 16 h 23"/>
                  <a:gd name="T16" fmla="*/ 8 w 25"/>
                  <a:gd name="T17" fmla="*/ 21 h 23"/>
                  <a:gd name="T18" fmla="*/ 15 w 25"/>
                  <a:gd name="T19" fmla="*/ 23 h 23"/>
                  <a:gd name="T20" fmla="*/ 21 w 25"/>
                  <a:gd name="T21" fmla="*/ 16 h 23"/>
                  <a:gd name="T22" fmla="*/ 21 w 25"/>
                  <a:gd name="T23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3">
                    <a:moveTo>
                      <a:pt x="21" y="19"/>
                    </a:moveTo>
                    <a:lnTo>
                      <a:pt x="21" y="16"/>
                    </a:lnTo>
                    <a:lnTo>
                      <a:pt x="25" y="8"/>
                    </a:lnTo>
                    <a:lnTo>
                      <a:pt x="4" y="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6"/>
                    </a:lnTo>
                    <a:lnTo>
                      <a:pt x="8" y="21"/>
                    </a:lnTo>
                    <a:lnTo>
                      <a:pt x="15" y="23"/>
                    </a:lnTo>
                    <a:lnTo>
                      <a:pt x="21" y="16"/>
                    </a:lnTo>
                    <a:lnTo>
                      <a:pt x="21" y="1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7" name="Freeform 1395"/>
              <p:cNvSpPr>
                <a:spLocks/>
              </p:cNvSpPr>
              <p:nvPr/>
            </p:nvSpPr>
            <p:spPr bwMode="auto">
              <a:xfrm>
                <a:off x="3113" y="933"/>
                <a:ext cx="42" cy="46"/>
              </a:xfrm>
              <a:custGeom>
                <a:avLst/>
                <a:gdLst>
                  <a:gd name="T0" fmla="*/ 2 w 42"/>
                  <a:gd name="T1" fmla="*/ 31 h 46"/>
                  <a:gd name="T2" fmla="*/ 23 w 42"/>
                  <a:gd name="T3" fmla="*/ 42 h 46"/>
                  <a:gd name="T4" fmla="*/ 42 w 42"/>
                  <a:gd name="T5" fmla="*/ 13 h 46"/>
                  <a:gd name="T6" fmla="*/ 21 w 42"/>
                  <a:gd name="T7" fmla="*/ 0 h 46"/>
                  <a:gd name="T8" fmla="*/ 2 w 42"/>
                  <a:gd name="T9" fmla="*/ 29 h 46"/>
                  <a:gd name="T10" fmla="*/ 23 w 42"/>
                  <a:gd name="T11" fmla="*/ 40 h 46"/>
                  <a:gd name="T12" fmla="*/ 2 w 42"/>
                  <a:gd name="T13" fmla="*/ 29 h 46"/>
                  <a:gd name="T14" fmla="*/ 0 w 42"/>
                  <a:gd name="T15" fmla="*/ 38 h 46"/>
                  <a:gd name="T16" fmla="*/ 6 w 42"/>
                  <a:gd name="T17" fmla="*/ 44 h 46"/>
                  <a:gd name="T18" fmla="*/ 15 w 42"/>
                  <a:gd name="T19" fmla="*/ 46 h 46"/>
                  <a:gd name="T20" fmla="*/ 23 w 42"/>
                  <a:gd name="T21" fmla="*/ 42 h 46"/>
                  <a:gd name="T22" fmla="*/ 2 w 42"/>
                  <a:gd name="T23" fmla="*/ 31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46">
                    <a:moveTo>
                      <a:pt x="2" y="31"/>
                    </a:moveTo>
                    <a:lnTo>
                      <a:pt x="23" y="42"/>
                    </a:lnTo>
                    <a:lnTo>
                      <a:pt x="42" y="13"/>
                    </a:lnTo>
                    <a:lnTo>
                      <a:pt x="21" y="0"/>
                    </a:lnTo>
                    <a:lnTo>
                      <a:pt x="2" y="29"/>
                    </a:lnTo>
                    <a:lnTo>
                      <a:pt x="23" y="40"/>
                    </a:lnTo>
                    <a:lnTo>
                      <a:pt x="2" y="29"/>
                    </a:lnTo>
                    <a:lnTo>
                      <a:pt x="0" y="38"/>
                    </a:lnTo>
                    <a:lnTo>
                      <a:pt x="6" y="44"/>
                    </a:lnTo>
                    <a:lnTo>
                      <a:pt x="15" y="46"/>
                    </a:lnTo>
                    <a:lnTo>
                      <a:pt x="23" y="42"/>
                    </a:lnTo>
                    <a:lnTo>
                      <a:pt x="2" y="3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8" name="Freeform 1396"/>
              <p:cNvSpPr>
                <a:spLocks/>
              </p:cNvSpPr>
              <p:nvPr/>
            </p:nvSpPr>
            <p:spPr bwMode="auto">
              <a:xfrm>
                <a:off x="3115" y="925"/>
                <a:ext cx="40" cy="48"/>
              </a:xfrm>
              <a:custGeom>
                <a:avLst/>
                <a:gdLst>
                  <a:gd name="T0" fmla="*/ 21 w 40"/>
                  <a:gd name="T1" fmla="*/ 2 h 48"/>
                  <a:gd name="T2" fmla="*/ 19 w 40"/>
                  <a:gd name="T3" fmla="*/ 6 h 48"/>
                  <a:gd name="T4" fmla="*/ 0 w 40"/>
                  <a:gd name="T5" fmla="*/ 39 h 48"/>
                  <a:gd name="T6" fmla="*/ 21 w 40"/>
                  <a:gd name="T7" fmla="*/ 48 h 48"/>
                  <a:gd name="T8" fmla="*/ 40 w 40"/>
                  <a:gd name="T9" fmla="*/ 14 h 48"/>
                  <a:gd name="T10" fmla="*/ 38 w 40"/>
                  <a:gd name="T11" fmla="*/ 18 h 48"/>
                  <a:gd name="T12" fmla="*/ 40 w 40"/>
                  <a:gd name="T13" fmla="*/ 14 h 48"/>
                  <a:gd name="T14" fmla="*/ 40 w 40"/>
                  <a:gd name="T15" fmla="*/ 6 h 48"/>
                  <a:gd name="T16" fmla="*/ 34 w 40"/>
                  <a:gd name="T17" fmla="*/ 0 h 48"/>
                  <a:gd name="T18" fmla="*/ 25 w 40"/>
                  <a:gd name="T19" fmla="*/ 0 h 48"/>
                  <a:gd name="T20" fmla="*/ 19 w 40"/>
                  <a:gd name="T21" fmla="*/ 6 h 48"/>
                  <a:gd name="T22" fmla="*/ 21 w 40"/>
                  <a:gd name="T23" fmla="*/ 2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0" h="48">
                    <a:moveTo>
                      <a:pt x="21" y="2"/>
                    </a:moveTo>
                    <a:lnTo>
                      <a:pt x="19" y="6"/>
                    </a:lnTo>
                    <a:lnTo>
                      <a:pt x="0" y="39"/>
                    </a:lnTo>
                    <a:lnTo>
                      <a:pt x="21" y="48"/>
                    </a:lnTo>
                    <a:lnTo>
                      <a:pt x="40" y="14"/>
                    </a:lnTo>
                    <a:lnTo>
                      <a:pt x="38" y="18"/>
                    </a:lnTo>
                    <a:lnTo>
                      <a:pt x="40" y="14"/>
                    </a:lnTo>
                    <a:lnTo>
                      <a:pt x="40" y="6"/>
                    </a:lnTo>
                    <a:lnTo>
                      <a:pt x="34" y="0"/>
                    </a:lnTo>
                    <a:lnTo>
                      <a:pt x="25" y="0"/>
                    </a:lnTo>
                    <a:lnTo>
                      <a:pt x="19" y="6"/>
                    </a:ln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49" name="Freeform 1397"/>
              <p:cNvSpPr>
                <a:spLocks/>
              </p:cNvSpPr>
              <p:nvPr/>
            </p:nvSpPr>
            <p:spPr bwMode="auto">
              <a:xfrm>
                <a:off x="3030" y="1012"/>
                <a:ext cx="25" cy="25"/>
              </a:xfrm>
              <a:custGeom>
                <a:avLst/>
                <a:gdLst>
                  <a:gd name="T0" fmla="*/ 0 w 25"/>
                  <a:gd name="T1" fmla="*/ 13 h 25"/>
                  <a:gd name="T2" fmla="*/ 12 w 25"/>
                  <a:gd name="T3" fmla="*/ 0 h 25"/>
                  <a:gd name="T4" fmla="*/ 8 w 25"/>
                  <a:gd name="T5" fmla="*/ 0 h 25"/>
                  <a:gd name="T6" fmla="*/ 8 w 25"/>
                  <a:gd name="T7" fmla="*/ 25 h 25"/>
                  <a:gd name="T8" fmla="*/ 12 w 25"/>
                  <a:gd name="T9" fmla="*/ 25 h 25"/>
                  <a:gd name="T10" fmla="*/ 25 w 25"/>
                  <a:gd name="T11" fmla="*/ 13 h 25"/>
                  <a:gd name="T12" fmla="*/ 12 w 25"/>
                  <a:gd name="T13" fmla="*/ 25 h 25"/>
                  <a:gd name="T14" fmla="*/ 23 w 25"/>
                  <a:gd name="T15" fmla="*/ 21 h 25"/>
                  <a:gd name="T16" fmla="*/ 25 w 25"/>
                  <a:gd name="T17" fmla="*/ 13 h 25"/>
                  <a:gd name="T18" fmla="*/ 23 w 25"/>
                  <a:gd name="T19" fmla="*/ 4 h 25"/>
                  <a:gd name="T20" fmla="*/ 12 w 25"/>
                  <a:gd name="T21" fmla="*/ 0 h 25"/>
                  <a:gd name="T22" fmla="*/ 0 w 25"/>
                  <a:gd name="T23" fmla="*/ 1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0" y="13"/>
                    </a:moveTo>
                    <a:lnTo>
                      <a:pt x="12" y="0"/>
                    </a:lnTo>
                    <a:lnTo>
                      <a:pt x="8" y="0"/>
                    </a:lnTo>
                    <a:lnTo>
                      <a:pt x="8" y="25"/>
                    </a:lnTo>
                    <a:lnTo>
                      <a:pt x="12" y="25"/>
                    </a:lnTo>
                    <a:lnTo>
                      <a:pt x="25" y="13"/>
                    </a:lnTo>
                    <a:lnTo>
                      <a:pt x="12" y="25"/>
                    </a:lnTo>
                    <a:lnTo>
                      <a:pt x="23" y="21"/>
                    </a:lnTo>
                    <a:lnTo>
                      <a:pt x="25" y="13"/>
                    </a:lnTo>
                    <a:lnTo>
                      <a:pt x="23" y="4"/>
                    </a:lnTo>
                    <a:lnTo>
                      <a:pt x="12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0" name="Freeform 1398"/>
              <p:cNvSpPr>
                <a:spLocks/>
              </p:cNvSpPr>
              <p:nvPr/>
            </p:nvSpPr>
            <p:spPr bwMode="auto">
              <a:xfrm>
                <a:off x="3030" y="1008"/>
                <a:ext cx="25" cy="25"/>
              </a:xfrm>
              <a:custGeom>
                <a:avLst/>
                <a:gdLst>
                  <a:gd name="T0" fmla="*/ 12 w 25"/>
                  <a:gd name="T1" fmla="*/ 0 h 25"/>
                  <a:gd name="T2" fmla="*/ 0 w 25"/>
                  <a:gd name="T3" fmla="*/ 13 h 25"/>
                  <a:gd name="T4" fmla="*/ 0 w 25"/>
                  <a:gd name="T5" fmla="*/ 17 h 25"/>
                  <a:gd name="T6" fmla="*/ 25 w 25"/>
                  <a:gd name="T7" fmla="*/ 17 h 25"/>
                  <a:gd name="T8" fmla="*/ 25 w 25"/>
                  <a:gd name="T9" fmla="*/ 13 h 25"/>
                  <a:gd name="T10" fmla="*/ 12 w 25"/>
                  <a:gd name="T11" fmla="*/ 25 h 25"/>
                  <a:gd name="T12" fmla="*/ 25 w 25"/>
                  <a:gd name="T13" fmla="*/ 13 h 25"/>
                  <a:gd name="T14" fmla="*/ 20 w 25"/>
                  <a:gd name="T15" fmla="*/ 2 h 25"/>
                  <a:gd name="T16" fmla="*/ 12 w 25"/>
                  <a:gd name="T17" fmla="*/ 0 h 25"/>
                  <a:gd name="T18" fmla="*/ 4 w 25"/>
                  <a:gd name="T19" fmla="*/ 2 h 25"/>
                  <a:gd name="T20" fmla="*/ 0 w 25"/>
                  <a:gd name="T21" fmla="*/ 13 h 25"/>
                  <a:gd name="T22" fmla="*/ 12 w 25"/>
                  <a:gd name="T2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12" y="0"/>
                    </a:moveTo>
                    <a:lnTo>
                      <a:pt x="0" y="13"/>
                    </a:lnTo>
                    <a:lnTo>
                      <a:pt x="0" y="17"/>
                    </a:lnTo>
                    <a:lnTo>
                      <a:pt x="25" y="17"/>
                    </a:lnTo>
                    <a:lnTo>
                      <a:pt x="25" y="13"/>
                    </a:lnTo>
                    <a:lnTo>
                      <a:pt x="12" y="25"/>
                    </a:lnTo>
                    <a:lnTo>
                      <a:pt x="25" y="13"/>
                    </a:lnTo>
                    <a:lnTo>
                      <a:pt x="20" y="2"/>
                    </a:lnTo>
                    <a:lnTo>
                      <a:pt x="12" y="0"/>
                    </a:lnTo>
                    <a:lnTo>
                      <a:pt x="4" y="2"/>
                    </a:lnTo>
                    <a:lnTo>
                      <a:pt x="0" y="1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1" name="Freeform 1399"/>
              <p:cNvSpPr>
                <a:spLocks/>
              </p:cNvSpPr>
              <p:nvPr/>
            </p:nvSpPr>
            <p:spPr bwMode="auto">
              <a:xfrm>
                <a:off x="3042" y="1008"/>
                <a:ext cx="19" cy="25"/>
              </a:xfrm>
              <a:custGeom>
                <a:avLst/>
                <a:gdLst>
                  <a:gd name="T0" fmla="*/ 11 w 19"/>
                  <a:gd name="T1" fmla="*/ 23 h 25"/>
                  <a:gd name="T2" fmla="*/ 6 w 19"/>
                  <a:gd name="T3" fmla="*/ 0 h 25"/>
                  <a:gd name="T4" fmla="*/ 0 w 19"/>
                  <a:gd name="T5" fmla="*/ 0 h 25"/>
                  <a:gd name="T6" fmla="*/ 0 w 19"/>
                  <a:gd name="T7" fmla="*/ 25 h 25"/>
                  <a:gd name="T8" fmla="*/ 6 w 19"/>
                  <a:gd name="T9" fmla="*/ 25 h 25"/>
                  <a:gd name="T10" fmla="*/ 2 w 19"/>
                  <a:gd name="T11" fmla="*/ 2 h 25"/>
                  <a:gd name="T12" fmla="*/ 6 w 19"/>
                  <a:gd name="T13" fmla="*/ 25 h 25"/>
                  <a:gd name="T14" fmla="*/ 17 w 19"/>
                  <a:gd name="T15" fmla="*/ 21 h 25"/>
                  <a:gd name="T16" fmla="*/ 19 w 19"/>
                  <a:gd name="T17" fmla="*/ 13 h 25"/>
                  <a:gd name="T18" fmla="*/ 17 w 19"/>
                  <a:gd name="T19" fmla="*/ 4 h 25"/>
                  <a:gd name="T20" fmla="*/ 6 w 19"/>
                  <a:gd name="T21" fmla="*/ 0 h 25"/>
                  <a:gd name="T22" fmla="*/ 11 w 19"/>
                  <a:gd name="T23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25">
                    <a:moveTo>
                      <a:pt x="11" y="23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25"/>
                    </a:lnTo>
                    <a:lnTo>
                      <a:pt x="6" y="25"/>
                    </a:lnTo>
                    <a:lnTo>
                      <a:pt x="2" y="2"/>
                    </a:lnTo>
                    <a:lnTo>
                      <a:pt x="6" y="25"/>
                    </a:lnTo>
                    <a:lnTo>
                      <a:pt x="17" y="21"/>
                    </a:lnTo>
                    <a:lnTo>
                      <a:pt x="19" y="13"/>
                    </a:lnTo>
                    <a:lnTo>
                      <a:pt x="17" y="4"/>
                    </a:lnTo>
                    <a:lnTo>
                      <a:pt x="6" y="0"/>
                    </a:lnTo>
                    <a:lnTo>
                      <a:pt x="11" y="2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2" name="Freeform 1400"/>
              <p:cNvSpPr>
                <a:spLocks/>
              </p:cNvSpPr>
              <p:nvPr/>
            </p:nvSpPr>
            <p:spPr bwMode="auto">
              <a:xfrm>
                <a:off x="3027" y="1010"/>
                <a:ext cx="26" cy="27"/>
              </a:xfrm>
              <a:custGeom>
                <a:avLst/>
                <a:gdLst>
                  <a:gd name="T0" fmla="*/ 11 w 26"/>
                  <a:gd name="T1" fmla="*/ 2 h 27"/>
                  <a:gd name="T2" fmla="*/ 15 w 26"/>
                  <a:gd name="T3" fmla="*/ 25 h 27"/>
                  <a:gd name="T4" fmla="*/ 26 w 26"/>
                  <a:gd name="T5" fmla="*/ 21 h 27"/>
                  <a:gd name="T6" fmla="*/ 17 w 26"/>
                  <a:gd name="T7" fmla="*/ 0 h 27"/>
                  <a:gd name="T8" fmla="*/ 7 w 26"/>
                  <a:gd name="T9" fmla="*/ 4 h 27"/>
                  <a:gd name="T10" fmla="*/ 11 w 26"/>
                  <a:gd name="T11" fmla="*/ 27 h 27"/>
                  <a:gd name="T12" fmla="*/ 7 w 26"/>
                  <a:gd name="T13" fmla="*/ 4 h 27"/>
                  <a:gd name="T14" fmla="*/ 0 w 26"/>
                  <a:gd name="T15" fmla="*/ 11 h 27"/>
                  <a:gd name="T16" fmla="*/ 3 w 26"/>
                  <a:gd name="T17" fmla="*/ 17 h 27"/>
                  <a:gd name="T18" fmla="*/ 7 w 26"/>
                  <a:gd name="T19" fmla="*/ 25 h 27"/>
                  <a:gd name="T20" fmla="*/ 15 w 26"/>
                  <a:gd name="T21" fmla="*/ 25 h 27"/>
                  <a:gd name="T22" fmla="*/ 11 w 26"/>
                  <a:gd name="T23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" h="27">
                    <a:moveTo>
                      <a:pt x="11" y="2"/>
                    </a:moveTo>
                    <a:lnTo>
                      <a:pt x="15" y="25"/>
                    </a:lnTo>
                    <a:lnTo>
                      <a:pt x="26" y="21"/>
                    </a:lnTo>
                    <a:lnTo>
                      <a:pt x="17" y="0"/>
                    </a:lnTo>
                    <a:lnTo>
                      <a:pt x="7" y="4"/>
                    </a:lnTo>
                    <a:lnTo>
                      <a:pt x="11" y="27"/>
                    </a:lnTo>
                    <a:lnTo>
                      <a:pt x="7" y="4"/>
                    </a:lnTo>
                    <a:lnTo>
                      <a:pt x="0" y="11"/>
                    </a:lnTo>
                    <a:lnTo>
                      <a:pt x="3" y="17"/>
                    </a:lnTo>
                    <a:lnTo>
                      <a:pt x="7" y="25"/>
                    </a:lnTo>
                    <a:lnTo>
                      <a:pt x="15" y="25"/>
                    </a:lnTo>
                    <a:lnTo>
                      <a:pt x="11" y="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3" name="Freeform 1401"/>
              <p:cNvSpPr>
                <a:spLocks/>
              </p:cNvSpPr>
              <p:nvPr/>
            </p:nvSpPr>
            <p:spPr bwMode="auto">
              <a:xfrm>
                <a:off x="4112" y="3028"/>
                <a:ext cx="25" cy="29"/>
              </a:xfrm>
              <a:custGeom>
                <a:avLst/>
                <a:gdLst>
                  <a:gd name="T0" fmla="*/ 21 w 25"/>
                  <a:gd name="T1" fmla="*/ 11 h 29"/>
                  <a:gd name="T2" fmla="*/ 25 w 25"/>
                  <a:gd name="T3" fmla="*/ 17 h 29"/>
                  <a:gd name="T4" fmla="*/ 25 w 25"/>
                  <a:gd name="T5" fmla="*/ 0 h 29"/>
                  <a:gd name="T6" fmla="*/ 0 w 25"/>
                  <a:gd name="T7" fmla="*/ 0 h 29"/>
                  <a:gd name="T8" fmla="*/ 0 w 25"/>
                  <a:gd name="T9" fmla="*/ 17 h 29"/>
                  <a:gd name="T10" fmla="*/ 4 w 25"/>
                  <a:gd name="T11" fmla="*/ 23 h 29"/>
                  <a:gd name="T12" fmla="*/ 0 w 25"/>
                  <a:gd name="T13" fmla="*/ 17 h 29"/>
                  <a:gd name="T14" fmla="*/ 4 w 25"/>
                  <a:gd name="T15" fmla="*/ 25 h 29"/>
                  <a:gd name="T16" fmla="*/ 13 w 25"/>
                  <a:gd name="T17" fmla="*/ 29 h 29"/>
                  <a:gd name="T18" fmla="*/ 21 w 25"/>
                  <a:gd name="T19" fmla="*/ 25 h 29"/>
                  <a:gd name="T20" fmla="*/ 25 w 25"/>
                  <a:gd name="T21" fmla="*/ 17 h 29"/>
                  <a:gd name="T22" fmla="*/ 21 w 25"/>
                  <a:gd name="T23" fmla="*/ 1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9">
                    <a:moveTo>
                      <a:pt x="21" y="11"/>
                    </a:moveTo>
                    <a:lnTo>
                      <a:pt x="25" y="17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4" y="23"/>
                    </a:lnTo>
                    <a:lnTo>
                      <a:pt x="0" y="17"/>
                    </a:lnTo>
                    <a:lnTo>
                      <a:pt x="4" y="25"/>
                    </a:lnTo>
                    <a:lnTo>
                      <a:pt x="13" y="29"/>
                    </a:lnTo>
                    <a:lnTo>
                      <a:pt x="21" y="25"/>
                    </a:lnTo>
                    <a:lnTo>
                      <a:pt x="25" y="17"/>
                    </a:lnTo>
                    <a:lnTo>
                      <a:pt x="21" y="11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4" name="Freeform 1402"/>
              <p:cNvSpPr>
                <a:spLocks/>
              </p:cNvSpPr>
              <p:nvPr/>
            </p:nvSpPr>
            <p:spPr bwMode="auto">
              <a:xfrm>
                <a:off x="4116" y="3039"/>
                <a:ext cx="32" cy="35"/>
              </a:xfrm>
              <a:custGeom>
                <a:avLst/>
                <a:gdLst>
                  <a:gd name="T0" fmla="*/ 21 w 32"/>
                  <a:gd name="T1" fmla="*/ 10 h 35"/>
                  <a:gd name="T2" fmla="*/ 30 w 32"/>
                  <a:gd name="T3" fmla="*/ 16 h 35"/>
                  <a:gd name="T4" fmla="*/ 17 w 32"/>
                  <a:gd name="T5" fmla="*/ 0 h 35"/>
                  <a:gd name="T6" fmla="*/ 0 w 32"/>
                  <a:gd name="T7" fmla="*/ 12 h 35"/>
                  <a:gd name="T8" fmla="*/ 13 w 32"/>
                  <a:gd name="T9" fmla="*/ 29 h 35"/>
                  <a:gd name="T10" fmla="*/ 21 w 32"/>
                  <a:gd name="T11" fmla="*/ 35 h 35"/>
                  <a:gd name="T12" fmla="*/ 13 w 32"/>
                  <a:gd name="T13" fmla="*/ 29 h 35"/>
                  <a:gd name="T14" fmla="*/ 21 w 32"/>
                  <a:gd name="T15" fmla="*/ 33 h 35"/>
                  <a:gd name="T16" fmla="*/ 28 w 32"/>
                  <a:gd name="T17" fmla="*/ 31 h 35"/>
                  <a:gd name="T18" fmla="*/ 32 w 32"/>
                  <a:gd name="T19" fmla="*/ 25 h 35"/>
                  <a:gd name="T20" fmla="*/ 30 w 32"/>
                  <a:gd name="T21" fmla="*/ 16 h 35"/>
                  <a:gd name="T22" fmla="*/ 21 w 32"/>
                  <a:gd name="T23" fmla="*/ 1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35">
                    <a:moveTo>
                      <a:pt x="21" y="10"/>
                    </a:moveTo>
                    <a:lnTo>
                      <a:pt x="30" y="16"/>
                    </a:lnTo>
                    <a:lnTo>
                      <a:pt x="17" y="0"/>
                    </a:lnTo>
                    <a:lnTo>
                      <a:pt x="0" y="12"/>
                    </a:lnTo>
                    <a:lnTo>
                      <a:pt x="13" y="29"/>
                    </a:lnTo>
                    <a:lnTo>
                      <a:pt x="21" y="35"/>
                    </a:lnTo>
                    <a:lnTo>
                      <a:pt x="13" y="29"/>
                    </a:lnTo>
                    <a:lnTo>
                      <a:pt x="21" y="33"/>
                    </a:lnTo>
                    <a:lnTo>
                      <a:pt x="28" y="31"/>
                    </a:lnTo>
                    <a:lnTo>
                      <a:pt x="32" y="25"/>
                    </a:lnTo>
                    <a:lnTo>
                      <a:pt x="30" y="16"/>
                    </a:lnTo>
                    <a:lnTo>
                      <a:pt x="21" y="1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5" name="Freeform 1403"/>
              <p:cNvSpPr>
                <a:spLocks/>
              </p:cNvSpPr>
              <p:nvPr/>
            </p:nvSpPr>
            <p:spPr bwMode="auto">
              <a:xfrm>
                <a:off x="4135" y="3049"/>
                <a:ext cx="23" cy="25"/>
              </a:xfrm>
              <a:custGeom>
                <a:avLst/>
                <a:gdLst>
                  <a:gd name="T0" fmla="*/ 0 w 23"/>
                  <a:gd name="T1" fmla="*/ 8 h 25"/>
                  <a:gd name="T2" fmla="*/ 11 w 23"/>
                  <a:gd name="T3" fmla="*/ 0 h 25"/>
                  <a:gd name="T4" fmla="*/ 2 w 23"/>
                  <a:gd name="T5" fmla="*/ 0 h 25"/>
                  <a:gd name="T6" fmla="*/ 2 w 23"/>
                  <a:gd name="T7" fmla="*/ 25 h 25"/>
                  <a:gd name="T8" fmla="*/ 11 w 23"/>
                  <a:gd name="T9" fmla="*/ 25 h 25"/>
                  <a:gd name="T10" fmla="*/ 21 w 23"/>
                  <a:gd name="T11" fmla="*/ 17 h 25"/>
                  <a:gd name="T12" fmla="*/ 11 w 23"/>
                  <a:gd name="T13" fmla="*/ 25 h 25"/>
                  <a:gd name="T14" fmla="*/ 21 w 23"/>
                  <a:gd name="T15" fmla="*/ 21 h 25"/>
                  <a:gd name="T16" fmla="*/ 23 w 23"/>
                  <a:gd name="T17" fmla="*/ 13 h 25"/>
                  <a:gd name="T18" fmla="*/ 21 w 23"/>
                  <a:gd name="T19" fmla="*/ 4 h 25"/>
                  <a:gd name="T20" fmla="*/ 11 w 23"/>
                  <a:gd name="T21" fmla="*/ 0 h 25"/>
                  <a:gd name="T22" fmla="*/ 0 w 23"/>
                  <a:gd name="T23" fmla="*/ 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25">
                    <a:moveTo>
                      <a:pt x="0" y="8"/>
                    </a:moveTo>
                    <a:lnTo>
                      <a:pt x="11" y="0"/>
                    </a:lnTo>
                    <a:lnTo>
                      <a:pt x="2" y="0"/>
                    </a:lnTo>
                    <a:lnTo>
                      <a:pt x="2" y="25"/>
                    </a:lnTo>
                    <a:lnTo>
                      <a:pt x="11" y="25"/>
                    </a:lnTo>
                    <a:lnTo>
                      <a:pt x="21" y="17"/>
                    </a:lnTo>
                    <a:lnTo>
                      <a:pt x="11" y="25"/>
                    </a:lnTo>
                    <a:lnTo>
                      <a:pt x="21" y="21"/>
                    </a:lnTo>
                    <a:lnTo>
                      <a:pt x="23" y="13"/>
                    </a:lnTo>
                    <a:lnTo>
                      <a:pt x="21" y="4"/>
                    </a:lnTo>
                    <a:lnTo>
                      <a:pt x="11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6" name="Freeform 1404"/>
              <p:cNvSpPr>
                <a:spLocks/>
              </p:cNvSpPr>
              <p:nvPr/>
            </p:nvSpPr>
            <p:spPr bwMode="auto">
              <a:xfrm>
                <a:off x="4135" y="3043"/>
                <a:ext cx="27" cy="23"/>
              </a:xfrm>
              <a:custGeom>
                <a:avLst/>
                <a:gdLst>
                  <a:gd name="T0" fmla="*/ 2 w 27"/>
                  <a:gd name="T1" fmla="*/ 10 h 23"/>
                  <a:gd name="T2" fmla="*/ 4 w 27"/>
                  <a:gd name="T3" fmla="*/ 6 h 23"/>
                  <a:gd name="T4" fmla="*/ 0 w 27"/>
                  <a:gd name="T5" fmla="*/ 14 h 23"/>
                  <a:gd name="T6" fmla="*/ 21 w 27"/>
                  <a:gd name="T7" fmla="*/ 23 h 23"/>
                  <a:gd name="T8" fmla="*/ 25 w 27"/>
                  <a:gd name="T9" fmla="*/ 14 h 23"/>
                  <a:gd name="T10" fmla="*/ 27 w 27"/>
                  <a:gd name="T11" fmla="*/ 10 h 23"/>
                  <a:gd name="T12" fmla="*/ 25 w 27"/>
                  <a:gd name="T13" fmla="*/ 14 h 23"/>
                  <a:gd name="T14" fmla="*/ 25 w 27"/>
                  <a:gd name="T15" fmla="*/ 6 h 23"/>
                  <a:gd name="T16" fmla="*/ 19 w 27"/>
                  <a:gd name="T17" fmla="*/ 0 h 23"/>
                  <a:gd name="T18" fmla="*/ 11 w 27"/>
                  <a:gd name="T19" fmla="*/ 0 h 23"/>
                  <a:gd name="T20" fmla="*/ 4 w 27"/>
                  <a:gd name="T21" fmla="*/ 6 h 23"/>
                  <a:gd name="T22" fmla="*/ 2 w 27"/>
                  <a:gd name="T23" fmla="*/ 1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" h="23">
                    <a:moveTo>
                      <a:pt x="2" y="10"/>
                    </a:moveTo>
                    <a:lnTo>
                      <a:pt x="4" y="6"/>
                    </a:lnTo>
                    <a:lnTo>
                      <a:pt x="0" y="14"/>
                    </a:lnTo>
                    <a:lnTo>
                      <a:pt x="21" y="23"/>
                    </a:lnTo>
                    <a:lnTo>
                      <a:pt x="25" y="14"/>
                    </a:lnTo>
                    <a:lnTo>
                      <a:pt x="27" y="10"/>
                    </a:lnTo>
                    <a:lnTo>
                      <a:pt x="25" y="14"/>
                    </a:lnTo>
                    <a:lnTo>
                      <a:pt x="25" y="6"/>
                    </a:lnTo>
                    <a:lnTo>
                      <a:pt x="19" y="0"/>
                    </a:lnTo>
                    <a:lnTo>
                      <a:pt x="11" y="0"/>
                    </a:lnTo>
                    <a:lnTo>
                      <a:pt x="4" y="6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7" name="Freeform 1405"/>
              <p:cNvSpPr>
                <a:spLocks/>
              </p:cNvSpPr>
              <p:nvPr/>
            </p:nvSpPr>
            <p:spPr bwMode="auto">
              <a:xfrm>
                <a:off x="4137" y="3020"/>
                <a:ext cx="25" cy="33"/>
              </a:xfrm>
              <a:custGeom>
                <a:avLst/>
                <a:gdLst>
                  <a:gd name="T0" fmla="*/ 13 w 25"/>
                  <a:gd name="T1" fmla="*/ 0 h 33"/>
                  <a:gd name="T2" fmla="*/ 0 w 25"/>
                  <a:gd name="T3" fmla="*/ 12 h 33"/>
                  <a:gd name="T4" fmla="*/ 0 w 25"/>
                  <a:gd name="T5" fmla="*/ 33 h 33"/>
                  <a:gd name="T6" fmla="*/ 25 w 25"/>
                  <a:gd name="T7" fmla="*/ 33 h 33"/>
                  <a:gd name="T8" fmla="*/ 25 w 25"/>
                  <a:gd name="T9" fmla="*/ 12 h 33"/>
                  <a:gd name="T10" fmla="*/ 13 w 25"/>
                  <a:gd name="T11" fmla="*/ 25 h 33"/>
                  <a:gd name="T12" fmla="*/ 25 w 25"/>
                  <a:gd name="T13" fmla="*/ 12 h 33"/>
                  <a:gd name="T14" fmla="*/ 21 w 25"/>
                  <a:gd name="T15" fmla="*/ 2 h 33"/>
                  <a:gd name="T16" fmla="*/ 13 w 25"/>
                  <a:gd name="T17" fmla="*/ 0 h 33"/>
                  <a:gd name="T18" fmla="*/ 4 w 25"/>
                  <a:gd name="T19" fmla="*/ 2 h 33"/>
                  <a:gd name="T20" fmla="*/ 0 w 25"/>
                  <a:gd name="T21" fmla="*/ 12 h 33"/>
                  <a:gd name="T22" fmla="*/ 13 w 25"/>
                  <a:gd name="T23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33">
                    <a:moveTo>
                      <a:pt x="13" y="0"/>
                    </a:moveTo>
                    <a:lnTo>
                      <a:pt x="0" y="12"/>
                    </a:lnTo>
                    <a:lnTo>
                      <a:pt x="0" y="33"/>
                    </a:lnTo>
                    <a:lnTo>
                      <a:pt x="25" y="33"/>
                    </a:lnTo>
                    <a:lnTo>
                      <a:pt x="25" y="12"/>
                    </a:lnTo>
                    <a:lnTo>
                      <a:pt x="13" y="25"/>
                    </a:lnTo>
                    <a:lnTo>
                      <a:pt x="25" y="12"/>
                    </a:lnTo>
                    <a:lnTo>
                      <a:pt x="21" y="2"/>
                    </a:lnTo>
                    <a:lnTo>
                      <a:pt x="13" y="0"/>
                    </a:lnTo>
                    <a:lnTo>
                      <a:pt x="4" y="2"/>
                    </a:lnTo>
                    <a:lnTo>
                      <a:pt x="0" y="1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8" name="Freeform 1406"/>
              <p:cNvSpPr>
                <a:spLocks/>
              </p:cNvSpPr>
              <p:nvPr/>
            </p:nvSpPr>
            <p:spPr bwMode="auto">
              <a:xfrm>
                <a:off x="4141" y="3020"/>
                <a:ext cx="26" cy="25"/>
              </a:xfrm>
              <a:custGeom>
                <a:avLst/>
                <a:gdLst>
                  <a:gd name="T0" fmla="*/ 0 w 26"/>
                  <a:gd name="T1" fmla="*/ 12 h 25"/>
                  <a:gd name="T2" fmla="*/ 13 w 26"/>
                  <a:gd name="T3" fmla="*/ 0 h 25"/>
                  <a:gd name="T4" fmla="*/ 9 w 26"/>
                  <a:gd name="T5" fmla="*/ 0 h 25"/>
                  <a:gd name="T6" fmla="*/ 9 w 26"/>
                  <a:gd name="T7" fmla="*/ 25 h 25"/>
                  <a:gd name="T8" fmla="*/ 13 w 26"/>
                  <a:gd name="T9" fmla="*/ 25 h 25"/>
                  <a:gd name="T10" fmla="*/ 26 w 26"/>
                  <a:gd name="T11" fmla="*/ 12 h 25"/>
                  <a:gd name="T12" fmla="*/ 13 w 26"/>
                  <a:gd name="T13" fmla="*/ 25 h 25"/>
                  <a:gd name="T14" fmla="*/ 23 w 26"/>
                  <a:gd name="T15" fmla="*/ 21 h 25"/>
                  <a:gd name="T16" fmla="*/ 26 w 26"/>
                  <a:gd name="T17" fmla="*/ 12 h 25"/>
                  <a:gd name="T18" fmla="*/ 23 w 26"/>
                  <a:gd name="T19" fmla="*/ 4 h 25"/>
                  <a:gd name="T20" fmla="*/ 13 w 26"/>
                  <a:gd name="T21" fmla="*/ 0 h 25"/>
                  <a:gd name="T22" fmla="*/ 0 w 26"/>
                  <a:gd name="T23" fmla="*/ 1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" h="25">
                    <a:moveTo>
                      <a:pt x="0" y="12"/>
                    </a:moveTo>
                    <a:lnTo>
                      <a:pt x="13" y="0"/>
                    </a:lnTo>
                    <a:lnTo>
                      <a:pt x="9" y="0"/>
                    </a:lnTo>
                    <a:lnTo>
                      <a:pt x="9" y="25"/>
                    </a:lnTo>
                    <a:lnTo>
                      <a:pt x="13" y="25"/>
                    </a:lnTo>
                    <a:lnTo>
                      <a:pt x="26" y="12"/>
                    </a:lnTo>
                    <a:lnTo>
                      <a:pt x="13" y="25"/>
                    </a:lnTo>
                    <a:lnTo>
                      <a:pt x="23" y="21"/>
                    </a:lnTo>
                    <a:lnTo>
                      <a:pt x="26" y="12"/>
                    </a:lnTo>
                    <a:lnTo>
                      <a:pt x="23" y="4"/>
                    </a:lnTo>
                    <a:lnTo>
                      <a:pt x="13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59" name="Freeform 1407"/>
              <p:cNvSpPr>
                <a:spLocks/>
              </p:cNvSpPr>
              <p:nvPr/>
            </p:nvSpPr>
            <p:spPr bwMode="auto">
              <a:xfrm>
                <a:off x="4141" y="3007"/>
                <a:ext cx="26" cy="25"/>
              </a:xfrm>
              <a:custGeom>
                <a:avLst/>
                <a:gdLst>
                  <a:gd name="T0" fmla="*/ 3 w 26"/>
                  <a:gd name="T1" fmla="*/ 9 h 25"/>
                  <a:gd name="T2" fmla="*/ 0 w 26"/>
                  <a:gd name="T3" fmla="*/ 13 h 25"/>
                  <a:gd name="T4" fmla="*/ 0 w 26"/>
                  <a:gd name="T5" fmla="*/ 25 h 25"/>
                  <a:gd name="T6" fmla="*/ 26 w 26"/>
                  <a:gd name="T7" fmla="*/ 25 h 25"/>
                  <a:gd name="T8" fmla="*/ 26 w 26"/>
                  <a:gd name="T9" fmla="*/ 13 h 25"/>
                  <a:gd name="T10" fmla="*/ 23 w 26"/>
                  <a:gd name="T11" fmla="*/ 17 h 25"/>
                  <a:gd name="T12" fmla="*/ 26 w 26"/>
                  <a:gd name="T13" fmla="*/ 13 h 25"/>
                  <a:gd name="T14" fmla="*/ 21 w 26"/>
                  <a:gd name="T15" fmla="*/ 2 h 25"/>
                  <a:gd name="T16" fmla="*/ 13 w 26"/>
                  <a:gd name="T17" fmla="*/ 0 h 25"/>
                  <a:gd name="T18" fmla="*/ 5 w 26"/>
                  <a:gd name="T19" fmla="*/ 2 h 25"/>
                  <a:gd name="T20" fmla="*/ 0 w 26"/>
                  <a:gd name="T21" fmla="*/ 13 h 25"/>
                  <a:gd name="T22" fmla="*/ 3 w 26"/>
                  <a:gd name="T23" fmla="*/ 9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" h="25">
                    <a:moveTo>
                      <a:pt x="3" y="9"/>
                    </a:moveTo>
                    <a:lnTo>
                      <a:pt x="0" y="13"/>
                    </a:lnTo>
                    <a:lnTo>
                      <a:pt x="0" y="25"/>
                    </a:lnTo>
                    <a:lnTo>
                      <a:pt x="26" y="25"/>
                    </a:lnTo>
                    <a:lnTo>
                      <a:pt x="26" y="13"/>
                    </a:lnTo>
                    <a:lnTo>
                      <a:pt x="23" y="17"/>
                    </a:lnTo>
                    <a:lnTo>
                      <a:pt x="26" y="13"/>
                    </a:lnTo>
                    <a:lnTo>
                      <a:pt x="21" y="2"/>
                    </a:lnTo>
                    <a:lnTo>
                      <a:pt x="13" y="0"/>
                    </a:lnTo>
                    <a:lnTo>
                      <a:pt x="5" y="2"/>
                    </a:lnTo>
                    <a:lnTo>
                      <a:pt x="0" y="13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0" name="Freeform 1408"/>
              <p:cNvSpPr>
                <a:spLocks/>
              </p:cNvSpPr>
              <p:nvPr/>
            </p:nvSpPr>
            <p:spPr bwMode="auto">
              <a:xfrm>
                <a:off x="4144" y="2999"/>
                <a:ext cx="25" cy="25"/>
              </a:xfrm>
              <a:custGeom>
                <a:avLst/>
                <a:gdLst>
                  <a:gd name="T0" fmla="*/ 14 w 25"/>
                  <a:gd name="T1" fmla="*/ 0 h 25"/>
                  <a:gd name="T2" fmla="*/ 4 w 25"/>
                  <a:gd name="T3" fmla="*/ 8 h 25"/>
                  <a:gd name="T4" fmla="*/ 0 w 25"/>
                  <a:gd name="T5" fmla="*/ 17 h 25"/>
                  <a:gd name="T6" fmla="*/ 20 w 25"/>
                  <a:gd name="T7" fmla="*/ 25 h 25"/>
                  <a:gd name="T8" fmla="*/ 25 w 25"/>
                  <a:gd name="T9" fmla="*/ 17 h 25"/>
                  <a:gd name="T10" fmla="*/ 14 w 25"/>
                  <a:gd name="T11" fmla="*/ 25 h 25"/>
                  <a:gd name="T12" fmla="*/ 25 w 25"/>
                  <a:gd name="T13" fmla="*/ 17 h 25"/>
                  <a:gd name="T14" fmla="*/ 25 w 25"/>
                  <a:gd name="T15" fmla="*/ 8 h 25"/>
                  <a:gd name="T16" fmla="*/ 18 w 25"/>
                  <a:gd name="T17" fmla="*/ 2 h 25"/>
                  <a:gd name="T18" fmla="*/ 10 w 25"/>
                  <a:gd name="T19" fmla="*/ 2 h 25"/>
                  <a:gd name="T20" fmla="*/ 4 w 25"/>
                  <a:gd name="T21" fmla="*/ 8 h 25"/>
                  <a:gd name="T22" fmla="*/ 14 w 25"/>
                  <a:gd name="T2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14" y="0"/>
                    </a:moveTo>
                    <a:lnTo>
                      <a:pt x="4" y="8"/>
                    </a:lnTo>
                    <a:lnTo>
                      <a:pt x="0" y="17"/>
                    </a:lnTo>
                    <a:lnTo>
                      <a:pt x="20" y="25"/>
                    </a:lnTo>
                    <a:lnTo>
                      <a:pt x="25" y="17"/>
                    </a:lnTo>
                    <a:lnTo>
                      <a:pt x="14" y="25"/>
                    </a:lnTo>
                    <a:lnTo>
                      <a:pt x="25" y="17"/>
                    </a:lnTo>
                    <a:lnTo>
                      <a:pt x="25" y="8"/>
                    </a:lnTo>
                    <a:lnTo>
                      <a:pt x="18" y="2"/>
                    </a:lnTo>
                    <a:lnTo>
                      <a:pt x="10" y="2"/>
                    </a:lnTo>
                    <a:lnTo>
                      <a:pt x="4" y="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1" name="Freeform 1409"/>
              <p:cNvSpPr>
                <a:spLocks/>
              </p:cNvSpPr>
              <p:nvPr/>
            </p:nvSpPr>
            <p:spPr bwMode="auto">
              <a:xfrm>
                <a:off x="4158" y="2999"/>
                <a:ext cx="27" cy="25"/>
              </a:xfrm>
              <a:custGeom>
                <a:avLst/>
                <a:gdLst>
                  <a:gd name="T0" fmla="*/ 11 w 27"/>
                  <a:gd name="T1" fmla="*/ 23 h 25"/>
                  <a:gd name="T2" fmla="*/ 15 w 27"/>
                  <a:gd name="T3" fmla="*/ 0 h 25"/>
                  <a:gd name="T4" fmla="*/ 0 w 27"/>
                  <a:gd name="T5" fmla="*/ 0 h 25"/>
                  <a:gd name="T6" fmla="*/ 0 w 27"/>
                  <a:gd name="T7" fmla="*/ 25 h 25"/>
                  <a:gd name="T8" fmla="*/ 15 w 27"/>
                  <a:gd name="T9" fmla="*/ 25 h 25"/>
                  <a:gd name="T10" fmla="*/ 19 w 27"/>
                  <a:gd name="T11" fmla="*/ 2 h 25"/>
                  <a:gd name="T12" fmla="*/ 15 w 27"/>
                  <a:gd name="T13" fmla="*/ 25 h 25"/>
                  <a:gd name="T14" fmla="*/ 25 w 27"/>
                  <a:gd name="T15" fmla="*/ 21 h 25"/>
                  <a:gd name="T16" fmla="*/ 27 w 27"/>
                  <a:gd name="T17" fmla="*/ 13 h 25"/>
                  <a:gd name="T18" fmla="*/ 25 w 27"/>
                  <a:gd name="T19" fmla="*/ 4 h 25"/>
                  <a:gd name="T20" fmla="*/ 15 w 27"/>
                  <a:gd name="T21" fmla="*/ 0 h 25"/>
                  <a:gd name="T22" fmla="*/ 11 w 27"/>
                  <a:gd name="T23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" h="25">
                    <a:moveTo>
                      <a:pt x="11" y="23"/>
                    </a:moveTo>
                    <a:lnTo>
                      <a:pt x="15" y="0"/>
                    </a:lnTo>
                    <a:lnTo>
                      <a:pt x="0" y="0"/>
                    </a:lnTo>
                    <a:lnTo>
                      <a:pt x="0" y="25"/>
                    </a:lnTo>
                    <a:lnTo>
                      <a:pt x="15" y="25"/>
                    </a:lnTo>
                    <a:lnTo>
                      <a:pt x="19" y="2"/>
                    </a:lnTo>
                    <a:lnTo>
                      <a:pt x="15" y="25"/>
                    </a:lnTo>
                    <a:lnTo>
                      <a:pt x="25" y="21"/>
                    </a:lnTo>
                    <a:lnTo>
                      <a:pt x="27" y="13"/>
                    </a:lnTo>
                    <a:lnTo>
                      <a:pt x="25" y="4"/>
                    </a:lnTo>
                    <a:lnTo>
                      <a:pt x="15" y="0"/>
                    </a:lnTo>
                    <a:lnTo>
                      <a:pt x="11" y="2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2" name="Freeform 1410"/>
              <p:cNvSpPr>
                <a:spLocks/>
              </p:cNvSpPr>
              <p:nvPr/>
            </p:nvSpPr>
            <p:spPr bwMode="auto">
              <a:xfrm>
                <a:off x="4148" y="2993"/>
                <a:ext cx="29" cy="29"/>
              </a:xfrm>
              <a:custGeom>
                <a:avLst/>
                <a:gdLst>
                  <a:gd name="T0" fmla="*/ 2 w 29"/>
                  <a:gd name="T1" fmla="*/ 19 h 29"/>
                  <a:gd name="T2" fmla="*/ 6 w 29"/>
                  <a:gd name="T3" fmla="*/ 21 h 29"/>
                  <a:gd name="T4" fmla="*/ 21 w 29"/>
                  <a:gd name="T5" fmla="*/ 29 h 29"/>
                  <a:gd name="T6" fmla="*/ 29 w 29"/>
                  <a:gd name="T7" fmla="*/ 8 h 29"/>
                  <a:gd name="T8" fmla="*/ 14 w 29"/>
                  <a:gd name="T9" fmla="*/ 0 h 29"/>
                  <a:gd name="T10" fmla="*/ 19 w 29"/>
                  <a:gd name="T11" fmla="*/ 2 h 29"/>
                  <a:gd name="T12" fmla="*/ 14 w 29"/>
                  <a:gd name="T13" fmla="*/ 0 h 29"/>
                  <a:gd name="T14" fmla="*/ 6 w 29"/>
                  <a:gd name="T15" fmla="*/ 0 h 29"/>
                  <a:gd name="T16" fmla="*/ 2 w 29"/>
                  <a:gd name="T17" fmla="*/ 6 h 29"/>
                  <a:gd name="T18" fmla="*/ 0 w 29"/>
                  <a:gd name="T19" fmla="*/ 14 h 29"/>
                  <a:gd name="T20" fmla="*/ 6 w 29"/>
                  <a:gd name="T21" fmla="*/ 21 h 29"/>
                  <a:gd name="T22" fmla="*/ 2 w 29"/>
                  <a:gd name="T23" fmla="*/ 1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29">
                    <a:moveTo>
                      <a:pt x="2" y="19"/>
                    </a:moveTo>
                    <a:lnTo>
                      <a:pt x="6" y="21"/>
                    </a:lnTo>
                    <a:lnTo>
                      <a:pt x="21" y="29"/>
                    </a:lnTo>
                    <a:lnTo>
                      <a:pt x="29" y="8"/>
                    </a:lnTo>
                    <a:lnTo>
                      <a:pt x="14" y="0"/>
                    </a:lnTo>
                    <a:lnTo>
                      <a:pt x="19" y="2"/>
                    </a:lnTo>
                    <a:lnTo>
                      <a:pt x="14" y="0"/>
                    </a:lnTo>
                    <a:lnTo>
                      <a:pt x="6" y="0"/>
                    </a:lnTo>
                    <a:lnTo>
                      <a:pt x="2" y="6"/>
                    </a:lnTo>
                    <a:lnTo>
                      <a:pt x="0" y="14"/>
                    </a:lnTo>
                    <a:lnTo>
                      <a:pt x="6" y="21"/>
                    </a:lnTo>
                    <a:lnTo>
                      <a:pt x="2" y="1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3" name="Freeform 1411"/>
              <p:cNvSpPr>
                <a:spLocks/>
              </p:cNvSpPr>
              <p:nvPr/>
            </p:nvSpPr>
            <p:spPr bwMode="auto">
              <a:xfrm>
                <a:off x="4137" y="2982"/>
                <a:ext cx="30" cy="30"/>
              </a:xfrm>
              <a:custGeom>
                <a:avLst/>
                <a:gdLst>
                  <a:gd name="T0" fmla="*/ 17 w 30"/>
                  <a:gd name="T1" fmla="*/ 23 h 30"/>
                  <a:gd name="T2" fmla="*/ 4 w 30"/>
                  <a:gd name="T3" fmla="*/ 21 h 30"/>
                  <a:gd name="T4" fmla="*/ 13 w 30"/>
                  <a:gd name="T5" fmla="*/ 30 h 30"/>
                  <a:gd name="T6" fmla="*/ 30 w 30"/>
                  <a:gd name="T7" fmla="*/ 13 h 30"/>
                  <a:gd name="T8" fmla="*/ 21 w 30"/>
                  <a:gd name="T9" fmla="*/ 4 h 30"/>
                  <a:gd name="T10" fmla="*/ 9 w 30"/>
                  <a:gd name="T11" fmla="*/ 2 h 30"/>
                  <a:gd name="T12" fmla="*/ 21 w 30"/>
                  <a:gd name="T13" fmla="*/ 4 h 30"/>
                  <a:gd name="T14" fmla="*/ 13 w 30"/>
                  <a:gd name="T15" fmla="*/ 0 h 30"/>
                  <a:gd name="T16" fmla="*/ 4 w 30"/>
                  <a:gd name="T17" fmla="*/ 4 h 30"/>
                  <a:gd name="T18" fmla="*/ 0 w 30"/>
                  <a:gd name="T19" fmla="*/ 13 h 30"/>
                  <a:gd name="T20" fmla="*/ 4 w 30"/>
                  <a:gd name="T21" fmla="*/ 21 h 30"/>
                  <a:gd name="T22" fmla="*/ 17 w 30"/>
                  <a:gd name="T23" fmla="*/ 2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" h="30">
                    <a:moveTo>
                      <a:pt x="17" y="23"/>
                    </a:moveTo>
                    <a:lnTo>
                      <a:pt x="4" y="21"/>
                    </a:lnTo>
                    <a:lnTo>
                      <a:pt x="13" y="30"/>
                    </a:lnTo>
                    <a:lnTo>
                      <a:pt x="30" y="13"/>
                    </a:lnTo>
                    <a:lnTo>
                      <a:pt x="21" y="4"/>
                    </a:lnTo>
                    <a:lnTo>
                      <a:pt x="9" y="2"/>
                    </a:lnTo>
                    <a:lnTo>
                      <a:pt x="21" y="4"/>
                    </a:lnTo>
                    <a:lnTo>
                      <a:pt x="13" y="0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4" name="Freeform 1412"/>
              <p:cNvSpPr>
                <a:spLocks/>
              </p:cNvSpPr>
              <p:nvPr/>
            </p:nvSpPr>
            <p:spPr bwMode="auto">
              <a:xfrm>
                <a:off x="4112" y="2984"/>
                <a:ext cx="42" cy="34"/>
              </a:xfrm>
              <a:custGeom>
                <a:avLst/>
                <a:gdLst>
                  <a:gd name="T0" fmla="*/ 25 w 42"/>
                  <a:gd name="T1" fmla="*/ 23 h 34"/>
                  <a:gd name="T2" fmla="*/ 17 w 42"/>
                  <a:gd name="T3" fmla="*/ 34 h 34"/>
                  <a:gd name="T4" fmla="*/ 42 w 42"/>
                  <a:gd name="T5" fmla="*/ 21 h 34"/>
                  <a:gd name="T6" fmla="*/ 34 w 42"/>
                  <a:gd name="T7" fmla="*/ 0 h 34"/>
                  <a:gd name="T8" fmla="*/ 9 w 42"/>
                  <a:gd name="T9" fmla="*/ 13 h 34"/>
                  <a:gd name="T10" fmla="*/ 0 w 42"/>
                  <a:gd name="T11" fmla="*/ 23 h 34"/>
                  <a:gd name="T12" fmla="*/ 9 w 42"/>
                  <a:gd name="T13" fmla="*/ 13 h 34"/>
                  <a:gd name="T14" fmla="*/ 2 w 42"/>
                  <a:gd name="T15" fmla="*/ 19 h 34"/>
                  <a:gd name="T16" fmla="*/ 4 w 42"/>
                  <a:gd name="T17" fmla="*/ 25 h 34"/>
                  <a:gd name="T18" fmla="*/ 9 w 42"/>
                  <a:gd name="T19" fmla="*/ 34 h 34"/>
                  <a:gd name="T20" fmla="*/ 17 w 42"/>
                  <a:gd name="T21" fmla="*/ 34 h 34"/>
                  <a:gd name="T22" fmla="*/ 25 w 42"/>
                  <a:gd name="T23" fmla="*/ 2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2" h="34">
                    <a:moveTo>
                      <a:pt x="25" y="23"/>
                    </a:moveTo>
                    <a:lnTo>
                      <a:pt x="17" y="34"/>
                    </a:lnTo>
                    <a:lnTo>
                      <a:pt x="42" y="21"/>
                    </a:lnTo>
                    <a:lnTo>
                      <a:pt x="34" y="0"/>
                    </a:lnTo>
                    <a:lnTo>
                      <a:pt x="9" y="13"/>
                    </a:lnTo>
                    <a:lnTo>
                      <a:pt x="0" y="23"/>
                    </a:lnTo>
                    <a:lnTo>
                      <a:pt x="9" y="13"/>
                    </a:lnTo>
                    <a:lnTo>
                      <a:pt x="2" y="19"/>
                    </a:lnTo>
                    <a:lnTo>
                      <a:pt x="4" y="25"/>
                    </a:lnTo>
                    <a:lnTo>
                      <a:pt x="9" y="34"/>
                    </a:lnTo>
                    <a:lnTo>
                      <a:pt x="17" y="34"/>
                    </a:lnTo>
                    <a:lnTo>
                      <a:pt x="25" y="2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5" name="Freeform 1413"/>
              <p:cNvSpPr>
                <a:spLocks/>
              </p:cNvSpPr>
              <p:nvPr/>
            </p:nvSpPr>
            <p:spPr bwMode="auto">
              <a:xfrm>
                <a:off x="4112" y="3007"/>
                <a:ext cx="25" cy="21"/>
              </a:xfrm>
              <a:custGeom>
                <a:avLst/>
                <a:gdLst>
                  <a:gd name="T0" fmla="*/ 25 w 25"/>
                  <a:gd name="T1" fmla="*/ 9 h 21"/>
                  <a:gd name="T2" fmla="*/ 25 w 25"/>
                  <a:gd name="T3" fmla="*/ 9 h 21"/>
                  <a:gd name="T4" fmla="*/ 25 w 25"/>
                  <a:gd name="T5" fmla="*/ 0 h 21"/>
                  <a:gd name="T6" fmla="*/ 0 w 25"/>
                  <a:gd name="T7" fmla="*/ 0 h 21"/>
                  <a:gd name="T8" fmla="*/ 0 w 25"/>
                  <a:gd name="T9" fmla="*/ 9 h 21"/>
                  <a:gd name="T10" fmla="*/ 0 w 25"/>
                  <a:gd name="T11" fmla="*/ 9 h 21"/>
                  <a:gd name="T12" fmla="*/ 0 w 25"/>
                  <a:gd name="T13" fmla="*/ 9 h 21"/>
                  <a:gd name="T14" fmla="*/ 4 w 25"/>
                  <a:gd name="T15" fmla="*/ 17 h 21"/>
                  <a:gd name="T16" fmla="*/ 13 w 25"/>
                  <a:gd name="T17" fmla="*/ 21 h 21"/>
                  <a:gd name="T18" fmla="*/ 21 w 25"/>
                  <a:gd name="T19" fmla="*/ 17 h 21"/>
                  <a:gd name="T20" fmla="*/ 25 w 25"/>
                  <a:gd name="T21" fmla="*/ 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21">
                    <a:moveTo>
                      <a:pt x="25" y="9"/>
                    </a:moveTo>
                    <a:lnTo>
                      <a:pt x="25" y="9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4" y="17"/>
                    </a:lnTo>
                    <a:lnTo>
                      <a:pt x="13" y="21"/>
                    </a:lnTo>
                    <a:lnTo>
                      <a:pt x="21" y="17"/>
                    </a:lnTo>
                    <a:lnTo>
                      <a:pt x="25" y="9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6" name="Freeform 1414"/>
              <p:cNvSpPr>
                <a:spLocks/>
              </p:cNvSpPr>
              <p:nvPr/>
            </p:nvSpPr>
            <p:spPr bwMode="auto">
              <a:xfrm>
                <a:off x="4112" y="3016"/>
                <a:ext cx="25" cy="21"/>
              </a:xfrm>
              <a:custGeom>
                <a:avLst/>
                <a:gdLst>
                  <a:gd name="T0" fmla="*/ 25 w 25"/>
                  <a:gd name="T1" fmla="*/ 8 h 21"/>
                  <a:gd name="T2" fmla="*/ 25 w 25"/>
                  <a:gd name="T3" fmla="*/ 8 h 21"/>
                  <a:gd name="T4" fmla="*/ 25 w 25"/>
                  <a:gd name="T5" fmla="*/ 0 h 21"/>
                  <a:gd name="T6" fmla="*/ 0 w 25"/>
                  <a:gd name="T7" fmla="*/ 0 h 21"/>
                  <a:gd name="T8" fmla="*/ 0 w 25"/>
                  <a:gd name="T9" fmla="*/ 8 h 21"/>
                  <a:gd name="T10" fmla="*/ 0 w 25"/>
                  <a:gd name="T11" fmla="*/ 8 h 21"/>
                  <a:gd name="T12" fmla="*/ 0 w 25"/>
                  <a:gd name="T13" fmla="*/ 8 h 21"/>
                  <a:gd name="T14" fmla="*/ 4 w 25"/>
                  <a:gd name="T15" fmla="*/ 16 h 21"/>
                  <a:gd name="T16" fmla="*/ 13 w 25"/>
                  <a:gd name="T17" fmla="*/ 21 h 21"/>
                  <a:gd name="T18" fmla="*/ 21 w 25"/>
                  <a:gd name="T19" fmla="*/ 16 h 21"/>
                  <a:gd name="T20" fmla="*/ 25 w 25"/>
                  <a:gd name="T21" fmla="*/ 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21">
                    <a:moveTo>
                      <a:pt x="25" y="8"/>
                    </a:moveTo>
                    <a:lnTo>
                      <a:pt x="25" y="8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4" y="16"/>
                    </a:lnTo>
                    <a:lnTo>
                      <a:pt x="13" y="21"/>
                    </a:lnTo>
                    <a:lnTo>
                      <a:pt x="21" y="16"/>
                    </a:lnTo>
                    <a:lnTo>
                      <a:pt x="25" y="8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7" name="Freeform 1415"/>
              <p:cNvSpPr>
                <a:spLocks/>
              </p:cNvSpPr>
              <p:nvPr/>
            </p:nvSpPr>
            <p:spPr bwMode="auto">
              <a:xfrm>
                <a:off x="4112" y="3024"/>
                <a:ext cx="25" cy="17"/>
              </a:xfrm>
              <a:custGeom>
                <a:avLst/>
                <a:gdLst>
                  <a:gd name="T0" fmla="*/ 25 w 25"/>
                  <a:gd name="T1" fmla="*/ 4 h 17"/>
                  <a:gd name="T2" fmla="*/ 25 w 25"/>
                  <a:gd name="T3" fmla="*/ 4 h 17"/>
                  <a:gd name="T4" fmla="*/ 25 w 25"/>
                  <a:gd name="T5" fmla="*/ 0 h 17"/>
                  <a:gd name="T6" fmla="*/ 0 w 25"/>
                  <a:gd name="T7" fmla="*/ 0 h 17"/>
                  <a:gd name="T8" fmla="*/ 0 w 25"/>
                  <a:gd name="T9" fmla="*/ 4 h 17"/>
                  <a:gd name="T10" fmla="*/ 0 w 25"/>
                  <a:gd name="T11" fmla="*/ 4 h 17"/>
                  <a:gd name="T12" fmla="*/ 0 w 25"/>
                  <a:gd name="T13" fmla="*/ 4 h 17"/>
                  <a:gd name="T14" fmla="*/ 4 w 25"/>
                  <a:gd name="T15" fmla="*/ 13 h 17"/>
                  <a:gd name="T16" fmla="*/ 13 w 25"/>
                  <a:gd name="T17" fmla="*/ 17 h 17"/>
                  <a:gd name="T18" fmla="*/ 21 w 25"/>
                  <a:gd name="T19" fmla="*/ 13 h 17"/>
                  <a:gd name="T20" fmla="*/ 25 w 25"/>
                  <a:gd name="T21" fmla="*/ 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17">
                    <a:moveTo>
                      <a:pt x="25" y="4"/>
                    </a:moveTo>
                    <a:lnTo>
                      <a:pt x="25" y="4"/>
                    </a:lnTo>
                    <a:lnTo>
                      <a:pt x="25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4" y="13"/>
                    </a:lnTo>
                    <a:lnTo>
                      <a:pt x="13" y="17"/>
                    </a:lnTo>
                    <a:lnTo>
                      <a:pt x="21" y="13"/>
                    </a:lnTo>
                    <a:lnTo>
                      <a:pt x="25" y="4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8" name="Freeform 1416"/>
              <p:cNvSpPr>
                <a:spLocks/>
              </p:cNvSpPr>
              <p:nvPr/>
            </p:nvSpPr>
            <p:spPr bwMode="auto">
              <a:xfrm>
                <a:off x="4281" y="2982"/>
                <a:ext cx="17" cy="25"/>
              </a:xfrm>
              <a:custGeom>
                <a:avLst/>
                <a:gdLst>
                  <a:gd name="T0" fmla="*/ 5 w 17"/>
                  <a:gd name="T1" fmla="*/ 25 h 25"/>
                  <a:gd name="T2" fmla="*/ 5 w 17"/>
                  <a:gd name="T3" fmla="*/ 0 h 25"/>
                  <a:gd name="T4" fmla="*/ 0 w 17"/>
                  <a:gd name="T5" fmla="*/ 0 h 25"/>
                  <a:gd name="T6" fmla="*/ 0 w 17"/>
                  <a:gd name="T7" fmla="*/ 25 h 25"/>
                  <a:gd name="T8" fmla="*/ 5 w 17"/>
                  <a:gd name="T9" fmla="*/ 25 h 25"/>
                  <a:gd name="T10" fmla="*/ 5 w 17"/>
                  <a:gd name="T11" fmla="*/ 0 h 25"/>
                  <a:gd name="T12" fmla="*/ 5 w 17"/>
                  <a:gd name="T13" fmla="*/ 25 h 25"/>
                  <a:gd name="T14" fmla="*/ 15 w 17"/>
                  <a:gd name="T15" fmla="*/ 21 h 25"/>
                  <a:gd name="T16" fmla="*/ 17 w 17"/>
                  <a:gd name="T17" fmla="*/ 13 h 25"/>
                  <a:gd name="T18" fmla="*/ 15 w 17"/>
                  <a:gd name="T19" fmla="*/ 4 h 25"/>
                  <a:gd name="T20" fmla="*/ 5 w 17"/>
                  <a:gd name="T21" fmla="*/ 0 h 25"/>
                  <a:gd name="T22" fmla="*/ 5 w 17"/>
                  <a:gd name="T2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25">
                    <a:moveTo>
                      <a:pt x="5" y="25"/>
                    </a:moveTo>
                    <a:lnTo>
                      <a:pt x="5" y="0"/>
                    </a:lnTo>
                    <a:lnTo>
                      <a:pt x="0" y="0"/>
                    </a:lnTo>
                    <a:lnTo>
                      <a:pt x="0" y="25"/>
                    </a:lnTo>
                    <a:lnTo>
                      <a:pt x="5" y="25"/>
                    </a:lnTo>
                    <a:lnTo>
                      <a:pt x="5" y="0"/>
                    </a:lnTo>
                    <a:lnTo>
                      <a:pt x="5" y="25"/>
                    </a:lnTo>
                    <a:lnTo>
                      <a:pt x="15" y="21"/>
                    </a:lnTo>
                    <a:lnTo>
                      <a:pt x="17" y="13"/>
                    </a:lnTo>
                    <a:lnTo>
                      <a:pt x="15" y="4"/>
                    </a:lnTo>
                    <a:lnTo>
                      <a:pt x="5" y="0"/>
                    </a:lnTo>
                    <a:lnTo>
                      <a:pt x="5" y="2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69" name="Freeform 1417"/>
              <p:cNvSpPr>
                <a:spLocks/>
              </p:cNvSpPr>
              <p:nvPr/>
            </p:nvSpPr>
            <p:spPr bwMode="auto">
              <a:xfrm>
                <a:off x="4269" y="2982"/>
                <a:ext cx="17" cy="25"/>
              </a:xfrm>
              <a:custGeom>
                <a:avLst/>
                <a:gdLst>
                  <a:gd name="T0" fmla="*/ 12 w 17"/>
                  <a:gd name="T1" fmla="*/ 0 h 25"/>
                  <a:gd name="T2" fmla="*/ 12 w 17"/>
                  <a:gd name="T3" fmla="*/ 25 h 25"/>
                  <a:gd name="T4" fmla="*/ 17 w 17"/>
                  <a:gd name="T5" fmla="*/ 25 h 25"/>
                  <a:gd name="T6" fmla="*/ 17 w 17"/>
                  <a:gd name="T7" fmla="*/ 0 h 25"/>
                  <a:gd name="T8" fmla="*/ 12 w 17"/>
                  <a:gd name="T9" fmla="*/ 0 h 25"/>
                  <a:gd name="T10" fmla="*/ 12 w 17"/>
                  <a:gd name="T11" fmla="*/ 25 h 25"/>
                  <a:gd name="T12" fmla="*/ 12 w 17"/>
                  <a:gd name="T13" fmla="*/ 0 h 25"/>
                  <a:gd name="T14" fmla="*/ 4 w 17"/>
                  <a:gd name="T15" fmla="*/ 4 h 25"/>
                  <a:gd name="T16" fmla="*/ 0 w 17"/>
                  <a:gd name="T17" fmla="*/ 13 h 25"/>
                  <a:gd name="T18" fmla="*/ 4 w 17"/>
                  <a:gd name="T19" fmla="*/ 21 h 25"/>
                  <a:gd name="T20" fmla="*/ 12 w 17"/>
                  <a:gd name="T21" fmla="*/ 25 h 25"/>
                  <a:gd name="T22" fmla="*/ 12 w 17"/>
                  <a:gd name="T2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25">
                    <a:moveTo>
                      <a:pt x="12" y="0"/>
                    </a:moveTo>
                    <a:lnTo>
                      <a:pt x="12" y="25"/>
                    </a:lnTo>
                    <a:lnTo>
                      <a:pt x="17" y="25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12" y="25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2" y="2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0" name="Freeform 1418"/>
              <p:cNvSpPr>
                <a:spLocks/>
              </p:cNvSpPr>
              <p:nvPr/>
            </p:nvSpPr>
            <p:spPr bwMode="auto">
              <a:xfrm>
                <a:off x="4281" y="2982"/>
                <a:ext cx="17" cy="25"/>
              </a:xfrm>
              <a:custGeom>
                <a:avLst/>
                <a:gdLst>
                  <a:gd name="T0" fmla="*/ 5 w 17"/>
                  <a:gd name="T1" fmla="*/ 25 h 25"/>
                  <a:gd name="T2" fmla="*/ 5 w 17"/>
                  <a:gd name="T3" fmla="*/ 0 h 25"/>
                  <a:gd name="T4" fmla="*/ 0 w 17"/>
                  <a:gd name="T5" fmla="*/ 0 h 25"/>
                  <a:gd name="T6" fmla="*/ 0 w 17"/>
                  <a:gd name="T7" fmla="*/ 25 h 25"/>
                  <a:gd name="T8" fmla="*/ 5 w 17"/>
                  <a:gd name="T9" fmla="*/ 25 h 25"/>
                  <a:gd name="T10" fmla="*/ 5 w 17"/>
                  <a:gd name="T11" fmla="*/ 0 h 25"/>
                  <a:gd name="T12" fmla="*/ 5 w 17"/>
                  <a:gd name="T13" fmla="*/ 25 h 25"/>
                  <a:gd name="T14" fmla="*/ 15 w 17"/>
                  <a:gd name="T15" fmla="*/ 21 h 25"/>
                  <a:gd name="T16" fmla="*/ 17 w 17"/>
                  <a:gd name="T17" fmla="*/ 13 h 25"/>
                  <a:gd name="T18" fmla="*/ 15 w 17"/>
                  <a:gd name="T19" fmla="*/ 4 h 25"/>
                  <a:gd name="T20" fmla="*/ 5 w 17"/>
                  <a:gd name="T21" fmla="*/ 0 h 25"/>
                  <a:gd name="T22" fmla="*/ 5 w 17"/>
                  <a:gd name="T2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25">
                    <a:moveTo>
                      <a:pt x="5" y="25"/>
                    </a:moveTo>
                    <a:lnTo>
                      <a:pt x="5" y="0"/>
                    </a:lnTo>
                    <a:lnTo>
                      <a:pt x="0" y="0"/>
                    </a:lnTo>
                    <a:lnTo>
                      <a:pt x="0" y="25"/>
                    </a:lnTo>
                    <a:lnTo>
                      <a:pt x="5" y="25"/>
                    </a:lnTo>
                    <a:lnTo>
                      <a:pt x="5" y="0"/>
                    </a:lnTo>
                    <a:lnTo>
                      <a:pt x="5" y="25"/>
                    </a:lnTo>
                    <a:lnTo>
                      <a:pt x="15" y="21"/>
                    </a:lnTo>
                    <a:lnTo>
                      <a:pt x="17" y="13"/>
                    </a:lnTo>
                    <a:lnTo>
                      <a:pt x="15" y="4"/>
                    </a:lnTo>
                    <a:lnTo>
                      <a:pt x="5" y="0"/>
                    </a:lnTo>
                    <a:lnTo>
                      <a:pt x="5" y="2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1" name="Freeform 1419"/>
              <p:cNvSpPr>
                <a:spLocks/>
              </p:cNvSpPr>
              <p:nvPr/>
            </p:nvSpPr>
            <p:spPr bwMode="auto">
              <a:xfrm>
                <a:off x="4269" y="2982"/>
                <a:ext cx="25" cy="25"/>
              </a:xfrm>
              <a:custGeom>
                <a:avLst/>
                <a:gdLst>
                  <a:gd name="T0" fmla="*/ 25 w 25"/>
                  <a:gd name="T1" fmla="*/ 13 h 25"/>
                  <a:gd name="T2" fmla="*/ 12 w 25"/>
                  <a:gd name="T3" fmla="*/ 25 h 25"/>
                  <a:gd name="T4" fmla="*/ 17 w 25"/>
                  <a:gd name="T5" fmla="*/ 25 h 25"/>
                  <a:gd name="T6" fmla="*/ 17 w 25"/>
                  <a:gd name="T7" fmla="*/ 0 h 25"/>
                  <a:gd name="T8" fmla="*/ 12 w 25"/>
                  <a:gd name="T9" fmla="*/ 0 h 25"/>
                  <a:gd name="T10" fmla="*/ 0 w 25"/>
                  <a:gd name="T11" fmla="*/ 13 h 25"/>
                  <a:gd name="T12" fmla="*/ 12 w 25"/>
                  <a:gd name="T13" fmla="*/ 0 h 25"/>
                  <a:gd name="T14" fmla="*/ 4 w 25"/>
                  <a:gd name="T15" fmla="*/ 4 h 25"/>
                  <a:gd name="T16" fmla="*/ 0 w 25"/>
                  <a:gd name="T17" fmla="*/ 13 h 25"/>
                  <a:gd name="T18" fmla="*/ 4 w 25"/>
                  <a:gd name="T19" fmla="*/ 21 h 25"/>
                  <a:gd name="T20" fmla="*/ 12 w 25"/>
                  <a:gd name="T21" fmla="*/ 25 h 25"/>
                  <a:gd name="T22" fmla="*/ 25 w 25"/>
                  <a:gd name="T23" fmla="*/ 1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25" y="13"/>
                    </a:moveTo>
                    <a:lnTo>
                      <a:pt x="12" y="25"/>
                    </a:lnTo>
                    <a:lnTo>
                      <a:pt x="17" y="25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0" y="13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2" y="25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2" name="Freeform 1420"/>
              <p:cNvSpPr>
                <a:spLocks/>
              </p:cNvSpPr>
              <p:nvPr/>
            </p:nvSpPr>
            <p:spPr bwMode="auto">
              <a:xfrm>
                <a:off x="4269" y="2986"/>
                <a:ext cx="25" cy="26"/>
              </a:xfrm>
              <a:custGeom>
                <a:avLst/>
                <a:gdLst>
                  <a:gd name="T0" fmla="*/ 12 w 25"/>
                  <a:gd name="T1" fmla="*/ 26 h 26"/>
                  <a:gd name="T2" fmla="*/ 25 w 25"/>
                  <a:gd name="T3" fmla="*/ 13 h 26"/>
                  <a:gd name="T4" fmla="*/ 25 w 25"/>
                  <a:gd name="T5" fmla="*/ 9 h 26"/>
                  <a:gd name="T6" fmla="*/ 0 w 25"/>
                  <a:gd name="T7" fmla="*/ 9 h 26"/>
                  <a:gd name="T8" fmla="*/ 0 w 25"/>
                  <a:gd name="T9" fmla="*/ 13 h 26"/>
                  <a:gd name="T10" fmla="*/ 12 w 25"/>
                  <a:gd name="T11" fmla="*/ 0 h 26"/>
                  <a:gd name="T12" fmla="*/ 0 w 25"/>
                  <a:gd name="T13" fmla="*/ 13 h 26"/>
                  <a:gd name="T14" fmla="*/ 4 w 25"/>
                  <a:gd name="T15" fmla="*/ 21 h 26"/>
                  <a:gd name="T16" fmla="*/ 12 w 25"/>
                  <a:gd name="T17" fmla="*/ 26 h 26"/>
                  <a:gd name="T18" fmla="*/ 21 w 25"/>
                  <a:gd name="T19" fmla="*/ 21 h 26"/>
                  <a:gd name="T20" fmla="*/ 25 w 25"/>
                  <a:gd name="T21" fmla="*/ 13 h 26"/>
                  <a:gd name="T22" fmla="*/ 12 w 25"/>
                  <a:gd name="T2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6">
                    <a:moveTo>
                      <a:pt x="12" y="26"/>
                    </a:moveTo>
                    <a:lnTo>
                      <a:pt x="25" y="13"/>
                    </a:lnTo>
                    <a:lnTo>
                      <a:pt x="25" y="9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12" y="0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2" y="26"/>
                    </a:lnTo>
                    <a:lnTo>
                      <a:pt x="21" y="21"/>
                    </a:lnTo>
                    <a:lnTo>
                      <a:pt x="25" y="13"/>
                    </a:lnTo>
                    <a:lnTo>
                      <a:pt x="12" y="26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3" name="Freeform 1421"/>
              <p:cNvSpPr>
                <a:spLocks/>
              </p:cNvSpPr>
              <p:nvPr/>
            </p:nvSpPr>
            <p:spPr bwMode="auto">
              <a:xfrm>
                <a:off x="4265" y="2986"/>
                <a:ext cx="25" cy="26"/>
              </a:xfrm>
              <a:custGeom>
                <a:avLst/>
                <a:gdLst>
                  <a:gd name="T0" fmla="*/ 0 w 25"/>
                  <a:gd name="T1" fmla="*/ 13 h 26"/>
                  <a:gd name="T2" fmla="*/ 12 w 25"/>
                  <a:gd name="T3" fmla="*/ 26 h 26"/>
                  <a:gd name="T4" fmla="*/ 16 w 25"/>
                  <a:gd name="T5" fmla="*/ 26 h 26"/>
                  <a:gd name="T6" fmla="*/ 16 w 25"/>
                  <a:gd name="T7" fmla="*/ 0 h 26"/>
                  <a:gd name="T8" fmla="*/ 12 w 25"/>
                  <a:gd name="T9" fmla="*/ 0 h 26"/>
                  <a:gd name="T10" fmla="*/ 25 w 25"/>
                  <a:gd name="T11" fmla="*/ 13 h 26"/>
                  <a:gd name="T12" fmla="*/ 12 w 25"/>
                  <a:gd name="T13" fmla="*/ 0 h 26"/>
                  <a:gd name="T14" fmla="*/ 4 w 25"/>
                  <a:gd name="T15" fmla="*/ 5 h 26"/>
                  <a:gd name="T16" fmla="*/ 0 w 25"/>
                  <a:gd name="T17" fmla="*/ 13 h 26"/>
                  <a:gd name="T18" fmla="*/ 4 w 25"/>
                  <a:gd name="T19" fmla="*/ 21 h 26"/>
                  <a:gd name="T20" fmla="*/ 12 w 25"/>
                  <a:gd name="T21" fmla="*/ 26 h 26"/>
                  <a:gd name="T22" fmla="*/ 0 w 25"/>
                  <a:gd name="T23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6">
                    <a:moveTo>
                      <a:pt x="0" y="13"/>
                    </a:moveTo>
                    <a:lnTo>
                      <a:pt x="12" y="26"/>
                    </a:lnTo>
                    <a:lnTo>
                      <a:pt x="16" y="26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25" y="13"/>
                    </a:lnTo>
                    <a:lnTo>
                      <a:pt x="12" y="0"/>
                    </a:lnTo>
                    <a:lnTo>
                      <a:pt x="4" y="5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2" y="2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4" name="Freeform 1422"/>
              <p:cNvSpPr>
                <a:spLocks/>
              </p:cNvSpPr>
              <p:nvPr/>
            </p:nvSpPr>
            <p:spPr bwMode="auto">
              <a:xfrm>
                <a:off x="4265" y="2982"/>
                <a:ext cx="25" cy="25"/>
              </a:xfrm>
              <a:custGeom>
                <a:avLst/>
                <a:gdLst>
                  <a:gd name="T0" fmla="*/ 12 w 25"/>
                  <a:gd name="T1" fmla="*/ 25 h 25"/>
                  <a:gd name="T2" fmla="*/ 0 w 25"/>
                  <a:gd name="T3" fmla="*/ 13 h 25"/>
                  <a:gd name="T4" fmla="*/ 0 w 25"/>
                  <a:gd name="T5" fmla="*/ 17 h 25"/>
                  <a:gd name="T6" fmla="*/ 25 w 25"/>
                  <a:gd name="T7" fmla="*/ 17 h 25"/>
                  <a:gd name="T8" fmla="*/ 25 w 25"/>
                  <a:gd name="T9" fmla="*/ 13 h 25"/>
                  <a:gd name="T10" fmla="*/ 12 w 25"/>
                  <a:gd name="T11" fmla="*/ 0 h 25"/>
                  <a:gd name="T12" fmla="*/ 25 w 25"/>
                  <a:gd name="T13" fmla="*/ 13 h 25"/>
                  <a:gd name="T14" fmla="*/ 21 w 25"/>
                  <a:gd name="T15" fmla="*/ 2 h 25"/>
                  <a:gd name="T16" fmla="*/ 12 w 25"/>
                  <a:gd name="T17" fmla="*/ 0 h 25"/>
                  <a:gd name="T18" fmla="*/ 4 w 25"/>
                  <a:gd name="T19" fmla="*/ 2 h 25"/>
                  <a:gd name="T20" fmla="*/ 0 w 25"/>
                  <a:gd name="T21" fmla="*/ 13 h 25"/>
                  <a:gd name="T22" fmla="*/ 12 w 25"/>
                  <a:gd name="T2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12" y="25"/>
                    </a:moveTo>
                    <a:lnTo>
                      <a:pt x="0" y="13"/>
                    </a:lnTo>
                    <a:lnTo>
                      <a:pt x="0" y="17"/>
                    </a:lnTo>
                    <a:lnTo>
                      <a:pt x="25" y="17"/>
                    </a:lnTo>
                    <a:lnTo>
                      <a:pt x="25" y="13"/>
                    </a:lnTo>
                    <a:lnTo>
                      <a:pt x="12" y="0"/>
                    </a:lnTo>
                    <a:lnTo>
                      <a:pt x="25" y="13"/>
                    </a:lnTo>
                    <a:lnTo>
                      <a:pt x="21" y="2"/>
                    </a:lnTo>
                    <a:lnTo>
                      <a:pt x="12" y="0"/>
                    </a:lnTo>
                    <a:lnTo>
                      <a:pt x="4" y="2"/>
                    </a:lnTo>
                    <a:lnTo>
                      <a:pt x="0" y="13"/>
                    </a:lnTo>
                    <a:lnTo>
                      <a:pt x="12" y="2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5" name="Freeform 1423"/>
              <p:cNvSpPr>
                <a:spLocks/>
              </p:cNvSpPr>
              <p:nvPr/>
            </p:nvSpPr>
            <p:spPr bwMode="auto">
              <a:xfrm>
                <a:off x="4261" y="2982"/>
                <a:ext cx="25" cy="25"/>
              </a:xfrm>
              <a:custGeom>
                <a:avLst/>
                <a:gdLst>
                  <a:gd name="T0" fmla="*/ 25 w 25"/>
                  <a:gd name="T1" fmla="*/ 13 h 25"/>
                  <a:gd name="T2" fmla="*/ 12 w 25"/>
                  <a:gd name="T3" fmla="*/ 25 h 25"/>
                  <a:gd name="T4" fmla="*/ 16 w 25"/>
                  <a:gd name="T5" fmla="*/ 25 h 25"/>
                  <a:gd name="T6" fmla="*/ 16 w 25"/>
                  <a:gd name="T7" fmla="*/ 0 h 25"/>
                  <a:gd name="T8" fmla="*/ 12 w 25"/>
                  <a:gd name="T9" fmla="*/ 0 h 25"/>
                  <a:gd name="T10" fmla="*/ 0 w 25"/>
                  <a:gd name="T11" fmla="*/ 13 h 25"/>
                  <a:gd name="T12" fmla="*/ 12 w 25"/>
                  <a:gd name="T13" fmla="*/ 0 h 25"/>
                  <a:gd name="T14" fmla="*/ 4 w 25"/>
                  <a:gd name="T15" fmla="*/ 4 h 25"/>
                  <a:gd name="T16" fmla="*/ 0 w 25"/>
                  <a:gd name="T17" fmla="*/ 13 h 25"/>
                  <a:gd name="T18" fmla="*/ 4 w 25"/>
                  <a:gd name="T19" fmla="*/ 21 h 25"/>
                  <a:gd name="T20" fmla="*/ 12 w 25"/>
                  <a:gd name="T21" fmla="*/ 25 h 25"/>
                  <a:gd name="T22" fmla="*/ 25 w 25"/>
                  <a:gd name="T23" fmla="*/ 1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25" y="13"/>
                    </a:moveTo>
                    <a:lnTo>
                      <a:pt x="12" y="25"/>
                    </a:lnTo>
                    <a:lnTo>
                      <a:pt x="16" y="25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0" y="13"/>
                    </a:lnTo>
                    <a:lnTo>
                      <a:pt x="12" y="0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2" y="25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6" name="Freeform 1424"/>
              <p:cNvSpPr>
                <a:spLocks/>
              </p:cNvSpPr>
              <p:nvPr/>
            </p:nvSpPr>
            <p:spPr bwMode="auto">
              <a:xfrm>
                <a:off x="4261" y="2986"/>
                <a:ext cx="25" cy="26"/>
              </a:xfrm>
              <a:custGeom>
                <a:avLst/>
                <a:gdLst>
                  <a:gd name="T0" fmla="*/ 12 w 25"/>
                  <a:gd name="T1" fmla="*/ 26 h 26"/>
                  <a:gd name="T2" fmla="*/ 25 w 25"/>
                  <a:gd name="T3" fmla="*/ 13 h 26"/>
                  <a:gd name="T4" fmla="*/ 25 w 25"/>
                  <a:gd name="T5" fmla="*/ 9 h 26"/>
                  <a:gd name="T6" fmla="*/ 0 w 25"/>
                  <a:gd name="T7" fmla="*/ 9 h 26"/>
                  <a:gd name="T8" fmla="*/ 0 w 25"/>
                  <a:gd name="T9" fmla="*/ 13 h 26"/>
                  <a:gd name="T10" fmla="*/ 12 w 25"/>
                  <a:gd name="T11" fmla="*/ 0 h 26"/>
                  <a:gd name="T12" fmla="*/ 0 w 25"/>
                  <a:gd name="T13" fmla="*/ 13 h 26"/>
                  <a:gd name="T14" fmla="*/ 4 w 25"/>
                  <a:gd name="T15" fmla="*/ 21 h 26"/>
                  <a:gd name="T16" fmla="*/ 12 w 25"/>
                  <a:gd name="T17" fmla="*/ 26 h 26"/>
                  <a:gd name="T18" fmla="*/ 20 w 25"/>
                  <a:gd name="T19" fmla="*/ 21 h 26"/>
                  <a:gd name="T20" fmla="*/ 25 w 25"/>
                  <a:gd name="T21" fmla="*/ 13 h 26"/>
                  <a:gd name="T22" fmla="*/ 12 w 25"/>
                  <a:gd name="T2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6">
                    <a:moveTo>
                      <a:pt x="12" y="26"/>
                    </a:moveTo>
                    <a:lnTo>
                      <a:pt x="25" y="13"/>
                    </a:lnTo>
                    <a:lnTo>
                      <a:pt x="25" y="9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12" y="0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2" y="26"/>
                    </a:lnTo>
                    <a:lnTo>
                      <a:pt x="20" y="21"/>
                    </a:lnTo>
                    <a:lnTo>
                      <a:pt x="25" y="13"/>
                    </a:lnTo>
                    <a:lnTo>
                      <a:pt x="12" y="26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7" name="Freeform 1425"/>
              <p:cNvSpPr>
                <a:spLocks/>
              </p:cNvSpPr>
              <p:nvPr/>
            </p:nvSpPr>
            <p:spPr bwMode="auto">
              <a:xfrm>
                <a:off x="4256" y="2986"/>
                <a:ext cx="21" cy="26"/>
              </a:xfrm>
              <a:custGeom>
                <a:avLst/>
                <a:gdLst>
                  <a:gd name="T0" fmla="*/ 5 w 21"/>
                  <a:gd name="T1" fmla="*/ 5 h 26"/>
                  <a:gd name="T2" fmla="*/ 13 w 21"/>
                  <a:gd name="T3" fmla="*/ 26 h 26"/>
                  <a:gd name="T4" fmla="*/ 17 w 21"/>
                  <a:gd name="T5" fmla="*/ 26 h 26"/>
                  <a:gd name="T6" fmla="*/ 17 w 21"/>
                  <a:gd name="T7" fmla="*/ 0 h 26"/>
                  <a:gd name="T8" fmla="*/ 13 w 21"/>
                  <a:gd name="T9" fmla="*/ 0 h 26"/>
                  <a:gd name="T10" fmla="*/ 21 w 21"/>
                  <a:gd name="T11" fmla="*/ 21 h 26"/>
                  <a:gd name="T12" fmla="*/ 13 w 21"/>
                  <a:gd name="T13" fmla="*/ 0 h 26"/>
                  <a:gd name="T14" fmla="*/ 5 w 21"/>
                  <a:gd name="T15" fmla="*/ 5 h 26"/>
                  <a:gd name="T16" fmla="*/ 0 w 21"/>
                  <a:gd name="T17" fmla="*/ 13 h 26"/>
                  <a:gd name="T18" fmla="*/ 5 w 21"/>
                  <a:gd name="T19" fmla="*/ 21 h 26"/>
                  <a:gd name="T20" fmla="*/ 13 w 21"/>
                  <a:gd name="T21" fmla="*/ 26 h 26"/>
                  <a:gd name="T22" fmla="*/ 5 w 21"/>
                  <a:gd name="T23" fmla="*/ 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26">
                    <a:moveTo>
                      <a:pt x="5" y="5"/>
                    </a:moveTo>
                    <a:lnTo>
                      <a:pt x="13" y="26"/>
                    </a:lnTo>
                    <a:lnTo>
                      <a:pt x="17" y="26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21" y="21"/>
                    </a:lnTo>
                    <a:lnTo>
                      <a:pt x="13" y="0"/>
                    </a:lnTo>
                    <a:lnTo>
                      <a:pt x="5" y="5"/>
                    </a:lnTo>
                    <a:lnTo>
                      <a:pt x="0" y="13"/>
                    </a:lnTo>
                    <a:lnTo>
                      <a:pt x="5" y="21"/>
                    </a:lnTo>
                    <a:lnTo>
                      <a:pt x="13" y="26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8" name="Freeform 1426"/>
              <p:cNvSpPr>
                <a:spLocks/>
              </p:cNvSpPr>
              <p:nvPr/>
            </p:nvSpPr>
            <p:spPr bwMode="auto">
              <a:xfrm>
                <a:off x="4261" y="2978"/>
                <a:ext cx="29" cy="29"/>
              </a:xfrm>
              <a:custGeom>
                <a:avLst/>
                <a:gdLst>
                  <a:gd name="T0" fmla="*/ 29 w 29"/>
                  <a:gd name="T1" fmla="*/ 13 h 29"/>
                  <a:gd name="T2" fmla="*/ 8 w 29"/>
                  <a:gd name="T3" fmla="*/ 4 h 29"/>
                  <a:gd name="T4" fmla="*/ 0 w 29"/>
                  <a:gd name="T5" fmla="*/ 13 h 29"/>
                  <a:gd name="T6" fmla="*/ 16 w 29"/>
                  <a:gd name="T7" fmla="*/ 29 h 29"/>
                  <a:gd name="T8" fmla="*/ 25 w 29"/>
                  <a:gd name="T9" fmla="*/ 21 h 29"/>
                  <a:gd name="T10" fmla="*/ 4 w 29"/>
                  <a:gd name="T11" fmla="*/ 13 h 29"/>
                  <a:gd name="T12" fmla="*/ 25 w 29"/>
                  <a:gd name="T13" fmla="*/ 21 h 29"/>
                  <a:gd name="T14" fmla="*/ 29 w 29"/>
                  <a:gd name="T15" fmla="*/ 13 h 29"/>
                  <a:gd name="T16" fmla="*/ 25 w 29"/>
                  <a:gd name="T17" fmla="*/ 4 h 29"/>
                  <a:gd name="T18" fmla="*/ 16 w 29"/>
                  <a:gd name="T19" fmla="*/ 0 h 29"/>
                  <a:gd name="T20" fmla="*/ 8 w 29"/>
                  <a:gd name="T21" fmla="*/ 4 h 29"/>
                  <a:gd name="T22" fmla="*/ 29 w 29"/>
                  <a:gd name="T23" fmla="*/ 1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" h="29">
                    <a:moveTo>
                      <a:pt x="29" y="13"/>
                    </a:moveTo>
                    <a:lnTo>
                      <a:pt x="8" y="4"/>
                    </a:lnTo>
                    <a:lnTo>
                      <a:pt x="0" y="13"/>
                    </a:lnTo>
                    <a:lnTo>
                      <a:pt x="16" y="29"/>
                    </a:lnTo>
                    <a:lnTo>
                      <a:pt x="25" y="21"/>
                    </a:lnTo>
                    <a:lnTo>
                      <a:pt x="4" y="13"/>
                    </a:lnTo>
                    <a:lnTo>
                      <a:pt x="25" y="21"/>
                    </a:lnTo>
                    <a:lnTo>
                      <a:pt x="29" y="13"/>
                    </a:lnTo>
                    <a:lnTo>
                      <a:pt x="25" y="4"/>
                    </a:lnTo>
                    <a:lnTo>
                      <a:pt x="16" y="0"/>
                    </a:lnTo>
                    <a:lnTo>
                      <a:pt x="8" y="4"/>
                    </a:lnTo>
                    <a:lnTo>
                      <a:pt x="29" y="1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79" name="Freeform 1427"/>
              <p:cNvSpPr>
                <a:spLocks/>
              </p:cNvSpPr>
              <p:nvPr/>
            </p:nvSpPr>
            <p:spPr bwMode="auto">
              <a:xfrm>
                <a:off x="4265" y="2982"/>
                <a:ext cx="25" cy="25"/>
              </a:xfrm>
              <a:custGeom>
                <a:avLst/>
                <a:gdLst>
                  <a:gd name="T0" fmla="*/ 12 w 25"/>
                  <a:gd name="T1" fmla="*/ 0 h 25"/>
                  <a:gd name="T2" fmla="*/ 25 w 25"/>
                  <a:gd name="T3" fmla="*/ 13 h 25"/>
                  <a:gd name="T4" fmla="*/ 25 w 25"/>
                  <a:gd name="T5" fmla="*/ 9 h 25"/>
                  <a:gd name="T6" fmla="*/ 0 w 25"/>
                  <a:gd name="T7" fmla="*/ 9 h 25"/>
                  <a:gd name="T8" fmla="*/ 0 w 25"/>
                  <a:gd name="T9" fmla="*/ 13 h 25"/>
                  <a:gd name="T10" fmla="*/ 12 w 25"/>
                  <a:gd name="T11" fmla="*/ 25 h 25"/>
                  <a:gd name="T12" fmla="*/ 0 w 25"/>
                  <a:gd name="T13" fmla="*/ 13 h 25"/>
                  <a:gd name="T14" fmla="*/ 4 w 25"/>
                  <a:gd name="T15" fmla="*/ 21 h 25"/>
                  <a:gd name="T16" fmla="*/ 12 w 25"/>
                  <a:gd name="T17" fmla="*/ 25 h 25"/>
                  <a:gd name="T18" fmla="*/ 21 w 25"/>
                  <a:gd name="T19" fmla="*/ 21 h 25"/>
                  <a:gd name="T20" fmla="*/ 25 w 25"/>
                  <a:gd name="T21" fmla="*/ 13 h 25"/>
                  <a:gd name="T22" fmla="*/ 12 w 25"/>
                  <a:gd name="T2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" h="25">
                    <a:moveTo>
                      <a:pt x="12" y="0"/>
                    </a:moveTo>
                    <a:lnTo>
                      <a:pt x="25" y="13"/>
                    </a:lnTo>
                    <a:lnTo>
                      <a:pt x="25" y="9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12" y="25"/>
                    </a:lnTo>
                    <a:lnTo>
                      <a:pt x="0" y="13"/>
                    </a:lnTo>
                    <a:lnTo>
                      <a:pt x="4" y="21"/>
                    </a:lnTo>
                    <a:lnTo>
                      <a:pt x="12" y="25"/>
                    </a:lnTo>
                    <a:lnTo>
                      <a:pt x="21" y="21"/>
                    </a:lnTo>
                    <a:lnTo>
                      <a:pt x="25" y="1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4580" name="Freeform 1428"/>
              <p:cNvSpPr>
                <a:spLocks/>
              </p:cNvSpPr>
              <p:nvPr/>
            </p:nvSpPr>
            <p:spPr bwMode="auto">
              <a:xfrm>
                <a:off x="4277" y="2982"/>
                <a:ext cx="17" cy="25"/>
              </a:xfrm>
              <a:custGeom>
                <a:avLst/>
                <a:gdLst>
                  <a:gd name="T0" fmla="*/ 4 w 17"/>
                  <a:gd name="T1" fmla="*/ 0 h 25"/>
                  <a:gd name="T2" fmla="*/ 4 w 17"/>
                  <a:gd name="T3" fmla="*/ 0 h 25"/>
                  <a:gd name="T4" fmla="*/ 0 w 17"/>
                  <a:gd name="T5" fmla="*/ 0 h 25"/>
                  <a:gd name="T6" fmla="*/ 0 w 17"/>
                  <a:gd name="T7" fmla="*/ 25 h 25"/>
                  <a:gd name="T8" fmla="*/ 4 w 17"/>
                  <a:gd name="T9" fmla="*/ 25 h 25"/>
                  <a:gd name="T10" fmla="*/ 4 w 17"/>
                  <a:gd name="T11" fmla="*/ 25 h 25"/>
                  <a:gd name="T12" fmla="*/ 4 w 17"/>
                  <a:gd name="T13" fmla="*/ 25 h 25"/>
                  <a:gd name="T14" fmla="*/ 15 w 17"/>
                  <a:gd name="T15" fmla="*/ 21 h 25"/>
                  <a:gd name="T16" fmla="*/ 17 w 17"/>
                  <a:gd name="T17" fmla="*/ 13 h 25"/>
                  <a:gd name="T18" fmla="*/ 15 w 17"/>
                  <a:gd name="T19" fmla="*/ 4 h 25"/>
                  <a:gd name="T20" fmla="*/ 4 w 17"/>
                  <a:gd name="T2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" h="25">
                    <a:moveTo>
                      <a:pt x="4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0" y="25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15" y="21"/>
                    </a:lnTo>
                    <a:lnTo>
                      <a:pt x="17" y="13"/>
                    </a:lnTo>
                    <a:lnTo>
                      <a:pt x="15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solidFill>
                  <a:srgbClr val="F6022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434581" name="Freeform 1429"/>
            <p:cNvSpPr>
              <a:spLocks/>
            </p:cNvSpPr>
            <p:nvPr/>
          </p:nvSpPr>
          <p:spPr bwMode="auto">
            <a:xfrm>
              <a:off x="3765" y="3051"/>
              <a:ext cx="44" cy="40"/>
            </a:xfrm>
            <a:custGeom>
              <a:avLst/>
              <a:gdLst>
                <a:gd name="T0" fmla="*/ 30 w 44"/>
                <a:gd name="T1" fmla="*/ 17 h 40"/>
                <a:gd name="T2" fmla="*/ 40 w 44"/>
                <a:gd name="T3" fmla="*/ 17 h 40"/>
                <a:gd name="T4" fmla="*/ 13 w 44"/>
                <a:gd name="T5" fmla="*/ 0 h 40"/>
                <a:gd name="T6" fmla="*/ 0 w 44"/>
                <a:gd name="T7" fmla="*/ 21 h 40"/>
                <a:gd name="T8" fmla="*/ 27 w 44"/>
                <a:gd name="T9" fmla="*/ 38 h 40"/>
                <a:gd name="T10" fmla="*/ 38 w 44"/>
                <a:gd name="T11" fmla="*/ 38 h 40"/>
                <a:gd name="T12" fmla="*/ 27 w 44"/>
                <a:gd name="T13" fmla="*/ 38 h 40"/>
                <a:gd name="T14" fmla="*/ 36 w 44"/>
                <a:gd name="T15" fmla="*/ 40 h 40"/>
                <a:gd name="T16" fmla="*/ 44 w 44"/>
                <a:gd name="T17" fmla="*/ 34 h 40"/>
                <a:gd name="T18" fmla="*/ 44 w 44"/>
                <a:gd name="T19" fmla="*/ 25 h 40"/>
                <a:gd name="T20" fmla="*/ 40 w 44"/>
                <a:gd name="T21" fmla="*/ 17 h 40"/>
                <a:gd name="T22" fmla="*/ 30 w 44"/>
                <a:gd name="T23" fmla="*/ 1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" h="40">
                  <a:moveTo>
                    <a:pt x="30" y="17"/>
                  </a:moveTo>
                  <a:lnTo>
                    <a:pt x="40" y="17"/>
                  </a:lnTo>
                  <a:lnTo>
                    <a:pt x="13" y="0"/>
                  </a:lnTo>
                  <a:lnTo>
                    <a:pt x="0" y="21"/>
                  </a:lnTo>
                  <a:lnTo>
                    <a:pt x="27" y="38"/>
                  </a:lnTo>
                  <a:lnTo>
                    <a:pt x="38" y="38"/>
                  </a:lnTo>
                  <a:lnTo>
                    <a:pt x="27" y="38"/>
                  </a:lnTo>
                  <a:lnTo>
                    <a:pt x="36" y="40"/>
                  </a:lnTo>
                  <a:lnTo>
                    <a:pt x="44" y="34"/>
                  </a:lnTo>
                  <a:lnTo>
                    <a:pt x="44" y="25"/>
                  </a:lnTo>
                  <a:lnTo>
                    <a:pt x="40" y="17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82" name="Freeform 1430"/>
            <p:cNvSpPr>
              <a:spLocks/>
            </p:cNvSpPr>
            <p:nvPr/>
          </p:nvSpPr>
          <p:spPr bwMode="auto">
            <a:xfrm>
              <a:off x="3795" y="3062"/>
              <a:ext cx="22" cy="27"/>
            </a:xfrm>
            <a:custGeom>
              <a:avLst/>
              <a:gdLst>
                <a:gd name="T0" fmla="*/ 12 w 22"/>
                <a:gd name="T1" fmla="*/ 0 h 27"/>
                <a:gd name="T2" fmla="*/ 8 w 22"/>
                <a:gd name="T3" fmla="*/ 2 h 27"/>
                <a:gd name="T4" fmla="*/ 0 w 22"/>
                <a:gd name="T5" fmla="*/ 6 h 27"/>
                <a:gd name="T6" fmla="*/ 8 w 22"/>
                <a:gd name="T7" fmla="*/ 27 h 27"/>
                <a:gd name="T8" fmla="*/ 16 w 22"/>
                <a:gd name="T9" fmla="*/ 23 h 27"/>
                <a:gd name="T10" fmla="*/ 12 w 22"/>
                <a:gd name="T11" fmla="*/ 25 h 27"/>
                <a:gd name="T12" fmla="*/ 16 w 22"/>
                <a:gd name="T13" fmla="*/ 23 h 27"/>
                <a:gd name="T14" fmla="*/ 22 w 22"/>
                <a:gd name="T15" fmla="*/ 16 h 27"/>
                <a:gd name="T16" fmla="*/ 22 w 22"/>
                <a:gd name="T17" fmla="*/ 8 h 27"/>
                <a:gd name="T18" fmla="*/ 16 w 22"/>
                <a:gd name="T19" fmla="*/ 2 h 27"/>
                <a:gd name="T20" fmla="*/ 8 w 22"/>
                <a:gd name="T21" fmla="*/ 2 h 27"/>
                <a:gd name="T22" fmla="*/ 12 w 22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" h="27">
                  <a:moveTo>
                    <a:pt x="12" y="0"/>
                  </a:moveTo>
                  <a:lnTo>
                    <a:pt x="8" y="2"/>
                  </a:lnTo>
                  <a:lnTo>
                    <a:pt x="0" y="6"/>
                  </a:lnTo>
                  <a:lnTo>
                    <a:pt x="8" y="27"/>
                  </a:lnTo>
                  <a:lnTo>
                    <a:pt x="16" y="23"/>
                  </a:lnTo>
                  <a:lnTo>
                    <a:pt x="12" y="25"/>
                  </a:lnTo>
                  <a:lnTo>
                    <a:pt x="16" y="23"/>
                  </a:lnTo>
                  <a:lnTo>
                    <a:pt x="22" y="16"/>
                  </a:lnTo>
                  <a:lnTo>
                    <a:pt x="22" y="8"/>
                  </a:lnTo>
                  <a:lnTo>
                    <a:pt x="16" y="2"/>
                  </a:lnTo>
                  <a:lnTo>
                    <a:pt x="8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83" name="Freeform 1431"/>
            <p:cNvSpPr>
              <a:spLocks/>
            </p:cNvSpPr>
            <p:nvPr/>
          </p:nvSpPr>
          <p:spPr bwMode="auto">
            <a:xfrm>
              <a:off x="3807" y="3062"/>
              <a:ext cx="21" cy="25"/>
            </a:xfrm>
            <a:custGeom>
              <a:avLst/>
              <a:gdLst>
                <a:gd name="T0" fmla="*/ 4 w 21"/>
                <a:gd name="T1" fmla="*/ 23 h 25"/>
                <a:gd name="T2" fmla="*/ 8 w 21"/>
                <a:gd name="T3" fmla="*/ 0 h 25"/>
                <a:gd name="T4" fmla="*/ 0 w 21"/>
                <a:gd name="T5" fmla="*/ 0 h 25"/>
                <a:gd name="T6" fmla="*/ 0 w 21"/>
                <a:gd name="T7" fmla="*/ 25 h 25"/>
                <a:gd name="T8" fmla="*/ 8 w 21"/>
                <a:gd name="T9" fmla="*/ 25 h 25"/>
                <a:gd name="T10" fmla="*/ 13 w 21"/>
                <a:gd name="T11" fmla="*/ 2 h 25"/>
                <a:gd name="T12" fmla="*/ 8 w 21"/>
                <a:gd name="T13" fmla="*/ 25 h 25"/>
                <a:gd name="T14" fmla="*/ 19 w 21"/>
                <a:gd name="T15" fmla="*/ 20 h 25"/>
                <a:gd name="T16" fmla="*/ 21 w 21"/>
                <a:gd name="T17" fmla="*/ 12 h 25"/>
                <a:gd name="T18" fmla="*/ 19 w 21"/>
                <a:gd name="T19" fmla="*/ 4 h 25"/>
                <a:gd name="T20" fmla="*/ 8 w 21"/>
                <a:gd name="T21" fmla="*/ 0 h 25"/>
                <a:gd name="T22" fmla="*/ 4 w 21"/>
                <a:gd name="T23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25">
                  <a:moveTo>
                    <a:pt x="4" y="23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8" y="25"/>
                  </a:lnTo>
                  <a:lnTo>
                    <a:pt x="13" y="2"/>
                  </a:lnTo>
                  <a:lnTo>
                    <a:pt x="8" y="25"/>
                  </a:lnTo>
                  <a:lnTo>
                    <a:pt x="19" y="20"/>
                  </a:lnTo>
                  <a:lnTo>
                    <a:pt x="21" y="12"/>
                  </a:lnTo>
                  <a:lnTo>
                    <a:pt x="19" y="4"/>
                  </a:lnTo>
                  <a:lnTo>
                    <a:pt x="8" y="0"/>
                  </a:lnTo>
                  <a:lnTo>
                    <a:pt x="4" y="23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84" name="Freeform 1432"/>
            <p:cNvSpPr>
              <a:spLocks/>
            </p:cNvSpPr>
            <p:nvPr/>
          </p:nvSpPr>
          <p:spPr bwMode="auto">
            <a:xfrm>
              <a:off x="3797" y="3060"/>
              <a:ext cx="23" cy="25"/>
            </a:xfrm>
            <a:custGeom>
              <a:avLst/>
              <a:gdLst>
                <a:gd name="T0" fmla="*/ 0 w 23"/>
                <a:gd name="T1" fmla="*/ 8 h 25"/>
                <a:gd name="T2" fmla="*/ 6 w 23"/>
                <a:gd name="T3" fmla="*/ 20 h 25"/>
                <a:gd name="T4" fmla="*/ 14 w 23"/>
                <a:gd name="T5" fmla="*/ 25 h 25"/>
                <a:gd name="T6" fmla="*/ 23 w 23"/>
                <a:gd name="T7" fmla="*/ 4 h 25"/>
                <a:gd name="T8" fmla="*/ 14 w 23"/>
                <a:gd name="T9" fmla="*/ 0 h 25"/>
                <a:gd name="T10" fmla="*/ 20 w 23"/>
                <a:gd name="T11" fmla="*/ 12 h 25"/>
                <a:gd name="T12" fmla="*/ 14 w 23"/>
                <a:gd name="T13" fmla="*/ 0 h 25"/>
                <a:gd name="T14" fmla="*/ 6 w 23"/>
                <a:gd name="T15" fmla="*/ 0 h 25"/>
                <a:gd name="T16" fmla="*/ 2 w 23"/>
                <a:gd name="T17" fmla="*/ 6 h 25"/>
                <a:gd name="T18" fmla="*/ 0 w 23"/>
                <a:gd name="T19" fmla="*/ 14 h 25"/>
                <a:gd name="T20" fmla="*/ 6 w 23"/>
                <a:gd name="T21" fmla="*/ 20 h 25"/>
                <a:gd name="T22" fmla="*/ 0 w 23"/>
                <a:gd name="T23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5">
                  <a:moveTo>
                    <a:pt x="0" y="8"/>
                  </a:moveTo>
                  <a:lnTo>
                    <a:pt x="6" y="20"/>
                  </a:lnTo>
                  <a:lnTo>
                    <a:pt x="14" y="25"/>
                  </a:lnTo>
                  <a:lnTo>
                    <a:pt x="23" y="4"/>
                  </a:lnTo>
                  <a:lnTo>
                    <a:pt x="14" y="0"/>
                  </a:lnTo>
                  <a:lnTo>
                    <a:pt x="20" y="12"/>
                  </a:lnTo>
                  <a:lnTo>
                    <a:pt x="14" y="0"/>
                  </a:lnTo>
                  <a:lnTo>
                    <a:pt x="6" y="0"/>
                  </a:lnTo>
                  <a:lnTo>
                    <a:pt x="2" y="6"/>
                  </a:lnTo>
                  <a:lnTo>
                    <a:pt x="0" y="14"/>
                  </a:lnTo>
                  <a:lnTo>
                    <a:pt x="6" y="2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85" name="Freeform 1433"/>
            <p:cNvSpPr>
              <a:spLocks/>
            </p:cNvSpPr>
            <p:nvPr/>
          </p:nvSpPr>
          <p:spPr bwMode="auto">
            <a:xfrm>
              <a:off x="3797" y="3047"/>
              <a:ext cx="25" cy="25"/>
            </a:xfrm>
            <a:custGeom>
              <a:avLst/>
              <a:gdLst>
                <a:gd name="T0" fmla="*/ 12 w 25"/>
                <a:gd name="T1" fmla="*/ 0 h 25"/>
                <a:gd name="T2" fmla="*/ 4 w 25"/>
                <a:gd name="T3" fmla="*/ 8 h 25"/>
                <a:gd name="T4" fmla="*/ 0 w 25"/>
                <a:gd name="T5" fmla="*/ 21 h 25"/>
                <a:gd name="T6" fmla="*/ 20 w 25"/>
                <a:gd name="T7" fmla="*/ 25 h 25"/>
                <a:gd name="T8" fmla="*/ 25 w 25"/>
                <a:gd name="T9" fmla="*/ 13 h 25"/>
                <a:gd name="T10" fmla="*/ 16 w 25"/>
                <a:gd name="T11" fmla="*/ 21 h 25"/>
                <a:gd name="T12" fmla="*/ 25 w 25"/>
                <a:gd name="T13" fmla="*/ 13 h 25"/>
                <a:gd name="T14" fmla="*/ 23 w 25"/>
                <a:gd name="T15" fmla="*/ 4 h 25"/>
                <a:gd name="T16" fmla="*/ 16 w 25"/>
                <a:gd name="T17" fmla="*/ 0 h 25"/>
                <a:gd name="T18" fmla="*/ 8 w 25"/>
                <a:gd name="T19" fmla="*/ 2 h 25"/>
                <a:gd name="T20" fmla="*/ 4 w 25"/>
                <a:gd name="T21" fmla="*/ 8 h 25"/>
                <a:gd name="T22" fmla="*/ 12 w 25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12" y="0"/>
                  </a:moveTo>
                  <a:lnTo>
                    <a:pt x="4" y="8"/>
                  </a:lnTo>
                  <a:lnTo>
                    <a:pt x="0" y="21"/>
                  </a:lnTo>
                  <a:lnTo>
                    <a:pt x="20" y="25"/>
                  </a:lnTo>
                  <a:lnTo>
                    <a:pt x="25" y="13"/>
                  </a:lnTo>
                  <a:lnTo>
                    <a:pt x="16" y="21"/>
                  </a:lnTo>
                  <a:lnTo>
                    <a:pt x="25" y="13"/>
                  </a:lnTo>
                  <a:lnTo>
                    <a:pt x="23" y="4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86" name="Freeform 1434"/>
            <p:cNvSpPr>
              <a:spLocks/>
            </p:cNvSpPr>
            <p:nvPr/>
          </p:nvSpPr>
          <p:spPr bwMode="auto">
            <a:xfrm>
              <a:off x="3809" y="3043"/>
              <a:ext cx="27" cy="25"/>
            </a:xfrm>
            <a:custGeom>
              <a:avLst/>
              <a:gdLst>
                <a:gd name="T0" fmla="*/ 19 w 27"/>
                <a:gd name="T1" fmla="*/ 0 h 25"/>
                <a:gd name="T2" fmla="*/ 15 w 27"/>
                <a:gd name="T3" fmla="*/ 0 h 25"/>
                <a:gd name="T4" fmla="*/ 0 w 27"/>
                <a:gd name="T5" fmla="*/ 4 h 25"/>
                <a:gd name="T6" fmla="*/ 4 w 27"/>
                <a:gd name="T7" fmla="*/ 25 h 25"/>
                <a:gd name="T8" fmla="*/ 19 w 27"/>
                <a:gd name="T9" fmla="*/ 21 h 25"/>
                <a:gd name="T10" fmla="*/ 15 w 27"/>
                <a:gd name="T11" fmla="*/ 21 h 25"/>
                <a:gd name="T12" fmla="*/ 19 w 27"/>
                <a:gd name="T13" fmla="*/ 21 h 25"/>
                <a:gd name="T14" fmla="*/ 25 w 27"/>
                <a:gd name="T15" fmla="*/ 17 h 25"/>
                <a:gd name="T16" fmla="*/ 27 w 27"/>
                <a:gd name="T17" fmla="*/ 8 h 25"/>
                <a:gd name="T18" fmla="*/ 23 w 27"/>
                <a:gd name="T19" fmla="*/ 2 h 25"/>
                <a:gd name="T20" fmla="*/ 15 w 27"/>
                <a:gd name="T21" fmla="*/ 0 h 25"/>
                <a:gd name="T22" fmla="*/ 19 w 27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25">
                  <a:moveTo>
                    <a:pt x="19" y="0"/>
                  </a:moveTo>
                  <a:lnTo>
                    <a:pt x="15" y="0"/>
                  </a:lnTo>
                  <a:lnTo>
                    <a:pt x="0" y="4"/>
                  </a:lnTo>
                  <a:lnTo>
                    <a:pt x="4" y="25"/>
                  </a:lnTo>
                  <a:lnTo>
                    <a:pt x="19" y="21"/>
                  </a:lnTo>
                  <a:lnTo>
                    <a:pt x="15" y="21"/>
                  </a:lnTo>
                  <a:lnTo>
                    <a:pt x="19" y="21"/>
                  </a:lnTo>
                  <a:lnTo>
                    <a:pt x="25" y="17"/>
                  </a:lnTo>
                  <a:lnTo>
                    <a:pt x="27" y="8"/>
                  </a:lnTo>
                  <a:lnTo>
                    <a:pt x="23" y="2"/>
                  </a:lnTo>
                  <a:lnTo>
                    <a:pt x="15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87" name="Freeform 1435"/>
            <p:cNvSpPr>
              <a:spLocks/>
            </p:cNvSpPr>
            <p:nvPr/>
          </p:nvSpPr>
          <p:spPr bwMode="auto">
            <a:xfrm>
              <a:off x="3824" y="3043"/>
              <a:ext cx="33" cy="25"/>
            </a:xfrm>
            <a:custGeom>
              <a:avLst/>
              <a:gdLst>
                <a:gd name="T0" fmla="*/ 19 w 33"/>
                <a:gd name="T1" fmla="*/ 4 h 25"/>
                <a:gd name="T2" fmla="*/ 25 w 33"/>
                <a:gd name="T3" fmla="*/ 4 h 25"/>
                <a:gd name="T4" fmla="*/ 4 w 33"/>
                <a:gd name="T5" fmla="*/ 0 h 25"/>
                <a:gd name="T6" fmla="*/ 0 w 33"/>
                <a:gd name="T7" fmla="*/ 21 h 25"/>
                <a:gd name="T8" fmla="*/ 21 w 33"/>
                <a:gd name="T9" fmla="*/ 25 h 25"/>
                <a:gd name="T10" fmla="*/ 27 w 33"/>
                <a:gd name="T11" fmla="*/ 25 h 25"/>
                <a:gd name="T12" fmla="*/ 21 w 33"/>
                <a:gd name="T13" fmla="*/ 25 h 25"/>
                <a:gd name="T14" fmla="*/ 29 w 33"/>
                <a:gd name="T15" fmla="*/ 23 h 25"/>
                <a:gd name="T16" fmla="*/ 33 w 33"/>
                <a:gd name="T17" fmla="*/ 17 h 25"/>
                <a:gd name="T18" fmla="*/ 31 w 33"/>
                <a:gd name="T19" fmla="*/ 8 h 25"/>
                <a:gd name="T20" fmla="*/ 25 w 33"/>
                <a:gd name="T21" fmla="*/ 4 h 25"/>
                <a:gd name="T22" fmla="*/ 19 w 33"/>
                <a:gd name="T23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25">
                  <a:moveTo>
                    <a:pt x="19" y="4"/>
                  </a:moveTo>
                  <a:lnTo>
                    <a:pt x="25" y="4"/>
                  </a:lnTo>
                  <a:lnTo>
                    <a:pt x="4" y="0"/>
                  </a:lnTo>
                  <a:lnTo>
                    <a:pt x="0" y="21"/>
                  </a:lnTo>
                  <a:lnTo>
                    <a:pt x="21" y="25"/>
                  </a:lnTo>
                  <a:lnTo>
                    <a:pt x="27" y="25"/>
                  </a:lnTo>
                  <a:lnTo>
                    <a:pt x="21" y="25"/>
                  </a:lnTo>
                  <a:lnTo>
                    <a:pt x="29" y="23"/>
                  </a:lnTo>
                  <a:lnTo>
                    <a:pt x="33" y="17"/>
                  </a:lnTo>
                  <a:lnTo>
                    <a:pt x="31" y="8"/>
                  </a:lnTo>
                  <a:lnTo>
                    <a:pt x="25" y="4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88" name="Freeform 1436"/>
            <p:cNvSpPr>
              <a:spLocks/>
            </p:cNvSpPr>
            <p:nvPr/>
          </p:nvSpPr>
          <p:spPr bwMode="auto">
            <a:xfrm>
              <a:off x="3843" y="3043"/>
              <a:ext cx="23" cy="25"/>
            </a:xfrm>
            <a:custGeom>
              <a:avLst/>
              <a:gdLst>
                <a:gd name="T0" fmla="*/ 16 w 23"/>
                <a:gd name="T1" fmla="*/ 0 h 25"/>
                <a:gd name="T2" fmla="*/ 8 w 23"/>
                <a:gd name="T3" fmla="*/ 0 h 25"/>
                <a:gd name="T4" fmla="*/ 0 w 23"/>
                <a:gd name="T5" fmla="*/ 4 h 25"/>
                <a:gd name="T6" fmla="*/ 8 w 23"/>
                <a:gd name="T7" fmla="*/ 25 h 25"/>
                <a:gd name="T8" fmla="*/ 16 w 23"/>
                <a:gd name="T9" fmla="*/ 21 h 25"/>
                <a:gd name="T10" fmla="*/ 8 w 23"/>
                <a:gd name="T11" fmla="*/ 21 h 25"/>
                <a:gd name="T12" fmla="*/ 16 w 23"/>
                <a:gd name="T13" fmla="*/ 21 h 25"/>
                <a:gd name="T14" fmla="*/ 23 w 23"/>
                <a:gd name="T15" fmla="*/ 14 h 25"/>
                <a:gd name="T16" fmla="*/ 23 w 23"/>
                <a:gd name="T17" fmla="*/ 6 h 25"/>
                <a:gd name="T18" fmla="*/ 16 w 23"/>
                <a:gd name="T19" fmla="*/ 0 h 25"/>
                <a:gd name="T20" fmla="*/ 8 w 23"/>
                <a:gd name="T21" fmla="*/ 0 h 25"/>
                <a:gd name="T22" fmla="*/ 16 w 23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5">
                  <a:moveTo>
                    <a:pt x="16" y="0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8" y="25"/>
                  </a:lnTo>
                  <a:lnTo>
                    <a:pt x="16" y="21"/>
                  </a:lnTo>
                  <a:lnTo>
                    <a:pt x="8" y="21"/>
                  </a:lnTo>
                  <a:lnTo>
                    <a:pt x="16" y="21"/>
                  </a:lnTo>
                  <a:lnTo>
                    <a:pt x="23" y="14"/>
                  </a:lnTo>
                  <a:lnTo>
                    <a:pt x="23" y="6"/>
                  </a:lnTo>
                  <a:lnTo>
                    <a:pt x="16" y="0"/>
                  </a:lnTo>
                  <a:lnTo>
                    <a:pt x="8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89" name="Freeform 1437"/>
            <p:cNvSpPr>
              <a:spLocks/>
            </p:cNvSpPr>
            <p:nvPr/>
          </p:nvSpPr>
          <p:spPr bwMode="auto">
            <a:xfrm>
              <a:off x="3851" y="3043"/>
              <a:ext cx="38" cy="35"/>
            </a:xfrm>
            <a:custGeom>
              <a:avLst/>
              <a:gdLst>
                <a:gd name="T0" fmla="*/ 27 w 38"/>
                <a:gd name="T1" fmla="*/ 10 h 35"/>
                <a:gd name="T2" fmla="*/ 31 w 38"/>
                <a:gd name="T3" fmla="*/ 12 h 35"/>
                <a:gd name="T4" fmla="*/ 8 w 38"/>
                <a:gd name="T5" fmla="*/ 0 h 35"/>
                <a:gd name="T6" fmla="*/ 0 w 38"/>
                <a:gd name="T7" fmla="*/ 21 h 35"/>
                <a:gd name="T8" fmla="*/ 23 w 38"/>
                <a:gd name="T9" fmla="*/ 33 h 35"/>
                <a:gd name="T10" fmla="*/ 27 w 38"/>
                <a:gd name="T11" fmla="*/ 35 h 35"/>
                <a:gd name="T12" fmla="*/ 23 w 38"/>
                <a:gd name="T13" fmla="*/ 33 h 35"/>
                <a:gd name="T14" fmla="*/ 31 w 38"/>
                <a:gd name="T15" fmla="*/ 33 h 35"/>
                <a:gd name="T16" fmla="*/ 38 w 38"/>
                <a:gd name="T17" fmla="*/ 25 h 35"/>
                <a:gd name="T18" fmla="*/ 38 w 38"/>
                <a:gd name="T19" fmla="*/ 19 h 35"/>
                <a:gd name="T20" fmla="*/ 31 w 38"/>
                <a:gd name="T21" fmla="*/ 12 h 35"/>
                <a:gd name="T22" fmla="*/ 27 w 38"/>
                <a:gd name="T23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35">
                  <a:moveTo>
                    <a:pt x="27" y="10"/>
                  </a:moveTo>
                  <a:lnTo>
                    <a:pt x="31" y="12"/>
                  </a:lnTo>
                  <a:lnTo>
                    <a:pt x="8" y="0"/>
                  </a:lnTo>
                  <a:lnTo>
                    <a:pt x="0" y="21"/>
                  </a:lnTo>
                  <a:lnTo>
                    <a:pt x="23" y="33"/>
                  </a:lnTo>
                  <a:lnTo>
                    <a:pt x="27" y="35"/>
                  </a:lnTo>
                  <a:lnTo>
                    <a:pt x="23" y="33"/>
                  </a:lnTo>
                  <a:lnTo>
                    <a:pt x="31" y="33"/>
                  </a:lnTo>
                  <a:lnTo>
                    <a:pt x="38" y="25"/>
                  </a:lnTo>
                  <a:lnTo>
                    <a:pt x="38" y="19"/>
                  </a:lnTo>
                  <a:lnTo>
                    <a:pt x="31" y="12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0" name="Freeform 1438"/>
            <p:cNvSpPr>
              <a:spLocks/>
            </p:cNvSpPr>
            <p:nvPr/>
          </p:nvSpPr>
          <p:spPr bwMode="auto">
            <a:xfrm>
              <a:off x="3878" y="3053"/>
              <a:ext cx="25" cy="25"/>
            </a:xfrm>
            <a:custGeom>
              <a:avLst/>
              <a:gdLst>
                <a:gd name="T0" fmla="*/ 21 w 25"/>
                <a:gd name="T1" fmla="*/ 4 h 25"/>
                <a:gd name="T2" fmla="*/ 13 w 25"/>
                <a:gd name="T3" fmla="*/ 0 h 25"/>
                <a:gd name="T4" fmla="*/ 0 w 25"/>
                <a:gd name="T5" fmla="*/ 0 h 25"/>
                <a:gd name="T6" fmla="*/ 0 w 25"/>
                <a:gd name="T7" fmla="*/ 25 h 25"/>
                <a:gd name="T8" fmla="*/ 13 w 25"/>
                <a:gd name="T9" fmla="*/ 25 h 25"/>
                <a:gd name="T10" fmla="*/ 4 w 25"/>
                <a:gd name="T11" fmla="*/ 21 h 25"/>
                <a:gd name="T12" fmla="*/ 13 w 25"/>
                <a:gd name="T13" fmla="*/ 25 h 25"/>
                <a:gd name="T14" fmla="*/ 23 w 25"/>
                <a:gd name="T15" fmla="*/ 21 h 25"/>
                <a:gd name="T16" fmla="*/ 25 w 25"/>
                <a:gd name="T17" fmla="*/ 13 h 25"/>
                <a:gd name="T18" fmla="*/ 23 w 25"/>
                <a:gd name="T19" fmla="*/ 4 h 25"/>
                <a:gd name="T20" fmla="*/ 13 w 25"/>
                <a:gd name="T21" fmla="*/ 0 h 25"/>
                <a:gd name="T22" fmla="*/ 21 w 25"/>
                <a:gd name="T23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21" y="4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3" y="25"/>
                  </a:lnTo>
                  <a:lnTo>
                    <a:pt x="4" y="21"/>
                  </a:lnTo>
                  <a:lnTo>
                    <a:pt x="13" y="25"/>
                  </a:lnTo>
                  <a:lnTo>
                    <a:pt x="23" y="21"/>
                  </a:lnTo>
                  <a:lnTo>
                    <a:pt x="25" y="13"/>
                  </a:lnTo>
                  <a:lnTo>
                    <a:pt x="23" y="4"/>
                  </a:lnTo>
                  <a:lnTo>
                    <a:pt x="13" y="0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1" name="Freeform 1439"/>
            <p:cNvSpPr>
              <a:spLocks/>
            </p:cNvSpPr>
            <p:nvPr/>
          </p:nvSpPr>
          <p:spPr bwMode="auto">
            <a:xfrm>
              <a:off x="3882" y="3057"/>
              <a:ext cx="25" cy="25"/>
            </a:xfrm>
            <a:custGeom>
              <a:avLst/>
              <a:gdLst>
                <a:gd name="T0" fmla="*/ 13 w 25"/>
                <a:gd name="T1" fmla="*/ 0 h 25"/>
                <a:gd name="T2" fmla="*/ 21 w 25"/>
                <a:gd name="T3" fmla="*/ 5 h 25"/>
                <a:gd name="T4" fmla="*/ 17 w 25"/>
                <a:gd name="T5" fmla="*/ 0 h 25"/>
                <a:gd name="T6" fmla="*/ 0 w 25"/>
                <a:gd name="T7" fmla="*/ 17 h 25"/>
                <a:gd name="T8" fmla="*/ 4 w 25"/>
                <a:gd name="T9" fmla="*/ 21 h 25"/>
                <a:gd name="T10" fmla="*/ 13 w 25"/>
                <a:gd name="T11" fmla="*/ 25 h 25"/>
                <a:gd name="T12" fmla="*/ 4 w 25"/>
                <a:gd name="T13" fmla="*/ 21 h 25"/>
                <a:gd name="T14" fmla="*/ 13 w 25"/>
                <a:gd name="T15" fmla="*/ 25 h 25"/>
                <a:gd name="T16" fmla="*/ 21 w 25"/>
                <a:gd name="T17" fmla="*/ 21 h 25"/>
                <a:gd name="T18" fmla="*/ 25 w 25"/>
                <a:gd name="T19" fmla="*/ 13 h 25"/>
                <a:gd name="T20" fmla="*/ 21 w 25"/>
                <a:gd name="T21" fmla="*/ 5 h 25"/>
                <a:gd name="T22" fmla="*/ 13 w 25"/>
                <a:gd name="T2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13" y="0"/>
                  </a:moveTo>
                  <a:lnTo>
                    <a:pt x="21" y="5"/>
                  </a:lnTo>
                  <a:lnTo>
                    <a:pt x="17" y="0"/>
                  </a:lnTo>
                  <a:lnTo>
                    <a:pt x="0" y="17"/>
                  </a:lnTo>
                  <a:lnTo>
                    <a:pt x="4" y="21"/>
                  </a:lnTo>
                  <a:lnTo>
                    <a:pt x="13" y="25"/>
                  </a:lnTo>
                  <a:lnTo>
                    <a:pt x="4" y="21"/>
                  </a:lnTo>
                  <a:lnTo>
                    <a:pt x="13" y="25"/>
                  </a:lnTo>
                  <a:lnTo>
                    <a:pt x="21" y="21"/>
                  </a:lnTo>
                  <a:lnTo>
                    <a:pt x="25" y="13"/>
                  </a:lnTo>
                  <a:lnTo>
                    <a:pt x="21" y="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2" name="Freeform 1440"/>
            <p:cNvSpPr>
              <a:spLocks/>
            </p:cNvSpPr>
            <p:nvPr/>
          </p:nvSpPr>
          <p:spPr bwMode="auto">
            <a:xfrm>
              <a:off x="3895" y="3057"/>
              <a:ext cx="35" cy="25"/>
            </a:xfrm>
            <a:custGeom>
              <a:avLst/>
              <a:gdLst>
                <a:gd name="T0" fmla="*/ 27 w 35"/>
                <a:gd name="T1" fmla="*/ 3 h 25"/>
                <a:gd name="T2" fmla="*/ 23 w 35"/>
                <a:gd name="T3" fmla="*/ 0 h 25"/>
                <a:gd name="T4" fmla="*/ 0 w 35"/>
                <a:gd name="T5" fmla="*/ 0 h 25"/>
                <a:gd name="T6" fmla="*/ 0 w 35"/>
                <a:gd name="T7" fmla="*/ 25 h 25"/>
                <a:gd name="T8" fmla="*/ 23 w 35"/>
                <a:gd name="T9" fmla="*/ 25 h 25"/>
                <a:gd name="T10" fmla="*/ 19 w 35"/>
                <a:gd name="T11" fmla="*/ 23 h 25"/>
                <a:gd name="T12" fmla="*/ 23 w 35"/>
                <a:gd name="T13" fmla="*/ 25 h 25"/>
                <a:gd name="T14" fmla="*/ 33 w 35"/>
                <a:gd name="T15" fmla="*/ 21 h 25"/>
                <a:gd name="T16" fmla="*/ 35 w 35"/>
                <a:gd name="T17" fmla="*/ 13 h 25"/>
                <a:gd name="T18" fmla="*/ 33 w 35"/>
                <a:gd name="T19" fmla="*/ 5 h 25"/>
                <a:gd name="T20" fmla="*/ 23 w 35"/>
                <a:gd name="T21" fmla="*/ 0 h 25"/>
                <a:gd name="T22" fmla="*/ 27 w 35"/>
                <a:gd name="T23" fmla="*/ 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" h="25">
                  <a:moveTo>
                    <a:pt x="27" y="3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23" y="25"/>
                  </a:lnTo>
                  <a:lnTo>
                    <a:pt x="19" y="23"/>
                  </a:lnTo>
                  <a:lnTo>
                    <a:pt x="23" y="25"/>
                  </a:lnTo>
                  <a:lnTo>
                    <a:pt x="33" y="21"/>
                  </a:lnTo>
                  <a:lnTo>
                    <a:pt x="35" y="13"/>
                  </a:lnTo>
                  <a:lnTo>
                    <a:pt x="33" y="5"/>
                  </a:lnTo>
                  <a:lnTo>
                    <a:pt x="23" y="0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3" name="Freeform 1441"/>
            <p:cNvSpPr>
              <a:spLocks/>
            </p:cNvSpPr>
            <p:nvPr/>
          </p:nvSpPr>
          <p:spPr bwMode="auto">
            <a:xfrm>
              <a:off x="3914" y="3060"/>
              <a:ext cx="23" cy="25"/>
            </a:xfrm>
            <a:custGeom>
              <a:avLst/>
              <a:gdLst>
                <a:gd name="T0" fmla="*/ 2 w 23"/>
                <a:gd name="T1" fmla="*/ 10 h 25"/>
                <a:gd name="T2" fmla="*/ 16 w 23"/>
                <a:gd name="T3" fmla="*/ 4 h 25"/>
                <a:gd name="T4" fmla="*/ 8 w 23"/>
                <a:gd name="T5" fmla="*/ 0 h 25"/>
                <a:gd name="T6" fmla="*/ 0 w 23"/>
                <a:gd name="T7" fmla="*/ 20 h 25"/>
                <a:gd name="T8" fmla="*/ 8 w 23"/>
                <a:gd name="T9" fmla="*/ 25 h 25"/>
                <a:gd name="T10" fmla="*/ 23 w 23"/>
                <a:gd name="T11" fmla="*/ 18 h 25"/>
                <a:gd name="T12" fmla="*/ 8 w 23"/>
                <a:gd name="T13" fmla="*/ 25 h 25"/>
                <a:gd name="T14" fmla="*/ 16 w 23"/>
                <a:gd name="T15" fmla="*/ 25 h 25"/>
                <a:gd name="T16" fmla="*/ 23 w 23"/>
                <a:gd name="T17" fmla="*/ 16 h 25"/>
                <a:gd name="T18" fmla="*/ 23 w 23"/>
                <a:gd name="T19" fmla="*/ 10 h 25"/>
                <a:gd name="T20" fmla="*/ 16 w 23"/>
                <a:gd name="T21" fmla="*/ 4 h 25"/>
                <a:gd name="T22" fmla="*/ 2 w 23"/>
                <a:gd name="T23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5">
                  <a:moveTo>
                    <a:pt x="2" y="10"/>
                  </a:moveTo>
                  <a:lnTo>
                    <a:pt x="16" y="4"/>
                  </a:lnTo>
                  <a:lnTo>
                    <a:pt x="8" y="0"/>
                  </a:lnTo>
                  <a:lnTo>
                    <a:pt x="0" y="20"/>
                  </a:lnTo>
                  <a:lnTo>
                    <a:pt x="8" y="25"/>
                  </a:lnTo>
                  <a:lnTo>
                    <a:pt x="23" y="18"/>
                  </a:lnTo>
                  <a:lnTo>
                    <a:pt x="8" y="25"/>
                  </a:lnTo>
                  <a:lnTo>
                    <a:pt x="16" y="25"/>
                  </a:lnTo>
                  <a:lnTo>
                    <a:pt x="23" y="16"/>
                  </a:lnTo>
                  <a:lnTo>
                    <a:pt x="23" y="10"/>
                  </a:lnTo>
                  <a:lnTo>
                    <a:pt x="16" y="4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4" name="Freeform 1442"/>
            <p:cNvSpPr>
              <a:spLocks/>
            </p:cNvSpPr>
            <p:nvPr/>
          </p:nvSpPr>
          <p:spPr bwMode="auto">
            <a:xfrm>
              <a:off x="3916" y="3055"/>
              <a:ext cx="25" cy="23"/>
            </a:xfrm>
            <a:custGeom>
              <a:avLst/>
              <a:gdLst>
                <a:gd name="T0" fmla="*/ 16 w 25"/>
                <a:gd name="T1" fmla="*/ 0 h 23"/>
                <a:gd name="T2" fmla="*/ 4 w 25"/>
                <a:gd name="T3" fmla="*/ 7 h 23"/>
                <a:gd name="T4" fmla="*/ 0 w 25"/>
                <a:gd name="T5" fmla="*/ 15 h 23"/>
                <a:gd name="T6" fmla="*/ 21 w 25"/>
                <a:gd name="T7" fmla="*/ 23 h 23"/>
                <a:gd name="T8" fmla="*/ 25 w 25"/>
                <a:gd name="T9" fmla="*/ 15 h 23"/>
                <a:gd name="T10" fmla="*/ 12 w 25"/>
                <a:gd name="T11" fmla="*/ 21 h 23"/>
                <a:gd name="T12" fmla="*/ 25 w 25"/>
                <a:gd name="T13" fmla="*/ 15 h 23"/>
                <a:gd name="T14" fmla="*/ 25 w 25"/>
                <a:gd name="T15" fmla="*/ 7 h 23"/>
                <a:gd name="T16" fmla="*/ 19 w 25"/>
                <a:gd name="T17" fmla="*/ 0 h 23"/>
                <a:gd name="T18" fmla="*/ 10 w 25"/>
                <a:gd name="T19" fmla="*/ 0 h 23"/>
                <a:gd name="T20" fmla="*/ 4 w 25"/>
                <a:gd name="T21" fmla="*/ 7 h 23"/>
                <a:gd name="T22" fmla="*/ 16 w 25"/>
                <a:gd name="T2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16" y="0"/>
                  </a:moveTo>
                  <a:lnTo>
                    <a:pt x="4" y="7"/>
                  </a:lnTo>
                  <a:lnTo>
                    <a:pt x="0" y="15"/>
                  </a:lnTo>
                  <a:lnTo>
                    <a:pt x="21" y="23"/>
                  </a:lnTo>
                  <a:lnTo>
                    <a:pt x="25" y="15"/>
                  </a:lnTo>
                  <a:lnTo>
                    <a:pt x="12" y="21"/>
                  </a:lnTo>
                  <a:lnTo>
                    <a:pt x="25" y="15"/>
                  </a:lnTo>
                  <a:lnTo>
                    <a:pt x="25" y="7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4" y="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5" name="Freeform 1443"/>
            <p:cNvSpPr>
              <a:spLocks/>
            </p:cNvSpPr>
            <p:nvPr/>
          </p:nvSpPr>
          <p:spPr bwMode="auto">
            <a:xfrm>
              <a:off x="3928" y="3055"/>
              <a:ext cx="32" cy="25"/>
            </a:xfrm>
            <a:custGeom>
              <a:avLst/>
              <a:gdLst>
                <a:gd name="T0" fmla="*/ 23 w 32"/>
                <a:gd name="T1" fmla="*/ 5 h 25"/>
                <a:gd name="T2" fmla="*/ 23 w 32"/>
                <a:gd name="T3" fmla="*/ 5 h 25"/>
                <a:gd name="T4" fmla="*/ 4 w 32"/>
                <a:gd name="T5" fmla="*/ 0 h 25"/>
                <a:gd name="T6" fmla="*/ 0 w 32"/>
                <a:gd name="T7" fmla="*/ 21 h 25"/>
                <a:gd name="T8" fmla="*/ 19 w 32"/>
                <a:gd name="T9" fmla="*/ 25 h 25"/>
                <a:gd name="T10" fmla="*/ 19 w 32"/>
                <a:gd name="T11" fmla="*/ 25 h 25"/>
                <a:gd name="T12" fmla="*/ 19 w 32"/>
                <a:gd name="T13" fmla="*/ 25 h 25"/>
                <a:gd name="T14" fmla="*/ 27 w 32"/>
                <a:gd name="T15" fmla="*/ 23 h 25"/>
                <a:gd name="T16" fmla="*/ 32 w 32"/>
                <a:gd name="T17" fmla="*/ 17 h 25"/>
                <a:gd name="T18" fmla="*/ 30 w 32"/>
                <a:gd name="T19" fmla="*/ 9 h 25"/>
                <a:gd name="T20" fmla="*/ 23 w 32"/>
                <a:gd name="T21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25">
                  <a:moveTo>
                    <a:pt x="23" y="5"/>
                  </a:moveTo>
                  <a:lnTo>
                    <a:pt x="23" y="5"/>
                  </a:lnTo>
                  <a:lnTo>
                    <a:pt x="4" y="0"/>
                  </a:lnTo>
                  <a:lnTo>
                    <a:pt x="0" y="21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27" y="23"/>
                  </a:lnTo>
                  <a:lnTo>
                    <a:pt x="32" y="17"/>
                  </a:lnTo>
                  <a:lnTo>
                    <a:pt x="30" y="9"/>
                  </a:lnTo>
                  <a:lnTo>
                    <a:pt x="23" y="5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6" name="Freeform 1444"/>
            <p:cNvSpPr>
              <a:spLocks/>
            </p:cNvSpPr>
            <p:nvPr/>
          </p:nvSpPr>
          <p:spPr bwMode="auto">
            <a:xfrm>
              <a:off x="3947" y="3060"/>
              <a:ext cx="38" cy="31"/>
            </a:xfrm>
            <a:custGeom>
              <a:avLst/>
              <a:gdLst>
                <a:gd name="T0" fmla="*/ 27 w 38"/>
                <a:gd name="T1" fmla="*/ 6 h 31"/>
                <a:gd name="T2" fmla="*/ 29 w 38"/>
                <a:gd name="T3" fmla="*/ 8 h 31"/>
                <a:gd name="T4" fmla="*/ 4 w 38"/>
                <a:gd name="T5" fmla="*/ 0 h 31"/>
                <a:gd name="T6" fmla="*/ 0 w 38"/>
                <a:gd name="T7" fmla="*/ 20 h 31"/>
                <a:gd name="T8" fmla="*/ 25 w 38"/>
                <a:gd name="T9" fmla="*/ 29 h 31"/>
                <a:gd name="T10" fmla="*/ 27 w 38"/>
                <a:gd name="T11" fmla="*/ 31 h 31"/>
                <a:gd name="T12" fmla="*/ 25 w 38"/>
                <a:gd name="T13" fmla="*/ 29 h 31"/>
                <a:gd name="T14" fmla="*/ 34 w 38"/>
                <a:gd name="T15" fmla="*/ 27 h 31"/>
                <a:gd name="T16" fmla="*/ 38 w 38"/>
                <a:gd name="T17" fmla="*/ 20 h 31"/>
                <a:gd name="T18" fmla="*/ 36 w 38"/>
                <a:gd name="T19" fmla="*/ 12 h 31"/>
                <a:gd name="T20" fmla="*/ 29 w 38"/>
                <a:gd name="T21" fmla="*/ 8 h 31"/>
                <a:gd name="T22" fmla="*/ 27 w 38"/>
                <a:gd name="T23" fmla="*/ 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31">
                  <a:moveTo>
                    <a:pt x="27" y="6"/>
                  </a:moveTo>
                  <a:lnTo>
                    <a:pt x="29" y="8"/>
                  </a:lnTo>
                  <a:lnTo>
                    <a:pt x="4" y="0"/>
                  </a:lnTo>
                  <a:lnTo>
                    <a:pt x="0" y="20"/>
                  </a:lnTo>
                  <a:lnTo>
                    <a:pt x="25" y="29"/>
                  </a:lnTo>
                  <a:lnTo>
                    <a:pt x="27" y="31"/>
                  </a:lnTo>
                  <a:lnTo>
                    <a:pt x="25" y="29"/>
                  </a:lnTo>
                  <a:lnTo>
                    <a:pt x="34" y="27"/>
                  </a:lnTo>
                  <a:lnTo>
                    <a:pt x="38" y="20"/>
                  </a:lnTo>
                  <a:lnTo>
                    <a:pt x="36" y="12"/>
                  </a:lnTo>
                  <a:lnTo>
                    <a:pt x="29" y="8"/>
                  </a:lnTo>
                  <a:lnTo>
                    <a:pt x="27" y="6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7" name="Freeform 1445"/>
            <p:cNvSpPr>
              <a:spLocks/>
            </p:cNvSpPr>
            <p:nvPr/>
          </p:nvSpPr>
          <p:spPr bwMode="auto">
            <a:xfrm>
              <a:off x="3972" y="3066"/>
              <a:ext cx="23" cy="25"/>
            </a:xfrm>
            <a:custGeom>
              <a:avLst/>
              <a:gdLst>
                <a:gd name="T0" fmla="*/ 0 w 23"/>
                <a:gd name="T1" fmla="*/ 8 h 25"/>
                <a:gd name="T2" fmla="*/ 11 w 23"/>
                <a:gd name="T3" fmla="*/ 0 h 25"/>
                <a:gd name="T4" fmla="*/ 2 w 23"/>
                <a:gd name="T5" fmla="*/ 0 h 25"/>
                <a:gd name="T6" fmla="*/ 2 w 23"/>
                <a:gd name="T7" fmla="*/ 25 h 25"/>
                <a:gd name="T8" fmla="*/ 11 w 23"/>
                <a:gd name="T9" fmla="*/ 25 h 25"/>
                <a:gd name="T10" fmla="*/ 21 w 23"/>
                <a:gd name="T11" fmla="*/ 16 h 25"/>
                <a:gd name="T12" fmla="*/ 11 w 23"/>
                <a:gd name="T13" fmla="*/ 25 h 25"/>
                <a:gd name="T14" fmla="*/ 21 w 23"/>
                <a:gd name="T15" fmla="*/ 21 h 25"/>
                <a:gd name="T16" fmla="*/ 23 w 23"/>
                <a:gd name="T17" fmla="*/ 12 h 25"/>
                <a:gd name="T18" fmla="*/ 21 w 23"/>
                <a:gd name="T19" fmla="*/ 4 h 25"/>
                <a:gd name="T20" fmla="*/ 11 w 23"/>
                <a:gd name="T21" fmla="*/ 0 h 25"/>
                <a:gd name="T22" fmla="*/ 0 w 23"/>
                <a:gd name="T23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5">
                  <a:moveTo>
                    <a:pt x="0" y="8"/>
                  </a:moveTo>
                  <a:lnTo>
                    <a:pt x="11" y="0"/>
                  </a:lnTo>
                  <a:lnTo>
                    <a:pt x="2" y="0"/>
                  </a:lnTo>
                  <a:lnTo>
                    <a:pt x="2" y="25"/>
                  </a:lnTo>
                  <a:lnTo>
                    <a:pt x="11" y="25"/>
                  </a:lnTo>
                  <a:lnTo>
                    <a:pt x="21" y="16"/>
                  </a:lnTo>
                  <a:lnTo>
                    <a:pt x="11" y="25"/>
                  </a:lnTo>
                  <a:lnTo>
                    <a:pt x="21" y="21"/>
                  </a:lnTo>
                  <a:lnTo>
                    <a:pt x="23" y="12"/>
                  </a:lnTo>
                  <a:lnTo>
                    <a:pt x="21" y="4"/>
                  </a:lnTo>
                  <a:lnTo>
                    <a:pt x="11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8" name="Freeform 1446"/>
            <p:cNvSpPr>
              <a:spLocks/>
            </p:cNvSpPr>
            <p:nvPr/>
          </p:nvSpPr>
          <p:spPr bwMode="auto">
            <a:xfrm>
              <a:off x="3972" y="3060"/>
              <a:ext cx="25" cy="22"/>
            </a:xfrm>
            <a:custGeom>
              <a:avLst/>
              <a:gdLst>
                <a:gd name="T0" fmla="*/ 17 w 25"/>
                <a:gd name="T1" fmla="*/ 0 h 22"/>
                <a:gd name="T2" fmla="*/ 4 w 25"/>
                <a:gd name="T3" fmla="*/ 6 h 22"/>
                <a:gd name="T4" fmla="*/ 0 w 25"/>
                <a:gd name="T5" fmla="*/ 14 h 22"/>
                <a:gd name="T6" fmla="*/ 21 w 25"/>
                <a:gd name="T7" fmla="*/ 22 h 22"/>
                <a:gd name="T8" fmla="*/ 25 w 25"/>
                <a:gd name="T9" fmla="*/ 14 h 22"/>
                <a:gd name="T10" fmla="*/ 13 w 25"/>
                <a:gd name="T11" fmla="*/ 20 h 22"/>
                <a:gd name="T12" fmla="*/ 25 w 25"/>
                <a:gd name="T13" fmla="*/ 14 h 22"/>
                <a:gd name="T14" fmla="*/ 25 w 25"/>
                <a:gd name="T15" fmla="*/ 6 h 22"/>
                <a:gd name="T16" fmla="*/ 19 w 25"/>
                <a:gd name="T17" fmla="*/ 0 h 22"/>
                <a:gd name="T18" fmla="*/ 11 w 25"/>
                <a:gd name="T19" fmla="*/ 0 h 22"/>
                <a:gd name="T20" fmla="*/ 4 w 25"/>
                <a:gd name="T21" fmla="*/ 6 h 22"/>
                <a:gd name="T22" fmla="*/ 17 w 25"/>
                <a:gd name="T2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2">
                  <a:moveTo>
                    <a:pt x="17" y="0"/>
                  </a:moveTo>
                  <a:lnTo>
                    <a:pt x="4" y="6"/>
                  </a:lnTo>
                  <a:lnTo>
                    <a:pt x="0" y="14"/>
                  </a:lnTo>
                  <a:lnTo>
                    <a:pt x="21" y="22"/>
                  </a:lnTo>
                  <a:lnTo>
                    <a:pt x="25" y="14"/>
                  </a:lnTo>
                  <a:lnTo>
                    <a:pt x="13" y="20"/>
                  </a:lnTo>
                  <a:lnTo>
                    <a:pt x="25" y="14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4" y="6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599" name="Freeform 1447"/>
            <p:cNvSpPr>
              <a:spLocks/>
            </p:cNvSpPr>
            <p:nvPr/>
          </p:nvSpPr>
          <p:spPr bwMode="auto">
            <a:xfrm>
              <a:off x="3985" y="3060"/>
              <a:ext cx="31" cy="25"/>
            </a:xfrm>
            <a:custGeom>
              <a:avLst/>
              <a:gdLst>
                <a:gd name="T0" fmla="*/ 10 w 31"/>
                <a:gd name="T1" fmla="*/ 10 h 25"/>
                <a:gd name="T2" fmla="*/ 23 w 31"/>
                <a:gd name="T3" fmla="*/ 4 h 25"/>
                <a:gd name="T4" fmla="*/ 4 w 31"/>
                <a:gd name="T5" fmla="*/ 0 h 25"/>
                <a:gd name="T6" fmla="*/ 0 w 31"/>
                <a:gd name="T7" fmla="*/ 20 h 25"/>
                <a:gd name="T8" fmla="*/ 19 w 31"/>
                <a:gd name="T9" fmla="*/ 25 h 25"/>
                <a:gd name="T10" fmla="*/ 31 w 31"/>
                <a:gd name="T11" fmla="*/ 18 h 25"/>
                <a:gd name="T12" fmla="*/ 19 w 31"/>
                <a:gd name="T13" fmla="*/ 25 h 25"/>
                <a:gd name="T14" fmla="*/ 27 w 31"/>
                <a:gd name="T15" fmla="*/ 22 h 25"/>
                <a:gd name="T16" fmla="*/ 31 w 31"/>
                <a:gd name="T17" fmla="*/ 16 h 25"/>
                <a:gd name="T18" fmla="*/ 29 w 31"/>
                <a:gd name="T19" fmla="*/ 8 h 25"/>
                <a:gd name="T20" fmla="*/ 23 w 31"/>
                <a:gd name="T21" fmla="*/ 4 h 25"/>
                <a:gd name="T22" fmla="*/ 10 w 31"/>
                <a:gd name="T23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25">
                  <a:moveTo>
                    <a:pt x="10" y="10"/>
                  </a:moveTo>
                  <a:lnTo>
                    <a:pt x="23" y="4"/>
                  </a:lnTo>
                  <a:lnTo>
                    <a:pt x="4" y="0"/>
                  </a:lnTo>
                  <a:lnTo>
                    <a:pt x="0" y="20"/>
                  </a:lnTo>
                  <a:lnTo>
                    <a:pt x="19" y="25"/>
                  </a:lnTo>
                  <a:lnTo>
                    <a:pt x="31" y="18"/>
                  </a:lnTo>
                  <a:lnTo>
                    <a:pt x="19" y="25"/>
                  </a:lnTo>
                  <a:lnTo>
                    <a:pt x="27" y="22"/>
                  </a:lnTo>
                  <a:lnTo>
                    <a:pt x="31" y="16"/>
                  </a:lnTo>
                  <a:lnTo>
                    <a:pt x="29" y="8"/>
                  </a:lnTo>
                  <a:lnTo>
                    <a:pt x="23" y="4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0" name="Freeform 1448"/>
            <p:cNvSpPr>
              <a:spLocks/>
            </p:cNvSpPr>
            <p:nvPr/>
          </p:nvSpPr>
          <p:spPr bwMode="auto">
            <a:xfrm>
              <a:off x="3995" y="3055"/>
              <a:ext cx="25" cy="23"/>
            </a:xfrm>
            <a:custGeom>
              <a:avLst/>
              <a:gdLst>
                <a:gd name="T0" fmla="*/ 17 w 25"/>
                <a:gd name="T1" fmla="*/ 0 h 23"/>
                <a:gd name="T2" fmla="*/ 4 w 25"/>
                <a:gd name="T3" fmla="*/ 7 h 23"/>
                <a:gd name="T4" fmla="*/ 0 w 25"/>
                <a:gd name="T5" fmla="*/ 15 h 23"/>
                <a:gd name="T6" fmla="*/ 21 w 25"/>
                <a:gd name="T7" fmla="*/ 23 h 23"/>
                <a:gd name="T8" fmla="*/ 25 w 25"/>
                <a:gd name="T9" fmla="*/ 15 h 23"/>
                <a:gd name="T10" fmla="*/ 13 w 25"/>
                <a:gd name="T11" fmla="*/ 21 h 23"/>
                <a:gd name="T12" fmla="*/ 25 w 25"/>
                <a:gd name="T13" fmla="*/ 15 h 23"/>
                <a:gd name="T14" fmla="*/ 25 w 25"/>
                <a:gd name="T15" fmla="*/ 7 h 23"/>
                <a:gd name="T16" fmla="*/ 19 w 25"/>
                <a:gd name="T17" fmla="*/ 0 h 23"/>
                <a:gd name="T18" fmla="*/ 11 w 25"/>
                <a:gd name="T19" fmla="*/ 0 h 23"/>
                <a:gd name="T20" fmla="*/ 4 w 25"/>
                <a:gd name="T21" fmla="*/ 7 h 23"/>
                <a:gd name="T22" fmla="*/ 17 w 25"/>
                <a:gd name="T2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17" y="0"/>
                  </a:moveTo>
                  <a:lnTo>
                    <a:pt x="4" y="7"/>
                  </a:lnTo>
                  <a:lnTo>
                    <a:pt x="0" y="15"/>
                  </a:lnTo>
                  <a:lnTo>
                    <a:pt x="21" y="23"/>
                  </a:lnTo>
                  <a:lnTo>
                    <a:pt x="25" y="15"/>
                  </a:lnTo>
                  <a:lnTo>
                    <a:pt x="13" y="21"/>
                  </a:lnTo>
                  <a:lnTo>
                    <a:pt x="25" y="15"/>
                  </a:lnTo>
                  <a:lnTo>
                    <a:pt x="25" y="7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4" y="7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1" name="Freeform 1449"/>
            <p:cNvSpPr>
              <a:spLocks/>
            </p:cNvSpPr>
            <p:nvPr/>
          </p:nvSpPr>
          <p:spPr bwMode="auto">
            <a:xfrm>
              <a:off x="4008" y="3055"/>
              <a:ext cx="25" cy="25"/>
            </a:xfrm>
            <a:custGeom>
              <a:avLst/>
              <a:gdLst>
                <a:gd name="T0" fmla="*/ 10 w 25"/>
                <a:gd name="T1" fmla="*/ 5 h 25"/>
                <a:gd name="T2" fmla="*/ 16 w 25"/>
                <a:gd name="T3" fmla="*/ 5 h 25"/>
                <a:gd name="T4" fmla="*/ 4 w 25"/>
                <a:gd name="T5" fmla="*/ 0 h 25"/>
                <a:gd name="T6" fmla="*/ 0 w 25"/>
                <a:gd name="T7" fmla="*/ 21 h 25"/>
                <a:gd name="T8" fmla="*/ 12 w 25"/>
                <a:gd name="T9" fmla="*/ 25 h 25"/>
                <a:gd name="T10" fmla="*/ 18 w 25"/>
                <a:gd name="T11" fmla="*/ 25 h 25"/>
                <a:gd name="T12" fmla="*/ 12 w 25"/>
                <a:gd name="T13" fmla="*/ 25 h 25"/>
                <a:gd name="T14" fmla="*/ 21 w 25"/>
                <a:gd name="T15" fmla="*/ 23 h 25"/>
                <a:gd name="T16" fmla="*/ 25 w 25"/>
                <a:gd name="T17" fmla="*/ 17 h 25"/>
                <a:gd name="T18" fmla="*/ 23 w 25"/>
                <a:gd name="T19" fmla="*/ 9 h 25"/>
                <a:gd name="T20" fmla="*/ 16 w 25"/>
                <a:gd name="T21" fmla="*/ 5 h 25"/>
                <a:gd name="T22" fmla="*/ 10 w 25"/>
                <a:gd name="T23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10" y="5"/>
                  </a:moveTo>
                  <a:lnTo>
                    <a:pt x="16" y="5"/>
                  </a:lnTo>
                  <a:lnTo>
                    <a:pt x="4" y="0"/>
                  </a:lnTo>
                  <a:lnTo>
                    <a:pt x="0" y="21"/>
                  </a:lnTo>
                  <a:lnTo>
                    <a:pt x="12" y="25"/>
                  </a:lnTo>
                  <a:lnTo>
                    <a:pt x="18" y="25"/>
                  </a:lnTo>
                  <a:lnTo>
                    <a:pt x="12" y="25"/>
                  </a:lnTo>
                  <a:lnTo>
                    <a:pt x="21" y="23"/>
                  </a:lnTo>
                  <a:lnTo>
                    <a:pt x="25" y="17"/>
                  </a:lnTo>
                  <a:lnTo>
                    <a:pt x="23" y="9"/>
                  </a:lnTo>
                  <a:lnTo>
                    <a:pt x="16" y="5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2" name="Freeform 1450"/>
            <p:cNvSpPr>
              <a:spLocks/>
            </p:cNvSpPr>
            <p:nvPr/>
          </p:nvSpPr>
          <p:spPr bwMode="auto">
            <a:xfrm>
              <a:off x="4018" y="3051"/>
              <a:ext cx="29" cy="29"/>
            </a:xfrm>
            <a:custGeom>
              <a:avLst/>
              <a:gdLst>
                <a:gd name="T0" fmla="*/ 23 w 29"/>
                <a:gd name="T1" fmla="*/ 0 h 29"/>
                <a:gd name="T2" fmla="*/ 15 w 29"/>
                <a:gd name="T3" fmla="*/ 0 h 29"/>
                <a:gd name="T4" fmla="*/ 0 w 29"/>
                <a:gd name="T5" fmla="*/ 9 h 29"/>
                <a:gd name="T6" fmla="*/ 8 w 29"/>
                <a:gd name="T7" fmla="*/ 29 h 29"/>
                <a:gd name="T8" fmla="*/ 23 w 29"/>
                <a:gd name="T9" fmla="*/ 21 h 29"/>
                <a:gd name="T10" fmla="*/ 15 w 29"/>
                <a:gd name="T11" fmla="*/ 21 h 29"/>
                <a:gd name="T12" fmla="*/ 23 w 29"/>
                <a:gd name="T13" fmla="*/ 21 h 29"/>
                <a:gd name="T14" fmla="*/ 29 w 29"/>
                <a:gd name="T15" fmla="*/ 15 h 29"/>
                <a:gd name="T16" fmla="*/ 29 w 29"/>
                <a:gd name="T17" fmla="*/ 6 h 29"/>
                <a:gd name="T18" fmla="*/ 23 w 29"/>
                <a:gd name="T19" fmla="*/ 0 h 29"/>
                <a:gd name="T20" fmla="*/ 15 w 29"/>
                <a:gd name="T21" fmla="*/ 0 h 29"/>
                <a:gd name="T22" fmla="*/ 23 w 29"/>
                <a:gd name="T2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9">
                  <a:moveTo>
                    <a:pt x="23" y="0"/>
                  </a:moveTo>
                  <a:lnTo>
                    <a:pt x="15" y="0"/>
                  </a:lnTo>
                  <a:lnTo>
                    <a:pt x="0" y="9"/>
                  </a:lnTo>
                  <a:lnTo>
                    <a:pt x="8" y="29"/>
                  </a:lnTo>
                  <a:lnTo>
                    <a:pt x="23" y="21"/>
                  </a:lnTo>
                  <a:lnTo>
                    <a:pt x="15" y="21"/>
                  </a:lnTo>
                  <a:lnTo>
                    <a:pt x="23" y="21"/>
                  </a:lnTo>
                  <a:lnTo>
                    <a:pt x="29" y="15"/>
                  </a:lnTo>
                  <a:lnTo>
                    <a:pt x="29" y="6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3" name="Freeform 1451"/>
            <p:cNvSpPr>
              <a:spLocks/>
            </p:cNvSpPr>
            <p:nvPr/>
          </p:nvSpPr>
          <p:spPr bwMode="auto">
            <a:xfrm>
              <a:off x="4033" y="3051"/>
              <a:ext cx="31" cy="29"/>
            </a:xfrm>
            <a:custGeom>
              <a:avLst/>
              <a:gdLst>
                <a:gd name="T0" fmla="*/ 29 w 31"/>
                <a:gd name="T1" fmla="*/ 13 h 29"/>
                <a:gd name="T2" fmla="*/ 25 w 31"/>
                <a:gd name="T3" fmla="*/ 9 h 29"/>
                <a:gd name="T4" fmla="*/ 8 w 31"/>
                <a:gd name="T5" fmla="*/ 0 h 29"/>
                <a:gd name="T6" fmla="*/ 0 w 31"/>
                <a:gd name="T7" fmla="*/ 21 h 29"/>
                <a:gd name="T8" fmla="*/ 16 w 31"/>
                <a:gd name="T9" fmla="*/ 29 h 29"/>
                <a:gd name="T10" fmla="*/ 12 w 31"/>
                <a:gd name="T11" fmla="*/ 25 h 29"/>
                <a:gd name="T12" fmla="*/ 16 w 31"/>
                <a:gd name="T13" fmla="*/ 29 h 29"/>
                <a:gd name="T14" fmla="*/ 25 w 31"/>
                <a:gd name="T15" fmla="*/ 29 h 29"/>
                <a:gd name="T16" fmla="*/ 31 w 31"/>
                <a:gd name="T17" fmla="*/ 21 h 29"/>
                <a:gd name="T18" fmla="*/ 31 w 31"/>
                <a:gd name="T19" fmla="*/ 15 h 29"/>
                <a:gd name="T20" fmla="*/ 25 w 31"/>
                <a:gd name="T21" fmla="*/ 9 h 29"/>
                <a:gd name="T22" fmla="*/ 29 w 31"/>
                <a:gd name="T23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29">
                  <a:moveTo>
                    <a:pt x="29" y="13"/>
                  </a:moveTo>
                  <a:lnTo>
                    <a:pt x="25" y="9"/>
                  </a:lnTo>
                  <a:lnTo>
                    <a:pt x="8" y="0"/>
                  </a:lnTo>
                  <a:lnTo>
                    <a:pt x="0" y="21"/>
                  </a:lnTo>
                  <a:lnTo>
                    <a:pt x="16" y="29"/>
                  </a:lnTo>
                  <a:lnTo>
                    <a:pt x="12" y="25"/>
                  </a:lnTo>
                  <a:lnTo>
                    <a:pt x="16" y="29"/>
                  </a:lnTo>
                  <a:lnTo>
                    <a:pt x="25" y="29"/>
                  </a:lnTo>
                  <a:lnTo>
                    <a:pt x="31" y="21"/>
                  </a:lnTo>
                  <a:lnTo>
                    <a:pt x="31" y="15"/>
                  </a:lnTo>
                  <a:lnTo>
                    <a:pt x="25" y="9"/>
                  </a:lnTo>
                  <a:lnTo>
                    <a:pt x="29" y="13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4" name="Freeform 1452"/>
            <p:cNvSpPr>
              <a:spLocks/>
            </p:cNvSpPr>
            <p:nvPr/>
          </p:nvSpPr>
          <p:spPr bwMode="auto">
            <a:xfrm>
              <a:off x="4045" y="3064"/>
              <a:ext cx="30" cy="29"/>
            </a:xfrm>
            <a:custGeom>
              <a:avLst/>
              <a:gdLst>
                <a:gd name="T0" fmla="*/ 30 w 30"/>
                <a:gd name="T1" fmla="*/ 18 h 29"/>
                <a:gd name="T2" fmla="*/ 25 w 30"/>
                <a:gd name="T3" fmla="*/ 12 h 29"/>
                <a:gd name="T4" fmla="*/ 17 w 30"/>
                <a:gd name="T5" fmla="*/ 0 h 29"/>
                <a:gd name="T6" fmla="*/ 0 w 30"/>
                <a:gd name="T7" fmla="*/ 12 h 29"/>
                <a:gd name="T8" fmla="*/ 9 w 30"/>
                <a:gd name="T9" fmla="*/ 25 h 29"/>
                <a:gd name="T10" fmla="*/ 4 w 30"/>
                <a:gd name="T11" fmla="*/ 18 h 29"/>
                <a:gd name="T12" fmla="*/ 9 w 30"/>
                <a:gd name="T13" fmla="*/ 25 h 29"/>
                <a:gd name="T14" fmla="*/ 17 w 30"/>
                <a:gd name="T15" fmla="*/ 29 h 29"/>
                <a:gd name="T16" fmla="*/ 23 w 30"/>
                <a:gd name="T17" fmla="*/ 27 h 29"/>
                <a:gd name="T18" fmla="*/ 27 w 30"/>
                <a:gd name="T19" fmla="*/ 21 h 29"/>
                <a:gd name="T20" fmla="*/ 25 w 30"/>
                <a:gd name="T21" fmla="*/ 12 h 29"/>
                <a:gd name="T22" fmla="*/ 30 w 30"/>
                <a:gd name="T23" fmla="*/ 1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29">
                  <a:moveTo>
                    <a:pt x="30" y="18"/>
                  </a:moveTo>
                  <a:lnTo>
                    <a:pt x="25" y="12"/>
                  </a:lnTo>
                  <a:lnTo>
                    <a:pt x="17" y="0"/>
                  </a:lnTo>
                  <a:lnTo>
                    <a:pt x="0" y="12"/>
                  </a:lnTo>
                  <a:lnTo>
                    <a:pt x="9" y="25"/>
                  </a:lnTo>
                  <a:lnTo>
                    <a:pt x="4" y="18"/>
                  </a:lnTo>
                  <a:lnTo>
                    <a:pt x="9" y="25"/>
                  </a:lnTo>
                  <a:lnTo>
                    <a:pt x="17" y="29"/>
                  </a:lnTo>
                  <a:lnTo>
                    <a:pt x="23" y="27"/>
                  </a:lnTo>
                  <a:lnTo>
                    <a:pt x="27" y="21"/>
                  </a:lnTo>
                  <a:lnTo>
                    <a:pt x="25" y="12"/>
                  </a:lnTo>
                  <a:lnTo>
                    <a:pt x="30" y="1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5" name="Freeform 1453"/>
            <p:cNvSpPr>
              <a:spLocks/>
            </p:cNvSpPr>
            <p:nvPr/>
          </p:nvSpPr>
          <p:spPr bwMode="auto">
            <a:xfrm>
              <a:off x="4049" y="3082"/>
              <a:ext cx="26" cy="32"/>
            </a:xfrm>
            <a:custGeom>
              <a:avLst/>
              <a:gdLst>
                <a:gd name="T0" fmla="*/ 17 w 26"/>
                <a:gd name="T1" fmla="*/ 9 h 32"/>
                <a:gd name="T2" fmla="*/ 26 w 26"/>
                <a:gd name="T3" fmla="*/ 19 h 32"/>
                <a:gd name="T4" fmla="*/ 26 w 26"/>
                <a:gd name="T5" fmla="*/ 0 h 32"/>
                <a:gd name="T6" fmla="*/ 0 w 26"/>
                <a:gd name="T7" fmla="*/ 0 h 32"/>
                <a:gd name="T8" fmla="*/ 0 w 26"/>
                <a:gd name="T9" fmla="*/ 19 h 32"/>
                <a:gd name="T10" fmla="*/ 9 w 26"/>
                <a:gd name="T11" fmla="*/ 30 h 32"/>
                <a:gd name="T12" fmla="*/ 0 w 26"/>
                <a:gd name="T13" fmla="*/ 19 h 32"/>
                <a:gd name="T14" fmla="*/ 5 w 26"/>
                <a:gd name="T15" fmla="*/ 28 h 32"/>
                <a:gd name="T16" fmla="*/ 13 w 26"/>
                <a:gd name="T17" fmla="*/ 32 h 32"/>
                <a:gd name="T18" fmla="*/ 21 w 26"/>
                <a:gd name="T19" fmla="*/ 28 h 32"/>
                <a:gd name="T20" fmla="*/ 26 w 26"/>
                <a:gd name="T21" fmla="*/ 19 h 32"/>
                <a:gd name="T22" fmla="*/ 17 w 26"/>
                <a:gd name="T23" fmla="*/ 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32">
                  <a:moveTo>
                    <a:pt x="17" y="9"/>
                  </a:moveTo>
                  <a:lnTo>
                    <a:pt x="26" y="19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9" y="30"/>
                  </a:lnTo>
                  <a:lnTo>
                    <a:pt x="0" y="19"/>
                  </a:lnTo>
                  <a:lnTo>
                    <a:pt x="5" y="28"/>
                  </a:lnTo>
                  <a:lnTo>
                    <a:pt x="13" y="32"/>
                  </a:lnTo>
                  <a:lnTo>
                    <a:pt x="21" y="28"/>
                  </a:lnTo>
                  <a:lnTo>
                    <a:pt x="26" y="19"/>
                  </a:lnTo>
                  <a:lnTo>
                    <a:pt x="17" y="9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6" name="Freeform 1454"/>
            <p:cNvSpPr>
              <a:spLocks/>
            </p:cNvSpPr>
            <p:nvPr/>
          </p:nvSpPr>
          <p:spPr bwMode="auto">
            <a:xfrm>
              <a:off x="4058" y="3091"/>
              <a:ext cx="25" cy="25"/>
            </a:xfrm>
            <a:custGeom>
              <a:avLst/>
              <a:gdLst>
                <a:gd name="T0" fmla="*/ 25 w 25"/>
                <a:gd name="T1" fmla="*/ 14 h 25"/>
                <a:gd name="T2" fmla="*/ 17 w 25"/>
                <a:gd name="T3" fmla="*/ 4 h 25"/>
                <a:gd name="T4" fmla="*/ 8 w 25"/>
                <a:gd name="T5" fmla="*/ 0 h 25"/>
                <a:gd name="T6" fmla="*/ 0 w 25"/>
                <a:gd name="T7" fmla="*/ 21 h 25"/>
                <a:gd name="T8" fmla="*/ 8 w 25"/>
                <a:gd name="T9" fmla="*/ 25 h 25"/>
                <a:gd name="T10" fmla="*/ 0 w 25"/>
                <a:gd name="T11" fmla="*/ 14 h 25"/>
                <a:gd name="T12" fmla="*/ 8 w 25"/>
                <a:gd name="T13" fmla="*/ 25 h 25"/>
                <a:gd name="T14" fmla="*/ 17 w 25"/>
                <a:gd name="T15" fmla="*/ 25 h 25"/>
                <a:gd name="T16" fmla="*/ 23 w 25"/>
                <a:gd name="T17" fmla="*/ 17 h 25"/>
                <a:gd name="T18" fmla="*/ 23 w 25"/>
                <a:gd name="T19" fmla="*/ 10 h 25"/>
                <a:gd name="T20" fmla="*/ 17 w 25"/>
                <a:gd name="T21" fmla="*/ 4 h 25"/>
                <a:gd name="T22" fmla="*/ 25 w 25"/>
                <a:gd name="T23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25" y="14"/>
                  </a:moveTo>
                  <a:lnTo>
                    <a:pt x="17" y="4"/>
                  </a:lnTo>
                  <a:lnTo>
                    <a:pt x="8" y="0"/>
                  </a:lnTo>
                  <a:lnTo>
                    <a:pt x="0" y="21"/>
                  </a:lnTo>
                  <a:lnTo>
                    <a:pt x="8" y="25"/>
                  </a:lnTo>
                  <a:lnTo>
                    <a:pt x="0" y="14"/>
                  </a:lnTo>
                  <a:lnTo>
                    <a:pt x="8" y="25"/>
                  </a:lnTo>
                  <a:lnTo>
                    <a:pt x="17" y="25"/>
                  </a:lnTo>
                  <a:lnTo>
                    <a:pt x="23" y="17"/>
                  </a:lnTo>
                  <a:lnTo>
                    <a:pt x="23" y="10"/>
                  </a:lnTo>
                  <a:lnTo>
                    <a:pt x="17" y="4"/>
                  </a:lnTo>
                  <a:lnTo>
                    <a:pt x="25" y="1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7" name="Freeform 1455"/>
            <p:cNvSpPr>
              <a:spLocks/>
            </p:cNvSpPr>
            <p:nvPr/>
          </p:nvSpPr>
          <p:spPr bwMode="auto">
            <a:xfrm>
              <a:off x="4058" y="3105"/>
              <a:ext cx="25" cy="21"/>
            </a:xfrm>
            <a:custGeom>
              <a:avLst/>
              <a:gdLst>
                <a:gd name="T0" fmla="*/ 19 w 25"/>
                <a:gd name="T1" fmla="*/ 0 h 21"/>
                <a:gd name="T2" fmla="*/ 25 w 25"/>
                <a:gd name="T3" fmla="*/ 9 h 21"/>
                <a:gd name="T4" fmla="*/ 25 w 25"/>
                <a:gd name="T5" fmla="*/ 0 h 21"/>
                <a:gd name="T6" fmla="*/ 0 w 25"/>
                <a:gd name="T7" fmla="*/ 0 h 21"/>
                <a:gd name="T8" fmla="*/ 0 w 25"/>
                <a:gd name="T9" fmla="*/ 9 h 21"/>
                <a:gd name="T10" fmla="*/ 6 w 25"/>
                <a:gd name="T11" fmla="*/ 17 h 21"/>
                <a:gd name="T12" fmla="*/ 0 w 25"/>
                <a:gd name="T13" fmla="*/ 9 h 21"/>
                <a:gd name="T14" fmla="*/ 4 w 25"/>
                <a:gd name="T15" fmla="*/ 17 h 21"/>
                <a:gd name="T16" fmla="*/ 12 w 25"/>
                <a:gd name="T17" fmla="*/ 21 h 21"/>
                <a:gd name="T18" fmla="*/ 21 w 25"/>
                <a:gd name="T19" fmla="*/ 17 h 21"/>
                <a:gd name="T20" fmla="*/ 25 w 25"/>
                <a:gd name="T21" fmla="*/ 9 h 21"/>
                <a:gd name="T22" fmla="*/ 19 w 25"/>
                <a:gd name="T2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1">
                  <a:moveTo>
                    <a:pt x="19" y="0"/>
                  </a:moveTo>
                  <a:lnTo>
                    <a:pt x="25" y="9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" y="17"/>
                  </a:lnTo>
                  <a:lnTo>
                    <a:pt x="0" y="9"/>
                  </a:lnTo>
                  <a:lnTo>
                    <a:pt x="4" y="17"/>
                  </a:lnTo>
                  <a:lnTo>
                    <a:pt x="12" y="21"/>
                  </a:lnTo>
                  <a:lnTo>
                    <a:pt x="21" y="17"/>
                  </a:lnTo>
                  <a:lnTo>
                    <a:pt x="25" y="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8" name="Freeform 1456"/>
            <p:cNvSpPr>
              <a:spLocks/>
            </p:cNvSpPr>
            <p:nvPr/>
          </p:nvSpPr>
          <p:spPr bwMode="auto">
            <a:xfrm>
              <a:off x="4064" y="3105"/>
              <a:ext cx="23" cy="23"/>
            </a:xfrm>
            <a:custGeom>
              <a:avLst/>
              <a:gdLst>
                <a:gd name="T0" fmla="*/ 23 w 23"/>
                <a:gd name="T1" fmla="*/ 19 h 23"/>
                <a:gd name="T2" fmla="*/ 19 w 23"/>
                <a:gd name="T3" fmla="*/ 5 h 23"/>
                <a:gd name="T4" fmla="*/ 13 w 23"/>
                <a:gd name="T5" fmla="*/ 0 h 23"/>
                <a:gd name="T6" fmla="*/ 0 w 23"/>
                <a:gd name="T7" fmla="*/ 17 h 23"/>
                <a:gd name="T8" fmla="*/ 6 w 23"/>
                <a:gd name="T9" fmla="*/ 21 h 23"/>
                <a:gd name="T10" fmla="*/ 2 w 23"/>
                <a:gd name="T11" fmla="*/ 7 h 23"/>
                <a:gd name="T12" fmla="*/ 6 w 23"/>
                <a:gd name="T13" fmla="*/ 21 h 23"/>
                <a:gd name="T14" fmla="*/ 15 w 23"/>
                <a:gd name="T15" fmla="*/ 23 h 23"/>
                <a:gd name="T16" fmla="*/ 21 w 23"/>
                <a:gd name="T17" fmla="*/ 19 h 23"/>
                <a:gd name="T18" fmla="*/ 23 w 23"/>
                <a:gd name="T19" fmla="*/ 11 h 23"/>
                <a:gd name="T20" fmla="*/ 19 w 23"/>
                <a:gd name="T21" fmla="*/ 5 h 23"/>
                <a:gd name="T22" fmla="*/ 23 w 23"/>
                <a:gd name="T23" fmla="*/ 1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3">
                  <a:moveTo>
                    <a:pt x="23" y="19"/>
                  </a:moveTo>
                  <a:lnTo>
                    <a:pt x="19" y="5"/>
                  </a:lnTo>
                  <a:lnTo>
                    <a:pt x="13" y="0"/>
                  </a:lnTo>
                  <a:lnTo>
                    <a:pt x="0" y="17"/>
                  </a:lnTo>
                  <a:lnTo>
                    <a:pt x="6" y="21"/>
                  </a:lnTo>
                  <a:lnTo>
                    <a:pt x="2" y="7"/>
                  </a:lnTo>
                  <a:lnTo>
                    <a:pt x="6" y="21"/>
                  </a:lnTo>
                  <a:lnTo>
                    <a:pt x="15" y="23"/>
                  </a:lnTo>
                  <a:lnTo>
                    <a:pt x="21" y="19"/>
                  </a:lnTo>
                  <a:lnTo>
                    <a:pt x="23" y="11"/>
                  </a:lnTo>
                  <a:lnTo>
                    <a:pt x="19" y="5"/>
                  </a:lnTo>
                  <a:lnTo>
                    <a:pt x="23" y="19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09" name="Freeform 1457"/>
            <p:cNvSpPr>
              <a:spLocks/>
            </p:cNvSpPr>
            <p:nvPr/>
          </p:nvSpPr>
          <p:spPr bwMode="auto">
            <a:xfrm>
              <a:off x="4054" y="3112"/>
              <a:ext cx="33" cy="35"/>
            </a:xfrm>
            <a:custGeom>
              <a:avLst/>
              <a:gdLst>
                <a:gd name="T0" fmla="*/ 12 w 33"/>
                <a:gd name="T1" fmla="*/ 10 h 35"/>
                <a:gd name="T2" fmla="*/ 23 w 33"/>
                <a:gd name="T3" fmla="*/ 29 h 35"/>
                <a:gd name="T4" fmla="*/ 33 w 33"/>
                <a:gd name="T5" fmla="*/ 12 h 35"/>
                <a:gd name="T6" fmla="*/ 12 w 33"/>
                <a:gd name="T7" fmla="*/ 0 h 35"/>
                <a:gd name="T8" fmla="*/ 2 w 33"/>
                <a:gd name="T9" fmla="*/ 16 h 35"/>
                <a:gd name="T10" fmla="*/ 12 w 33"/>
                <a:gd name="T11" fmla="*/ 35 h 35"/>
                <a:gd name="T12" fmla="*/ 2 w 33"/>
                <a:gd name="T13" fmla="*/ 16 h 35"/>
                <a:gd name="T14" fmla="*/ 0 w 33"/>
                <a:gd name="T15" fmla="*/ 25 h 35"/>
                <a:gd name="T16" fmla="*/ 6 w 33"/>
                <a:gd name="T17" fmla="*/ 31 h 35"/>
                <a:gd name="T18" fmla="*/ 14 w 33"/>
                <a:gd name="T19" fmla="*/ 33 h 35"/>
                <a:gd name="T20" fmla="*/ 23 w 33"/>
                <a:gd name="T21" fmla="*/ 29 h 35"/>
                <a:gd name="T22" fmla="*/ 12 w 33"/>
                <a:gd name="T23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35">
                  <a:moveTo>
                    <a:pt x="12" y="10"/>
                  </a:moveTo>
                  <a:lnTo>
                    <a:pt x="23" y="29"/>
                  </a:lnTo>
                  <a:lnTo>
                    <a:pt x="33" y="12"/>
                  </a:lnTo>
                  <a:lnTo>
                    <a:pt x="12" y="0"/>
                  </a:lnTo>
                  <a:lnTo>
                    <a:pt x="2" y="16"/>
                  </a:lnTo>
                  <a:lnTo>
                    <a:pt x="12" y="35"/>
                  </a:lnTo>
                  <a:lnTo>
                    <a:pt x="2" y="16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14" y="33"/>
                  </a:lnTo>
                  <a:lnTo>
                    <a:pt x="23" y="29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0" name="Freeform 1458"/>
            <p:cNvSpPr>
              <a:spLocks/>
            </p:cNvSpPr>
            <p:nvPr/>
          </p:nvSpPr>
          <p:spPr bwMode="auto">
            <a:xfrm>
              <a:off x="4066" y="3122"/>
              <a:ext cx="23" cy="25"/>
            </a:xfrm>
            <a:custGeom>
              <a:avLst/>
              <a:gdLst>
                <a:gd name="T0" fmla="*/ 15 w 23"/>
                <a:gd name="T1" fmla="*/ 2 h 25"/>
                <a:gd name="T2" fmla="*/ 11 w 23"/>
                <a:gd name="T3" fmla="*/ 0 h 25"/>
                <a:gd name="T4" fmla="*/ 0 w 23"/>
                <a:gd name="T5" fmla="*/ 0 h 25"/>
                <a:gd name="T6" fmla="*/ 0 w 23"/>
                <a:gd name="T7" fmla="*/ 25 h 25"/>
                <a:gd name="T8" fmla="*/ 11 w 23"/>
                <a:gd name="T9" fmla="*/ 25 h 25"/>
                <a:gd name="T10" fmla="*/ 6 w 23"/>
                <a:gd name="T11" fmla="*/ 23 h 25"/>
                <a:gd name="T12" fmla="*/ 11 w 23"/>
                <a:gd name="T13" fmla="*/ 25 h 25"/>
                <a:gd name="T14" fmla="*/ 21 w 23"/>
                <a:gd name="T15" fmla="*/ 21 h 25"/>
                <a:gd name="T16" fmla="*/ 23 w 23"/>
                <a:gd name="T17" fmla="*/ 13 h 25"/>
                <a:gd name="T18" fmla="*/ 21 w 23"/>
                <a:gd name="T19" fmla="*/ 4 h 25"/>
                <a:gd name="T20" fmla="*/ 11 w 23"/>
                <a:gd name="T21" fmla="*/ 0 h 25"/>
                <a:gd name="T22" fmla="*/ 15 w 23"/>
                <a:gd name="T2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5">
                  <a:moveTo>
                    <a:pt x="15" y="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1" y="25"/>
                  </a:lnTo>
                  <a:lnTo>
                    <a:pt x="6" y="23"/>
                  </a:lnTo>
                  <a:lnTo>
                    <a:pt x="11" y="25"/>
                  </a:lnTo>
                  <a:lnTo>
                    <a:pt x="21" y="21"/>
                  </a:lnTo>
                  <a:lnTo>
                    <a:pt x="23" y="13"/>
                  </a:lnTo>
                  <a:lnTo>
                    <a:pt x="21" y="4"/>
                  </a:lnTo>
                  <a:lnTo>
                    <a:pt x="11" y="0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1" name="Freeform 1459"/>
            <p:cNvSpPr>
              <a:spLocks/>
            </p:cNvSpPr>
            <p:nvPr/>
          </p:nvSpPr>
          <p:spPr bwMode="auto">
            <a:xfrm>
              <a:off x="4072" y="3124"/>
              <a:ext cx="111" cy="63"/>
            </a:xfrm>
            <a:custGeom>
              <a:avLst/>
              <a:gdLst>
                <a:gd name="T0" fmla="*/ 105 w 111"/>
                <a:gd name="T1" fmla="*/ 42 h 63"/>
                <a:gd name="T2" fmla="*/ 105 w 111"/>
                <a:gd name="T3" fmla="*/ 42 h 63"/>
                <a:gd name="T4" fmla="*/ 9 w 111"/>
                <a:gd name="T5" fmla="*/ 0 h 63"/>
                <a:gd name="T6" fmla="*/ 0 w 111"/>
                <a:gd name="T7" fmla="*/ 21 h 63"/>
                <a:gd name="T8" fmla="*/ 97 w 111"/>
                <a:gd name="T9" fmla="*/ 63 h 63"/>
                <a:gd name="T10" fmla="*/ 97 w 111"/>
                <a:gd name="T11" fmla="*/ 63 h 63"/>
                <a:gd name="T12" fmla="*/ 97 w 111"/>
                <a:gd name="T13" fmla="*/ 63 h 63"/>
                <a:gd name="T14" fmla="*/ 105 w 111"/>
                <a:gd name="T15" fmla="*/ 63 h 63"/>
                <a:gd name="T16" fmla="*/ 111 w 111"/>
                <a:gd name="T17" fmla="*/ 54 h 63"/>
                <a:gd name="T18" fmla="*/ 111 w 111"/>
                <a:gd name="T19" fmla="*/ 48 h 63"/>
                <a:gd name="T20" fmla="*/ 105 w 111"/>
                <a:gd name="T21" fmla="*/ 4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" h="63">
                  <a:moveTo>
                    <a:pt x="105" y="42"/>
                  </a:moveTo>
                  <a:lnTo>
                    <a:pt x="105" y="42"/>
                  </a:lnTo>
                  <a:lnTo>
                    <a:pt x="9" y="0"/>
                  </a:lnTo>
                  <a:lnTo>
                    <a:pt x="0" y="21"/>
                  </a:lnTo>
                  <a:lnTo>
                    <a:pt x="97" y="63"/>
                  </a:lnTo>
                  <a:lnTo>
                    <a:pt x="97" y="63"/>
                  </a:lnTo>
                  <a:lnTo>
                    <a:pt x="97" y="63"/>
                  </a:lnTo>
                  <a:lnTo>
                    <a:pt x="105" y="63"/>
                  </a:lnTo>
                  <a:lnTo>
                    <a:pt x="111" y="54"/>
                  </a:lnTo>
                  <a:lnTo>
                    <a:pt x="111" y="48"/>
                  </a:lnTo>
                  <a:lnTo>
                    <a:pt x="105" y="4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2" name="Freeform 1460"/>
            <p:cNvSpPr>
              <a:spLocks/>
            </p:cNvSpPr>
            <p:nvPr/>
          </p:nvSpPr>
          <p:spPr bwMode="auto">
            <a:xfrm>
              <a:off x="4169" y="3166"/>
              <a:ext cx="62" cy="42"/>
            </a:xfrm>
            <a:custGeom>
              <a:avLst/>
              <a:gdLst>
                <a:gd name="T0" fmla="*/ 41 w 62"/>
                <a:gd name="T1" fmla="*/ 33 h 42"/>
                <a:gd name="T2" fmla="*/ 56 w 62"/>
                <a:gd name="T3" fmla="*/ 21 h 42"/>
                <a:gd name="T4" fmla="*/ 8 w 62"/>
                <a:gd name="T5" fmla="*/ 0 h 42"/>
                <a:gd name="T6" fmla="*/ 0 w 62"/>
                <a:gd name="T7" fmla="*/ 21 h 42"/>
                <a:gd name="T8" fmla="*/ 48 w 62"/>
                <a:gd name="T9" fmla="*/ 42 h 42"/>
                <a:gd name="T10" fmla="*/ 62 w 62"/>
                <a:gd name="T11" fmla="*/ 29 h 42"/>
                <a:gd name="T12" fmla="*/ 48 w 62"/>
                <a:gd name="T13" fmla="*/ 42 h 42"/>
                <a:gd name="T14" fmla="*/ 56 w 62"/>
                <a:gd name="T15" fmla="*/ 42 h 42"/>
                <a:gd name="T16" fmla="*/ 62 w 62"/>
                <a:gd name="T17" fmla="*/ 33 h 42"/>
                <a:gd name="T18" fmla="*/ 62 w 62"/>
                <a:gd name="T19" fmla="*/ 27 h 42"/>
                <a:gd name="T20" fmla="*/ 56 w 62"/>
                <a:gd name="T21" fmla="*/ 21 h 42"/>
                <a:gd name="T22" fmla="*/ 41 w 62"/>
                <a:gd name="T23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" h="42">
                  <a:moveTo>
                    <a:pt x="41" y="33"/>
                  </a:moveTo>
                  <a:lnTo>
                    <a:pt x="56" y="21"/>
                  </a:lnTo>
                  <a:lnTo>
                    <a:pt x="8" y="0"/>
                  </a:lnTo>
                  <a:lnTo>
                    <a:pt x="0" y="21"/>
                  </a:lnTo>
                  <a:lnTo>
                    <a:pt x="48" y="42"/>
                  </a:lnTo>
                  <a:lnTo>
                    <a:pt x="62" y="29"/>
                  </a:lnTo>
                  <a:lnTo>
                    <a:pt x="48" y="42"/>
                  </a:lnTo>
                  <a:lnTo>
                    <a:pt x="56" y="42"/>
                  </a:lnTo>
                  <a:lnTo>
                    <a:pt x="62" y="33"/>
                  </a:lnTo>
                  <a:lnTo>
                    <a:pt x="62" y="27"/>
                  </a:lnTo>
                  <a:lnTo>
                    <a:pt x="56" y="21"/>
                  </a:lnTo>
                  <a:lnTo>
                    <a:pt x="41" y="33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3" name="Freeform 1461"/>
            <p:cNvSpPr>
              <a:spLocks/>
            </p:cNvSpPr>
            <p:nvPr/>
          </p:nvSpPr>
          <p:spPr bwMode="auto">
            <a:xfrm>
              <a:off x="4206" y="3164"/>
              <a:ext cx="25" cy="35"/>
            </a:xfrm>
            <a:custGeom>
              <a:avLst/>
              <a:gdLst>
                <a:gd name="T0" fmla="*/ 11 w 25"/>
                <a:gd name="T1" fmla="*/ 0 h 35"/>
                <a:gd name="T2" fmla="*/ 0 w 25"/>
                <a:gd name="T3" fmla="*/ 14 h 35"/>
                <a:gd name="T4" fmla="*/ 4 w 25"/>
                <a:gd name="T5" fmla="*/ 35 h 35"/>
                <a:gd name="T6" fmla="*/ 25 w 25"/>
                <a:gd name="T7" fmla="*/ 31 h 35"/>
                <a:gd name="T8" fmla="*/ 21 w 25"/>
                <a:gd name="T9" fmla="*/ 10 h 35"/>
                <a:gd name="T10" fmla="*/ 11 w 25"/>
                <a:gd name="T11" fmla="*/ 25 h 35"/>
                <a:gd name="T12" fmla="*/ 21 w 25"/>
                <a:gd name="T13" fmla="*/ 10 h 35"/>
                <a:gd name="T14" fmla="*/ 17 w 25"/>
                <a:gd name="T15" fmla="*/ 4 h 35"/>
                <a:gd name="T16" fmla="*/ 9 w 25"/>
                <a:gd name="T17" fmla="*/ 2 h 35"/>
                <a:gd name="T18" fmla="*/ 2 w 25"/>
                <a:gd name="T19" fmla="*/ 6 h 35"/>
                <a:gd name="T20" fmla="*/ 0 w 25"/>
                <a:gd name="T21" fmla="*/ 14 h 35"/>
                <a:gd name="T22" fmla="*/ 11 w 25"/>
                <a:gd name="T2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35">
                  <a:moveTo>
                    <a:pt x="11" y="0"/>
                  </a:moveTo>
                  <a:lnTo>
                    <a:pt x="0" y="14"/>
                  </a:lnTo>
                  <a:lnTo>
                    <a:pt x="4" y="35"/>
                  </a:lnTo>
                  <a:lnTo>
                    <a:pt x="25" y="31"/>
                  </a:lnTo>
                  <a:lnTo>
                    <a:pt x="21" y="10"/>
                  </a:lnTo>
                  <a:lnTo>
                    <a:pt x="11" y="25"/>
                  </a:lnTo>
                  <a:lnTo>
                    <a:pt x="21" y="10"/>
                  </a:lnTo>
                  <a:lnTo>
                    <a:pt x="17" y="4"/>
                  </a:lnTo>
                  <a:lnTo>
                    <a:pt x="9" y="2"/>
                  </a:lnTo>
                  <a:lnTo>
                    <a:pt x="2" y="6"/>
                  </a:lnTo>
                  <a:lnTo>
                    <a:pt x="0" y="1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4" name="Freeform 1462"/>
            <p:cNvSpPr>
              <a:spLocks/>
            </p:cNvSpPr>
            <p:nvPr/>
          </p:nvSpPr>
          <p:spPr bwMode="auto">
            <a:xfrm>
              <a:off x="4213" y="3164"/>
              <a:ext cx="25" cy="25"/>
            </a:xfrm>
            <a:custGeom>
              <a:avLst/>
              <a:gdLst>
                <a:gd name="T0" fmla="*/ 0 w 25"/>
                <a:gd name="T1" fmla="*/ 12 h 25"/>
                <a:gd name="T2" fmla="*/ 12 w 25"/>
                <a:gd name="T3" fmla="*/ 0 h 25"/>
                <a:gd name="T4" fmla="*/ 4 w 25"/>
                <a:gd name="T5" fmla="*/ 0 h 25"/>
                <a:gd name="T6" fmla="*/ 4 w 25"/>
                <a:gd name="T7" fmla="*/ 25 h 25"/>
                <a:gd name="T8" fmla="*/ 12 w 25"/>
                <a:gd name="T9" fmla="*/ 25 h 25"/>
                <a:gd name="T10" fmla="*/ 25 w 25"/>
                <a:gd name="T11" fmla="*/ 12 h 25"/>
                <a:gd name="T12" fmla="*/ 12 w 25"/>
                <a:gd name="T13" fmla="*/ 25 h 25"/>
                <a:gd name="T14" fmla="*/ 22 w 25"/>
                <a:gd name="T15" fmla="*/ 21 h 25"/>
                <a:gd name="T16" fmla="*/ 25 w 25"/>
                <a:gd name="T17" fmla="*/ 12 h 25"/>
                <a:gd name="T18" fmla="*/ 22 w 25"/>
                <a:gd name="T19" fmla="*/ 4 h 25"/>
                <a:gd name="T20" fmla="*/ 12 w 25"/>
                <a:gd name="T21" fmla="*/ 0 h 25"/>
                <a:gd name="T22" fmla="*/ 0 w 25"/>
                <a:gd name="T23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0" y="12"/>
                  </a:moveTo>
                  <a:lnTo>
                    <a:pt x="12" y="0"/>
                  </a:lnTo>
                  <a:lnTo>
                    <a:pt x="4" y="0"/>
                  </a:lnTo>
                  <a:lnTo>
                    <a:pt x="4" y="25"/>
                  </a:lnTo>
                  <a:lnTo>
                    <a:pt x="12" y="25"/>
                  </a:lnTo>
                  <a:lnTo>
                    <a:pt x="25" y="12"/>
                  </a:lnTo>
                  <a:lnTo>
                    <a:pt x="12" y="25"/>
                  </a:lnTo>
                  <a:lnTo>
                    <a:pt x="22" y="21"/>
                  </a:lnTo>
                  <a:lnTo>
                    <a:pt x="25" y="12"/>
                  </a:lnTo>
                  <a:lnTo>
                    <a:pt x="22" y="4"/>
                  </a:lnTo>
                  <a:lnTo>
                    <a:pt x="12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5" name="Freeform 1463"/>
            <p:cNvSpPr>
              <a:spLocks/>
            </p:cNvSpPr>
            <p:nvPr/>
          </p:nvSpPr>
          <p:spPr bwMode="auto">
            <a:xfrm>
              <a:off x="4213" y="3156"/>
              <a:ext cx="25" cy="20"/>
            </a:xfrm>
            <a:custGeom>
              <a:avLst/>
              <a:gdLst>
                <a:gd name="T0" fmla="*/ 6 w 25"/>
                <a:gd name="T1" fmla="*/ 20 h 20"/>
                <a:gd name="T2" fmla="*/ 0 w 25"/>
                <a:gd name="T3" fmla="*/ 12 h 20"/>
                <a:gd name="T4" fmla="*/ 0 w 25"/>
                <a:gd name="T5" fmla="*/ 20 h 20"/>
                <a:gd name="T6" fmla="*/ 25 w 25"/>
                <a:gd name="T7" fmla="*/ 20 h 20"/>
                <a:gd name="T8" fmla="*/ 25 w 25"/>
                <a:gd name="T9" fmla="*/ 12 h 20"/>
                <a:gd name="T10" fmla="*/ 18 w 25"/>
                <a:gd name="T11" fmla="*/ 4 h 20"/>
                <a:gd name="T12" fmla="*/ 25 w 25"/>
                <a:gd name="T13" fmla="*/ 12 h 20"/>
                <a:gd name="T14" fmla="*/ 20 w 25"/>
                <a:gd name="T15" fmla="*/ 2 h 20"/>
                <a:gd name="T16" fmla="*/ 12 w 25"/>
                <a:gd name="T17" fmla="*/ 0 h 20"/>
                <a:gd name="T18" fmla="*/ 4 w 25"/>
                <a:gd name="T19" fmla="*/ 2 h 20"/>
                <a:gd name="T20" fmla="*/ 0 w 25"/>
                <a:gd name="T21" fmla="*/ 12 h 20"/>
                <a:gd name="T22" fmla="*/ 6 w 25"/>
                <a:gd name="T2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0">
                  <a:moveTo>
                    <a:pt x="6" y="20"/>
                  </a:moveTo>
                  <a:lnTo>
                    <a:pt x="0" y="12"/>
                  </a:lnTo>
                  <a:lnTo>
                    <a:pt x="0" y="20"/>
                  </a:lnTo>
                  <a:lnTo>
                    <a:pt x="25" y="20"/>
                  </a:lnTo>
                  <a:lnTo>
                    <a:pt x="25" y="12"/>
                  </a:lnTo>
                  <a:lnTo>
                    <a:pt x="18" y="4"/>
                  </a:lnTo>
                  <a:lnTo>
                    <a:pt x="25" y="12"/>
                  </a:lnTo>
                  <a:lnTo>
                    <a:pt x="20" y="2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12"/>
                  </a:lnTo>
                  <a:lnTo>
                    <a:pt x="6" y="2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6" name="Freeform 1464"/>
            <p:cNvSpPr>
              <a:spLocks/>
            </p:cNvSpPr>
            <p:nvPr/>
          </p:nvSpPr>
          <p:spPr bwMode="auto">
            <a:xfrm>
              <a:off x="4202" y="3147"/>
              <a:ext cx="29" cy="29"/>
            </a:xfrm>
            <a:custGeom>
              <a:avLst/>
              <a:gdLst>
                <a:gd name="T0" fmla="*/ 11 w 29"/>
                <a:gd name="T1" fmla="*/ 0 h 29"/>
                <a:gd name="T2" fmla="*/ 4 w 29"/>
                <a:gd name="T3" fmla="*/ 21 h 29"/>
                <a:gd name="T4" fmla="*/ 17 w 29"/>
                <a:gd name="T5" fmla="*/ 29 h 29"/>
                <a:gd name="T6" fmla="*/ 29 w 29"/>
                <a:gd name="T7" fmla="*/ 13 h 29"/>
                <a:gd name="T8" fmla="*/ 17 w 29"/>
                <a:gd name="T9" fmla="*/ 4 h 29"/>
                <a:gd name="T10" fmla="*/ 11 w 29"/>
                <a:gd name="T11" fmla="*/ 25 h 29"/>
                <a:gd name="T12" fmla="*/ 17 w 29"/>
                <a:gd name="T13" fmla="*/ 4 h 29"/>
                <a:gd name="T14" fmla="*/ 8 w 29"/>
                <a:gd name="T15" fmla="*/ 2 h 29"/>
                <a:gd name="T16" fmla="*/ 2 w 29"/>
                <a:gd name="T17" fmla="*/ 6 h 29"/>
                <a:gd name="T18" fmla="*/ 0 w 29"/>
                <a:gd name="T19" fmla="*/ 13 h 29"/>
                <a:gd name="T20" fmla="*/ 4 w 29"/>
                <a:gd name="T21" fmla="*/ 21 h 29"/>
                <a:gd name="T22" fmla="*/ 11 w 29"/>
                <a:gd name="T2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9">
                  <a:moveTo>
                    <a:pt x="11" y="0"/>
                  </a:moveTo>
                  <a:lnTo>
                    <a:pt x="4" y="21"/>
                  </a:lnTo>
                  <a:lnTo>
                    <a:pt x="17" y="29"/>
                  </a:lnTo>
                  <a:lnTo>
                    <a:pt x="29" y="13"/>
                  </a:lnTo>
                  <a:lnTo>
                    <a:pt x="17" y="4"/>
                  </a:lnTo>
                  <a:lnTo>
                    <a:pt x="11" y="25"/>
                  </a:lnTo>
                  <a:lnTo>
                    <a:pt x="17" y="4"/>
                  </a:lnTo>
                  <a:lnTo>
                    <a:pt x="8" y="2"/>
                  </a:lnTo>
                  <a:lnTo>
                    <a:pt x="2" y="6"/>
                  </a:lnTo>
                  <a:lnTo>
                    <a:pt x="0" y="13"/>
                  </a:lnTo>
                  <a:lnTo>
                    <a:pt x="4" y="2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7" name="Freeform 1465"/>
            <p:cNvSpPr>
              <a:spLocks/>
            </p:cNvSpPr>
            <p:nvPr/>
          </p:nvSpPr>
          <p:spPr bwMode="auto">
            <a:xfrm>
              <a:off x="4204" y="3147"/>
              <a:ext cx="25" cy="25"/>
            </a:xfrm>
            <a:custGeom>
              <a:avLst/>
              <a:gdLst>
                <a:gd name="T0" fmla="*/ 0 w 25"/>
                <a:gd name="T1" fmla="*/ 13 h 25"/>
                <a:gd name="T2" fmla="*/ 13 w 25"/>
                <a:gd name="T3" fmla="*/ 0 h 25"/>
                <a:gd name="T4" fmla="*/ 9 w 25"/>
                <a:gd name="T5" fmla="*/ 0 h 25"/>
                <a:gd name="T6" fmla="*/ 9 w 25"/>
                <a:gd name="T7" fmla="*/ 25 h 25"/>
                <a:gd name="T8" fmla="*/ 13 w 25"/>
                <a:gd name="T9" fmla="*/ 25 h 25"/>
                <a:gd name="T10" fmla="*/ 25 w 25"/>
                <a:gd name="T11" fmla="*/ 13 h 25"/>
                <a:gd name="T12" fmla="*/ 13 w 25"/>
                <a:gd name="T13" fmla="*/ 25 h 25"/>
                <a:gd name="T14" fmla="*/ 23 w 25"/>
                <a:gd name="T15" fmla="*/ 21 h 25"/>
                <a:gd name="T16" fmla="*/ 25 w 25"/>
                <a:gd name="T17" fmla="*/ 13 h 25"/>
                <a:gd name="T18" fmla="*/ 23 w 25"/>
                <a:gd name="T19" fmla="*/ 4 h 25"/>
                <a:gd name="T20" fmla="*/ 13 w 25"/>
                <a:gd name="T21" fmla="*/ 0 h 25"/>
                <a:gd name="T22" fmla="*/ 0 w 25"/>
                <a:gd name="T23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0" y="13"/>
                  </a:moveTo>
                  <a:lnTo>
                    <a:pt x="13" y="0"/>
                  </a:lnTo>
                  <a:lnTo>
                    <a:pt x="9" y="0"/>
                  </a:lnTo>
                  <a:lnTo>
                    <a:pt x="9" y="25"/>
                  </a:lnTo>
                  <a:lnTo>
                    <a:pt x="13" y="25"/>
                  </a:lnTo>
                  <a:lnTo>
                    <a:pt x="25" y="13"/>
                  </a:lnTo>
                  <a:lnTo>
                    <a:pt x="13" y="25"/>
                  </a:lnTo>
                  <a:lnTo>
                    <a:pt x="23" y="21"/>
                  </a:lnTo>
                  <a:lnTo>
                    <a:pt x="25" y="13"/>
                  </a:lnTo>
                  <a:lnTo>
                    <a:pt x="23" y="4"/>
                  </a:lnTo>
                  <a:lnTo>
                    <a:pt x="13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8" name="Freeform 1466"/>
            <p:cNvSpPr>
              <a:spLocks/>
            </p:cNvSpPr>
            <p:nvPr/>
          </p:nvSpPr>
          <p:spPr bwMode="auto">
            <a:xfrm>
              <a:off x="4204" y="3126"/>
              <a:ext cx="25" cy="34"/>
            </a:xfrm>
            <a:custGeom>
              <a:avLst/>
              <a:gdLst>
                <a:gd name="T0" fmla="*/ 2 w 25"/>
                <a:gd name="T1" fmla="*/ 9 h 34"/>
                <a:gd name="T2" fmla="*/ 0 w 25"/>
                <a:gd name="T3" fmla="*/ 13 h 34"/>
                <a:gd name="T4" fmla="*/ 0 w 25"/>
                <a:gd name="T5" fmla="*/ 34 h 34"/>
                <a:gd name="T6" fmla="*/ 25 w 25"/>
                <a:gd name="T7" fmla="*/ 34 h 34"/>
                <a:gd name="T8" fmla="*/ 25 w 25"/>
                <a:gd name="T9" fmla="*/ 13 h 34"/>
                <a:gd name="T10" fmla="*/ 23 w 25"/>
                <a:gd name="T11" fmla="*/ 17 h 34"/>
                <a:gd name="T12" fmla="*/ 25 w 25"/>
                <a:gd name="T13" fmla="*/ 13 h 34"/>
                <a:gd name="T14" fmla="*/ 21 w 25"/>
                <a:gd name="T15" fmla="*/ 2 h 34"/>
                <a:gd name="T16" fmla="*/ 13 w 25"/>
                <a:gd name="T17" fmla="*/ 0 h 34"/>
                <a:gd name="T18" fmla="*/ 4 w 25"/>
                <a:gd name="T19" fmla="*/ 2 h 34"/>
                <a:gd name="T20" fmla="*/ 0 w 25"/>
                <a:gd name="T21" fmla="*/ 13 h 34"/>
                <a:gd name="T22" fmla="*/ 2 w 25"/>
                <a:gd name="T23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34">
                  <a:moveTo>
                    <a:pt x="2" y="9"/>
                  </a:moveTo>
                  <a:lnTo>
                    <a:pt x="0" y="13"/>
                  </a:lnTo>
                  <a:lnTo>
                    <a:pt x="0" y="34"/>
                  </a:lnTo>
                  <a:lnTo>
                    <a:pt x="25" y="34"/>
                  </a:lnTo>
                  <a:lnTo>
                    <a:pt x="25" y="13"/>
                  </a:lnTo>
                  <a:lnTo>
                    <a:pt x="23" y="17"/>
                  </a:lnTo>
                  <a:lnTo>
                    <a:pt x="25" y="13"/>
                  </a:lnTo>
                  <a:lnTo>
                    <a:pt x="21" y="2"/>
                  </a:lnTo>
                  <a:lnTo>
                    <a:pt x="13" y="0"/>
                  </a:lnTo>
                  <a:lnTo>
                    <a:pt x="4" y="2"/>
                  </a:lnTo>
                  <a:lnTo>
                    <a:pt x="0" y="13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19" name="Freeform 1467"/>
            <p:cNvSpPr>
              <a:spLocks/>
            </p:cNvSpPr>
            <p:nvPr/>
          </p:nvSpPr>
          <p:spPr bwMode="auto">
            <a:xfrm>
              <a:off x="4206" y="3103"/>
              <a:ext cx="36" cy="40"/>
            </a:xfrm>
            <a:custGeom>
              <a:avLst/>
              <a:gdLst>
                <a:gd name="T0" fmla="*/ 11 w 36"/>
                <a:gd name="T1" fmla="*/ 11 h 40"/>
                <a:gd name="T2" fmla="*/ 13 w 36"/>
                <a:gd name="T3" fmla="*/ 7 h 40"/>
                <a:gd name="T4" fmla="*/ 0 w 36"/>
                <a:gd name="T5" fmla="*/ 32 h 40"/>
                <a:gd name="T6" fmla="*/ 21 w 36"/>
                <a:gd name="T7" fmla="*/ 40 h 40"/>
                <a:gd name="T8" fmla="*/ 34 w 36"/>
                <a:gd name="T9" fmla="*/ 15 h 40"/>
                <a:gd name="T10" fmla="*/ 36 w 36"/>
                <a:gd name="T11" fmla="*/ 11 h 40"/>
                <a:gd name="T12" fmla="*/ 34 w 36"/>
                <a:gd name="T13" fmla="*/ 15 h 40"/>
                <a:gd name="T14" fmla="*/ 34 w 36"/>
                <a:gd name="T15" fmla="*/ 7 h 40"/>
                <a:gd name="T16" fmla="*/ 27 w 36"/>
                <a:gd name="T17" fmla="*/ 0 h 40"/>
                <a:gd name="T18" fmla="*/ 19 w 36"/>
                <a:gd name="T19" fmla="*/ 0 h 40"/>
                <a:gd name="T20" fmla="*/ 13 w 36"/>
                <a:gd name="T21" fmla="*/ 7 h 40"/>
                <a:gd name="T22" fmla="*/ 11 w 36"/>
                <a:gd name="T23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40">
                  <a:moveTo>
                    <a:pt x="11" y="11"/>
                  </a:moveTo>
                  <a:lnTo>
                    <a:pt x="13" y="7"/>
                  </a:lnTo>
                  <a:lnTo>
                    <a:pt x="0" y="32"/>
                  </a:lnTo>
                  <a:lnTo>
                    <a:pt x="21" y="40"/>
                  </a:lnTo>
                  <a:lnTo>
                    <a:pt x="34" y="15"/>
                  </a:lnTo>
                  <a:lnTo>
                    <a:pt x="36" y="11"/>
                  </a:lnTo>
                  <a:lnTo>
                    <a:pt x="34" y="15"/>
                  </a:lnTo>
                  <a:lnTo>
                    <a:pt x="34" y="7"/>
                  </a:lnTo>
                  <a:lnTo>
                    <a:pt x="27" y="0"/>
                  </a:lnTo>
                  <a:lnTo>
                    <a:pt x="19" y="0"/>
                  </a:lnTo>
                  <a:lnTo>
                    <a:pt x="13" y="7"/>
                  </a:lnTo>
                  <a:lnTo>
                    <a:pt x="11" y="11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0" name="Freeform 1468"/>
            <p:cNvSpPr>
              <a:spLocks/>
            </p:cNvSpPr>
            <p:nvPr/>
          </p:nvSpPr>
          <p:spPr bwMode="auto">
            <a:xfrm>
              <a:off x="4217" y="3089"/>
              <a:ext cx="25" cy="25"/>
            </a:xfrm>
            <a:custGeom>
              <a:avLst/>
              <a:gdLst>
                <a:gd name="T0" fmla="*/ 2 w 25"/>
                <a:gd name="T1" fmla="*/ 10 h 25"/>
                <a:gd name="T2" fmla="*/ 0 w 25"/>
                <a:gd name="T3" fmla="*/ 12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12 h 25"/>
                <a:gd name="T10" fmla="*/ 23 w 25"/>
                <a:gd name="T11" fmla="*/ 14 h 25"/>
                <a:gd name="T12" fmla="*/ 25 w 25"/>
                <a:gd name="T13" fmla="*/ 12 h 25"/>
                <a:gd name="T14" fmla="*/ 21 w 25"/>
                <a:gd name="T15" fmla="*/ 2 h 25"/>
                <a:gd name="T16" fmla="*/ 12 w 25"/>
                <a:gd name="T17" fmla="*/ 0 h 25"/>
                <a:gd name="T18" fmla="*/ 4 w 25"/>
                <a:gd name="T19" fmla="*/ 2 h 25"/>
                <a:gd name="T20" fmla="*/ 0 w 25"/>
                <a:gd name="T21" fmla="*/ 12 h 25"/>
                <a:gd name="T22" fmla="*/ 2 w 25"/>
                <a:gd name="T23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2" y="10"/>
                  </a:moveTo>
                  <a:lnTo>
                    <a:pt x="0" y="12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12"/>
                  </a:lnTo>
                  <a:lnTo>
                    <a:pt x="23" y="14"/>
                  </a:lnTo>
                  <a:lnTo>
                    <a:pt x="25" y="12"/>
                  </a:lnTo>
                  <a:lnTo>
                    <a:pt x="21" y="2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12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1" name="Freeform 1469"/>
            <p:cNvSpPr>
              <a:spLocks/>
            </p:cNvSpPr>
            <p:nvPr/>
          </p:nvSpPr>
          <p:spPr bwMode="auto">
            <a:xfrm>
              <a:off x="4219" y="3078"/>
              <a:ext cx="27" cy="25"/>
            </a:xfrm>
            <a:custGeom>
              <a:avLst/>
              <a:gdLst>
                <a:gd name="T0" fmla="*/ 2 w 27"/>
                <a:gd name="T1" fmla="*/ 11 h 25"/>
                <a:gd name="T2" fmla="*/ 4 w 27"/>
                <a:gd name="T3" fmla="*/ 9 h 25"/>
                <a:gd name="T4" fmla="*/ 0 w 27"/>
                <a:gd name="T5" fmla="*/ 21 h 25"/>
                <a:gd name="T6" fmla="*/ 21 w 27"/>
                <a:gd name="T7" fmla="*/ 25 h 25"/>
                <a:gd name="T8" fmla="*/ 25 w 27"/>
                <a:gd name="T9" fmla="*/ 13 h 25"/>
                <a:gd name="T10" fmla="*/ 27 w 27"/>
                <a:gd name="T11" fmla="*/ 11 h 25"/>
                <a:gd name="T12" fmla="*/ 25 w 27"/>
                <a:gd name="T13" fmla="*/ 13 h 25"/>
                <a:gd name="T14" fmla="*/ 23 w 27"/>
                <a:gd name="T15" fmla="*/ 4 h 25"/>
                <a:gd name="T16" fmla="*/ 16 w 27"/>
                <a:gd name="T17" fmla="*/ 0 h 25"/>
                <a:gd name="T18" fmla="*/ 8 w 27"/>
                <a:gd name="T19" fmla="*/ 2 h 25"/>
                <a:gd name="T20" fmla="*/ 4 w 27"/>
                <a:gd name="T21" fmla="*/ 9 h 25"/>
                <a:gd name="T22" fmla="*/ 2 w 27"/>
                <a:gd name="T23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25">
                  <a:moveTo>
                    <a:pt x="2" y="11"/>
                  </a:moveTo>
                  <a:lnTo>
                    <a:pt x="4" y="9"/>
                  </a:lnTo>
                  <a:lnTo>
                    <a:pt x="0" y="21"/>
                  </a:lnTo>
                  <a:lnTo>
                    <a:pt x="21" y="25"/>
                  </a:lnTo>
                  <a:lnTo>
                    <a:pt x="25" y="13"/>
                  </a:lnTo>
                  <a:lnTo>
                    <a:pt x="27" y="11"/>
                  </a:lnTo>
                  <a:lnTo>
                    <a:pt x="25" y="13"/>
                  </a:lnTo>
                  <a:lnTo>
                    <a:pt x="23" y="4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9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2" name="Freeform 1470"/>
            <p:cNvSpPr>
              <a:spLocks/>
            </p:cNvSpPr>
            <p:nvPr/>
          </p:nvSpPr>
          <p:spPr bwMode="auto">
            <a:xfrm>
              <a:off x="4221" y="3070"/>
              <a:ext cx="25" cy="19"/>
            </a:xfrm>
            <a:custGeom>
              <a:avLst/>
              <a:gdLst>
                <a:gd name="T0" fmla="*/ 0 w 25"/>
                <a:gd name="T1" fmla="*/ 12 h 19"/>
                <a:gd name="T2" fmla="*/ 0 w 25"/>
                <a:gd name="T3" fmla="*/ 12 h 19"/>
                <a:gd name="T4" fmla="*/ 0 w 25"/>
                <a:gd name="T5" fmla="*/ 19 h 19"/>
                <a:gd name="T6" fmla="*/ 25 w 25"/>
                <a:gd name="T7" fmla="*/ 19 h 19"/>
                <a:gd name="T8" fmla="*/ 25 w 25"/>
                <a:gd name="T9" fmla="*/ 12 h 19"/>
                <a:gd name="T10" fmla="*/ 25 w 25"/>
                <a:gd name="T11" fmla="*/ 12 h 19"/>
                <a:gd name="T12" fmla="*/ 25 w 25"/>
                <a:gd name="T13" fmla="*/ 12 h 19"/>
                <a:gd name="T14" fmla="*/ 21 w 25"/>
                <a:gd name="T15" fmla="*/ 2 h 19"/>
                <a:gd name="T16" fmla="*/ 12 w 25"/>
                <a:gd name="T17" fmla="*/ 0 h 19"/>
                <a:gd name="T18" fmla="*/ 4 w 25"/>
                <a:gd name="T19" fmla="*/ 2 h 19"/>
                <a:gd name="T20" fmla="*/ 0 w 25"/>
                <a:gd name="T21" fmla="*/ 1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19">
                  <a:moveTo>
                    <a:pt x="0" y="12"/>
                  </a:moveTo>
                  <a:lnTo>
                    <a:pt x="0" y="12"/>
                  </a:lnTo>
                  <a:lnTo>
                    <a:pt x="0" y="19"/>
                  </a:lnTo>
                  <a:lnTo>
                    <a:pt x="25" y="19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1" y="2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3" name="Freeform 1471"/>
            <p:cNvSpPr>
              <a:spLocks/>
            </p:cNvSpPr>
            <p:nvPr/>
          </p:nvSpPr>
          <p:spPr bwMode="auto">
            <a:xfrm>
              <a:off x="4221" y="3049"/>
              <a:ext cx="25" cy="33"/>
            </a:xfrm>
            <a:custGeom>
              <a:avLst/>
              <a:gdLst>
                <a:gd name="T0" fmla="*/ 4 w 25"/>
                <a:gd name="T1" fmla="*/ 4 h 33"/>
                <a:gd name="T2" fmla="*/ 0 w 25"/>
                <a:gd name="T3" fmla="*/ 13 h 33"/>
                <a:gd name="T4" fmla="*/ 0 w 25"/>
                <a:gd name="T5" fmla="*/ 33 h 33"/>
                <a:gd name="T6" fmla="*/ 25 w 25"/>
                <a:gd name="T7" fmla="*/ 33 h 33"/>
                <a:gd name="T8" fmla="*/ 25 w 25"/>
                <a:gd name="T9" fmla="*/ 13 h 33"/>
                <a:gd name="T10" fmla="*/ 21 w 25"/>
                <a:gd name="T11" fmla="*/ 21 h 33"/>
                <a:gd name="T12" fmla="*/ 25 w 25"/>
                <a:gd name="T13" fmla="*/ 13 h 33"/>
                <a:gd name="T14" fmla="*/ 21 w 25"/>
                <a:gd name="T15" fmla="*/ 2 h 33"/>
                <a:gd name="T16" fmla="*/ 12 w 25"/>
                <a:gd name="T17" fmla="*/ 0 h 33"/>
                <a:gd name="T18" fmla="*/ 4 w 25"/>
                <a:gd name="T19" fmla="*/ 2 h 33"/>
                <a:gd name="T20" fmla="*/ 0 w 25"/>
                <a:gd name="T21" fmla="*/ 13 h 33"/>
                <a:gd name="T22" fmla="*/ 4 w 25"/>
                <a:gd name="T23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33">
                  <a:moveTo>
                    <a:pt x="4" y="4"/>
                  </a:moveTo>
                  <a:lnTo>
                    <a:pt x="0" y="13"/>
                  </a:lnTo>
                  <a:lnTo>
                    <a:pt x="0" y="33"/>
                  </a:lnTo>
                  <a:lnTo>
                    <a:pt x="25" y="33"/>
                  </a:lnTo>
                  <a:lnTo>
                    <a:pt x="25" y="13"/>
                  </a:lnTo>
                  <a:lnTo>
                    <a:pt x="21" y="21"/>
                  </a:lnTo>
                  <a:lnTo>
                    <a:pt x="25" y="13"/>
                  </a:lnTo>
                  <a:lnTo>
                    <a:pt x="21" y="2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13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4" name="Freeform 1472"/>
            <p:cNvSpPr>
              <a:spLocks/>
            </p:cNvSpPr>
            <p:nvPr/>
          </p:nvSpPr>
          <p:spPr bwMode="auto">
            <a:xfrm>
              <a:off x="4225" y="3041"/>
              <a:ext cx="29" cy="29"/>
            </a:xfrm>
            <a:custGeom>
              <a:avLst/>
              <a:gdLst>
                <a:gd name="T0" fmla="*/ 6 w 29"/>
                <a:gd name="T1" fmla="*/ 16 h 29"/>
                <a:gd name="T2" fmla="*/ 8 w 29"/>
                <a:gd name="T3" fmla="*/ 4 h 29"/>
                <a:gd name="T4" fmla="*/ 0 w 29"/>
                <a:gd name="T5" fmla="*/ 12 h 29"/>
                <a:gd name="T6" fmla="*/ 17 w 29"/>
                <a:gd name="T7" fmla="*/ 29 h 29"/>
                <a:gd name="T8" fmla="*/ 25 w 29"/>
                <a:gd name="T9" fmla="*/ 21 h 29"/>
                <a:gd name="T10" fmla="*/ 27 w 29"/>
                <a:gd name="T11" fmla="*/ 8 h 29"/>
                <a:gd name="T12" fmla="*/ 25 w 29"/>
                <a:gd name="T13" fmla="*/ 21 h 29"/>
                <a:gd name="T14" fmla="*/ 29 w 29"/>
                <a:gd name="T15" fmla="*/ 12 h 29"/>
                <a:gd name="T16" fmla="*/ 25 w 29"/>
                <a:gd name="T17" fmla="*/ 4 h 29"/>
                <a:gd name="T18" fmla="*/ 17 w 29"/>
                <a:gd name="T19" fmla="*/ 0 h 29"/>
                <a:gd name="T20" fmla="*/ 8 w 29"/>
                <a:gd name="T21" fmla="*/ 4 h 29"/>
                <a:gd name="T22" fmla="*/ 6 w 29"/>
                <a:gd name="T23" fmla="*/ 1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9">
                  <a:moveTo>
                    <a:pt x="6" y="16"/>
                  </a:moveTo>
                  <a:lnTo>
                    <a:pt x="8" y="4"/>
                  </a:lnTo>
                  <a:lnTo>
                    <a:pt x="0" y="12"/>
                  </a:lnTo>
                  <a:lnTo>
                    <a:pt x="17" y="29"/>
                  </a:lnTo>
                  <a:lnTo>
                    <a:pt x="25" y="21"/>
                  </a:lnTo>
                  <a:lnTo>
                    <a:pt x="27" y="8"/>
                  </a:lnTo>
                  <a:lnTo>
                    <a:pt x="25" y="21"/>
                  </a:lnTo>
                  <a:lnTo>
                    <a:pt x="29" y="12"/>
                  </a:lnTo>
                  <a:lnTo>
                    <a:pt x="25" y="4"/>
                  </a:lnTo>
                  <a:lnTo>
                    <a:pt x="17" y="0"/>
                  </a:lnTo>
                  <a:lnTo>
                    <a:pt x="8" y="4"/>
                  </a:lnTo>
                  <a:lnTo>
                    <a:pt x="6" y="16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5" name="Freeform 1473"/>
            <p:cNvSpPr>
              <a:spLocks/>
            </p:cNvSpPr>
            <p:nvPr/>
          </p:nvSpPr>
          <p:spPr bwMode="auto">
            <a:xfrm>
              <a:off x="4227" y="3034"/>
              <a:ext cx="25" cy="23"/>
            </a:xfrm>
            <a:custGeom>
              <a:avLst/>
              <a:gdLst>
                <a:gd name="T0" fmla="*/ 4 w 25"/>
                <a:gd name="T1" fmla="*/ 3 h 23"/>
                <a:gd name="T2" fmla="*/ 0 w 25"/>
                <a:gd name="T3" fmla="*/ 15 h 23"/>
                <a:gd name="T4" fmla="*/ 4 w 25"/>
                <a:gd name="T5" fmla="*/ 23 h 23"/>
                <a:gd name="T6" fmla="*/ 25 w 25"/>
                <a:gd name="T7" fmla="*/ 15 h 23"/>
                <a:gd name="T8" fmla="*/ 21 w 25"/>
                <a:gd name="T9" fmla="*/ 7 h 23"/>
                <a:gd name="T10" fmla="*/ 17 w 25"/>
                <a:gd name="T11" fmla="*/ 19 h 23"/>
                <a:gd name="T12" fmla="*/ 21 w 25"/>
                <a:gd name="T13" fmla="*/ 7 h 23"/>
                <a:gd name="T14" fmla="*/ 15 w 25"/>
                <a:gd name="T15" fmla="*/ 0 h 23"/>
                <a:gd name="T16" fmla="*/ 8 w 25"/>
                <a:gd name="T17" fmla="*/ 0 h 23"/>
                <a:gd name="T18" fmla="*/ 0 w 25"/>
                <a:gd name="T19" fmla="*/ 7 h 23"/>
                <a:gd name="T20" fmla="*/ 0 w 25"/>
                <a:gd name="T21" fmla="*/ 15 h 23"/>
                <a:gd name="T22" fmla="*/ 4 w 25"/>
                <a:gd name="T23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4" y="3"/>
                  </a:moveTo>
                  <a:lnTo>
                    <a:pt x="0" y="15"/>
                  </a:lnTo>
                  <a:lnTo>
                    <a:pt x="4" y="23"/>
                  </a:lnTo>
                  <a:lnTo>
                    <a:pt x="25" y="15"/>
                  </a:lnTo>
                  <a:lnTo>
                    <a:pt x="21" y="7"/>
                  </a:lnTo>
                  <a:lnTo>
                    <a:pt x="17" y="19"/>
                  </a:lnTo>
                  <a:lnTo>
                    <a:pt x="21" y="7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15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6" name="Freeform 1474"/>
            <p:cNvSpPr>
              <a:spLocks/>
            </p:cNvSpPr>
            <p:nvPr/>
          </p:nvSpPr>
          <p:spPr bwMode="auto">
            <a:xfrm>
              <a:off x="4231" y="3018"/>
              <a:ext cx="38" cy="35"/>
            </a:xfrm>
            <a:custGeom>
              <a:avLst/>
              <a:gdLst>
                <a:gd name="T0" fmla="*/ 13 w 38"/>
                <a:gd name="T1" fmla="*/ 10 h 35"/>
                <a:gd name="T2" fmla="*/ 19 w 38"/>
                <a:gd name="T3" fmla="*/ 2 h 35"/>
                <a:gd name="T4" fmla="*/ 0 w 38"/>
                <a:gd name="T5" fmla="*/ 19 h 35"/>
                <a:gd name="T6" fmla="*/ 13 w 38"/>
                <a:gd name="T7" fmla="*/ 35 h 35"/>
                <a:gd name="T8" fmla="*/ 32 w 38"/>
                <a:gd name="T9" fmla="*/ 19 h 35"/>
                <a:gd name="T10" fmla="*/ 38 w 38"/>
                <a:gd name="T11" fmla="*/ 10 h 35"/>
                <a:gd name="T12" fmla="*/ 32 w 38"/>
                <a:gd name="T13" fmla="*/ 19 h 35"/>
                <a:gd name="T14" fmla="*/ 36 w 38"/>
                <a:gd name="T15" fmla="*/ 10 h 35"/>
                <a:gd name="T16" fmla="*/ 34 w 38"/>
                <a:gd name="T17" fmla="*/ 4 h 35"/>
                <a:gd name="T18" fmla="*/ 27 w 38"/>
                <a:gd name="T19" fmla="*/ 0 h 35"/>
                <a:gd name="T20" fmla="*/ 19 w 38"/>
                <a:gd name="T21" fmla="*/ 2 h 35"/>
                <a:gd name="T22" fmla="*/ 13 w 38"/>
                <a:gd name="T23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35">
                  <a:moveTo>
                    <a:pt x="13" y="10"/>
                  </a:moveTo>
                  <a:lnTo>
                    <a:pt x="19" y="2"/>
                  </a:lnTo>
                  <a:lnTo>
                    <a:pt x="0" y="19"/>
                  </a:lnTo>
                  <a:lnTo>
                    <a:pt x="13" y="35"/>
                  </a:lnTo>
                  <a:lnTo>
                    <a:pt x="32" y="19"/>
                  </a:lnTo>
                  <a:lnTo>
                    <a:pt x="38" y="10"/>
                  </a:lnTo>
                  <a:lnTo>
                    <a:pt x="32" y="19"/>
                  </a:lnTo>
                  <a:lnTo>
                    <a:pt x="36" y="10"/>
                  </a:lnTo>
                  <a:lnTo>
                    <a:pt x="34" y="4"/>
                  </a:lnTo>
                  <a:lnTo>
                    <a:pt x="27" y="0"/>
                  </a:lnTo>
                  <a:lnTo>
                    <a:pt x="19" y="2"/>
                  </a:lnTo>
                  <a:lnTo>
                    <a:pt x="13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7" name="Freeform 1475"/>
            <p:cNvSpPr>
              <a:spLocks/>
            </p:cNvSpPr>
            <p:nvPr/>
          </p:nvSpPr>
          <p:spPr bwMode="auto">
            <a:xfrm>
              <a:off x="4244" y="3012"/>
              <a:ext cx="25" cy="20"/>
            </a:xfrm>
            <a:custGeom>
              <a:avLst/>
              <a:gdLst>
                <a:gd name="T0" fmla="*/ 4 w 25"/>
                <a:gd name="T1" fmla="*/ 4 h 20"/>
                <a:gd name="T2" fmla="*/ 0 w 25"/>
                <a:gd name="T3" fmla="*/ 12 h 20"/>
                <a:gd name="T4" fmla="*/ 0 w 25"/>
                <a:gd name="T5" fmla="*/ 16 h 20"/>
                <a:gd name="T6" fmla="*/ 25 w 25"/>
                <a:gd name="T7" fmla="*/ 16 h 20"/>
                <a:gd name="T8" fmla="*/ 25 w 25"/>
                <a:gd name="T9" fmla="*/ 12 h 20"/>
                <a:gd name="T10" fmla="*/ 21 w 25"/>
                <a:gd name="T11" fmla="*/ 20 h 20"/>
                <a:gd name="T12" fmla="*/ 25 w 25"/>
                <a:gd name="T13" fmla="*/ 12 h 20"/>
                <a:gd name="T14" fmla="*/ 21 w 25"/>
                <a:gd name="T15" fmla="*/ 2 h 20"/>
                <a:gd name="T16" fmla="*/ 12 w 25"/>
                <a:gd name="T17" fmla="*/ 0 h 20"/>
                <a:gd name="T18" fmla="*/ 4 w 25"/>
                <a:gd name="T19" fmla="*/ 2 h 20"/>
                <a:gd name="T20" fmla="*/ 0 w 25"/>
                <a:gd name="T21" fmla="*/ 12 h 20"/>
                <a:gd name="T22" fmla="*/ 4 w 25"/>
                <a:gd name="T2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0">
                  <a:moveTo>
                    <a:pt x="4" y="4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25" y="16"/>
                  </a:lnTo>
                  <a:lnTo>
                    <a:pt x="25" y="12"/>
                  </a:lnTo>
                  <a:lnTo>
                    <a:pt x="21" y="20"/>
                  </a:lnTo>
                  <a:lnTo>
                    <a:pt x="25" y="12"/>
                  </a:lnTo>
                  <a:lnTo>
                    <a:pt x="21" y="2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12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8" name="Freeform 1476"/>
            <p:cNvSpPr>
              <a:spLocks/>
            </p:cNvSpPr>
            <p:nvPr/>
          </p:nvSpPr>
          <p:spPr bwMode="auto">
            <a:xfrm>
              <a:off x="4248" y="3003"/>
              <a:ext cx="29" cy="29"/>
            </a:xfrm>
            <a:custGeom>
              <a:avLst/>
              <a:gdLst>
                <a:gd name="T0" fmla="*/ 6 w 29"/>
                <a:gd name="T1" fmla="*/ 17 h 29"/>
                <a:gd name="T2" fmla="*/ 8 w 29"/>
                <a:gd name="T3" fmla="*/ 4 h 29"/>
                <a:gd name="T4" fmla="*/ 0 w 29"/>
                <a:gd name="T5" fmla="*/ 13 h 29"/>
                <a:gd name="T6" fmla="*/ 17 w 29"/>
                <a:gd name="T7" fmla="*/ 29 h 29"/>
                <a:gd name="T8" fmla="*/ 25 w 29"/>
                <a:gd name="T9" fmla="*/ 21 h 29"/>
                <a:gd name="T10" fmla="*/ 27 w 29"/>
                <a:gd name="T11" fmla="*/ 9 h 29"/>
                <a:gd name="T12" fmla="*/ 25 w 29"/>
                <a:gd name="T13" fmla="*/ 21 h 29"/>
                <a:gd name="T14" fmla="*/ 29 w 29"/>
                <a:gd name="T15" fmla="*/ 13 h 29"/>
                <a:gd name="T16" fmla="*/ 25 w 29"/>
                <a:gd name="T17" fmla="*/ 4 h 29"/>
                <a:gd name="T18" fmla="*/ 17 w 29"/>
                <a:gd name="T19" fmla="*/ 0 h 29"/>
                <a:gd name="T20" fmla="*/ 8 w 29"/>
                <a:gd name="T21" fmla="*/ 4 h 29"/>
                <a:gd name="T22" fmla="*/ 6 w 29"/>
                <a:gd name="T23" fmla="*/ 1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29">
                  <a:moveTo>
                    <a:pt x="6" y="17"/>
                  </a:moveTo>
                  <a:lnTo>
                    <a:pt x="8" y="4"/>
                  </a:lnTo>
                  <a:lnTo>
                    <a:pt x="0" y="13"/>
                  </a:lnTo>
                  <a:lnTo>
                    <a:pt x="17" y="29"/>
                  </a:lnTo>
                  <a:lnTo>
                    <a:pt x="25" y="21"/>
                  </a:lnTo>
                  <a:lnTo>
                    <a:pt x="27" y="9"/>
                  </a:lnTo>
                  <a:lnTo>
                    <a:pt x="25" y="21"/>
                  </a:lnTo>
                  <a:lnTo>
                    <a:pt x="29" y="13"/>
                  </a:lnTo>
                  <a:lnTo>
                    <a:pt x="25" y="4"/>
                  </a:lnTo>
                  <a:lnTo>
                    <a:pt x="17" y="0"/>
                  </a:lnTo>
                  <a:lnTo>
                    <a:pt x="8" y="4"/>
                  </a:lnTo>
                  <a:lnTo>
                    <a:pt x="6" y="17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29" name="Freeform 1477"/>
            <p:cNvSpPr>
              <a:spLocks/>
            </p:cNvSpPr>
            <p:nvPr/>
          </p:nvSpPr>
          <p:spPr bwMode="auto">
            <a:xfrm>
              <a:off x="4250" y="2997"/>
              <a:ext cx="25" cy="23"/>
            </a:xfrm>
            <a:custGeom>
              <a:avLst/>
              <a:gdLst>
                <a:gd name="T0" fmla="*/ 2 w 25"/>
                <a:gd name="T1" fmla="*/ 2 h 23"/>
                <a:gd name="T2" fmla="*/ 0 w 25"/>
                <a:gd name="T3" fmla="*/ 15 h 23"/>
                <a:gd name="T4" fmla="*/ 4 w 25"/>
                <a:gd name="T5" fmla="*/ 23 h 23"/>
                <a:gd name="T6" fmla="*/ 25 w 25"/>
                <a:gd name="T7" fmla="*/ 15 h 23"/>
                <a:gd name="T8" fmla="*/ 21 w 25"/>
                <a:gd name="T9" fmla="*/ 6 h 23"/>
                <a:gd name="T10" fmla="*/ 19 w 25"/>
                <a:gd name="T11" fmla="*/ 19 h 23"/>
                <a:gd name="T12" fmla="*/ 21 w 25"/>
                <a:gd name="T13" fmla="*/ 6 h 23"/>
                <a:gd name="T14" fmla="*/ 15 w 25"/>
                <a:gd name="T15" fmla="*/ 0 h 23"/>
                <a:gd name="T16" fmla="*/ 8 w 25"/>
                <a:gd name="T17" fmla="*/ 0 h 23"/>
                <a:gd name="T18" fmla="*/ 0 w 25"/>
                <a:gd name="T19" fmla="*/ 6 h 23"/>
                <a:gd name="T20" fmla="*/ 0 w 25"/>
                <a:gd name="T21" fmla="*/ 15 h 23"/>
                <a:gd name="T22" fmla="*/ 2 w 25"/>
                <a:gd name="T2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2" y="2"/>
                  </a:moveTo>
                  <a:lnTo>
                    <a:pt x="0" y="15"/>
                  </a:lnTo>
                  <a:lnTo>
                    <a:pt x="4" y="23"/>
                  </a:lnTo>
                  <a:lnTo>
                    <a:pt x="25" y="15"/>
                  </a:lnTo>
                  <a:lnTo>
                    <a:pt x="21" y="6"/>
                  </a:lnTo>
                  <a:lnTo>
                    <a:pt x="19" y="19"/>
                  </a:lnTo>
                  <a:lnTo>
                    <a:pt x="21" y="6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6"/>
                  </a:lnTo>
                  <a:lnTo>
                    <a:pt x="0" y="1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0" name="Freeform 1478"/>
            <p:cNvSpPr>
              <a:spLocks/>
            </p:cNvSpPr>
            <p:nvPr/>
          </p:nvSpPr>
          <p:spPr bwMode="auto">
            <a:xfrm>
              <a:off x="4252" y="2978"/>
              <a:ext cx="38" cy="38"/>
            </a:xfrm>
            <a:custGeom>
              <a:avLst/>
              <a:gdLst>
                <a:gd name="T0" fmla="*/ 15 w 38"/>
                <a:gd name="T1" fmla="*/ 8 h 38"/>
                <a:gd name="T2" fmla="*/ 17 w 38"/>
                <a:gd name="T3" fmla="*/ 4 h 38"/>
                <a:gd name="T4" fmla="*/ 0 w 38"/>
                <a:gd name="T5" fmla="*/ 21 h 38"/>
                <a:gd name="T6" fmla="*/ 17 w 38"/>
                <a:gd name="T7" fmla="*/ 38 h 38"/>
                <a:gd name="T8" fmla="*/ 34 w 38"/>
                <a:gd name="T9" fmla="*/ 21 h 38"/>
                <a:gd name="T10" fmla="*/ 36 w 38"/>
                <a:gd name="T11" fmla="*/ 17 h 38"/>
                <a:gd name="T12" fmla="*/ 34 w 38"/>
                <a:gd name="T13" fmla="*/ 21 h 38"/>
                <a:gd name="T14" fmla="*/ 38 w 38"/>
                <a:gd name="T15" fmla="*/ 13 h 38"/>
                <a:gd name="T16" fmla="*/ 34 w 38"/>
                <a:gd name="T17" fmla="*/ 4 h 38"/>
                <a:gd name="T18" fmla="*/ 25 w 38"/>
                <a:gd name="T19" fmla="*/ 0 h 38"/>
                <a:gd name="T20" fmla="*/ 17 w 38"/>
                <a:gd name="T21" fmla="*/ 4 h 38"/>
                <a:gd name="T22" fmla="*/ 15 w 38"/>
                <a:gd name="T23" fmla="*/ 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38">
                  <a:moveTo>
                    <a:pt x="15" y="8"/>
                  </a:moveTo>
                  <a:lnTo>
                    <a:pt x="17" y="4"/>
                  </a:lnTo>
                  <a:lnTo>
                    <a:pt x="0" y="21"/>
                  </a:lnTo>
                  <a:lnTo>
                    <a:pt x="17" y="38"/>
                  </a:lnTo>
                  <a:lnTo>
                    <a:pt x="34" y="21"/>
                  </a:lnTo>
                  <a:lnTo>
                    <a:pt x="36" y="17"/>
                  </a:lnTo>
                  <a:lnTo>
                    <a:pt x="34" y="21"/>
                  </a:lnTo>
                  <a:lnTo>
                    <a:pt x="38" y="13"/>
                  </a:lnTo>
                  <a:lnTo>
                    <a:pt x="34" y="4"/>
                  </a:lnTo>
                  <a:lnTo>
                    <a:pt x="25" y="0"/>
                  </a:lnTo>
                  <a:lnTo>
                    <a:pt x="17" y="4"/>
                  </a:lnTo>
                  <a:lnTo>
                    <a:pt x="15" y="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1" name="Freeform 1479"/>
            <p:cNvSpPr>
              <a:spLocks/>
            </p:cNvSpPr>
            <p:nvPr/>
          </p:nvSpPr>
          <p:spPr bwMode="auto">
            <a:xfrm>
              <a:off x="4267" y="2972"/>
              <a:ext cx="25" cy="23"/>
            </a:xfrm>
            <a:custGeom>
              <a:avLst/>
              <a:gdLst>
                <a:gd name="T0" fmla="*/ 25 w 25"/>
                <a:gd name="T1" fmla="*/ 6 h 23"/>
                <a:gd name="T2" fmla="*/ 4 w 25"/>
                <a:gd name="T3" fmla="*/ 6 h 23"/>
                <a:gd name="T4" fmla="*/ 0 w 25"/>
                <a:gd name="T5" fmla="*/ 14 h 23"/>
                <a:gd name="T6" fmla="*/ 21 w 25"/>
                <a:gd name="T7" fmla="*/ 23 h 23"/>
                <a:gd name="T8" fmla="*/ 25 w 25"/>
                <a:gd name="T9" fmla="*/ 14 h 23"/>
                <a:gd name="T10" fmla="*/ 4 w 25"/>
                <a:gd name="T11" fmla="*/ 14 h 23"/>
                <a:gd name="T12" fmla="*/ 25 w 25"/>
                <a:gd name="T13" fmla="*/ 14 h 23"/>
                <a:gd name="T14" fmla="*/ 25 w 25"/>
                <a:gd name="T15" fmla="*/ 6 h 23"/>
                <a:gd name="T16" fmla="*/ 19 w 25"/>
                <a:gd name="T17" fmla="*/ 0 h 23"/>
                <a:gd name="T18" fmla="*/ 10 w 25"/>
                <a:gd name="T19" fmla="*/ 0 h 23"/>
                <a:gd name="T20" fmla="*/ 4 w 25"/>
                <a:gd name="T21" fmla="*/ 6 h 23"/>
                <a:gd name="T22" fmla="*/ 25 w 25"/>
                <a:gd name="T23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25" y="6"/>
                  </a:moveTo>
                  <a:lnTo>
                    <a:pt x="4" y="6"/>
                  </a:lnTo>
                  <a:lnTo>
                    <a:pt x="0" y="14"/>
                  </a:lnTo>
                  <a:lnTo>
                    <a:pt x="21" y="23"/>
                  </a:lnTo>
                  <a:lnTo>
                    <a:pt x="25" y="14"/>
                  </a:lnTo>
                  <a:lnTo>
                    <a:pt x="4" y="14"/>
                  </a:lnTo>
                  <a:lnTo>
                    <a:pt x="25" y="14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4" y="6"/>
                  </a:lnTo>
                  <a:lnTo>
                    <a:pt x="25" y="6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2" name="Freeform 1480"/>
            <p:cNvSpPr>
              <a:spLocks/>
            </p:cNvSpPr>
            <p:nvPr/>
          </p:nvSpPr>
          <p:spPr bwMode="auto">
            <a:xfrm>
              <a:off x="4271" y="2978"/>
              <a:ext cx="25" cy="23"/>
            </a:xfrm>
            <a:custGeom>
              <a:avLst/>
              <a:gdLst>
                <a:gd name="T0" fmla="*/ 6 w 25"/>
                <a:gd name="T1" fmla="*/ 6 h 23"/>
                <a:gd name="T2" fmla="*/ 25 w 25"/>
                <a:gd name="T3" fmla="*/ 8 h 23"/>
                <a:gd name="T4" fmla="*/ 21 w 25"/>
                <a:gd name="T5" fmla="*/ 0 h 23"/>
                <a:gd name="T6" fmla="*/ 0 w 25"/>
                <a:gd name="T7" fmla="*/ 8 h 23"/>
                <a:gd name="T8" fmla="*/ 4 w 25"/>
                <a:gd name="T9" fmla="*/ 17 h 23"/>
                <a:gd name="T10" fmla="*/ 23 w 25"/>
                <a:gd name="T11" fmla="*/ 19 h 23"/>
                <a:gd name="T12" fmla="*/ 4 w 25"/>
                <a:gd name="T13" fmla="*/ 17 h 23"/>
                <a:gd name="T14" fmla="*/ 10 w 25"/>
                <a:gd name="T15" fmla="*/ 23 h 23"/>
                <a:gd name="T16" fmla="*/ 19 w 25"/>
                <a:gd name="T17" fmla="*/ 21 h 23"/>
                <a:gd name="T18" fmla="*/ 25 w 25"/>
                <a:gd name="T19" fmla="*/ 17 h 23"/>
                <a:gd name="T20" fmla="*/ 25 w 25"/>
                <a:gd name="T21" fmla="*/ 8 h 23"/>
                <a:gd name="T22" fmla="*/ 6 w 25"/>
                <a:gd name="T23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6" y="6"/>
                  </a:moveTo>
                  <a:lnTo>
                    <a:pt x="25" y="8"/>
                  </a:lnTo>
                  <a:lnTo>
                    <a:pt x="21" y="0"/>
                  </a:lnTo>
                  <a:lnTo>
                    <a:pt x="0" y="8"/>
                  </a:lnTo>
                  <a:lnTo>
                    <a:pt x="4" y="17"/>
                  </a:lnTo>
                  <a:lnTo>
                    <a:pt x="23" y="19"/>
                  </a:lnTo>
                  <a:lnTo>
                    <a:pt x="4" y="17"/>
                  </a:lnTo>
                  <a:lnTo>
                    <a:pt x="10" y="23"/>
                  </a:lnTo>
                  <a:lnTo>
                    <a:pt x="19" y="21"/>
                  </a:lnTo>
                  <a:lnTo>
                    <a:pt x="25" y="17"/>
                  </a:lnTo>
                  <a:lnTo>
                    <a:pt x="25" y="8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3" name="Freeform 1481"/>
            <p:cNvSpPr>
              <a:spLocks/>
            </p:cNvSpPr>
            <p:nvPr/>
          </p:nvSpPr>
          <p:spPr bwMode="auto">
            <a:xfrm>
              <a:off x="4277" y="2970"/>
              <a:ext cx="25" cy="27"/>
            </a:xfrm>
            <a:custGeom>
              <a:avLst/>
              <a:gdLst>
                <a:gd name="T0" fmla="*/ 15 w 25"/>
                <a:gd name="T1" fmla="*/ 25 h 27"/>
                <a:gd name="T2" fmla="*/ 7 w 25"/>
                <a:gd name="T3" fmla="*/ 6 h 27"/>
                <a:gd name="T4" fmla="*/ 0 w 25"/>
                <a:gd name="T5" fmla="*/ 14 h 27"/>
                <a:gd name="T6" fmla="*/ 17 w 25"/>
                <a:gd name="T7" fmla="*/ 27 h 27"/>
                <a:gd name="T8" fmla="*/ 23 w 25"/>
                <a:gd name="T9" fmla="*/ 19 h 27"/>
                <a:gd name="T10" fmla="*/ 15 w 25"/>
                <a:gd name="T11" fmla="*/ 0 h 27"/>
                <a:gd name="T12" fmla="*/ 23 w 25"/>
                <a:gd name="T13" fmla="*/ 19 h 27"/>
                <a:gd name="T14" fmla="*/ 25 w 25"/>
                <a:gd name="T15" fmla="*/ 10 h 27"/>
                <a:gd name="T16" fmla="*/ 21 w 25"/>
                <a:gd name="T17" fmla="*/ 4 h 27"/>
                <a:gd name="T18" fmla="*/ 15 w 25"/>
                <a:gd name="T19" fmla="*/ 2 h 27"/>
                <a:gd name="T20" fmla="*/ 7 w 25"/>
                <a:gd name="T21" fmla="*/ 6 h 27"/>
                <a:gd name="T22" fmla="*/ 15 w 25"/>
                <a:gd name="T23" fmla="*/ 2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7">
                  <a:moveTo>
                    <a:pt x="15" y="25"/>
                  </a:moveTo>
                  <a:lnTo>
                    <a:pt x="7" y="6"/>
                  </a:lnTo>
                  <a:lnTo>
                    <a:pt x="0" y="14"/>
                  </a:lnTo>
                  <a:lnTo>
                    <a:pt x="17" y="27"/>
                  </a:lnTo>
                  <a:lnTo>
                    <a:pt x="23" y="19"/>
                  </a:lnTo>
                  <a:lnTo>
                    <a:pt x="15" y="0"/>
                  </a:lnTo>
                  <a:lnTo>
                    <a:pt x="23" y="19"/>
                  </a:lnTo>
                  <a:lnTo>
                    <a:pt x="25" y="10"/>
                  </a:lnTo>
                  <a:lnTo>
                    <a:pt x="21" y="4"/>
                  </a:lnTo>
                  <a:lnTo>
                    <a:pt x="15" y="2"/>
                  </a:lnTo>
                  <a:lnTo>
                    <a:pt x="7" y="6"/>
                  </a:lnTo>
                  <a:lnTo>
                    <a:pt x="15" y="25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4" name="Freeform 1482"/>
            <p:cNvSpPr>
              <a:spLocks/>
            </p:cNvSpPr>
            <p:nvPr/>
          </p:nvSpPr>
          <p:spPr bwMode="auto">
            <a:xfrm>
              <a:off x="4273" y="2970"/>
              <a:ext cx="23" cy="25"/>
            </a:xfrm>
            <a:custGeom>
              <a:avLst/>
              <a:gdLst>
                <a:gd name="T0" fmla="*/ 2 w 23"/>
                <a:gd name="T1" fmla="*/ 14 h 25"/>
                <a:gd name="T2" fmla="*/ 13 w 23"/>
                <a:gd name="T3" fmla="*/ 25 h 25"/>
                <a:gd name="T4" fmla="*/ 19 w 23"/>
                <a:gd name="T5" fmla="*/ 25 h 25"/>
                <a:gd name="T6" fmla="*/ 19 w 23"/>
                <a:gd name="T7" fmla="*/ 0 h 25"/>
                <a:gd name="T8" fmla="*/ 13 w 23"/>
                <a:gd name="T9" fmla="*/ 0 h 25"/>
                <a:gd name="T10" fmla="*/ 23 w 23"/>
                <a:gd name="T11" fmla="*/ 10 h 25"/>
                <a:gd name="T12" fmla="*/ 13 w 23"/>
                <a:gd name="T13" fmla="*/ 0 h 25"/>
                <a:gd name="T14" fmla="*/ 4 w 23"/>
                <a:gd name="T15" fmla="*/ 4 h 25"/>
                <a:gd name="T16" fmla="*/ 0 w 23"/>
                <a:gd name="T17" fmla="*/ 12 h 25"/>
                <a:gd name="T18" fmla="*/ 4 w 23"/>
                <a:gd name="T19" fmla="*/ 21 h 25"/>
                <a:gd name="T20" fmla="*/ 13 w 23"/>
                <a:gd name="T21" fmla="*/ 25 h 25"/>
                <a:gd name="T22" fmla="*/ 2 w 23"/>
                <a:gd name="T23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5">
                  <a:moveTo>
                    <a:pt x="2" y="14"/>
                  </a:moveTo>
                  <a:lnTo>
                    <a:pt x="13" y="25"/>
                  </a:lnTo>
                  <a:lnTo>
                    <a:pt x="19" y="25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23" y="10"/>
                  </a:lnTo>
                  <a:lnTo>
                    <a:pt x="13" y="0"/>
                  </a:lnTo>
                  <a:lnTo>
                    <a:pt x="4" y="4"/>
                  </a:lnTo>
                  <a:lnTo>
                    <a:pt x="0" y="12"/>
                  </a:lnTo>
                  <a:lnTo>
                    <a:pt x="4" y="21"/>
                  </a:lnTo>
                  <a:lnTo>
                    <a:pt x="13" y="25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5" name="Freeform 1483"/>
            <p:cNvSpPr>
              <a:spLocks/>
            </p:cNvSpPr>
            <p:nvPr/>
          </p:nvSpPr>
          <p:spPr bwMode="auto">
            <a:xfrm>
              <a:off x="4271" y="2959"/>
              <a:ext cx="25" cy="25"/>
            </a:xfrm>
            <a:custGeom>
              <a:avLst/>
              <a:gdLst>
                <a:gd name="T0" fmla="*/ 4 w 25"/>
                <a:gd name="T1" fmla="*/ 2 h 25"/>
                <a:gd name="T2" fmla="*/ 0 w 25"/>
                <a:gd name="T3" fmla="*/ 13 h 25"/>
                <a:gd name="T4" fmla="*/ 4 w 25"/>
                <a:gd name="T5" fmla="*/ 25 h 25"/>
                <a:gd name="T6" fmla="*/ 25 w 25"/>
                <a:gd name="T7" fmla="*/ 21 h 25"/>
                <a:gd name="T8" fmla="*/ 21 w 25"/>
                <a:gd name="T9" fmla="*/ 9 h 25"/>
                <a:gd name="T10" fmla="*/ 17 w 25"/>
                <a:gd name="T11" fmla="*/ 19 h 25"/>
                <a:gd name="T12" fmla="*/ 21 w 25"/>
                <a:gd name="T13" fmla="*/ 9 h 25"/>
                <a:gd name="T14" fmla="*/ 17 w 25"/>
                <a:gd name="T15" fmla="*/ 2 h 25"/>
                <a:gd name="T16" fmla="*/ 8 w 25"/>
                <a:gd name="T17" fmla="*/ 0 h 25"/>
                <a:gd name="T18" fmla="*/ 2 w 25"/>
                <a:gd name="T19" fmla="*/ 5 h 25"/>
                <a:gd name="T20" fmla="*/ 0 w 25"/>
                <a:gd name="T21" fmla="*/ 13 h 25"/>
                <a:gd name="T22" fmla="*/ 4 w 25"/>
                <a:gd name="T2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4" y="2"/>
                  </a:moveTo>
                  <a:lnTo>
                    <a:pt x="0" y="13"/>
                  </a:lnTo>
                  <a:lnTo>
                    <a:pt x="4" y="25"/>
                  </a:lnTo>
                  <a:lnTo>
                    <a:pt x="25" y="21"/>
                  </a:lnTo>
                  <a:lnTo>
                    <a:pt x="21" y="9"/>
                  </a:lnTo>
                  <a:lnTo>
                    <a:pt x="17" y="19"/>
                  </a:lnTo>
                  <a:lnTo>
                    <a:pt x="21" y="9"/>
                  </a:lnTo>
                  <a:lnTo>
                    <a:pt x="17" y="2"/>
                  </a:lnTo>
                  <a:lnTo>
                    <a:pt x="8" y="0"/>
                  </a:lnTo>
                  <a:lnTo>
                    <a:pt x="2" y="5"/>
                  </a:lnTo>
                  <a:lnTo>
                    <a:pt x="0" y="13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6" name="Freeform 1484"/>
            <p:cNvSpPr>
              <a:spLocks/>
            </p:cNvSpPr>
            <p:nvPr/>
          </p:nvSpPr>
          <p:spPr bwMode="auto">
            <a:xfrm>
              <a:off x="4275" y="2951"/>
              <a:ext cx="27" cy="27"/>
            </a:xfrm>
            <a:custGeom>
              <a:avLst/>
              <a:gdLst>
                <a:gd name="T0" fmla="*/ 6 w 27"/>
                <a:gd name="T1" fmla="*/ 8 h 27"/>
                <a:gd name="T2" fmla="*/ 11 w 27"/>
                <a:gd name="T3" fmla="*/ 2 h 27"/>
                <a:gd name="T4" fmla="*/ 0 w 27"/>
                <a:gd name="T5" fmla="*/ 10 h 27"/>
                <a:gd name="T6" fmla="*/ 13 w 27"/>
                <a:gd name="T7" fmla="*/ 27 h 27"/>
                <a:gd name="T8" fmla="*/ 23 w 27"/>
                <a:gd name="T9" fmla="*/ 19 h 27"/>
                <a:gd name="T10" fmla="*/ 27 w 27"/>
                <a:gd name="T11" fmla="*/ 13 h 27"/>
                <a:gd name="T12" fmla="*/ 23 w 27"/>
                <a:gd name="T13" fmla="*/ 19 h 27"/>
                <a:gd name="T14" fmla="*/ 27 w 27"/>
                <a:gd name="T15" fmla="*/ 10 h 27"/>
                <a:gd name="T16" fmla="*/ 25 w 27"/>
                <a:gd name="T17" fmla="*/ 4 h 27"/>
                <a:gd name="T18" fmla="*/ 19 w 27"/>
                <a:gd name="T19" fmla="*/ 0 h 27"/>
                <a:gd name="T20" fmla="*/ 11 w 27"/>
                <a:gd name="T21" fmla="*/ 2 h 27"/>
                <a:gd name="T22" fmla="*/ 6 w 27"/>
                <a:gd name="T23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27">
                  <a:moveTo>
                    <a:pt x="6" y="8"/>
                  </a:moveTo>
                  <a:lnTo>
                    <a:pt x="11" y="2"/>
                  </a:lnTo>
                  <a:lnTo>
                    <a:pt x="0" y="10"/>
                  </a:lnTo>
                  <a:lnTo>
                    <a:pt x="13" y="27"/>
                  </a:lnTo>
                  <a:lnTo>
                    <a:pt x="23" y="19"/>
                  </a:lnTo>
                  <a:lnTo>
                    <a:pt x="27" y="13"/>
                  </a:lnTo>
                  <a:lnTo>
                    <a:pt x="23" y="19"/>
                  </a:lnTo>
                  <a:lnTo>
                    <a:pt x="27" y="10"/>
                  </a:lnTo>
                  <a:lnTo>
                    <a:pt x="25" y="4"/>
                  </a:lnTo>
                  <a:lnTo>
                    <a:pt x="19" y="0"/>
                  </a:lnTo>
                  <a:lnTo>
                    <a:pt x="11" y="2"/>
                  </a:lnTo>
                  <a:lnTo>
                    <a:pt x="6" y="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7" name="Freeform 1485"/>
            <p:cNvSpPr>
              <a:spLocks/>
            </p:cNvSpPr>
            <p:nvPr/>
          </p:nvSpPr>
          <p:spPr bwMode="auto">
            <a:xfrm>
              <a:off x="4281" y="2936"/>
              <a:ext cx="26" cy="28"/>
            </a:xfrm>
            <a:custGeom>
              <a:avLst/>
              <a:gdLst>
                <a:gd name="T0" fmla="*/ 5 w 26"/>
                <a:gd name="T1" fmla="*/ 9 h 28"/>
                <a:gd name="T2" fmla="*/ 5 w 26"/>
                <a:gd name="T3" fmla="*/ 9 h 28"/>
                <a:gd name="T4" fmla="*/ 0 w 26"/>
                <a:gd name="T5" fmla="*/ 23 h 28"/>
                <a:gd name="T6" fmla="*/ 21 w 26"/>
                <a:gd name="T7" fmla="*/ 28 h 28"/>
                <a:gd name="T8" fmla="*/ 26 w 26"/>
                <a:gd name="T9" fmla="*/ 13 h 28"/>
                <a:gd name="T10" fmla="*/ 26 w 26"/>
                <a:gd name="T11" fmla="*/ 13 h 28"/>
                <a:gd name="T12" fmla="*/ 26 w 26"/>
                <a:gd name="T13" fmla="*/ 13 h 28"/>
                <a:gd name="T14" fmla="*/ 23 w 26"/>
                <a:gd name="T15" fmla="*/ 5 h 28"/>
                <a:gd name="T16" fmla="*/ 17 w 26"/>
                <a:gd name="T17" fmla="*/ 0 h 28"/>
                <a:gd name="T18" fmla="*/ 9 w 26"/>
                <a:gd name="T19" fmla="*/ 2 h 28"/>
                <a:gd name="T20" fmla="*/ 5 w 26"/>
                <a:gd name="T21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8">
                  <a:moveTo>
                    <a:pt x="5" y="9"/>
                  </a:moveTo>
                  <a:lnTo>
                    <a:pt x="5" y="9"/>
                  </a:lnTo>
                  <a:lnTo>
                    <a:pt x="0" y="23"/>
                  </a:lnTo>
                  <a:lnTo>
                    <a:pt x="21" y="28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3" y="5"/>
                  </a:lnTo>
                  <a:lnTo>
                    <a:pt x="17" y="0"/>
                  </a:lnTo>
                  <a:lnTo>
                    <a:pt x="9" y="2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8" name="Freeform 1486"/>
            <p:cNvSpPr>
              <a:spLocks/>
            </p:cNvSpPr>
            <p:nvPr/>
          </p:nvSpPr>
          <p:spPr bwMode="auto">
            <a:xfrm>
              <a:off x="4286" y="2916"/>
              <a:ext cx="25" cy="33"/>
            </a:xfrm>
            <a:custGeom>
              <a:avLst/>
              <a:gdLst>
                <a:gd name="T0" fmla="*/ 4 w 25"/>
                <a:gd name="T1" fmla="*/ 6 h 33"/>
                <a:gd name="T2" fmla="*/ 4 w 25"/>
                <a:gd name="T3" fmla="*/ 8 h 33"/>
                <a:gd name="T4" fmla="*/ 0 w 25"/>
                <a:gd name="T5" fmla="*/ 29 h 33"/>
                <a:gd name="T6" fmla="*/ 21 w 25"/>
                <a:gd name="T7" fmla="*/ 33 h 33"/>
                <a:gd name="T8" fmla="*/ 25 w 25"/>
                <a:gd name="T9" fmla="*/ 12 h 33"/>
                <a:gd name="T10" fmla="*/ 25 w 25"/>
                <a:gd name="T11" fmla="*/ 14 h 33"/>
                <a:gd name="T12" fmla="*/ 25 w 25"/>
                <a:gd name="T13" fmla="*/ 12 h 33"/>
                <a:gd name="T14" fmla="*/ 23 w 25"/>
                <a:gd name="T15" fmla="*/ 4 h 33"/>
                <a:gd name="T16" fmla="*/ 16 w 25"/>
                <a:gd name="T17" fmla="*/ 0 h 33"/>
                <a:gd name="T18" fmla="*/ 8 w 25"/>
                <a:gd name="T19" fmla="*/ 2 h 33"/>
                <a:gd name="T20" fmla="*/ 4 w 25"/>
                <a:gd name="T21" fmla="*/ 8 h 33"/>
                <a:gd name="T22" fmla="*/ 4 w 25"/>
                <a:gd name="T23" fmla="*/ 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33">
                  <a:moveTo>
                    <a:pt x="4" y="6"/>
                  </a:moveTo>
                  <a:lnTo>
                    <a:pt x="4" y="8"/>
                  </a:lnTo>
                  <a:lnTo>
                    <a:pt x="0" y="29"/>
                  </a:lnTo>
                  <a:lnTo>
                    <a:pt x="21" y="33"/>
                  </a:lnTo>
                  <a:lnTo>
                    <a:pt x="25" y="12"/>
                  </a:lnTo>
                  <a:lnTo>
                    <a:pt x="25" y="14"/>
                  </a:lnTo>
                  <a:lnTo>
                    <a:pt x="25" y="12"/>
                  </a:lnTo>
                  <a:lnTo>
                    <a:pt x="23" y="4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8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39" name="Freeform 1487"/>
            <p:cNvSpPr>
              <a:spLocks/>
            </p:cNvSpPr>
            <p:nvPr/>
          </p:nvSpPr>
          <p:spPr bwMode="auto">
            <a:xfrm>
              <a:off x="4290" y="2907"/>
              <a:ext cx="25" cy="23"/>
            </a:xfrm>
            <a:custGeom>
              <a:avLst/>
              <a:gdLst>
                <a:gd name="T0" fmla="*/ 8 w 25"/>
                <a:gd name="T1" fmla="*/ 2 h 23"/>
                <a:gd name="T2" fmla="*/ 4 w 25"/>
                <a:gd name="T3" fmla="*/ 6 h 23"/>
                <a:gd name="T4" fmla="*/ 0 w 25"/>
                <a:gd name="T5" fmla="*/ 15 h 23"/>
                <a:gd name="T6" fmla="*/ 21 w 25"/>
                <a:gd name="T7" fmla="*/ 23 h 23"/>
                <a:gd name="T8" fmla="*/ 25 w 25"/>
                <a:gd name="T9" fmla="*/ 15 h 23"/>
                <a:gd name="T10" fmla="*/ 21 w 25"/>
                <a:gd name="T11" fmla="*/ 19 h 23"/>
                <a:gd name="T12" fmla="*/ 25 w 25"/>
                <a:gd name="T13" fmla="*/ 15 h 23"/>
                <a:gd name="T14" fmla="*/ 25 w 25"/>
                <a:gd name="T15" fmla="*/ 6 h 23"/>
                <a:gd name="T16" fmla="*/ 19 w 25"/>
                <a:gd name="T17" fmla="*/ 0 h 23"/>
                <a:gd name="T18" fmla="*/ 10 w 25"/>
                <a:gd name="T19" fmla="*/ 0 h 23"/>
                <a:gd name="T20" fmla="*/ 4 w 25"/>
                <a:gd name="T21" fmla="*/ 6 h 23"/>
                <a:gd name="T22" fmla="*/ 8 w 25"/>
                <a:gd name="T2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8" y="2"/>
                  </a:moveTo>
                  <a:lnTo>
                    <a:pt x="4" y="6"/>
                  </a:lnTo>
                  <a:lnTo>
                    <a:pt x="0" y="15"/>
                  </a:lnTo>
                  <a:lnTo>
                    <a:pt x="21" y="23"/>
                  </a:lnTo>
                  <a:lnTo>
                    <a:pt x="25" y="15"/>
                  </a:lnTo>
                  <a:lnTo>
                    <a:pt x="21" y="19"/>
                  </a:lnTo>
                  <a:lnTo>
                    <a:pt x="25" y="15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4" y="6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0" name="Freeform 1488"/>
            <p:cNvSpPr>
              <a:spLocks/>
            </p:cNvSpPr>
            <p:nvPr/>
          </p:nvSpPr>
          <p:spPr bwMode="auto">
            <a:xfrm>
              <a:off x="4298" y="2899"/>
              <a:ext cx="32" cy="27"/>
            </a:xfrm>
            <a:custGeom>
              <a:avLst/>
              <a:gdLst>
                <a:gd name="T0" fmla="*/ 6 w 32"/>
                <a:gd name="T1" fmla="*/ 10 h 27"/>
                <a:gd name="T2" fmla="*/ 13 w 32"/>
                <a:gd name="T3" fmla="*/ 2 h 27"/>
                <a:gd name="T4" fmla="*/ 0 w 32"/>
                <a:gd name="T5" fmla="*/ 10 h 27"/>
                <a:gd name="T6" fmla="*/ 13 w 32"/>
                <a:gd name="T7" fmla="*/ 27 h 27"/>
                <a:gd name="T8" fmla="*/ 25 w 32"/>
                <a:gd name="T9" fmla="*/ 19 h 27"/>
                <a:gd name="T10" fmla="*/ 32 w 32"/>
                <a:gd name="T11" fmla="*/ 10 h 27"/>
                <a:gd name="T12" fmla="*/ 25 w 32"/>
                <a:gd name="T13" fmla="*/ 19 h 27"/>
                <a:gd name="T14" fmla="*/ 29 w 32"/>
                <a:gd name="T15" fmla="*/ 10 h 27"/>
                <a:gd name="T16" fmla="*/ 27 w 32"/>
                <a:gd name="T17" fmla="*/ 4 h 27"/>
                <a:gd name="T18" fmla="*/ 21 w 32"/>
                <a:gd name="T19" fmla="*/ 0 h 27"/>
                <a:gd name="T20" fmla="*/ 13 w 32"/>
                <a:gd name="T21" fmla="*/ 2 h 27"/>
                <a:gd name="T22" fmla="*/ 6 w 32"/>
                <a:gd name="T23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27">
                  <a:moveTo>
                    <a:pt x="6" y="10"/>
                  </a:moveTo>
                  <a:lnTo>
                    <a:pt x="13" y="2"/>
                  </a:lnTo>
                  <a:lnTo>
                    <a:pt x="0" y="10"/>
                  </a:lnTo>
                  <a:lnTo>
                    <a:pt x="13" y="27"/>
                  </a:lnTo>
                  <a:lnTo>
                    <a:pt x="25" y="19"/>
                  </a:lnTo>
                  <a:lnTo>
                    <a:pt x="32" y="10"/>
                  </a:lnTo>
                  <a:lnTo>
                    <a:pt x="25" y="19"/>
                  </a:lnTo>
                  <a:lnTo>
                    <a:pt x="29" y="10"/>
                  </a:lnTo>
                  <a:lnTo>
                    <a:pt x="27" y="4"/>
                  </a:lnTo>
                  <a:lnTo>
                    <a:pt x="21" y="0"/>
                  </a:lnTo>
                  <a:lnTo>
                    <a:pt x="13" y="2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1" name="Freeform 1489"/>
            <p:cNvSpPr>
              <a:spLocks/>
            </p:cNvSpPr>
            <p:nvPr/>
          </p:nvSpPr>
          <p:spPr bwMode="auto">
            <a:xfrm>
              <a:off x="4304" y="2880"/>
              <a:ext cx="26" cy="29"/>
            </a:xfrm>
            <a:custGeom>
              <a:avLst/>
              <a:gdLst>
                <a:gd name="T0" fmla="*/ 17 w 26"/>
                <a:gd name="T1" fmla="*/ 2 h 29"/>
                <a:gd name="T2" fmla="*/ 0 w 26"/>
                <a:gd name="T3" fmla="*/ 13 h 29"/>
                <a:gd name="T4" fmla="*/ 0 w 26"/>
                <a:gd name="T5" fmla="*/ 29 h 29"/>
                <a:gd name="T6" fmla="*/ 26 w 26"/>
                <a:gd name="T7" fmla="*/ 29 h 29"/>
                <a:gd name="T8" fmla="*/ 26 w 26"/>
                <a:gd name="T9" fmla="*/ 13 h 29"/>
                <a:gd name="T10" fmla="*/ 9 w 26"/>
                <a:gd name="T11" fmla="*/ 23 h 29"/>
                <a:gd name="T12" fmla="*/ 26 w 26"/>
                <a:gd name="T13" fmla="*/ 13 h 29"/>
                <a:gd name="T14" fmla="*/ 21 w 26"/>
                <a:gd name="T15" fmla="*/ 2 h 29"/>
                <a:gd name="T16" fmla="*/ 13 w 26"/>
                <a:gd name="T17" fmla="*/ 0 h 29"/>
                <a:gd name="T18" fmla="*/ 5 w 26"/>
                <a:gd name="T19" fmla="*/ 2 h 29"/>
                <a:gd name="T20" fmla="*/ 0 w 26"/>
                <a:gd name="T21" fmla="*/ 13 h 29"/>
                <a:gd name="T22" fmla="*/ 17 w 26"/>
                <a:gd name="T23" fmla="*/ 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29">
                  <a:moveTo>
                    <a:pt x="17" y="2"/>
                  </a:moveTo>
                  <a:lnTo>
                    <a:pt x="0" y="13"/>
                  </a:lnTo>
                  <a:lnTo>
                    <a:pt x="0" y="29"/>
                  </a:lnTo>
                  <a:lnTo>
                    <a:pt x="26" y="29"/>
                  </a:lnTo>
                  <a:lnTo>
                    <a:pt x="26" y="13"/>
                  </a:lnTo>
                  <a:lnTo>
                    <a:pt x="9" y="23"/>
                  </a:lnTo>
                  <a:lnTo>
                    <a:pt x="26" y="13"/>
                  </a:lnTo>
                  <a:lnTo>
                    <a:pt x="21" y="2"/>
                  </a:lnTo>
                  <a:lnTo>
                    <a:pt x="13" y="0"/>
                  </a:lnTo>
                  <a:lnTo>
                    <a:pt x="5" y="2"/>
                  </a:lnTo>
                  <a:lnTo>
                    <a:pt x="0" y="13"/>
                  </a:lnTo>
                  <a:lnTo>
                    <a:pt x="17" y="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2" name="Freeform 1490"/>
            <p:cNvSpPr>
              <a:spLocks/>
            </p:cNvSpPr>
            <p:nvPr/>
          </p:nvSpPr>
          <p:spPr bwMode="auto">
            <a:xfrm>
              <a:off x="4313" y="2882"/>
              <a:ext cx="25" cy="25"/>
            </a:xfrm>
            <a:custGeom>
              <a:avLst/>
              <a:gdLst>
                <a:gd name="T0" fmla="*/ 0 w 25"/>
                <a:gd name="T1" fmla="*/ 15 h 25"/>
                <a:gd name="T2" fmla="*/ 17 w 25"/>
                <a:gd name="T3" fmla="*/ 4 h 25"/>
                <a:gd name="T4" fmla="*/ 8 w 25"/>
                <a:gd name="T5" fmla="*/ 0 h 25"/>
                <a:gd name="T6" fmla="*/ 0 w 25"/>
                <a:gd name="T7" fmla="*/ 21 h 25"/>
                <a:gd name="T8" fmla="*/ 8 w 25"/>
                <a:gd name="T9" fmla="*/ 25 h 25"/>
                <a:gd name="T10" fmla="*/ 25 w 25"/>
                <a:gd name="T11" fmla="*/ 15 h 25"/>
                <a:gd name="T12" fmla="*/ 8 w 25"/>
                <a:gd name="T13" fmla="*/ 25 h 25"/>
                <a:gd name="T14" fmla="*/ 17 w 25"/>
                <a:gd name="T15" fmla="*/ 25 h 25"/>
                <a:gd name="T16" fmla="*/ 23 w 25"/>
                <a:gd name="T17" fmla="*/ 17 h 25"/>
                <a:gd name="T18" fmla="*/ 23 w 25"/>
                <a:gd name="T19" fmla="*/ 11 h 25"/>
                <a:gd name="T20" fmla="*/ 17 w 25"/>
                <a:gd name="T21" fmla="*/ 4 h 25"/>
                <a:gd name="T22" fmla="*/ 0 w 25"/>
                <a:gd name="T23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0" y="15"/>
                  </a:moveTo>
                  <a:lnTo>
                    <a:pt x="17" y="4"/>
                  </a:lnTo>
                  <a:lnTo>
                    <a:pt x="8" y="0"/>
                  </a:lnTo>
                  <a:lnTo>
                    <a:pt x="0" y="21"/>
                  </a:lnTo>
                  <a:lnTo>
                    <a:pt x="8" y="25"/>
                  </a:lnTo>
                  <a:lnTo>
                    <a:pt x="25" y="15"/>
                  </a:lnTo>
                  <a:lnTo>
                    <a:pt x="8" y="25"/>
                  </a:lnTo>
                  <a:lnTo>
                    <a:pt x="17" y="25"/>
                  </a:lnTo>
                  <a:lnTo>
                    <a:pt x="23" y="17"/>
                  </a:lnTo>
                  <a:lnTo>
                    <a:pt x="23" y="11"/>
                  </a:lnTo>
                  <a:lnTo>
                    <a:pt x="17" y="4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3" name="Freeform 1491"/>
            <p:cNvSpPr>
              <a:spLocks/>
            </p:cNvSpPr>
            <p:nvPr/>
          </p:nvSpPr>
          <p:spPr bwMode="auto">
            <a:xfrm>
              <a:off x="4313" y="2872"/>
              <a:ext cx="25" cy="25"/>
            </a:xfrm>
            <a:custGeom>
              <a:avLst/>
              <a:gdLst>
                <a:gd name="T0" fmla="*/ 2 w 25"/>
                <a:gd name="T1" fmla="*/ 12 h 25"/>
                <a:gd name="T2" fmla="*/ 0 w 25"/>
                <a:gd name="T3" fmla="*/ 12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12 h 25"/>
                <a:gd name="T10" fmla="*/ 23 w 25"/>
                <a:gd name="T11" fmla="*/ 12 h 25"/>
                <a:gd name="T12" fmla="*/ 25 w 25"/>
                <a:gd name="T13" fmla="*/ 12 h 25"/>
                <a:gd name="T14" fmla="*/ 21 w 25"/>
                <a:gd name="T15" fmla="*/ 2 h 25"/>
                <a:gd name="T16" fmla="*/ 12 w 25"/>
                <a:gd name="T17" fmla="*/ 0 h 25"/>
                <a:gd name="T18" fmla="*/ 4 w 25"/>
                <a:gd name="T19" fmla="*/ 2 h 25"/>
                <a:gd name="T20" fmla="*/ 0 w 25"/>
                <a:gd name="T21" fmla="*/ 12 h 25"/>
                <a:gd name="T22" fmla="*/ 2 w 25"/>
                <a:gd name="T23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2" y="12"/>
                  </a:moveTo>
                  <a:lnTo>
                    <a:pt x="0" y="12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12"/>
                  </a:lnTo>
                  <a:lnTo>
                    <a:pt x="23" y="12"/>
                  </a:lnTo>
                  <a:lnTo>
                    <a:pt x="25" y="12"/>
                  </a:lnTo>
                  <a:lnTo>
                    <a:pt x="21" y="2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4" name="Freeform 1492"/>
            <p:cNvSpPr>
              <a:spLocks/>
            </p:cNvSpPr>
            <p:nvPr/>
          </p:nvSpPr>
          <p:spPr bwMode="auto">
            <a:xfrm>
              <a:off x="4315" y="2849"/>
              <a:ext cx="25" cy="35"/>
            </a:xfrm>
            <a:custGeom>
              <a:avLst/>
              <a:gdLst>
                <a:gd name="T0" fmla="*/ 10 w 25"/>
                <a:gd name="T1" fmla="*/ 0 h 35"/>
                <a:gd name="T2" fmla="*/ 4 w 25"/>
                <a:gd name="T3" fmla="*/ 10 h 35"/>
                <a:gd name="T4" fmla="*/ 0 w 25"/>
                <a:gd name="T5" fmla="*/ 35 h 35"/>
                <a:gd name="T6" fmla="*/ 21 w 25"/>
                <a:gd name="T7" fmla="*/ 35 h 35"/>
                <a:gd name="T8" fmla="*/ 25 w 25"/>
                <a:gd name="T9" fmla="*/ 10 h 35"/>
                <a:gd name="T10" fmla="*/ 19 w 25"/>
                <a:gd name="T11" fmla="*/ 21 h 35"/>
                <a:gd name="T12" fmla="*/ 25 w 25"/>
                <a:gd name="T13" fmla="*/ 10 h 35"/>
                <a:gd name="T14" fmla="*/ 21 w 25"/>
                <a:gd name="T15" fmla="*/ 4 h 35"/>
                <a:gd name="T16" fmla="*/ 15 w 25"/>
                <a:gd name="T17" fmla="*/ 0 h 35"/>
                <a:gd name="T18" fmla="*/ 8 w 25"/>
                <a:gd name="T19" fmla="*/ 4 h 35"/>
                <a:gd name="T20" fmla="*/ 4 w 25"/>
                <a:gd name="T21" fmla="*/ 10 h 35"/>
                <a:gd name="T22" fmla="*/ 10 w 25"/>
                <a:gd name="T2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35">
                  <a:moveTo>
                    <a:pt x="10" y="0"/>
                  </a:moveTo>
                  <a:lnTo>
                    <a:pt x="4" y="10"/>
                  </a:lnTo>
                  <a:lnTo>
                    <a:pt x="0" y="35"/>
                  </a:lnTo>
                  <a:lnTo>
                    <a:pt x="21" y="35"/>
                  </a:lnTo>
                  <a:lnTo>
                    <a:pt x="25" y="10"/>
                  </a:lnTo>
                  <a:lnTo>
                    <a:pt x="19" y="21"/>
                  </a:lnTo>
                  <a:lnTo>
                    <a:pt x="25" y="10"/>
                  </a:lnTo>
                  <a:lnTo>
                    <a:pt x="21" y="4"/>
                  </a:lnTo>
                  <a:lnTo>
                    <a:pt x="15" y="0"/>
                  </a:lnTo>
                  <a:lnTo>
                    <a:pt x="8" y="4"/>
                  </a:lnTo>
                  <a:lnTo>
                    <a:pt x="4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5" name="Freeform 1493"/>
            <p:cNvSpPr>
              <a:spLocks/>
            </p:cNvSpPr>
            <p:nvPr/>
          </p:nvSpPr>
          <p:spPr bwMode="auto">
            <a:xfrm>
              <a:off x="4325" y="2845"/>
              <a:ext cx="25" cy="25"/>
            </a:xfrm>
            <a:custGeom>
              <a:avLst/>
              <a:gdLst>
                <a:gd name="T0" fmla="*/ 5 w 25"/>
                <a:gd name="T1" fmla="*/ 8 h 25"/>
                <a:gd name="T2" fmla="*/ 11 w 25"/>
                <a:gd name="T3" fmla="*/ 0 h 25"/>
                <a:gd name="T4" fmla="*/ 0 w 25"/>
                <a:gd name="T5" fmla="*/ 4 h 25"/>
                <a:gd name="T6" fmla="*/ 9 w 25"/>
                <a:gd name="T7" fmla="*/ 25 h 25"/>
                <a:gd name="T8" fmla="*/ 19 w 25"/>
                <a:gd name="T9" fmla="*/ 20 h 25"/>
                <a:gd name="T10" fmla="*/ 25 w 25"/>
                <a:gd name="T11" fmla="*/ 12 h 25"/>
                <a:gd name="T12" fmla="*/ 19 w 25"/>
                <a:gd name="T13" fmla="*/ 20 h 25"/>
                <a:gd name="T14" fmla="*/ 25 w 25"/>
                <a:gd name="T15" fmla="*/ 14 h 25"/>
                <a:gd name="T16" fmla="*/ 25 w 25"/>
                <a:gd name="T17" fmla="*/ 6 h 25"/>
                <a:gd name="T18" fmla="*/ 19 w 25"/>
                <a:gd name="T19" fmla="*/ 0 h 25"/>
                <a:gd name="T20" fmla="*/ 11 w 25"/>
                <a:gd name="T21" fmla="*/ 0 h 25"/>
                <a:gd name="T22" fmla="*/ 5 w 25"/>
                <a:gd name="T23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5" y="8"/>
                  </a:moveTo>
                  <a:lnTo>
                    <a:pt x="11" y="0"/>
                  </a:lnTo>
                  <a:lnTo>
                    <a:pt x="0" y="4"/>
                  </a:lnTo>
                  <a:lnTo>
                    <a:pt x="9" y="25"/>
                  </a:lnTo>
                  <a:lnTo>
                    <a:pt x="19" y="20"/>
                  </a:lnTo>
                  <a:lnTo>
                    <a:pt x="25" y="12"/>
                  </a:lnTo>
                  <a:lnTo>
                    <a:pt x="19" y="20"/>
                  </a:lnTo>
                  <a:lnTo>
                    <a:pt x="25" y="14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6" name="Freeform 1494"/>
            <p:cNvSpPr>
              <a:spLocks/>
            </p:cNvSpPr>
            <p:nvPr/>
          </p:nvSpPr>
          <p:spPr bwMode="auto">
            <a:xfrm>
              <a:off x="4330" y="2828"/>
              <a:ext cx="25" cy="29"/>
            </a:xfrm>
            <a:custGeom>
              <a:avLst/>
              <a:gdLst>
                <a:gd name="T0" fmla="*/ 10 w 25"/>
                <a:gd name="T1" fmla="*/ 0 h 29"/>
                <a:gd name="T2" fmla="*/ 4 w 25"/>
                <a:gd name="T3" fmla="*/ 8 h 29"/>
                <a:gd name="T4" fmla="*/ 0 w 25"/>
                <a:gd name="T5" fmla="*/ 25 h 29"/>
                <a:gd name="T6" fmla="*/ 20 w 25"/>
                <a:gd name="T7" fmla="*/ 29 h 29"/>
                <a:gd name="T8" fmla="*/ 25 w 25"/>
                <a:gd name="T9" fmla="*/ 12 h 29"/>
                <a:gd name="T10" fmla="*/ 18 w 25"/>
                <a:gd name="T11" fmla="*/ 21 h 29"/>
                <a:gd name="T12" fmla="*/ 25 w 25"/>
                <a:gd name="T13" fmla="*/ 12 h 29"/>
                <a:gd name="T14" fmla="*/ 23 w 25"/>
                <a:gd name="T15" fmla="*/ 4 h 29"/>
                <a:gd name="T16" fmla="*/ 16 w 25"/>
                <a:gd name="T17" fmla="*/ 0 h 29"/>
                <a:gd name="T18" fmla="*/ 8 w 25"/>
                <a:gd name="T19" fmla="*/ 2 h 29"/>
                <a:gd name="T20" fmla="*/ 4 w 25"/>
                <a:gd name="T21" fmla="*/ 8 h 29"/>
                <a:gd name="T22" fmla="*/ 10 w 25"/>
                <a:gd name="T2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9">
                  <a:moveTo>
                    <a:pt x="10" y="0"/>
                  </a:moveTo>
                  <a:lnTo>
                    <a:pt x="4" y="8"/>
                  </a:lnTo>
                  <a:lnTo>
                    <a:pt x="0" y="25"/>
                  </a:lnTo>
                  <a:lnTo>
                    <a:pt x="20" y="29"/>
                  </a:lnTo>
                  <a:lnTo>
                    <a:pt x="25" y="12"/>
                  </a:lnTo>
                  <a:lnTo>
                    <a:pt x="18" y="21"/>
                  </a:lnTo>
                  <a:lnTo>
                    <a:pt x="25" y="12"/>
                  </a:lnTo>
                  <a:lnTo>
                    <a:pt x="23" y="4"/>
                  </a:lnTo>
                  <a:lnTo>
                    <a:pt x="16" y="0"/>
                  </a:lnTo>
                  <a:lnTo>
                    <a:pt x="8" y="2"/>
                  </a:lnTo>
                  <a:lnTo>
                    <a:pt x="4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7" name="Freeform 1495"/>
            <p:cNvSpPr>
              <a:spLocks/>
            </p:cNvSpPr>
            <p:nvPr/>
          </p:nvSpPr>
          <p:spPr bwMode="auto">
            <a:xfrm>
              <a:off x="4340" y="2824"/>
              <a:ext cx="23" cy="25"/>
            </a:xfrm>
            <a:custGeom>
              <a:avLst/>
              <a:gdLst>
                <a:gd name="T0" fmla="*/ 2 w 23"/>
                <a:gd name="T1" fmla="*/ 8 h 25"/>
                <a:gd name="T2" fmla="*/ 8 w 23"/>
                <a:gd name="T3" fmla="*/ 0 h 25"/>
                <a:gd name="T4" fmla="*/ 0 w 23"/>
                <a:gd name="T5" fmla="*/ 4 h 25"/>
                <a:gd name="T6" fmla="*/ 8 w 23"/>
                <a:gd name="T7" fmla="*/ 25 h 25"/>
                <a:gd name="T8" fmla="*/ 17 w 23"/>
                <a:gd name="T9" fmla="*/ 21 h 25"/>
                <a:gd name="T10" fmla="*/ 23 w 23"/>
                <a:gd name="T11" fmla="*/ 12 h 25"/>
                <a:gd name="T12" fmla="*/ 17 w 23"/>
                <a:gd name="T13" fmla="*/ 21 h 25"/>
                <a:gd name="T14" fmla="*/ 23 w 23"/>
                <a:gd name="T15" fmla="*/ 14 h 25"/>
                <a:gd name="T16" fmla="*/ 23 w 23"/>
                <a:gd name="T17" fmla="*/ 6 h 25"/>
                <a:gd name="T18" fmla="*/ 17 w 23"/>
                <a:gd name="T19" fmla="*/ 0 h 25"/>
                <a:gd name="T20" fmla="*/ 8 w 23"/>
                <a:gd name="T21" fmla="*/ 0 h 25"/>
                <a:gd name="T22" fmla="*/ 2 w 23"/>
                <a:gd name="T23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5">
                  <a:moveTo>
                    <a:pt x="2" y="8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8" y="25"/>
                  </a:lnTo>
                  <a:lnTo>
                    <a:pt x="17" y="21"/>
                  </a:lnTo>
                  <a:lnTo>
                    <a:pt x="23" y="12"/>
                  </a:lnTo>
                  <a:lnTo>
                    <a:pt x="17" y="21"/>
                  </a:lnTo>
                  <a:lnTo>
                    <a:pt x="23" y="14"/>
                  </a:lnTo>
                  <a:lnTo>
                    <a:pt x="23" y="6"/>
                  </a:lnTo>
                  <a:lnTo>
                    <a:pt x="17" y="0"/>
                  </a:lnTo>
                  <a:lnTo>
                    <a:pt x="8" y="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8" name="Freeform 1496"/>
            <p:cNvSpPr>
              <a:spLocks/>
            </p:cNvSpPr>
            <p:nvPr/>
          </p:nvSpPr>
          <p:spPr bwMode="auto">
            <a:xfrm>
              <a:off x="4342" y="2807"/>
              <a:ext cx="25" cy="29"/>
            </a:xfrm>
            <a:custGeom>
              <a:avLst/>
              <a:gdLst>
                <a:gd name="T0" fmla="*/ 6 w 25"/>
                <a:gd name="T1" fmla="*/ 4 h 29"/>
                <a:gd name="T2" fmla="*/ 4 w 25"/>
                <a:gd name="T3" fmla="*/ 8 h 29"/>
                <a:gd name="T4" fmla="*/ 0 w 25"/>
                <a:gd name="T5" fmla="*/ 25 h 29"/>
                <a:gd name="T6" fmla="*/ 21 w 25"/>
                <a:gd name="T7" fmla="*/ 29 h 29"/>
                <a:gd name="T8" fmla="*/ 25 w 25"/>
                <a:gd name="T9" fmla="*/ 13 h 29"/>
                <a:gd name="T10" fmla="*/ 23 w 25"/>
                <a:gd name="T11" fmla="*/ 17 h 29"/>
                <a:gd name="T12" fmla="*/ 25 w 25"/>
                <a:gd name="T13" fmla="*/ 13 h 29"/>
                <a:gd name="T14" fmla="*/ 23 w 25"/>
                <a:gd name="T15" fmla="*/ 4 h 29"/>
                <a:gd name="T16" fmla="*/ 17 w 25"/>
                <a:gd name="T17" fmla="*/ 0 h 29"/>
                <a:gd name="T18" fmla="*/ 8 w 25"/>
                <a:gd name="T19" fmla="*/ 2 h 29"/>
                <a:gd name="T20" fmla="*/ 4 w 25"/>
                <a:gd name="T21" fmla="*/ 8 h 29"/>
                <a:gd name="T22" fmla="*/ 6 w 25"/>
                <a:gd name="T23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9">
                  <a:moveTo>
                    <a:pt x="6" y="4"/>
                  </a:moveTo>
                  <a:lnTo>
                    <a:pt x="4" y="8"/>
                  </a:lnTo>
                  <a:lnTo>
                    <a:pt x="0" y="25"/>
                  </a:lnTo>
                  <a:lnTo>
                    <a:pt x="21" y="29"/>
                  </a:lnTo>
                  <a:lnTo>
                    <a:pt x="25" y="13"/>
                  </a:lnTo>
                  <a:lnTo>
                    <a:pt x="23" y="17"/>
                  </a:lnTo>
                  <a:lnTo>
                    <a:pt x="25" y="13"/>
                  </a:lnTo>
                  <a:lnTo>
                    <a:pt x="23" y="4"/>
                  </a:lnTo>
                  <a:lnTo>
                    <a:pt x="17" y="0"/>
                  </a:lnTo>
                  <a:lnTo>
                    <a:pt x="8" y="2"/>
                  </a:lnTo>
                  <a:lnTo>
                    <a:pt x="4" y="8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49" name="Freeform 1497"/>
            <p:cNvSpPr>
              <a:spLocks/>
            </p:cNvSpPr>
            <p:nvPr/>
          </p:nvSpPr>
          <p:spPr bwMode="auto">
            <a:xfrm>
              <a:off x="4348" y="2792"/>
              <a:ext cx="32" cy="32"/>
            </a:xfrm>
            <a:custGeom>
              <a:avLst/>
              <a:gdLst>
                <a:gd name="T0" fmla="*/ 17 w 32"/>
                <a:gd name="T1" fmla="*/ 0 h 32"/>
                <a:gd name="T2" fmla="*/ 13 w 32"/>
                <a:gd name="T3" fmla="*/ 5 h 32"/>
                <a:gd name="T4" fmla="*/ 0 w 32"/>
                <a:gd name="T5" fmla="*/ 19 h 32"/>
                <a:gd name="T6" fmla="*/ 17 w 32"/>
                <a:gd name="T7" fmla="*/ 32 h 32"/>
                <a:gd name="T8" fmla="*/ 30 w 32"/>
                <a:gd name="T9" fmla="*/ 17 h 32"/>
                <a:gd name="T10" fmla="*/ 25 w 32"/>
                <a:gd name="T11" fmla="*/ 21 h 32"/>
                <a:gd name="T12" fmla="*/ 30 w 32"/>
                <a:gd name="T13" fmla="*/ 17 h 32"/>
                <a:gd name="T14" fmla="*/ 32 w 32"/>
                <a:gd name="T15" fmla="*/ 9 h 32"/>
                <a:gd name="T16" fmla="*/ 28 w 32"/>
                <a:gd name="T17" fmla="*/ 2 h 32"/>
                <a:gd name="T18" fmla="*/ 21 w 32"/>
                <a:gd name="T19" fmla="*/ 0 h 32"/>
                <a:gd name="T20" fmla="*/ 13 w 32"/>
                <a:gd name="T21" fmla="*/ 5 h 32"/>
                <a:gd name="T22" fmla="*/ 17 w 32"/>
                <a:gd name="T2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32">
                  <a:moveTo>
                    <a:pt x="17" y="0"/>
                  </a:moveTo>
                  <a:lnTo>
                    <a:pt x="13" y="5"/>
                  </a:lnTo>
                  <a:lnTo>
                    <a:pt x="0" y="19"/>
                  </a:lnTo>
                  <a:lnTo>
                    <a:pt x="17" y="32"/>
                  </a:lnTo>
                  <a:lnTo>
                    <a:pt x="30" y="17"/>
                  </a:lnTo>
                  <a:lnTo>
                    <a:pt x="25" y="21"/>
                  </a:lnTo>
                  <a:lnTo>
                    <a:pt x="30" y="17"/>
                  </a:lnTo>
                  <a:lnTo>
                    <a:pt x="32" y="9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5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0" name="Freeform 1498"/>
            <p:cNvSpPr>
              <a:spLocks/>
            </p:cNvSpPr>
            <p:nvPr/>
          </p:nvSpPr>
          <p:spPr bwMode="auto">
            <a:xfrm>
              <a:off x="4365" y="2782"/>
              <a:ext cx="29" cy="31"/>
            </a:xfrm>
            <a:custGeom>
              <a:avLst/>
              <a:gdLst>
                <a:gd name="T0" fmla="*/ 19 w 29"/>
                <a:gd name="T1" fmla="*/ 0 h 31"/>
                <a:gd name="T2" fmla="*/ 15 w 29"/>
                <a:gd name="T3" fmla="*/ 2 h 31"/>
                <a:gd name="T4" fmla="*/ 0 w 29"/>
                <a:gd name="T5" fmla="*/ 10 h 31"/>
                <a:gd name="T6" fmla="*/ 8 w 29"/>
                <a:gd name="T7" fmla="*/ 31 h 31"/>
                <a:gd name="T8" fmla="*/ 23 w 29"/>
                <a:gd name="T9" fmla="*/ 23 h 31"/>
                <a:gd name="T10" fmla="*/ 19 w 29"/>
                <a:gd name="T11" fmla="*/ 25 h 31"/>
                <a:gd name="T12" fmla="*/ 23 w 29"/>
                <a:gd name="T13" fmla="*/ 23 h 31"/>
                <a:gd name="T14" fmla="*/ 29 w 29"/>
                <a:gd name="T15" fmla="*/ 17 h 31"/>
                <a:gd name="T16" fmla="*/ 29 w 29"/>
                <a:gd name="T17" fmla="*/ 8 h 31"/>
                <a:gd name="T18" fmla="*/ 23 w 29"/>
                <a:gd name="T19" fmla="*/ 2 h 31"/>
                <a:gd name="T20" fmla="*/ 15 w 29"/>
                <a:gd name="T21" fmla="*/ 2 h 31"/>
                <a:gd name="T22" fmla="*/ 19 w 29"/>
                <a:gd name="T2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31">
                  <a:moveTo>
                    <a:pt x="19" y="0"/>
                  </a:moveTo>
                  <a:lnTo>
                    <a:pt x="15" y="2"/>
                  </a:lnTo>
                  <a:lnTo>
                    <a:pt x="0" y="10"/>
                  </a:lnTo>
                  <a:lnTo>
                    <a:pt x="8" y="31"/>
                  </a:lnTo>
                  <a:lnTo>
                    <a:pt x="23" y="23"/>
                  </a:lnTo>
                  <a:lnTo>
                    <a:pt x="19" y="25"/>
                  </a:lnTo>
                  <a:lnTo>
                    <a:pt x="23" y="23"/>
                  </a:lnTo>
                  <a:lnTo>
                    <a:pt x="29" y="17"/>
                  </a:lnTo>
                  <a:lnTo>
                    <a:pt x="29" y="8"/>
                  </a:lnTo>
                  <a:lnTo>
                    <a:pt x="23" y="2"/>
                  </a:lnTo>
                  <a:lnTo>
                    <a:pt x="15" y="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1" name="Freeform 1499"/>
            <p:cNvSpPr>
              <a:spLocks/>
            </p:cNvSpPr>
            <p:nvPr/>
          </p:nvSpPr>
          <p:spPr bwMode="auto">
            <a:xfrm>
              <a:off x="4384" y="2782"/>
              <a:ext cx="25" cy="25"/>
            </a:xfrm>
            <a:custGeom>
              <a:avLst/>
              <a:gdLst>
                <a:gd name="T0" fmla="*/ 2 w 25"/>
                <a:gd name="T1" fmla="*/ 8 h 25"/>
                <a:gd name="T2" fmla="*/ 12 w 25"/>
                <a:gd name="T3" fmla="*/ 0 h 25"/>
                <a:gd name="T4" fmla="*/ 0 w 25"/>
                <a:gd name="T5" fmla="*/ 0 h 25"/>
                <a:gd name="T6" fmla="*/ 0 w 25"/>
                <a:gd name="T7" fmla="*/ 25 h 25"/>
                <a:gd name="T8" fmla="*/ 12 w 25"/>
                <a:gd name="T9" fmla="*/ 25 h 25"/>
                <a:gd name="T10" fmla="*/ 23 w 25"/>
                <a:gd name="T11" fmla="*/ 17 h 25"/>
                <a:gd name="T12" fmla="*/ 12 w 25"/>
                <a:gd name="T13" fmla="*/ 25 h 25"/>
                <a:gd name="T14" fmla="*/ 23 w 25"/>
                <a:gd name="T15" fmla="*/ 21 h 25"/>
                <a:gd name="T16" fmla="*/ 25 w 25"/>
                <a:gd name="T17" fmla="*/ 12 h 25"/>
                <a:gd name="T18" fmla="*/ 23 w 25"/>
                <a:gd name="T19" fmla="*/ 4 h 25"/>
                <a:gd name="T20" fmla="*/ 12 w 25"/>
                <a:gd name="T21" fmla="*/ 0 h 25"/>
                <a:gd name="T22" fmla="*/ 2 w 25"/>
                <a:gd name="T23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2" y="8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2" y="25"/>
                  </a:lnTo>
                  <a:lnTo>
                    <a:pt x="23" y="17"/>
                  </a:lnTo>
                  <a:lnTo>
                    <a:pt x="12" y="25"/>
                  </a:lnTo>
                  <a:lnTo>
                    <a:pt x="23" y="21"/>
                  </a:lnTo>
                  <a:lnTo>
                    <a:pt x="25" y="12"/>
                  </a:lnTo>
                  <a:lnTo>
                    <a:pt x="23" y="4"/>
                  </a:lnTo>
                  <a:lnTo>
                    <a:pt x="12" y="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2" name="Freeform 1500"/>
            <p:cNvSpPr>
              <a:spLocks/>
            </p:cNvSpPr>
            <p:nvPr/>
          </p:nvSpPr>
          <p:spPr bwMode="auto">
            <a:xfrm>
              <a:off x="4386" y="2776"/>
              <a:ext cx="25" cy="23"/>
            </a:xfrm>
            <a:custGeom>
              <a:avLst/>
              <a:gdLst>
                <a:gd name="T0" fmla="*/ 6 w 25"/>
                <a:gd name="T1" fmla="*/ 4 h 23"/>
                <a:gd name="T2" fmla="*/ 4 w 25"/>
                <a:gd name="T3" fmla="*/ 6 h 23"/>
                <a:gd name="T4" fmla="*/ 0 w 25"/>
                <a:gd name="T5" fmla="*/ 14 h 23"/>
                <a:gd name="T6" fmla="*/ 21 w 25"/>
                <a:gd name="T7" fmla="*/ 23 h 23"/>
                <a:gd name="T8" fmla="*/ 25 w 25"/>
                <a:gd name="T9" fmla="*/ 14 h 23"/>
                <a:gd name="T10" fmla="*/ 23 w 25"/>
                <a:gd name="T11" fmla="*/ 16 h 23"/>
                <a:gd name="T12" fmla="*/ 25 w 25"/>
                <a:gd name="T13" fmla="*/ 14 h 23"/>
                <a:gd name="T14" fmla="*/ 25 w 25"/>
                <a:gd name="T15" fmla="*/ 6 h 23"/>
                <a:gd name="T16" fmla="*/ 19 w 25"/>
                <a:gd name="T17" fmla="*/ 0 h 23"/>
                <a:gd name="T18" fmla="*/ 10 w 25"/>
                <a:gd name="T19" fmla="*/ 0 h 23"/>
                <a:gd name="T20" fmla="*/ 4 w 25"/>
                <a:gd name="T21" fmla="*/ 6 h 23"/>
                <a:gd name="T22" fmla="*/ 6 w 25"/>
                <a:gd name="T23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6" y="4"/>
                  </a:moveTo>
                  <a:lnTo>
                    <a:pt x="4" y="6"/>
                  </a:lnTo>
                  <a:lnTo>
                    <a:pt x="0" y="14"/>
                  </a:lnTo>
                  <a:lnTo>
                    <a:pt x="21" y="23"/>
                  </a:lnTo>
                  <a:lnTo>
                    <a:pt x="25" y="14"/>
                  </a:lnTo>
                  <a:lnTo>
                    <a:pt x="23" y="16"/>
                  </a:lnTo>
                  <a:lnTo>
                    <a:pt x="25" y="14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4" y="6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3" name="Freeform 1501"/>
            <p:cNvSpPr>
              <a:spLocks/>
            </p:cNvSpPr>
            <p:nvPr/>
          </p:nvSpPr>
          <p:spPr bwMode="auto">
            <a:xfrm>
              <a:off x="4392" y="2763"/>
              <a:ext cx="27" cy="29"/>
            </a:xfrm>
            <a:custGeom>
              <a:avLst/>
              <a:gdLst>
                <a:gd name="T0" fmla="*/ 13 w 27"/>
                <a:gd name="T1" fmla="*/ 0 h 29"/>
                <a:gd name="T2" fmla="*/ 9 w 27"/>
                <a:gd name="T3" fmla="*/ 4 h 29"/>
                <a:gd name="T4" fmla="*/ 0 w 27"/>
                <a:gd name="T5" fmla="*/ 17 h 29"/>
                <a:gd name="T6" fmla="*/ 17 w 27"/>
                <a:gd name="T7" fmla="*/ 29 h 29"/>
                <a:gd name="T8" fmla="*/ 25 w 27"/>
                <a:gd name="T9" fmla="*/ 17 h 29"/>
                <a:gd name="T10" fmla="*/ 21 w 27"/>
                <a:gd name="T11" fmla="*/ 21 h 29"/>
                <a:gd name="T12" fmla="*/ 25 w 27"/>
                <a:gd name="T13" fmla="*/ 17 h 29"/>
                <a:gd name="T14" fmla="*/ 27 w 27"/>
                <a:gd name="T15" fmla="*/ 9 h 29"/>
                <a:gd name="T16" fmla="*/ 23 w 27"/>
                <a:gd name="T17" fmla="*/ 2 h 29"/>
                <a:gd name="T18" fmla="*/ 17 w 27"/>
                <a:gd name="T19" fmla="*/ 0 h 29"/>
                <a:gd name="T20" fmla="*/ 9 w 27"/>
                <a:gd name="T21" fmla="*/ 4 h 29"/>
                <a:gd name="T22" fmla="*/ 13 w 27"/>
                <a:gd name="T2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29">
                  <a:moveTo>
                    <a:pt x="13" y="0"/>
                  </a:moveTo>
                  <a:lnTo>
                    <a:pt x="9" y="4"/>
                  </a:lnTo>
                  <a:lnTo>
                    <a:pt x="0" y="17"/>
                  </a:lnTo>
                  <a:lnTo>
                    <a:pt x="17" y="29"/>
                  </a:lnTo>
                  <a:lnTo>
                    <a:pt x="25" y="17"/>
                  </a:lnTo>
                  <a:lnTo>
                    <a:pt x="21" y="21"/>
                  </a:lnTo>
                  <a:lnTo>
                    <a:pt x="25" y="17"/>
                  </a:lnTo>
                  <a:lnTo>
                    <a:pt x="27" y="9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9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4" name="Freeform 1502"/>
            <p:cNvSpPr>
              <a:spLocks/>
            </p:cNvSpPr>
            <p:nvPr/>
          </p:nvSpPr>
          <p:spPr bwMode="auto">
            <a:xfrm>
              <a:off x="4405" y="2755"/>
              <a:ext cx="35" cy="29"/>
            </a:xfrm>
            <a:custGeom>
              <a:avLst/>
              <a:gdLst>
                <a:gd name="T0" fmla="*/ 10 w 35"/>
                <a:gd name="T1" fmla="*/ 10 h 29"/>
                <a:gd name="T2" fmla="*/ 19 w 35"/>
                <a:gd name="T3" fmla="*/ 0 h 29"/>
                <a:gd name="T4" fmla="*/ 0 w 35"/>
                <a:gd name="T5" fmla="*/ 8 h 29"/>
                <a:gd name="T6" fmla="*/ 8 w 35"/>
                <a:gd name="T7" fmla="*/ 29 h 29"/>
                <a:gd name="T8" fmla="*/ 27 w 35"/>
                <a:gd name="T9" fmla="*/ 21 h 29"/>
                <a:gd name="T10" fmla="*/ 35 w 35"/>
                <a:gd name="T11" fmla="*/ 10 h 29"/>
                <a:gd name="T12" fmla="*/ 27 w 35"/>
                <a:gd name="T13" fmla="*/ 21 h 29"/>
                <a:gd name="T14" fmla="*/ 33 w 35"/>
                <a:gd name="T15" fmla="*/ 14 h 29"/>
                <a:gd name="T16" fmla="*/ 33 w 35"/>
                <a:gd name="T17" fmla="*/ 6 h 29"/>
                <a:gd name="T18" fmla="*/ 27 w 35"/>
                <a:gd name="T19" fmla="*/ 0 h 29"/>
                <a:gd name="T20" fmla="*/ 19 w 35"/>
                <a:gd name="T21" fmla="*/ 0 h 29"/>
                <a:gd name="T22" fmla="*/ 10 w 35"/>
                <a:gd name="T2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" h="29">
                  <a:moveTo>
                    <a:pt x="10" y="10"/>
                  </a:moveTo>
                  <a:lnTo>
                    <a:pt x="19" y="0"/>
                  </a:lnTo>
                  <a:lnTo>
                    <a:pt x="0" y="8"/>
                  </a:lnTo>
                  <a:lnTo>
                    <a:pt x="8" y="29"/>
                  </a:lnTo>
                  <a:lnTo>
                    <a:pt x="27" y="21"/>
                  </a:lnTo>
                  <a:lnTo>
                    <a:pt x="35" y="10"/>
                  </a:lnTo>
                  <a:lnTo>
                    <a:pt x="27" y="21"/>
                  </a:lnTo>
                  <a:lnTo>
                    <a:pt x="33" y="14"/>
                  </a:lnTo>
                  <a:lnTo>
                    <a:pt x="33" y="6"/>
                  </a:lnTo>
                  <a:lnTo>
                    <a:pt x="27" y="0"/>
                  </a:lnTo>
                  <a:lnTo>
                    <a:pt x="19" y="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5" name="Freeform 1503"/>
            <p:cNvSpPr>
              <a:spLocks/>
            </p:cNvSpPr>
            <p:nvPr/>
          </p:nvSpPr>
          <p:spPr bwMode="auto">
            <a:xfrm>
              <a:off x="4415" y="2740"/>
              <a:ext cx="25" cy="25"/>
            </a:xfrm>
            <a:custGeom>
              <a:avLst/>
              <a:gdLst>
                <a:gd name="T0" fmla="*/ 2 w 25"/>
                <a:gd name="T1" fmla="*/ 9 h 25"/>
                <a:gd name="T2" fmla="*/ 0 w 25"/>
                <a:gd name="T3" fmla="*/ 13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13 h 25"/>
                <a:gd name="T10" fmla="*/ 23 w 25"/>
                <a:gd name="T11" fmla="*/ 17 h 25"/>
                <a:gd name="T12" fmla="*/ 25 w 25"/>
                <a:gd name="T13" fmla="*/ 13 h 25"/>
                <a:gd name="T14" fmla="*/ 21 w 25"/>
                <a:gd name="T15" fmla="*/ 2 h 25"/>
                <a:gd name="T16" fmla="*/ 13 w 25"/>
                <a:gd name="T17" fmla="*/ 0 h 25"/>
                <a:gd name="T18" fmla="*/ 4 w 25"/>
                <a:gd name="T19" fmla="*/ 2 h 25"/>
                <a:gd name="T20" fmla="*/ 0 w 25"/>
                <a:gd name="T21" fmla="*/ 13 h 25"/>
                <a:gd name="T22" fmla="*/ 2 w 25"/>
                <a:gd name="T23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2" y="9"/>
                  </a:moveTo>
                  <a:lnTo>
                    <a:pt x="0" y="13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13"/>
                  </a:lnTo>
                  <a:lnTo>
                    <a:pt x="23" y="17"/>
                  </a:lnTo>
                  <a:lnTo>
                    <a:pt x="25" y="13"/>
                  </a:lnTo>
                  <a:lnTo>
                    <a:pt x="21" y="2"/>
                  </a:lnTo>
                  <a:lnTo>
                    <a:pt x="13" y="0"/>
                  </a:lnTo>
                  <a:lnTo>
                    <a:pt x="4" y="2"/>
                  </a:lnTo>
                  <a:lnTo>
                    <a:pt x="0" y="13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6" name="Freeform 1504"/>
            <p:cNvSpPr>
              <a:spLocks/>
            </p:cNvSpPr>
            <p:nvPr/>
          </p:nvSpPr>
          <p:spPr bwMode="auto">
            <a:xfrm>
              <a:off x="4417" y="2734"/>
              <a:ext cx="25" cy="23"/>
            </a:xfrm>
            <a:custGeom>
              <a:avLst/>
              <a:gdLst>
                <a:gd name="T0" fmla="*/ 7 w 25"/>
                <a:gd name="T1" fmla="*/ 19 h 23"/>
                <a:gd name="T2" fmla="*/ 5 w 25"/>
                <a:gd name="T3" fmla="*/ 6 h 23"/>
                <a:gd name="T4" fmla="*/ 0 w 25"/>
                <a:gd name="T5" fmla="*/ 15 h 23"/>
                <a:gd name="T6" fmla="*/ 21 w 25"/>
                <a:gd name="T7" fmla="*/ 23 h 23"/>
                <a:gd name="T8" fmla="*/ 25 w 25"/>
                <a:gd name="T9" fmla="*/ 15 h 23"/>
                <a:gd name="T10" fmla="*/ 23 w 25"/>
                <a:gd name="T11" fmla="*/ 2 h 23"/>
                <a:gd name="T12" fmla="*/ 25 w 25"/>
                <a:gd name="T13" fmla="*/ 15 h 23"/>
                <a:gd name="T14" fmla="*/ 25 w 25"/>
                <a:gd name="T15" fmla="*/ 6 h 23"/>
                <a:gd name="T16" fmla="*/ 19 w 25"/>
                <a:gd name="T17" fmla="*/ 0 h 23"/>
                <a:gd name="T18" fmla="*/ 11 w 25"/>
                <a:gd name="T19" fmla="*/ 0 h 23"/>
                <a:gd name="T20" fmla="*/ 5 w 25"/>
                <a:gd name="T21" fmla="*/ 6 h 23"/>
                <a:gd name="T22" fmla="*/ 7 w 25"/>
                <a:gd name="T23" fmla="*/ 1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7" y="19"/>
                  </a:moveTo>
                  <a:lnTo>
                    <a:pt x="5" y="6"/>
                  </a:lnTo>
                  <a:lnTo>
                    <a:pt x="0" y="15"/>
                  </a:lnTo>
                  <a:lnTo>
                    <a:pt x="21" y="23"/>
                  </a:lnTo>
                  <a:lnTo>
                    <a:pt x="25" y="15"/>
                  </a:lnTo>
                  <a:lnTo>
                    <a:pt x="23" y="2"/>
                  </a:lnTo>
                  <a:lnTo>
                    <a:pt x="25" y="15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5" y="6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7" name="Freeform 1505"/>
            <p:cNvSpPr>
              <a:spLocks/>
            </p:cNvSpPr>
            <p:nvPr/>
          </p:nvSpPr>
          <p:spPr bwMode="auto">
            <a:xfrm>
              <a:off x="4415" y="2728"/>
              <a:ext cx="25" cy="25"/>
            </a:xfrm>
            <a:custGeom>
              <a:avLst/>
              <a:gdLst>
                <a:gd name="T0" fmla="*/ 2 w 25"/>
                <a:gd name="T1" fmla="*/ 10 h 25"/>
                <a:gd name="T2" fmla="*/ 4 w 25"/>
                <a:gd name="T3" fmla="*/ 21 h 25"/>
                <a:gd name="T4" fmla="*/ 9 w 25"/>
                <a:gd name="T5" fmla="*/ 25 h 25"/>
                <a:gd name="T6" fmla="*/ 25 w 25"/>
                <a:gd name="T7" fmla="*/ 8 h 25"/>
                <a:gd name="T8" fmla="*/ 21 w 25"/>
                <a:gd name="T9" fmla="*/ 4 h 25"/>
                <a:gd name="T10" fmla="*/ 23 w 25"/>
                <a:gd name="T11" fmla="*/ 14 h 25"/>
                <a:gd name="T12" fmla="*/ 21 w 25"/>
                <a:gd name="T13" fmla="*/ 4 h 25"/>
                <a:gd name="T14" fmla="*/ 13 w 25"/>
                <a:gd name="T15" fmla="*/ 0 h 25"/>
                <a:gd name="T16" fmla="*/ 4 w 25"/>
                <a:gd name="T17" fmla="*/ 4 h 25"/>
                <a:gd name="T18" fmla="*/ 0 w 25"/>
                <a:gd name="T19" fmla="*/ 12 h 25"/>
                <a:gd name="T20" fmla="*/ 4 w 25"/>
                <a:gd name="T21" fmla="*/ 21 h 25"/>
                <a:gd name="T22" fmla="*/ 2 w 25"/>
                <a:gd name="T23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2" y="10"/>
                  </a:moveTo>
                  <a:lnTo>
                    <a:pt x="4" y="21"/>
                  </a:lnTo>
                  <a:lnTo>
                    <a:pt x="9" y="25"/>
                  </a:lnTo>
                  <a:lnTo>
                    <a:pt x="25" y="8"/>
                  </a:lnTo>
                  <a:lnTo>
                    <a:pt x="21" y="4"/>
                  </a:lnTo>
                  <a:lnTo>
                    <a:pt x="23" y="14"/>
                  </a:lnTo>
                  <a:lnTo>
                    <a:pt x="21" y="4"/>
                  </a:lnTo>
                  <a:lnTo>
                    <a:pt x="13" y="0"/>
                  </a:lnTo>
                  <a:lnTo>
                    <a:pt x="4" y="4"/>
                  </a:lnTo>
                  <a:lnTo>
                    <a:pt x="0" y="12"/>
                  </a:lnTo>
                  <a:lnTo>
                    <a:pt x="4" y="21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8" name="Freeform 1506"/>
            <p:cNvSpPr>
              <a:spLocks/>
            </p:cNvSpPr>
            <p:nvPr/>
          </p:nvSpPr>
          <p:spPr bwMode="auto">
            <a:xfrm>
              <a:off x="4417" y="2717"/>
              <a:ext cx="25" cy="25"/>
            </a:xfrm>
            <a:custGeom>
              <a:avLst/>
              <a:gdLst>
                <a:gd name="T0" fmla="*/ 5 w 25"/>
                <a:gd name="T1" fmla="*/ 7 h 25"/>
                <a:gd name="T2" fmla="*/ 5 w 25"/>
                <a:gd name="T3" fmla="*/ 9 h 25"/>
                <a:gd name="T4" fmla="*/ 0 w 25"/>
                <a:gd name="T5" fmla="*/ 21 h 25"/>
                <a:gd name="T6" fmla="*/ 21 w 25"/>
                <a:gd name="T7" fmla="*/ 25 h 25"/>
                <a:gd name="T8" fmla="*/ 25 w 25"/>
                <a:gd name="T9" fmla="*/ 13 h 25"/>
                <a:gd name="T10" fmla="*/ 25 w 25"/>
                <a:gd name="T11" fmla="*/ 15 h 25"/>
                <a:gd name="T12" fmla="*/ 25 w 25"/>
                <a:gd name="T13" fmla="*/ 13 h 25"/>
                <a:gd name="T14" fmla="*/ 23 w 25"/>
                <a:gd name="T15" fmla="*/ 4 h 25"/>
                <a:gd name="T16" fmla="*/ 17 w 25"/>
                <a:gd name="T17" fmla="*/ 0 h 25"/>
                <a:gd name="T18" fmla="*/ 9 w 25"/>
                <a:gd name="T19" fmla="*/ 2 h 25"/>
                <a:gd name="T20" fmla="*/ 5 w 25"/>
                <a:gd name="T21" fmla="*/ 9 h 25"/>
                <a:gd name="T22" fmla="*/ 5 w 25"/>
                <a:gd name="T23" fmla="*/ 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5" y="7"/>
                  </a:moveTo>
                  <a:lnTo>
                    <a:pt x="5" y="9"/>
                  </a:lnTo>
                  <a:lnTo>
                    <a:pt x="0" y="21"/>
                  </a:lnTo>
                  <a:lnTo>
                    <a:pt x="21" y="25"/>
                  </a:lnTo>
                  <a:lnTo>
                    <a:pt x="25" y="13"/>
                  </a:lnTo>
                  <a:lnTo>
                    <a:pt x="25" y="15"/>
                  </a:lnTo>
                  <a:lnTo>
                    <a:pt x="25" y="13"/>
                  </a:lnTo>
                  <a:lnTo>
                    <a:pt x="23" y="4"/>
                  </a:lnTo>
                  <a:lnTo>
                    <a:pt x="17" y="0"/>
                  </a:lnTo>
                  <a:lnTo>
                    <a:pt x="9" y="2"/>
                  </a:lnTo>
                  <a:lnTo>
                    <a:pt x="5" y="9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59" name="Freeform 1507"/>
            <p:cNvSpPr>
              <a:spLocks/>
            </p:cNvSpPr>
            <p:nvPr/>
          </p:nvSpPr>
          <p:spPr bwMode="auto">
            <a:xfrm>
              <a:off x="4422" y="2709"/>
              <a:ext cx="25" cy="23"/>
            </a:xfrm>
            <a:custGeom>
              <a:avLst/>
              <a:gdLst>
                <a:gd name="T0" fmla="*/ 6 w 25"/>
                <a:gd name="T1" fmla="*/ 4 h 23"/>
                <a:gd name="T2" fmla="*/ 4 w 25"/>
                <a:gd name="T3" fmla="*/ 6 h 23"/>
                <a:gd name="T4" fmla="*/ 0 w 25"/>
                <a:gd name="T5" fmla="*/ 15 h 23"/>
                <a:gd name="T6" fmla="*/ 20 w 25"/>
                <a:gd name="T7" fmla="*/ 23 h 23"/>
                <a:gd name="T8" fmla="*/ 25 w 25"/>
                <a:gd name="T9" fmla="*/ 15 h 23"/>
                <a:gd name="T10" fmla="*/ 22 w 25"/>
                <a:gd name="T11" fmla="*/ 17 h 23"/>
                <a:gd name="T12" fmla="*/ 25 w 25"/>
                <a:gd name="T13" fmla="*/ 15 h 23"/>
                <a:gd name="T14" fmla="*/ 25 w 25"/>
                <a:gd name="T15" fmla="*/ 6 h 23"/>
                <a:gd name="T16" fmla="*/ 18 w 25"/>
                <a:gd name="T17" fmla="*/ 0 h 23"/>
                <a:gd name="T18" fmla="*/ 10 w 25"/>
                <a:gd name="T19" fmla="*/ 0 h 23"/>
                <a:gd name="T20" fmla="*/ 4 w 25"/>
                <a:gd name="T21" fmla="*/ 6 h 23"/>
                <a:gd name="T22" fmla="*/ 6 w 25"/>
                <a:gd name="T23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6" y="4"/>
                  </a:moveTo>
                  <a:lnTo>
                    <a:pt x="4" y="6"/>
                  </a:lnTo>
                  <a:lnTo>
                    <a:pt x="0" y="15"/>
                  </a:lnTo>
                  <a:lnTo>
                    <a:pt x="20" y="23"/>
                  </a:lnTo>
                  <a:lnTo>
                    <a:pt x="25" y="15"/>
                  </a:lnTo>
                  <a:lnTo>
                    <a:pt x="22" y="17"/>
                  </a:lnTo>
                  <a:lnTo>
                    <a:pt x="25" y="15"/>
                  </a:lnTo>
                  <a:lnTo>
                    <a:pt x="25" y="6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4" y="6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60" name="Freeform 1508"/>
            <p:cNvSpPr>
              <a:spLocks/>
            </p:cNvSpPr>
            <p:nvPr/>
          </p:nvSpPr>
          <p:spPr bwMode="auto">
            <a:xfrm>
              <a:off x="4428" y="2684"/>
              <a:ext cx="37" cy="42"/>
            </a:xfrm>
            <a:custGeom>
              <a:avLst/>
              <a:gdLst>
                <a:gd name="T0" fmla="*/ 12 w 37"/>
                <a:gd name="T1" fmla="*/ 10 h 42"/>
                <a:gd name="T2" fmla="*/ 16 w 37"/>
                <a:gd name="T3" fmla="*/ 4 h 42"/>
                <a:gd name="T4" fmla="*/ 0 w 37"/>
                <a:gd name="T5" fmla="*/ 29 h 42"/>
                <a:gd name="T6" fmla="*/ 16 w 37"/>
                <a:gd name="T7" fmla="*/ 42 h 42"/>
                <a:gd name="T8" fmla="*/ 33 w 37"/>
                <a:gd name="T9" fmla="*/ 17 h 42"/>
                <a:gd name="T10" fmla="*/ 37 w 37"/>
                <a:gd name="T11" fmla="*/ 10 h 42"/>
                <a:gd name="T12" fmla="*/ 33 w 37"/>
                <a:gd name="T13" fmla="*/ 17 h 42"/>
                <a:gd name="T14" fmla="*/ 35 w 37"/>
                <a:gd name="T15" fmla="*/ 8 h 42"/>
                <a:gd name="T16" fmla="*/ 31 w 37"/>
                <a:gd name="T17" fmla="*/ 2 h 42"/>
                <a:gd name="T18" fmla="*/ 25 w 37"/>
                <a:gd name="T19" fmla="*/ 0 h 42"/>
                <a:gd name="T20" fmla="*/ 16 w 37"/>
                <a:gd name="T21" fmla="*/ 4 h 42"/>
                <a:gd name="T22" fmla="*/ 12 w 37"/>
                <a:gd name="T23" fmla="*/ 1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42">
                  <a:moveTo>
                    <a:pt x="12" y="10"/>
                  </a:moveTo>
                  <a:lnTo>
                    <a:pt x="16" y="4"/>
                  </a:lnTo>
                  <a:lnTo>
                    <a:pt x="0" y="29"/>
                  </a:lnTo>
                  <a:lnTo>
                    <a:pt x="16" y="42"/>
                  </a:lnTo>
                  <a:lnTo>
                    <a:pt x="33" y="17"/>
                  </a:lnTo>
                  <a:lnTo>
                    <a:pt x="37" y="10"/>
                  </a:lnTo>
                  <a:lnTo>
                    <a:pt x="33" y="17"/>
                  </a:lnTo>
                  <a:lnTo>
                    <a:pt x="35" y="8"/>
                  </a:lnTo>
                  <a:lnTo>
                    <a:pt x="31" y="2"/>
                  </a:lnTo>
                  <a:lnTo>
                    <a:pt x="25" y="0"/>
                  </a:lnTo>
                  <a:lnTo>
                    <a:pt x="16" y="4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61" name="Freeform 1509"/>
            <p:cNvSpPr>
              <a:spLocks/>
            </p:cNvSpPr>
            <p:nvPr/>
          </p:nvSpPr>
          <p:spPr bwMode="auto">
            <a:xfrm>
              <a:off x="4440" y="2673"/>
              <a:ext cx="25" cy="23"/>
            </a:xfrm>
            <a:custGeom>
              <a:avLst/>
              <a:gdLst>
                <a:gd name="T0" fmla="*/ 9 w 25"/>
                <a:gd name="T1" fmla="*/ 3 h 23"/>
                <a:gd name="T2" fmla="*/ 0 w 25"/>
                <a:gd name="T3" fmla="*/ 13 h 23"/>
                <a:gd name="T4" fmla="*/ 0 w 25"/>
                <a:gd name="T5" fmla="*/ 21 h 23"/>
                <a:gd name="T6" fmla="*/ 25 w 25"/>
                <a:gd name="T7" fmla="*/ 21 h 23"/>
                <a:gd name="T8" fmla="*/ 25 w 25"/>
                <a:gd name="T9" fmla="*/ 13 h 23"/>
                <a:gd name="T10" fmla="*/ 17 w 25"/>
                <a:gd name="T11" fmla="*/ 23 h 23"/>
                <a:gd name="T12" fmla="*/ 25 w 25"/>
                <a:gd name="T13" fmla="*/ 13 h 23"/>
                <a:gd name="T14" fmla="*/ 21 w 25"/>
                <a:gd name="T15" fmla="*/ 3 h 23"/>
                <a:gd name="T16" fmla="*/ 13 w 25"/>
                <a:gd name="T17" fmla="*/ 0 h 23"/>
                <a:gd name="T18" fmla="*/ 4 w 25"/>
                <a:gd name="T19" fmla="*/ 3 h 23"/>
                <a:gd name="T20" fmla="*/ 0 w 25"/>
                <a:gd name="T21" fmla="*/ 13 h 23"/>
                <a:gd name="T22" fmla="*/ 9 w 25"/>
                <a:gd name="T23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9" y="3"/>
                  </a:moveTo>
                  <a:lnTo>
                    <a:pt x="0" y="13"/>
                  </a:lnTo>
                  <a:lnTo>
                    <a:pt x="0" y="21"/>
                  </a:lnTo>
                  <a:lnTo>
                    <a:pt x="25" y="21"/>
                  </a:lnTo>
                  <a:lnTo>
                    <a:pt x="25" y="13"/>
                  </a:lnTo>
                  <a:lnTo>
                    <a:pt x="17" y="23"/>
                  </a:lnTo>
                  <a:lnTo>
                    <a:pt x="25" y="13"/>
                  </a:lnTo>
                  <a:lnTo>
                    <a:pt x="21" y="3"/>
                  </a:lnTo>
                  <a:lnTo>
                    <a:pt x="13" y="0"/>
                  </a:lnTo>
                  <a:lnTo>
                    <a:pt x="4" y="3"/>
                  </a:lnTo>
                  <a:lnTo>
                    <a:pt x="0" y="13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62" name="Freeform 1510"/>
            <p:cNvSpPr>
              <a:spLocks/>
            </p:cNvSpPr>
            <p:nvPr/>
          </p:nvSpPr>
          <p:spPr bwMode="auto">
            <a:xfrm>
              <a:off x="4449" y="2671"/>
              <a:ext cx="25" cy="25"/>
            </a:xfrm>
            <a:custGeom>
              <a:avLst/>
              <a:gdLst>
                <a:gd name="T0" fmla="*/ 8 w 25"/>
                <a:gd name="T1" fmla="*/ 19 h 25"/>
                <a:gd name="T2" fmla="*/ 10 w 25"/>
                <a:gd name="T3" fmla="*/ 0 h 25"/>
                <a:gd name="T4" fmla="*/ 0 w 25"/>
                <a:gd name="T5" fmla="*/ 5 h 25"/>
                <a:gd name="T6" fmla="*/ 8 w 25"/>
                <a:gd name="T7" fmla="*/ 25 h 25"/>
                <a:gd name="T8" fmla="*/ 18 w 25"/>
                <a:gd name="T9" fmla="*/ 21 h 25"/>
                <a:gd name="T10" fmla="*/ 21 w 25"/>
                <a:gd name="T11" fmla="*/ 2 h 25"/>
                <a:gd name="T12" fmla="*/ 18 w 25"/>
                <a:gd name="T13" fmla="*/ 21 h 25"/>
                <a:gd name="T14" fmla="*/ 25 w 25"/>
                <a:gd name="T15" fmla="*/ 15 h 25"/>
                <a:gd name="T16" fmla="*/ 25 w 25"/>
                <a:gd name="T17" fmla="*/ 7 h 25"/>
                <a:gd name="T18" fmla="*/ 18 w 25"/>
                <a:gd name="T19" fmla="*/ 0 h 25"/>
                <a:gd name="T20" fmla="*/ 10 w 25"/>
                <a:gd name="T21" fmla="*/ 0 h 25"/>
                <a:gd name="T22" fmla="*/ 8 w 25"/>
                <a:gd name="T23" fmla="*/ 1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8" y="19"/>
                  </a:moveTo>
                  <a:lnTo>
                    <a:pt x="10" y="0"/>
                  </a:lnTo>
                  <a:lnTo>
                    <a:pt x="0" y="5"/>
                  </a:lnTo>
                  <a:lnTo>
                    <a:pt x="8" y="25"/>
                  </a:lnTo>
                  <a:lnTo>
                    <a:pt x="18" y="21"/>
                  </a:lnTo>
                  <a:lnTo>
                    <a:pt x="21" y="2"/>
                  </a:lnTo>
                  <a:lnTo>
                    <a:pt x="18" y="21"/>
                  </a:lnTo>
                  <a:lnTo>
                    <a:pt x="25" y="15"/>
                  </a:lnTo>
                  <a:lnTo>
                    <a:pt x="25" y="7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8" y="19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63" name="Freeform 1511"/>
            <p:cNvSpPr>
              <a:spLocks/>
            </p:cNvSpPr>
            <p:nvPr/>
          </p:nvSpPr>
          <p:spPr bwMode="auto">
            <a:xfrm>
              <a:off x="4447" y="2667"/>
              <a:ext cx="23" cy="23"/>
            </a:xfrm>
            <a:custGeom>
              <a:avLst/>
              <a:gdLst>
                <a:gd name="T0" fmla="*/ 2 w 23"/>
                <a:gd name="T1" fmla="*/ 2 h 23"/>
                <a:gd name="T2" fmla="*/ 4 w 23"/>
                <a:gd name="T3" fmla="*/ 19 h 23"/>
                <a:gd name="T4" fmla="*/ 10 w 23"/>
                <a:gd name="T5" fmla="*/ 23 h 23"/>
                <a:gd name="T6" fmla="*/ 23 w 23"/>
                <a:gd name="T7" fmla="*/ 6 h 23"/>
                <a:gd name="T8" fmla="*/ 16 w 23"/>
                <a:gd name="T9" fmla="*/ 2 h 23"/>
                <a:gd name="T10" fmla="*/ 18 w 23"/>
                <a:gd name="T11" fmla="*/ 19 h 23"/>
                <a:gd name="T12" fmla="*/ 16 w 23"/>
                <a:gd name="T13" fmla="*/ 2 h 23"/>
                <a:gd name="T14" fmla="*/ 8 w 23"/>
                <a:gd name="T15" fmla="*/ 0 h 23"/>
                <a:gd name="T16" fmla="*/ 2 w 23"/>
                <a:gd name="T17" fmla="*/ 4 h 23"/>
                <a:gd name="T18" fmla="*/ 0 w 23"/>
                <a:gd name="T19" fmla="*/ 11 h 23"/>
                <a:gd name="T20" fmla="*/ 4 w 23"/>
                <a:gd name="T21" fmla="*/ 19 h 23"/>
                <a:gd name="T22" fmla="*/ 2 w 23"/>
                <a:gd name="T2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23">
                  <a:moveTo>
                    <a:pt x="2" y="2"/>
                  </a:moveTo>
                  <a:lnTo>
                    <a:pt x="4" y="19"/>
                  </a:lnTo>
                  <a:lnTo>
                    <a:pt x="10" y="23"/>
                  </a:lnTo>
                  <a:lnTo>
                    <a:pt x="23" y="6"/>
                  </a:lnTo>
                  <a:lnTo>
                    <a:pt x="16" y="2"/>
                  </a:lnTo>
                  <a:lnTo>
                    <a:pt x="18" y="19"/>
                  </a:lnTo>
                  <a:lnTo>
                    <a:pt x="16" y="2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11"/>
                  </a:lnTo>
                  <a:lnTo>
                    <a:pt x="4" y="19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64" name="Freeform 1512"/>
            <p:cNvSpPr>
              <a:spLocks/>
            </p:cNvSpPr>
            <p:nvPr/>
          </p:nvSpPr>
          <p:spPr bwMode="auto">
            <a:xfrm>
              <a:off x="4449" y="2655"/>
              <a:ext cx="31" cy="31"/>
            </a:xfrm>
            <a:custGeom>
              <a:avLst/>
              <a:gdLst>
                <a:gd name="T0" fmla="*/ 6 w 31"/>
                <a:gd name="T1" fmla="*/ 12 h 31"/>
                <a:gd name="T2" fmla="*/ 10 w 31"/>
                <a:gd name="T3" fmla="*/ 4 h 31"/>
                <a:gd name="T4" fmla="*/ 0 w 31"/>
                <a:gd name="T5" fmla="*/ 14 h 31"/>
                <a:gd name="T6" fmla="*/ 16 w 31"/>
                <a:gd name="T7" fmla="*/ 31 h 31"/>
                <a:gd name="T8" fmla="*/ 27 w 31"/>
                <a:gd name="T9" fmla="*/ 21 h 31"/>
                <a:gd name="T10" fmla="*/ 31 w 31"/>
                <a:gd name="T11" fmla="*/ 12 h 31"/>
                <a:gd name="T12" fmla="*/ 27 w 31"/>
                <a:gd name="T13" fmla="*/ 21 h 31"/>
                <a:gd name="T14" fmla="*/ 31 w 31"/>
                <a:gd name="T15" fmla="*/ 12 h 31"/>
                <a:gd name="T16" fmla="*/ 27 w 31"/>
                <a:gd name="T17" fmla="*/ 4 h 31"/>
                <a:gd name="T18" fmla="*/ 18 w 31"/>
                <a:gd name="T19" fmla="*/ 0 h 31"/>
                <a:gd name="T20" fmla="*/ 10 w 31"/>
                <a:gd name="T21" fmla="*/ 4 h 31"/>
                <a:gd name="T22" fmla="*/ 6 w 31"/>
                <a:gd name="T23" fmla="*/ 1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31">
                  <a:moveTo>
                    <a:pt x="6" y="12"/>
                  </a:moveTo>
                  <a:lnTo>
                    <a:pt x="10" y="4"/>
                  </a:lnTo>
                  <a:lnTo>
                    <a:pt x="0" y="14"/>
                  </a:lnTo>
                  <a:lnTo>
                    <a:pt x="16" y="31"/>
                  </a:lnTo>
                  <a:lnTo>
                    <a:pt x="27" y="21"/>
                  </a:lnTo>
                  <a:lnTo>
                    <a:pt x="31" y="12"/>
                  </a:lnTo>
                  <a:lnTo>
                    <a:pt x="27" y="21"/>
                  </a:lnTo>
                  <a:lnTo>
                    <a:pt x="31" y="12"/>
                  </a:lnTo>
                  <a:lnTo>
                    <a:pt x="27" y="4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65" name="Freeform 1513"/>
            <p:cNvSpPr>
              <a:spLocks/>
            </p:cNvSpPr>
            <p:nvPr/>
          </p:nvSpPr>
          <p:spPr bwMode="auto">
            <a:xfrm>
              <a:off x="4455" y="2642"/>
              <a:ext cx="25" cy="25"/>
            </a:xfrm>
            <a:custGeom>
              <a:avLst/>
              <a:gdLst>
                <a:gd name="T0" fmla="*/ 2 w 25"/>
                <a:gd name="T1" fmla="*/ 9 h 25"/>
                <a:gd name="T2" fmla="*/ 0 w 25"/>
                <a:gd name="T3" fmla="*/ 13 h 25"/>
                <a:gd name="T4" fmla="*/ 0 w 25"/>
                <a:gd name="T5" fmla="*/ 25 h 25"/>
                <a:gd name="T6" fmla="*/ 25 w 25"/>
                <a:gd name="T7" fmla="*/ 25 h 25"/>
                <a:gd name="T8" fmla="*/ 25 w 25"/>
                <a:gd name="T9" fmla="*/ 13 h 25"/>
                <a:gd name="T10" fmla="*/ 23 w 25"/>
                <a:gd name="T11" fmla="*/ 17 h 25"/>
                <a:gd name="T12" fmla="*/ 25 w 25"/>
                <a:gd name="T13" fmla="*/ 13 h 25"/>
                <a:gd name="T14" fmla="*/ 21 w 25"/>
                <a:gd name="T15" fmla="*/ 2 h 25"/>
                <a:gd name="T16" fmla="*/ 12 w 25"/>
                <a:gd name="T17" fmla="*/ 0 h 25"/>
                <a:gd name="T18" fmla="*/ 4 w 25"/>
                <a:gd name="T19" fmla="*/ 2 h 25"/>
                <a:gd name="T20" fmla="*/ 0 w 25"/>
                <a:gd name="T21" fmla="*/ 13 h 25"/>
                <a:gd name="T22" fmla="*/ 2 w 25"/>
                <a:gd name="T23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">
                  <a:moveTo>
                    <a:pt x="2" y="9"/>
                  </a:moveTo>
                  <a:lnTo>
                    <a:pt x="0" y="13"/>
                  </a:lnTo>
                  <a:lnTo>
                    <a:pt x="0" y="25"/>
                  </a:lnTo>
                  <a:lnTo>
                    <a:pt x="25" y="25"/>
                  </a:lnTo>
                  <a:lnTo>
                    <a:pt x="25" y="13"/>
                  </a:lnTo>
                  <a:lnTo>
                    <a:pt x="23" y="17"/>
                  </a:lnTo>
                  <a:lnTo>
                    <a:pt x="25" y="13"/>
                  </a:lnTo>
                  <a:lnTo>
                    <a:pt x="21" y="2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13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4666" name="Freeform 1514"/>
            <p:cNvSpPr>
              <a:spLocks/>
            </p:cNvSpPr>
            <p:nvPr/>
          </p:nvSpPr>
          <p:spPr bwMode="auto">
            <a:xfrm>
              <a:off x="4457" y="2636"/>
              <a:ext cx="25" cy="23"/>
            </a:xfrm>
            <a:custGeom>
              <a:avLst/>
              <a:gdLst>
                <a:gd name="T0" fmla="*/ 4 w 25"/>
                <a:gd name="T1" fmla="*/ 8 h 23"/>
                <a:gd name="T2" fmla="*/ 4 w 25"/>
                <a:gd name="T3" fmla="*/ 6 h 23"/>
                <a:gd name="T4" fmla="*/ 0 w 25"/>
                <a:gd name="T5" fmla="*/ 15 h 23"/>
                <a:gd name="T6" fmla="*/ 21 w 25"/>
                <a:gd name="T7" fmla="*/ 23 h 23"/>
                <a:gd name="T8" fmla="*/ 25 w 25"/>
                <a:gd name="T9" fmla="*/ 15 h 23"/>
                <a:gd name="T10" fmla="*/ 25 w 25"/>
                <a:gd name="T11" fmla="*/ 12 h 23"/>
                <a:gd name="T12" fmla="*/ 25 w 25"/>
                <a:gd name="T13" fmla="*/ 15 h 23"/>
                <a:gd name="T14" fmla="*/ 25 w 25"/>
                <a:gd name="T15" fmla="*/ 6 h 23"/>
                <a:gd name="T16" fmla="*/ 19 w 25"/>
                <a:gd name="T17" fmla="*/ 0 h 23"/>
                <a:gd name="T18" fmla="*/ 10 w 25"/>
                <a:gd name="T19" fmla="*/ 0 h 23"/>
                <a:gd name="T20" fmla="*/ 4 w 25"/>
                <a:gd name="T21" fmla="*/ 6 h 23"/>
                <a:gd name="T22" fmla="*/ 4 w 25"/>
                <a:gd name="T2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3">
                  <a:moveTo>
                    <a:pt x="4" y="8"/>
                  </a:moveTo>
                  <a:lnTo>
                    <a:pt x="4" y="6"/>
                  </a:lnTo>
                  <a:lnTo>
                    <a:pt x="0" y="15"/>
                  </a:lnTo>
                  <a:lnTo>
                    <a:pt x="21" y="23"/>
                  </a:lnTo>
                  <a:lnTo>
                    <a:pt x="25" y="15"/>
                  </a:lnTo>
                  <a:lnTo>
                    <a:pt x="25" y="12"/>
                  </a:lnTo>
                  <a:lnTo>
                    <a:pt x="25" y="15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4" y="6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F6022B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pic>
        <p:nvPicPr>
          <p:cNvPr id="434667" name="Picture 1515" descr="world l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1"/>
            <a:ext cx="9144000" cy="56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8" name="Picture 1517">
            <a:extLst>
              <a:ext uri="{FF2B5EF4-FFF2-40B4-BE49-F238E27FC236}">
                <a16:creationId xmlns:a16="http://schemas.microsoft.com/office/drawing/2014/main" id="{63278C91-833E-4CE4-84D3-620086B7EB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521" name="Picture 1520">
            <a:extLst>
              <a:ext uri="{FF2B5EF4-FFF2-40B4-BE49-F238E27FC236}">
                <a16:creationId xmlns:a16="http://schemas.microsoft.com/office/drawing/2014/main" id="{5BF6B355-0B39-401B-B829-3F5B0899D7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1801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ChangeArrowheads="1"/>
          </p:cNvSpPr>
          <p:nvPr/>
        </p:nvSpPr>
        <p:spPr bwMode="auto">
          <a:xfrm>
            <a:off x="2519252" y="2152363"/>
            <a:ext cx="7985051" cy="392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4400" dirty="0"/>
              <a:t>  access is the rural health issue</a:t>
            </a:r>
          </a:p>
          <a:p>
            <a:endParaRPr lang="en-US" sz="2800" dirty="0"/>
          </a:p>
          <a:p>
            <a:pPr>
              <a:buFontTx/>
              <a:buChar char="•"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resources concentrated in cities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communication </a:t>
            </a:r>
          </a:p>
          <a:p>
            <a:pPr>
              <a:spcBef>
                <a:spcPct val="25000"/>
              </a:spcBef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               and transport difficulties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rural health workforce shortages</a:t>
            </a:r>
          </a:p>
        </p:txBody>
      </p:sp>
      <p:sp>
        <p:nvSpPr>
          <p:cNvPr id="477187" name="Rectangle 3"/>
          <p:cNvSpPr>
            <a:spLocks noChangeArrowheads="1"/>
          </p:cNvSpPr>
          <p:nvPr/>
        </p:nvSpPr>
        <p:spPr bwMode="auto">
          <a:xfrm>
            <a:off x="1705268" y="0"/>
            <a:ext cx="8686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Rural Health </a:t>
            </a:r>
          </a:p>
          <a:p>
            <a:pPr algn="ctr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Around the World</a:t>
            </a:r>
            <a:endParaRPr lang="en-AU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2640420" y="2165492"/>
            <a:ext cx="7308777" cy="743447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70D7CA-97F3-4266-A666-B9A7CD11D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9A6C91D-AFB1-4F41-9A5D-FA1BBB1DE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5170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2202872" y="509752"/>
            <a:ext cx="7620000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Rural Practitioners</a:t>
            </a: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2605139" y="3271528"/>
            <a:ext cx="7389627" cy="2638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marL="371475" indent="-371475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wide range of services</a:t>
            </a:r>
          </a:p>
          <a:p>
            <a:pPr marL="371475" indent="-371475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high level of clinical responsibility</a:t>
            </a:r>
          </a:p>
          <a:p>
            <a:pPr marL="371475" indent="-371475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relative professional isolation</a:t>
            </a:r>
          </a:p>
          <a:p>
            <a:pPr marL="371475" indent="-371475" eaLnBrk="0" hangingPunct="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specific community health role</a:t>
            </a: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3061709" y="1897596"/>
            <a:ext cx="549394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dirty="0"/>
              <a:t>“Extended Generalists”</a:t>
            </a: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2868034" y="1742861"/>
            <a:ext cx="6096000" cy="1066800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3E1639-10EE-4A46-BF1C-C4C93CE71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900C15C-0215-40CD-9DDB-C943505AB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62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1648893" y="402206"/>
            <a:ext cx="8562864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Rural Health Care Delivery</a:t>
            </a: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2465438" y="1598851"/>
            <a:ext cx="7093316" cy="456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indent="-371475" eaLnBrk="0" hangingPunct="0">
              <a:spcBef>
                <a:spcPts val="18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different from cities</a:t>
            </a:r>
          </a:p>
          <a:p>
            <a:pPr indent="-371475" eaLnBrk="0" hangingPunct="0">
              <a:spcBef>
                <a:spcPts val="18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local services preferred</a:t>
            </a:r>
          </a:p>
          <a:p>
            <a:pPr indent="-371475" eaLnBrk="0" hangingPunct="0">
              <a:spcBef>
                <a:spcPts val="18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not assume patients will travel</a:t>
            </a:r>
          </a:p>
          <a:p>
            <a:pPr indent="-371475" eaLnBrk="0" hangingPunct="0">
              <a:spcBef>
                <a:spcPts val="18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specialists’ support role</a:t>
            </a:r>
          </a:p>
          <a:p>
            <a:pPr indent="-371475" eaLnBrk="0" hangingPunct="0">
              <a:spcBef>
                <a:spcPts val="18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partnership not putdown </a:t>
            </a:r>
          </a:p>
          <a:p>
            <a:pPr indent="-371475" eaLnBrk="0" hangingPunct="0">
              <a:spcBef>
                <a:spcPts val="18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consultant support local service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AE59D7-C999-468A-96D7-AA54068FA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509CDE-ADB4-4D01-8E5C-058C1201E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98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ChangeArrowheads="1"/>
          </p:cNvSpPr>
          <p:nvPr/>
        </p:nvSpPr>
        <p:spPr bwMode="auto">
          <a:xfrm>
            <a:off x="2030818" y="531126"/>
            <a:ext cx="8484781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Interprofessional Teamwork</a:t>
            </a:r>
          </a:p>
        </p:txBody>
      </p:sp>
      <p:sp>
        <p:nvSpPr>
          <p:cNvPr id="353283" name="Rectangle 3"/>
          <p:cNvSpPr>
            <a:spLocks noChangeArrowheads="1"/>
          </p:cNvSpPr>
          <p:nvPr/>
        </p:nvSpPr>
        <p:spPr bwMode="auto">
          <a:xfrm>
            <a:off x="3110704" y="4094120"/>
            <a:ext cx="6957636" cy="186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marL="371475" indent="-371475" eaLnBrk="0" hangingPunct="0">
              <a:spcBef>
                <a:spcPct val="10000"/>
              </a:spcBef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workforce shortages</a:t>
            </a:r>
          </a:p>
          <a:p>
            <a:pPr marL="371475" indent="-371475" eaLnBrk="0" hangingPunct="0">
              <a:spcBef>
                <a:spcPct val="10000"/>
              </a:spcBef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community relationship</a:t>
            </a:r>
          </a:p>
          <a:p>
            <a:pPr marL="371475" indent="-371475" eaLnBrk="0" hangingPunct="0">
              <a:spcBef>
                <a:spcPct val="10000"/>
              </a:spcBef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responding to community needs</a:t>
            </a:r>
          </a:p>
        </p:txBody>
      </p:sp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2766148" y="1892721"/>
            <a:ext cx="7166521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Much talked about in the cities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Actually happens more </a:t>
            </a:r>
          </a:p>
          <a:p>
            <a:r>
              <a:rPr lang="en-US" sz="3600" dirty="0">
                <a:latin typeface="Arial" pitchFamily="34" charset="0"/>
                <a:cs typeface="Arial" pitchFamily="34" charset="0"/>
              </a:rPr>
              <a:t>                    in rural communities</a:t>
            </a:r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 flipH="1" flipV="1">
            <a:off x="2613746" y="1759100"/>
            <a:ext cx="7318923" cy="2009558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277D1A-483D-4410-965C-64F52C4D2F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C6D81B-1133-48D1-837D-5035FBE15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9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36510" y="332293"/>
            <a:ext cx="7315200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rgbClr val="002060"/>
                </a:solidFill>
                <a:latin typeface="Futura"/>
              </a:rPr>
              <a:t>      </a:t>
            </a:r>
            <a:r>
              <a:rPr lang="en-US" sz="4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Facilitators </a:t>
            </a:r>
            <a:br>
              <a:rPr lang="en-US" sz="4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Rural Practice 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7360" y="2457641"/>
            <a:ext cx="8770620" cy="35052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rural upbringing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positive undergraduate </a:t>
            </a:r>
          </a:p>
          <a:p>
            <a:pPr>
              <a:buFont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rural clinical &amp; educational experiences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targeted postgraduate training</a:t>
            </a:r>
          </a:p>
          <a:p>
            <a:pPr>
              <a:buFont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for rural practice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EEE1D7-5F8C-47D4-8B9A-C83D605F81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AF6E9C-B510-4B1F-B748-77C3B717BE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8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976" y="861112"/>
            <a:ext cx="5818320" cy="59730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2BEA7B-E55C-4746-8F02-CC71010E993D}"/>
              </a:ext>
            </a:extLst>
          </p:cNvPr>
          <p:cNvSpPr txBox="1"/>
          <p:nvPr/>
        </p:nvSpPr>
        <p:spPr>
          <a:xfrm>
            <a:off x="1197864" y="153226"/>
            <a:ext cx="10405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 Rural Workforce Stability Framework</a:t>
            </a:r>
            <a:endParaRPr lang="en-CA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FB611A-B644-483A-AF33-9A43BF3A4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10" y="2649507"/>
            <a:ext cx="3290716" cy="15589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F1E5399-651B-4B73-AB22-DDB049B0DA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60E0A3A-D1FB-4DDC-908A-B4D9B30A3C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74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1402113" y="412885"/>
            <a:ext cx="96577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Underpinnings of the Framework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489134" y="1822942"/>
            <a:ext cx="11483703" cy="3416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Taking the long view is essential</a:t>
            </a:r>
          </a:p>
          <a:p>
            <a:pPr eaLnBrk="0" hangingPunct="0">
              <a:spcBef>
                <a:spcPts val="1600"/>
              </a:spcBef>
              <a:buFontTx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Strike a balance urgent vs long view</a:t>
            </a:r>
          </a:p>
          <a:p>
            <a:pPr eaLnBrk="0" hangingPunct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- inter-sectoral investment in training and career promotion</a:t>
            </a:r>
          </a:p>
          <a:p>
            <a:pPr eaLnBrk="0" hangingPunct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- create a desirable workplace</a:t>
            </a:r>
          </a:p>
          <a:p>
            <a:pPr eaLnBrk="0" hangingPunct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- transient workers to make a longer-term</a:t>
            </a:r>
          </a:p>
          <a:p>
            <a:pPr eaLnBrk="0" hangingPunct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commitment to your region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A0688A-B8AA-4884-BCA6-4A33F79A1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9801"/>
            <a:ext cx="2201180" cy="8481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F0B8C1-EA08-458D-B952-E1839227F7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0187" y="6029005"/>
            <a:ext cx="1559072" cy="7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77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751</Words>
  <Application>Microsoft Office PowerPoint</Application>
  <PresentationFormat>Widescreen</PresentationFormat>
  <Paragraphs>97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Futura</vt:lpstr>
      <vt:lpstr>Times New Roman</vt:lpstr>
      <vt:lpstr>Office Theme</vt:lpstr>
      <vt:lpstr>Rural Health and Social Care: High Quality Care Close to Home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Recruitment Facilitators  for Rural Practice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Strasser</dc:creator>
  <cp:lastModifiedBy>Ivan Annibal</cp:lastModifiedBy>
  <cp:revision>56</cp:revision>
  <dcterms:created xsi:type="dcterms:W3CDTF">2020-02-21T15:35:56Z</dcterms:created>
  <dcterms:modified xsi:type="dcterms:W3CDTF">2021-02-04T08:14:27Z</dcterms:modified>
</cp:coreProperties>
</file>